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4" r:id="rId2"/>
    <p:sldMasterId id="2147483777" r:id="rId3"/>
  </p:sldMasterIdLst>
  <p:notesMasterIdLst>
    <p:notesMasterId r:id="rId38"/>
  </p:notesMasterIdLst>
  <p:sldIdLst>
    <p:sldId id="257" r:id="rId4"/>
    <p:sldId id="261" r:id="rId5"/>
    <p:sldId id="283" r:id="rId6"/>
    <p:sldId id="423" r:id="rId7"/>
    <p:sldId id="265" r:id="rId8"/>
    <p:sldId id="370" r:id="rId9"/>
    <p:sldId id="266" r:id="rId10"/>
    <p:sldId id="275" r:id="rId11"/>
    <p:sldId id="309" r:id="rId12"/>
    <p:sldId id="421" r:id="rId13"/>
    <p:sldId id="311" r:id="rId14"/>
    <p:sldId id="277" r:id="rId15"/>
    <p:sldId id="279" r:id="rId16"/>
    <p:sldId id="379" r:id="rId17"/>
    <p:sldId id="381" r:id="rId18"/>
    <p:sldId id="371" r:id="rId19"/>
    <p:sldId id="411" r:id="rId20"/>
    <p:sldId id="286" r:id="rId21"/>
    <p:sldId id="363" r:id="rId22"/>
    <p:sldId id="387" r:id="rId23"/>
    <p:sldId id="400" r:id="rId24"/>
    <p:sldId id="412" r:id="rId25"/>
    <p:sldId id="410" r:id="rId26"/>
    <p:sldId id="409" r:id="rId27"/>
    <p:sldId id="383" r:id="rId28"/>
    <p:sldId id="417" r:id="rId29"/>
    <p:sldId id="415" r:id="rId30"/>
    <p:sldId id="413" r:id="rId31"/>
    <p:sldId id="364" r:id="rId32"/>
    <p:sldId id="294" r:id="rId33"/>
    <p:sldId id="296" r:id="rId34"/>
    <p:sldId id="426" r:id="rId35"/>
    <p:sldId id="424" r:id="rId36"/>
    <p:sldId id="4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4660"/>
  </p:normalViewPr>
  <p:slideViewPr>
    <p:cSldViewPr snapToGrid="0">
      <p:cViewPr varScale="1">
        <p:scale>
          <a:sx n="89" d="100"/>
          <a:sy n="89" d="100"/>
        </p:scale>
        <p:origin x="1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ed Sayef Hussain" userId="a8a48a8ad5d6bd42" providerId="LiveId" clId="{149B26A5-E311-4005-A6E9-A4C34BFFA2CD}"/>
    <pc:docChg chg="custSel modSld modMainMaster">
      <pc:chgData name="Syed Sayef Hussain" userId="a8a48a8ad5d6bd42" providerId="LiveId" clId="{149B26A5-E311-4005-A6E9-A4C34BFFA2CD}" dt="2022-10-16T10:02:04.187" v="353"/>
      <pc:docMkLst>
        <pc:docMk/>
      </pc:docMkLst>
      <pc:sldChg chg="delSp modSp mod modTransition">
        <pc:chgData name="Syed Sayef Hussain" userId="a8a48a8ad5d6bd42" providerId="LiveId" clId="{149B26A5-E311-4005-A6E9-A4C34BFFA2CD}" dt="2022-10-16T10:02:04.187" v="353"/>
        <pc:sldMkLst>
          <pc:docMk/>
          <pc:sldMk cId="2515346936" sldId="257"/>
        </pc:sldMkLst>
        <pc:spChg chg="mod">
          <ac:chgData name="Syed Sayef Hussain" userId="a8a48a8ad5d6bd42" providerId="LiveId" clId="{149B26A5-E311-4005-A6E9-A4C34BFFA2CD}" dt="2022-10-16T08:21:11.334" v="16" actId="255"/>
          <ac:spMkLst>
            <pc:docMk/>
            <pc:sldMk cId="2515346936" sldId="257"/>
            <ac:spMk id="2" creationId="{00000000-0000-0000-0000-000000000000}"/>
          </ac:spMkLst>
        </pc:spChg>
        <pc:spChg chg="mod">
          <ac:chgData name="Syed Sayef Hussain" userId="a8a48a8ad5d6bd42" providerId="LiveId" clId="{149B26A5-E311-4005-A6E9-A4C34BFFA2CD}" dt="2022-10-16T08:21:32.749" v="17" actId="20577"/>
          <ac:spMkLst>
            <pc:docMk/>
            <pc:sldMk cId="2515346936" sldId="257"/>
            <ac:spMk id="25" creationId="{DCAB2C69-51C8-8C3B-9F12-1EB42E8660AB}"/>
          </ac:spMkLst>
        </pc:spChg>
        <pc:spChg chg="del mod">
          <ac:chgData name="Syed Sayef Hussain" userId="a8a48a8ad5d6bd42" providerId="LiveId" clId="{149B26A5-E311-4005-A6E9-A4C34BFFA2CD}" dt="2022-10-16T10:00:52.742" v="351" actId="478"/>
          <ac:spMkLst>
            <pc:docMk/>
            <pc:sldMk cId="2515346936" sldId="257"/>
            <ac:spMk id="27" creationId="{02978D72-2983-5314-BC93-2590E170CACD}"/>
          </ac:spMkLst>
        </pc:spChg>
        <pc:picChg chg="mod">
          <ac:chgData name="Syed Sayef Hussain" userId="a8a48a8ad5d6bd42" providerId="LiveId" clId="{149B26A5-E311-4005-A6E9-A4C34BFFA2CD}" dt="2022-10-16T08:17:54.758" v="2" actId="14100"/>
          <ac:picMkLst>
            <pc:docMk/>
            <pc:sldMk cId="2515346936" sldId="257"/>
            <ac:picMk id="32" creationId="{E2EF97AC-4581-E41D-EF60-6CC7F80F53AD}"/>
          </ac:picMkLst>
        </pc:picChg>
      </pc:sldChg>
      <pc:sldChg chg="modSp mod">
        <pc:chgData name="Syed Sayef Hussain" userId="a8a48a8ad5d6bd42" providerId="LiveId" clId="{149B26A5-E311-4005-A6E9-A4C34BFFA2CD}" dt="2022-10-16T09:55:52.098" v="346" actId="1076"/>
        <pc:sldMkLst>
          <pc:docMk/>
          <pc:sldMk cId="1750614760" sldId="261"/>
        </pc:sldMkLst>
        <pc:spChg chg="mod">
          <ac:chgData name="Syed Sayef Hussain" userId="a8a48a8ad5d6bd42" providerId="LiveId" clId="{149B26A5-E311-4005-A6E9-A4C34BFFA2CD}" dt="2022-10-16T09:55:52.098" v="346" actId="1076"/>
          <ac:spMkLst>
            <pc:docMk/>
            <pc:sldMk cId="1750614760" sldId="261"/>
            <ac:spMk id="2" creationId="{00000000-0000-0000-0000-000000000000}"/>
          </ac:spMkLst>
        </pc:spChg>
        <pc:spChg chg="mod">
          <ac:chgData name="Syed Sayef Hussain" userId="a8a48a8ad5d6bd42" providerId="LiveId" clId="{149B26A5-E311-4005-A6E9-A4C34BFFA2CD}" dt="2022-10-16T08:29:15.653" v="46" actId="20577"/>
          <ac:spMkLst>
            <pc:docMk/>
            <pc:sldMk cId="1750614760" sldId="261"/>
            <ac:spMk id="6" creationId="{00000000-0000-0000-0000-000000000000}"/>
          </ac:spMkLst>
        </pc:spChg>
      </pc:sldChg>
      <pc:sldChg chg="modSp mod">
        <pc:chgData name="Syed Sayef Hussain" userId="a8a48a8ad5d6bd42" providerId="LiveId" clId="{149B26A5-E311-4005-A6E9-A4C34BFFA2CD}" dt="2022-10-16T08:34:37.069" v="82" actId="6549"/>
        <pc:sldMkLst>
          <pc:docMk/>
          <pc:sldMk cId="434083537" sldId="265"/>
        </pc:sldMkLst>
        <pc:spChg chg="mod">
          <ac:chgData name="Syed Sayef Hussain" userId="a8a48a8ad5d6bd42" providerId="LiveId" clId="{149B26A5-E311-4005-A6E9-A4C34BFFA2CD}" dt="2022-10-16T08:33:55.509" v="72" actId="255"/>
          <ac:spMkLst>
            <pc:docMk/>
            <pc:sldMk cId="434083537" sldId="265"/>
            <ac:spMk id="6" creationId="{00000000-0000-0000-0000-000000000000}"/>
          </ac:spMkLst>
        </pc:spChg>
        <pc:spChg chg="mod">
          <ac:chgData name="Syed Sayef Hussain" userId="a8a48a8ad5d6bd42" providerId="LiveId" clId="{149B26A5-E311-4005-A6E9-A4C34BFFA2CD}" dt="2022-10-16T08:34:37.069" v="82" actId="6549"/>
          <ac:spMkLst>
            <pc:docMk/>
            <pc:sldMk cId="434083537" sldId="265"/>
            <ac:spMk id="8" creationId="{989DFFA3-732C-B264-01C7-B0EF69C19300}"/>
          </ac:spMkLst>
        </pc:spChg>
      </pc:sldChg>
      <pc:sldChg chg="modSp mod">
        <pc:chgData name="Syed Sayef Hussain" userId="a8a48a8ad5d6bd42" providerId="LiveId" clId="{149B26A5-E311-4005-A6E9-A4C34BFFA2CD}" dt="2022-10-16T08:44:08.002" v="87" actId="27636"/>
        <pc:sldMkLst>
          <pc:docMk/>
          <pc:sldMk cId="239263954" sldId="275"/>
        </pc:sldMkLst>
        <pc:spChg chg="mod">
          <ac:chgData name="Syed Sayef Hussain" userId="a8a48a8ad5d6bd42" providerId="LiveId" clId="{149B26A5-E311-4005-A6E9-A4C34BFFA2CD}" dt="2022-10-16T08:43:59.353" v="85" actId="1035"/>
          <ac:spMkLst>
            <pc:docMk/>
            <pc:sldMk cId="239263954" sldId="275"/>
            <ac:spMk id="2" creationId="{00000000-0000-0000-0000-000000000000}"/>
          </ac:spMkLst>
        </pc:spChg>
        <pc:spChg chg="mod">
          <ac:chgData name="Syed Sayef Hussain" userId="a8a48a8ad5d6bd42" providerId="LiveId" clId="{149B26A5-E311-4005-A6E9-A4C34BFFA2CD}" dt="2022-10-16T08:44:08.002" v="87" actId="27636"/>
          <ac:spMkLst>
            <pc:docMk/>
            <pc:sldMk cId="239263954" sldId="275"/>
            <ac:spMk id="3" creationId="{00000000-0000-0000-0000-000000000000}"/>
          </ac:spMkLst>
        </pc:spChg>
      </pc:sldChg>
      <pc:sldChg chg="modSp mod">
        <pc:chgData name="Syed Sayef Hussain" userId="a8a48a8ad5d6bd42" providerId="LiveId" clId="{149B26A5-E311-4005-A6E9-A4C34BFFA2CD}" dt="2022-10-16T08:54:40.492" v="130" actId="20577"/>
        <pc:sldMkLst>
          <pc:docMk/>
          <pc:sldMk cId="1139201312" sldId="277"/>
        </pc:sldMkLst>
        <pc:spChg chg="mod">
          <ac:chgData name="Syed Sayef Hussain" userId="a8a48a8ad5d6bd42" providerId="LiveId" clId="{149B26A5-E311-4005-A6E9-A4C34BFFA2CD}" dt="2022-10-16T08:54:40.492" v="130" actId="20577"/>
          <ac:spMkLst>
            <pc:docMk/>
            <pc:sldMk cId="1139201312" sldId="277"/>
            <ac:spMk id="3" creationId="{00000000-0000-0000-0000-000000000000}"/>
          </ac:spMkLst>
        </pc:spChg>
      </pc:sldChg>
      <pc:sldChg chg="modSp mod">
        <pc:chgData name="Syed Sayef Hussain" userId="a8a48a8ad5d6bd42" providerId="LiveId" clId="{149B26A5-E311-4005-A6E9-A4C34BFFA2CD}" dt="2022-10-16T08:56:32.061" v="138" actId="207"/>
        <pc:sldMkLst>
          <pc:docMk/>
          <pc:sldMk cId="1673865377" sldId="279"/>
        </pc:sldMkLst>
        <pc:spChg chg="mod">
          <ac:chgData name="Syed Sayef Hussain" userId="a8a48a8ad5d6bd42" providerId="LiveId" clId="{149B26A5-E311-4005-A6E9-A4C34BFFA2CD}" dt="2022-10-16T08:56:32.061" v="138" actId="207"/>
          <ac:spMkLst>
            <pc:docMk/>
            <pc:sldMk cId="1673865377" sldId="279"/>
            <ac:spMk id="3" creationId="{00000000-0000-0000-0000-000000000000}"/>
          </ac:spMkLst>
        </pc:spChg>
      </pc:sldChg>
      <pc:sldChg chg="modSp mod">
        <pc:chgData name="Syed Sayef Hussain" userId="a8a48a8ad5d6bd42" providerId="LiveId" clId="{149B26A5-E311-4005-A6E9-A4C34BFFA2CD}" dt="2022-10-16T08:32:34.117" v="66" actId="20577"/>
        <pc:sldMkLst>
          <pc:docMk/>
          <pc:sldMk cId="2529617380" sldId="283"/>
        </pc:sldMkLst>
        <pc:spChg chg="mod">
          <ac:chgData name="Syed Sayef Hussain" userId="a8a48a8ad5d6bd42" providerId="LiveId" clId="{149B26A5-E311-4005-A6E9-A4C34BFFA2CD}" dt="2022-10-16T08:29:53.326" v="47" actId="1076"/>
          <ac:spMkLst>
            <pc:docMk/>
            <pc:sldMk cId="2529617380" sldId="283"/>
            <ac:spMk id="2" creationId="{00000000-0000-0000-0000-000000000000}"/>
          </ac:spMkLst>
        </pc:spChg>
        <pc:spChg chg="mod">
          <ac:chgData name="Syed Sayef Hussain" userId="a8a48a8ad5d6bd42" providerId="LiveId" clId="{149B26A5-E311-4005-A6E9-A4C34BFFA2CD}" dt="2022-10-16T08:32:34.117" v="66" actId="20577"/>
          <ac:spMkLst>
            <pc:docMk/>
            <pc:sldMk cId="2529617380" sldId="283"/>
            <ac:spMk id="3" creationId="{00000000-0000-0000-0000-000000000000}"/>
          </ac:spMkLst>
        </pc:spChg>
      </pc:sldChg>
      <pc:sldChg chg="modSp mod">
        <pc:chgData name="Syed Sayef Hussain" userId="a8a48a8ad5d6bd42" providerId="LiveId" clId="{149B26A5-E311-4005-A6E9-A4C34BFFA2CD}" dt="2022-10-16T09:44:01.385" v="311" actId="1076"/>
        <pc:sldMkLst>
          <pc:docMk/>
          <pc:sldMk cId="4068821091" sldId="294"/>
        </pc:sldMkLst>
        <pc:spChg chg="mod">
          <ac:chgData name="Syed Sayef Hussain" userId="a8a48a8ad5d6bd42" providerId="LiveId" clId="{149B26A5-E311-4005-A6E9-A4C34BFFA2CD}" dt="2022-10-16T09:44:01.385" v="311" actId="1076"/>
          <ac:spMkLst>
            <pc:docMk/>
            <pc:sldMk cId="4068821091" sldId="294"/>
            <ac:spMk id="2" creationId="{00000000-0000-0000-0000-000000000000}"/>
          </ac:spMkLst>
        </pc:spChg>
      </pc:sldChg>
      <pc:sldChg chg="modSp mod">
        <pc:chgData name="Syed Sayef Hussain" userId="a8a48a8ad5d6bd42" providerId="LiveId" clId="{149B26A5-E311-4005-A6E9-A4C34BFFA2CD}" dt="2022-10-16T09:46:01.483" v="318" actId="179"/>
        <pc:sldMkLst>
          <pc:docMk/>
          <pc:sldMk cId="3085346533" sldId="296"/>
        </pc:sldMkLst>
        <pc:spChg chg="mod">
          <ac:chgData name="Syed Sayef Hussain" userId="a8a48a8ad5d6bd42" providerId="LiveId" clId="{149B26A5-E311-4005-A6E9-A4C34BFFA2CD}" dt="2022-10-16T09:46:01.483" v="318" actId="179"/>
          <ac:spMkLst>
            <pc:docMk/>
            <pc:sldMk cId="3085346533" sldId="296"/>
            <ac:spMk id="3" creationId="{00000000-0000-0000-0000-000000000000}"/>
          </ac:spMkLst>
        </pc:spChg>
      </pc:sldChg>
      <pc:sldChg chg="modSp mod">
        <pc:chgData name="Syed Sayef Hussain" userId="a8a48a8ad5d6bd42" providerId="LiveId" clId="{149B26A5-E311-4005-A6E9-A4C34BFFA2CD}" dt="2022-10-16T08:48:03.599" v="108" actId="27636"/>
        <pc:sldMkLst>
          <pc:docMk/>
          <pc:sldMk cId="1949461136" sldId="309"/>
        </pc:sldMkLst>
        <pc:spChg chg="mod">
          <ac:chgData name="Syed Sayef Hussain" userId="a8a48a8ad5d6bd42" providerId="LiveId" clId="{149B26A5-E311-4005-A6E9-A4C34BFFA2CD}" dt="2022-10-16T08:48:03.599" v="108" actId="27636"/>
          <ac:spMkLst>
            <pc:docMk/>
            <pc:sldMk cId="1949461136" sldId="309"/>
            <ac:spMk id="188" creationId="{00000000-0000-0000-0000-000000000000}"/>
          </ac:spMkLst>
        </pc:spChg>
      </pc:sldChg>
      <pc:sldChg chg="modSp mod">
        <pc:chgData name="Syed Sayef Hussain" userId="a8a48a8ad5d6bd42" providerId="LiveId" clId="{149B26A5-E311-4005-A6E9-A4C34BFFA2CD}" dt="2022-10-16T08:53:05.534" v="126" actId="207"/>
        <pc:sldMkLst>
          <pc:docMk/>
          <pc:sldMk cId="1905544987" sldId="311"/>
        </pc:sldMkLst>
        <pc:spChg chg="mod">
          <ac:chgData name="Syed Sayef Hussain" userId="a8a48a8ad5d6bd42" providerId="LiveId" clId="{149B26A5-E311-4005-A6E9-A4C34BFFA2CD}" dt="2022-10-16T08:51:30.074" v="123" actId="1035"/>
          <ac:spMkLst>
            <pc:docMk/>
            <pc:sldMk cId="1905544987" sldId="311"/>
            <ac:spMk id="197" creationId="{00000000-0000-0000-0000-000000000000}"/>
          </ac:spMkLst>
        </pc:spChg>
        <pc:spChg chg="mod">
          <ac:chgData name="Syed Sayef Hussain" userId="a8a48a8ad5d6bd42" providerId="LiveId" clId="{149B26A5-E311-4005-A6E9-A4C34BFFA2CD}" dt="2022-10-16T08:53:05.534" v="126" actId="207"/>
          <ac:spMkLst>
            <pc:docMk/>
            <pc:sldMk cId="1905544987" sldId="311"/>
            <ac:spMk id="198" creationId="{00000000-0000-0000-0000-000000000000}"/>
          </ac:spMkLst>
        </pc:spChg>
      </pc:sldChg>
      <pc:sldChg chg="modSp mod">
        <pc:chgData name="Syed Sayef Hussain" userId="a8a48a8ad5d6bd42" providerId="LiveId" clId="{149B26A5-E311-4005-A6E9-A4C34BFFA2CD}" dt="2022-10-16T09:31:10.032" v="253" actId="14100"/>
        <pc:sldMkLst>
          <pc:docMk/>
          <pc:sldMk cId="1004974198" sldId="363"/>
        </pc:sldMkLst>
        <pc:spChg chg="mod">
          <ac:chgData name="Syed Sayef Hussain" userId="a8a48a8ad5d6bd42" providerId="LiveId" clId="{149B26A5-E311-4005-A6E9-A4C34BFFA2CD}" dt="2022-10-16T09:25:49.648" v="211" actId="1076"/>
          <ac:spMkLst>
            <pc:docMk/>
            <pc:sldMk cId="1004974198" sldId="363"/>
            <ac:spMk id="2" creationId="{00000000-0000-0000-0000-000000000000}"/>
          </ac:spMkLst>
        </pc:spChg>
        <pc:spChg chg="mod">
          <ac:chgData name="Syed Sayef Hussain" userId="a8a48a8ad5d6bd42" providerId="LiveId" clId="{149B26A5-E311-4005-A6E9-A4C34BFFA2CD}" dt="2022-10-16T09:31:10.032" v="253" actId="14100"/>
          <ac:spMkLst>
            <pc:docMk/>
            <pc:sldMk cId="1004974198" sldId="363"/>
            <ac:spMk id="3" creationId="{00000000-0000-0000-0000-000000000000}"/>
          </ac:spMkLst>
        </pc:spChg>
      </pc:sldChg>
      <pc:sldChg chg="modSp mod">
        <pc:chgData name="Syed Sayef Hussain" userId="a8a48a8ad5d6bd42" providerId="LiveId" clId="{149B26A5-E311-4005-A6E9-A4C34BFFA2CD}" dt="2022-10-16T09:43:11.638" v="309" actId="20577"/>
        <pc:sldMkLst>
          <pc:docMk/>
          <pc:sldMk cId="3258085929" sldId="364"/>
        </pc:sldMkLst>
        <pc:spChg chg="mod">
          <ac:chgData name="Syed Sayef Hussain" userId="a8a48a8ad5d6bd42" providerId="LiveId" clId="{149B26A5-E311-4005-A6E9-A4C34BFFA2CD}" dt="2022-10-16T09:43:11.638" v="309" actId="20577"/>
          <ac:spMkLst>
            <pc:docMk/>
            <pc:sldMk cId="3258085929" sldId="364"/>
            <ac:spMk id="2" creationId="{00000000-0000-0000-0000-000000000000}"/>
          </ac:spMkLst>
        </pc:spChg>
      </pc:sldChg>
      <pc:sldChg chg="modSp mod">
        <pc:chgData name="Syed Sayef Hussain" userId="a8a48a8ad5d6bd42" providerId="LiveId" clId="{149B26A5-E311-4005-A6E9-A4C34BFFA2CD}" dt="2022-10-16T08:57:12.858" v="140" actId="207"/>
        <pc:sldMkLst>
          <pc:docMk/>
          <pc:sldMk cId="1026760364" sldId="379"/>
        </pc:sldMkLst>
        <pc:spChg chg="mod">
          <ac:chgData name="Syed Sayef Hussain" userId="a8a48a8ad5d6bd42" providerId="LiveId" clId="{149B26A5-E311-4005-A6E9-A4C34BFFA2CD}" dt="2022-10-16T08:57:04.348" v="139" actId="207"/>
          <ac:spMkLst>
            <pc:docMk/>
            <pc:sldMk cId="1026760364" sldId="379"/>
            <ac:spMk id="2" creationId="{00000000-0000-0000-0000-000000000000}"/>
          </ac:spMkLst>
        </pc:spChg>
        <pc:spChg chg="mod">
          <ac:chgData name="Syed Sayef Hussain" userId="a8a48a8ad5d6bd42" providerId="LiveId" clId="{149B26A5-E311-4005-A6E9-A4C34BFFA2CD}" dt="2022-10-16T08:57:12.858" v="140" actId="207"/>
          <ac:spMkLst>
            <pc:docMk/>
            <pc:sldMk cId="1026760364" sldId="379"/>
            <ac:spMk id="6" creationId="{00000000-0000-0000-0000-000000000000}"/>
          </ac:spMkLst>
        </pc:spChg>
      </pc:sldChg>
      <pc:sldChg chg="modSp mod">
        <pc:chgData name="Syed Sayef Hussain" userId="a8a48a8ad5d6bd42" providerId="LiveId" clId="{149B26A5-E311-4005-A6E9-A4C34BFFA2CD}" dt="2022-10-16T09:23:49.433" v="209" actId="122"/>
        <pc:sldMkLst>
          <pc:docMk/>
          <pc:sldMk cId="95431416" sldId="381"/>
        </pc:sldMkLst>
        <pc:spChg chg="mod">
          <ac:chgData name="Syed Sayef Hussain" userId="a8a48a8ad5d6bd42" providerId="LiveId" clId="{149B26A5-E311-4005-A6E9-A4C34BFFA2CD}" dt="2022-10-16T09:23:49.433" v="209" actId="122"/>
          <ac:spMkLst>
            <pc:docMk/>
            <pc:sldMk cId="95431416" sldId="381"/>
            <ac:spMk id="5" creationId="{00000000-0000-0000-0000-000000000000}"/>
          </ac:spMkLst>
        </pc:spChg>
        <pc:spChg chg="mod">
          <ac:chgData name="Syed Sayef Hussain" userId="a8a48a8ad5d6bd42" providerId="LiveId" clId="{149B26A5-E311-4005-A6E9-A4C34BFFA2CD}" dt="2022-10-16T08:59:25.572" v="187" actId="20577"/>
          <ac:spMkLst>
            <pc:docMk/>
            <pc:sldMk cId="95431416" sldId="381"/>
            <ac:spMk id="6" creationId="{00000000-0000-0000-0000-000000000000}"/>
          </ac:spMkLst>
        </pc:spChg>
      </pc:sldChg>
      <pc:sldChg chg="modSp mod">
        <pc:chgData name="Syed Sayef Hussain" userId="a8a48a8ad5d6bd42" providerId="LiveId" clId="{149B26A5-E311-4005-A6E9-A4C34BFFA2CD}" dt="2022-10-16T09:39:17.940" v="296" actId="207"/>
        <pc:sldMkLst>
          <pc:docMk/>
          <pc:sldMk cId="236618540" sldId="383"/>
        </pc:sldMkLst>
        <pc:spChg chg="mod">
          <ac:chgData name="Syed Sayef Hussain" userId="a8a48a8ad5d6bd42" providerId="LiveId" clId="{149B26A5-E311-4005-A6E9-A4C34BFFA2CD}" dt="2022-10-16T09:38:32.529" v="293" actId="14100"/>
          <ac:spMkLst>
            <pc:docMk/>
            <pc:sldMk cId="236618540" sldId="383"/>
            <ac:spMk id="2" creationId="{00000000-0000-0000-0000-000000000000}"/>
          </ac:spMkLst>
        </pc:spChg>
        <pc:spChg chg="mod">
          <ac:chgData name="Syed Sayef Hussain" userId="a8a48a8ad5d6bd42" providerId="LiveId" clId="{149B26A5-E311-4005-A6E9-A4C34BFFA2CD}" dt="2022-10-16T09:39:17.940" v="296" actId="207"/>
          <ac:spMkLst>
            <pc:docMk/>
            <pc:sldMk cId="236618540" sldId="383"/>
            <ac:spMk id="3" creationId="{00000000-0000-0000-0000-000000000000}"/>
          </ac:spMkLst>
        </pc:spChg>
      </pc:sldChg>
      <pc:sldChg chg="modSp mod">
        <pc:chgData name="Syed Sayef Hussain" userId="a8a48a8ad5d6bd42" providerId="LiveId" clId="{149B26A5-E311-4005-A6E9-A4C34BFFA2CD}" dt="2022-10-16T09:32:38.282" v="256" actId="948"/>
        <pc:sldMkLst>
          <pc:docMk/>
          <pc:sldMk cId="2729543740" sldId="387"/>
        </pc:sldMkLst>
        <pc:spChg chg="mod">
          <ac:chgData name="Syed Sayef Hussain" userId="a8a48a8ad5d6bd42" providerId="LiveId" clId="{149B26A5-E311-4005-A6E9-A4C34BFFA2CD}" dt="2022-10-16T09:32:38.282" v="256" actId="948"/>
          <ac:spMkLst>
            <pc:docMk/>
            <pc:sldMk cId="2729543740" sldId="387"/>
            <ac:spMk id="3" creationId="{00000000-0000-0000-0000-000000000000}"/>
          </ac:spMkLst>
        </pc:spChg>
      </pc:sldChg>
      <pc:sldChg chg="modSp mod">
        <pc:chgData name="Syed Sayef Hussain" userId="a8a48a8ad5d6bd42" providerId="LiveId" clId="{149B26A5-E311-4005-A6E9-A4C34BFFA2CD}" dt="2022-10-16T09:33:37.497" v="258" actId="122"/>
        <pc:sldMkLst>
          <pc:docMk/>
          <pc:sldMk cId="2873775599" sldId="400"/>
        </pc:sldMkLst>
        <pc:spChg chg="mod">
          <ac:chgData name="Syed Sayef Hussain" userId="a8a48a8ad5d6bd42" providerId="LiveId" clId="{149B26A5-E311-4005-A6E9-A4C34BFFA2CD}" dt="2022-10-16T09:33:37.497" v="258" actId="122"/>
          <ac:spMkLst>
            <pc:docMk/>
            <pc:sldMk cId="2873775599" sldId="400"/>
            <ac:spMk id="6" creationId="{00000000-0000-0000-0000-000000000000}"/>
          </ac:spMkLst>
        </pc:spChg>
      </pc:sldChg>
      <pc:sldChg chg="modSp mod">
        <pc:chgData name="Syed Sayef Hussain" userId="a8a48a8ad5d6bd42" providerId="LiveId" clId="{149B26A5-E311-4005-A6E9-A4C34BFFA2CD}" dt="2022-10-16T09:38:05.418" v="290" actId="5793"/>
        <pc:sldMkLst>
          <pc:docMk/>
          <pc:sldMk cId="102049040" sldId="409"/>
        </pc:sldMkLst>
        <pc:spChg chg="mod">
          <ac:chgData name="Syed Sayef Hussain" userId="a8a48a8ad5d6bd42" providerId="LiveId" clId="{149B26A5-E311-4005-A6E9-A4C34BFFA2CD}" dt="2022-10-16T09:38:05.418" v="290" actId="5793"/>
          <ac:spMkLst>
            <pc:docMk/>
            <pc:sldMk cId="102049040" sldId="409"/>
            <ac:spMk id="3" creationId="{00000000-0000-0000-0000-000000000000}"/>
          </ac:spMkLst>
        </pc:spChg>
        <pc:spChg chg="mod">
          <ac:chgData name="Syed Sayef Hussain" userId="a8a48a8ad5d6bd42" providerId="LiveId" clId="{149B26A5-E311-4005-A6E9-A4C34BFFA2CD}" dt="2022-10-16T09:37:38.713" v="287" actId="122"/>
          <ac:spMkLst>
            <pc:docMk/>
            <pc:sldMk cId="102049040" sldId="409"/>
            <ac:spMk id="4" creationId="{00000000-0000-0000-0000-000000000000}"/>
          </ac:spMkLst>
        </pc:spChg>
      </pc:sldChg>
      <pc:sldChg chg="modSp mod">
        <pc:chgData name="Syed Sayef Hussain" userId="a8a48a8ad5d6bd42" providerId="LiveId" clId="{149B26A5-E311-4005-A6E9-A4C34BFFA2CD}" dt="2022-10-16T09:37:05.197" v="285" actId="20577"/>
        <pc:sldMkLst>
          <pc:docMk/>
          <pc:sldMk cId="4231111122" sldId="410"/>
        </pc:sldMkLst>
        <pc:spChg chg="mod">
          <ac:chgData name="Syed Sayef Hussain" userId="a8a48a8ad5d6bd42" providerId="LiveId" clId="{149B26A5-E311-4005-A6E9-A4C34BFFA2CD}" dt="2022-10-16T09:37:05.197" v="285" actId="20577"/>
          <ac:spMkLst>
            <pc:docMk/>
            <pc:sldMk cId="4231111122" sldId="410"/>
            <ac:spMk id="3" creationId="{00000000-0000-0000-0000-000000000000}"/>
          </ac:spMkLst>
        </pc:spChg>
      </pc:sldChg>
      <pc:sldChg chg="modSp mod">
        <pc:chgData name="Syed Sayef Hussain" userId="a8a48a8ad5d6bd42" providerId="LiveId" clId="{149B26A5-E311-4005-A6E9-A4C34BFFA2CD}" dt="2022-10-16T09:24:42.248" v="210" actId="1076"/>
        <pc:sldMkLst>
          <pc:docMk/>
          <pc:sldMk cId="3993731363" sldId="411"/>
        </pc:sldMkLst>
        <pc:spChg chg="mod">
          <ac:chgData name="Syed Sayef Hussain" userId="a8a48a8ad5d6bd42" providerId="LiveId" clId="{149B26A5-E311-4005-A6E9-A4C34BFFA2CD}" dt="2022-10-16T09:24:42.248" v="210" actId="1076"/>
          <ac:spMkLst>
            <pc:docMk/>
            <pc:sldMk cId="3993731363" sldId="411"/>
            <ac:spMk id="3" creationId="{00000000-0000-0000-0000-000000000000}"/>
          </ac:spMkLst>
        </pc:spChg>
      </pc:sldChg>
      <pc:sldChg chg="modSp mod">
        <pc:chgData name="Syed Sayef Hussain" userId="a8a48a8ad5d6bd42" providerId="LiveId" clId="{149B26A5-E311-4005-A6E9-A4C34BFFA2CD}" dt="2022-10-16T09:35:36.049" v="274" actId="20577"/>
        <pc:sldMkLst>
          <pc:docMk/>
          <pc:sldMk cId="4069788234" sldId="412"/>
        </pc:sldMkLst>
        <pc:spChg chg="mod">
          <ac:chgData name="Syed Sayef Hussain" userId="a8a48a8ad5d6bd42" providerId="LiveId" clId="{149B26A5-E311-4005-A6E9-A4C34BFFA2CD}" dt="2022-10-16T09:34:10.328" v="259" actId="1076"/>
          <ac:spMkLst>
            <pc:docMk/>
            <pc:sldMk cId="4069788234" sldId="412"/>
            <ac:spMk id="2" creationId="{00000000-0000-0000-0000-000000000000}"/>
          </ac:spMkLst>
        </pc:spChg>
        <pc:spChg chg="mod">
          <ac:chgData name="Syed Sayef Hussain" userId="a8a48a8ad5d6bd42" providerId="LiveId" clId="{149B26A5-E311-4005-A6E9-A4C34BFFA2CD}" dt="2022-10-16T09:35:36.049" v="274" actId="20577"/>
          <ac:spMkLst>
            <pc:docMk/>
            <pc:sldMk cId="4069788234" sldId="412"/>
            <ac:spMk id="3" creationId="{00000000-0000-0000-0000-000000000000}"/>
          </ac:spMkLst>
        </pc:spChg>
      </pc:sldChg>
      <pc:sldChg chg="modSp mod">
        <pc:chgData name="Syed Sayef Hussain" userId="a8a48a8ad5d6bd42" providerId="LiveId" clId="{149B26A5-E311-4005-A6E9-A4C34BFFA2CD}" dt="2022-10-16T09:42:41.921" v="308" actId="14100"/>
        <pc:sldMkLst>
          <pc:docMk/>
          <pc:sldMk cId="2397294328" sldId="413"/>
        </pc:sldMkLst>
        <pc:spChg chg="mod">
          <ac:chgData name="Syed Sayef Hussain" userId="a8a48a8ad5d6bd42" providerId="LiveId" clId="{149B26A5-E311-4005-A6E9-A4C34BFFA2CD}" dt="2022-10-16T09:42:41.921" v="308" actId="14100"/>
          <ac:spMkLst>
            <pc:docMk/>
            <pc:sldMk cId="2397294328" sldId="413"/>
            <ac:spMk id="3" creationId="{00000000-0000-0000-0000-000000000000}"/>
          </ac:spMkLst>
        </pc:spChg>
      </pc:sldChg>
      <pc:sldChg chg="modSp mod">
        <pc:chgData name="Syed Sayef Hussain" userId="a8a48a8ad5d6bd42" providerId="LiveId" clId="{149B26A5-E311-4005-A6E9-A4C34BFFA2CD}" dt="2022-10-16T09:42:13.985" v="306" actId="20577"/>
        <pc:sldMkLst>
          <pc:docMk/>
          <pc:sldMk cId="3230075055" sldId="415"/>
        </pc:sldMkLst>
        <pc:spChg chg="mod">
          <ac:chgData name="Syed Sayef Hussain" userId="a8a48a8ad5d6bd42" providerId="LiveId" clId="{149B26A5-E311-4005-A6E9-A4C34BFFA2CD}" dt="2022-10-16T09:42:13.985" v="306" actId="20577"/>
          <ac:spMkLst>
            <pc:docMk/>
            <pc:sldMk cId="3230075055" sldId="415"/>
            <ac:spMk id="7" creationId="{1BB6749A-358E-8D7D-418D-8D515CCC0399}"/>
          </ac:spMkLst>
        </pc:spChg>
      </pc:sldChg>
      <pc:sldChg chg="modSp mod">
        <pc:chgData name="Syed Sayef Hussain" userId="a8a48a8ad5d6bd42" providerId="LiveId" clId="{149B26A5-E311-4005-A6E9-A4C34BFFA2CD}" dt="2022-10-16T09:41:43.337" v="303" actId="14100"/>
        <pc:sldMkLst>
          <pc:docMk/>
          <pc:sldMk cId="265972657" sldId="417"/>
        </pc:sldMkLst>
        <pc:spChg chg="mod">
          <ac:chgData name="Syed Sayef Hussain" userId="a8a48a8ad5d6bd42" providerId="LiveId" clId="{149B26A5-E311-4005-A6E9-A4C34BFFA2CD}" dt="2022-10-16T09:41:43.337" v="303" actId="14100"/>
          <ac:spMkLst>
            <pc:docMk/>
            <pc:sldMk cId="265972657" sldId="417"/>
            <ac:spMk id="5" creationId="{00000000-0000-0000-0000-000000000000}"/>
          </ac:spMkLst>
        </pc:spChg>
      </pc:sldChg>
      <pc:sldChg chg="modSp mod">
        <pc:chgData name="Syed Sayef Hussain" userId="a8a48a8ad5d6bd42" providerId="LiveId" clId="{149B26A5-E311-4005-A6E9-A4C34BFFA2CD}" dt="2022-10-16T09:54:22.759" v="344" actId="113"/>
        <pc:sldMkLst>
          <pc:docMk/>
          <pc:sldMk cId="979182276" sldId="419"/>
        </pc:sldMkLst>
        <pc:spChg chg="mod">
          <ac:chgData name="Syed Sayef Hussain" userId="a8a48a8ad5d6bd42" providerId="LiveId" clId="{149B26A5-E311-4005-A6E9-A4C34BFFA2CD}" dt="2022-10-16T09:48:51.008" v="337" actId="1036"/>
          <ac:spMkLst>
            <pc:docMk/>
            <pc:sldMk cId="979182276" sldId="419"/>
            <ac:spMk id="3" creationId="{00000000-0000-0000-0000-000000000000}"/>
          </ac:spMkLst>
        </pc:spChg>
        <pc:spChg chg="mod">
          <ac:chgData name="Syed Sayef Hussain" userId="a8a48a8ad5d6bd42" providerId="LiveId" clId="{149B26A5-E311-4005-A6E9-A4C34BFFA2CD}" dt="2022-10-16T09:54:22.759" v="344" actId="113"/>
          <ac:spMkLst>
            <pc:docMk/>
            <pc:sldMk cId="979182276" sldId="419"/>
            <ac:spMk id="5" creationId="{3617C8DE-7041-A9A4-CB32-B44F43EE1F8E}"/>
          </ac:spMkLst>
        </pc:spChg>
        <pc:spChg chg="mod">
          <ac:chgData name="Syed Sayef Hussain" userId="a8a48a8ad5d6bd42" providerId="LiveId" clId="{149B26A5-E311-4005-A6E9-A4C34BFFA2CD}" dt="2022-10-16T09:48:32.689" v="333" actId="1076"/>
          <ac:spMkLst>
            <pc:docMk/>
            <pc:sldMk cId="979182276" sldId="419"/>
            <ac:spMk id="6" creationId="{00000000-0000-0000-0000-000000000000}"/>
          </ac:spMkLst>
        </pc:spChg>
        <pc:picChg chg="mod">
          <ac:chgData name="Syed Sayef Hussain" userId="a8a48a8ad5d6bd42" providerId="LiveId" clId="{149B26A5-E311-4005-A6E9-A4C34BFFA2CD}" dt="2022-10-16T09:48:44.833" v="334" actId="14100"/>
          <ac:picMkLst>
            <pc:docMk/>
            <pc:sldMk cId="979182276" sldId="419"/>
            <ac:picMk id="1026" creationId="{00000000-0000-0000-0000-000000000000}"/>
          </ac:picMkLst>
        </pc:picChg>
      </pc:sldChg>
      <pc:sldChg chg="modSp mod">
        <pc:chgData name="Syed Sayef Hussain" userId="a8a48a8ad5d6bd42" providerId="LiveId" clId="{149B26A5-E311-4005-A6E9-A4C34BFFA2CD}" dt="2022-10-16T08:50:51.240" v="118" actId="20577"/>
        <pc:sldMkLst>
          <pc:docMk/>
          <pc:sldMk cId="2461324937" sldId="421"/>
        </pc:sldMkLst>
        <pc:spChg chg="mod">
          <ac:chgData name="Syed Sayef Hussain" userId="a8a48a8ad5d6bd42" providerId="LiveId" clId="{149B26A5-E311-4005-A6E9-A4C34BFFA2CD}" dt="2022-10-16T08:50:51.240" v="118" actId="20577"/>
          <ac:spMkLst>
            <pc:docMk/>
            <pc:sldMk cId="2461324937" sldId="421"/>
            <ac:spMk id="188" creationId="{00000000-0000-0000-0000-000000000000}"/>
          </ac:spMkLst>
        </pc:spChg>
      </pc:sldChg>
      <pc:sldMasterChg chg="modSldLayout">
        <pc:chgData name="Syed Sayef Hussain" userId="a8a48a8ad5d6bd42" providerId="LiveId" clId="{149B26A5-E311-4005-A6E9-A4C34BFFA2CD}" dt="2022-10-16T09:57:45.260" v="348" actId="114"/>
        <pc:sldMasterMkLst>
          <pc:docMk/>
          <pc:sldMasterMk cId="3916223203" sldId="2147483660"/>
        </pc:sldMasterMkLst>
        <pc:sldLayoutChg chg="modSp mod">
          <pc:chgData name="Syed Sayef Hussain" userId="a8a48a8ad5d6bd42" providerId="LiveId" clId="{149B26A5-E311-4005-A6E9-A4C34BFFA2CD}" dt="2022-10-16T09:57:45.260" v="348" actId="114"/>
          <pc:sldLayoutMkLst>
            <pc:docMk/>
            <pc:sldMasterMk cId="3916223203" sldId="2147483660"/>
            <pc:sldLayoutMk cId="2429814766" sldId="2147483662"/>
          </pc:sldLayoutMkLst>
          <pc:spChg chg="mod">
            <ac:chgData name="Syed Sayef Hussain" userId="a8a48a8ad5d6bd42" providerId="LiveId" clId="{149B26A5-E311-4005-A6E9-A4C34BFFA2CD}" dt="2022-10-16T09:57:45.260" v="348" actId="114"/>
            <ac:spMkLst>
              <pc:docMk/>
              <pc:sldMasterMk cId="3916223203" sldId="2147483660"/>
              <pc:sldLayoutMk cId="2429814766" sldId="2147483662"/>
              <ac:spMk id="6"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28.162"/>
    </inkml:context>
    <inkml:brush xml:id="br0">
      <inkml:brushProperty name="width" value="0.05" units="cm"/>
      <inkml:brushProperty name="height" value="0.05" units="cm"/>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01.131"/>
    </inkml:context>
    <inkml:brush xml:id="br0">
      <inkml:brushProperty name="width" value="0.05" units="cm"/>
      <inkml:brushProperty name="height" value="0.05"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03.115"/>
    </inkml:context>
    <inkml:brush xml:id="br0">
      <inkml:brushProperty name="width" value="0.05" units="cm"/>
      <inkml:brushProperty name="height" value="0.05" units="cm"/>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08.645"/>
    </inkml:context>
    <inkml:brush xml:id="br0">
      <inkml:brushProperty name="width" value="0.05" units="cm"/>
      <inkml:brushProperty name="height" value="0.05" units="cm"/>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15.014"/>
    </inkml:context>
    <inkml:brush xml:id="br0">
      <inkml:brushProperty name="width" value="0.05" units="cm"/>
      <inkml:brushProperty name="height" value="0.05" units="cm"/>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27.728"/>
    </inkml:context>
    <inkml:brush xml:id="br0">
      <inkml:brushProperty name="width" value="0.05" units="cm"/>
      <inkml:brushProperty name="height" value="0.05"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8:33.708"/>
    </inkml:context>
    <inkml:brush xml:id="br0">
      <inkml:brushProperty name="width" value="0.05" units="cm"/>
      <inkml:brushProperty name="height" value="0.05" units="cm"/>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33.443"/>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42.303"/>
    </inkml:context>
    <inkml:brush xml:id="br0">
      <inkml:brushProperty name="width" value="0.05" units="cm"/>
      <inkml:brushProperty name="height" value="0.05" units="cm"/>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43.896"/>
    </inkml:context>
    <inkml:brush xml:id="br0">
      <inkml:brushProperty name="width" value="0.05" units="cm"/>
      <inkml:brushProperty name="height" value="0.05" units="cm"/>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47.343"/>
    </inkml:context>
    <inkml:brush xml:id="br0">
      <inkml:brushProperty name="width" value="0.05" units="cm"/>
      <inkml:brushProperty name="height" value="0.05" units="cm"/>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54.038"/>
    </inkml:context>
    <inkml:brush xml:id="br0">
      <inkml:brushProperty name="width" value="0.05" units="cm"/>
      <inkml:brushProperty name="height" value="0.05" units="cm"/>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56.163"/>
    </inkml:context>
    <inkml:brush xml:id="br0">
      <inkml:brushProperty name="width" value="0.05" units="cm"/>
      <inkml:brushProperty name="height" value="0.0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57.225"/>
    </inkml:context>
    <inkml:brush xml:id="br0">
      <inkml:brushProperty name="width" value="0.05" units="cm"/>
      <inkml:brushProperty name="height" value="0.05" units="cm"/>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7T10:37:59.700"/>
    </inkml:context>
    <inkml:brush xml:id="br0">
      <inkml:brushProperty name="width" value="0.05" units="cm"/>
      <inkml:brushProperty name="height" value="0.0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9C124-93F8-4E4E-8B5C-81C2FFD4A679}"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87F41-4067-43C8-9F64-CF7B656D45EF}" type="slidenum">
              <a:rPr lang="en-US" smtClean="0"/>
              <a:t>‹#›</a:t>
            </a:fld>
            <a:endParaRPr lang="en-US"/>
          </a:p>
        </p:txBody>
      </p:sp>
    </p:spTree>
    <p:extLst>
      <p:ext uri="{BB962C8B-B14F-4D97-AF65-F5344CB8AC3E}">
        <p14:creationId xmlns:p14="http://schemas.microsoft.com/office/powerpoint/2010/main" val="307626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87F41-4067-43C8-9F64-CF7B656D45EF}" type="slidenum">
              <a:rPr lang="en-US" smtClean="0"/>
              <a:t>6</a:t>
            </a:fld>
            <a:endParaRPr lang="en-US"/>
          </a:p>
        </p:txBody>
      </p:sp>
    </p:spTree>
    <p:extLst>
      <p:ext uri="{BB962C8B-B14F-4D97-AF65-F5344CB8AC3E}">
        <p14:creationId xmlns:p14="http://schemas.microsoft.com/office/powerpoint/2010/main" val="394938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8F110-4CFB-45A6-BEFC-738FC4D00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895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EEECE1">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EEECE1">
                  <a:shade val="90000"/>
                </a:srgbClr>
              </a:solidFill>
            </a:endParaRPr>
          </a:p>
        </p:txBody>
      </p:sp>
      <p:sp>
        <p:nvSpPr>
          <p:cNvPr id="6" name="Slide Number Placeholder 26"/>
          <p:cNvSpPr>
            <a:spLocks noGrp="1"/>
          </p:cNvSpPr>
          <p:nvPr>
            <p:ph type="sldNum" sz="quarter" idx="12"/>
          </p:nvPr>
        </p:nvSpPr>
        <p:spPr>
          <a:xfrm>
            <a:off x="10566400" y="6356351"/>
            <a:ext cx="1016000" cy="365125"/>
          </a:xfrm>
          <a:prstGeom prst="rect">
            <a:avLst/>
          </a:prstGeom>
        </p:spPr>
        <p:txBody>
          <a:bodyPr/>
          <a:lstStyle>
            <a:lvl1pPr>
              <a:defRPr/>
            </a:lvl1pPr>
          </a:lstStyle>
          <a:p>
            <a:pPr>
              <a:defRPr/>
            </a:pPr>
            <a:fld id="{871DE26D-104C-4993-BB88-F6F69579F9B6}" type="slidenum">
              <a:rPr lang="en-US">
                <a:solidFill>
                  <a:srgbClr val="EEECE1">
                    <a:shade val="90000"/>
                  </a:srgbClr>
                </a:solidFill>
              </a:rPr>
              <a:pPr>
                <a:defRPr/>
              </a:pPr>
              <a:t>‹#›</a:t>
            </a:fld>
            <a:endParaRPr lang="en-US" dirty="0">
              <a:solidFill>
                <a:srgbClr val="EEECE1">
                  <a:shade val="90000"/>
                </a:srgbClr>
              </a:solidFill>
            </a:endParaRPr>
          </a:p>
        </p:txBody>
      </p:sp>
    </p:spTree>
    <p:extLst>
      <p:ext uri="{BB962C8B-B14F-4D97-AF65-F5344CB8AC3E}">
        <p14:creationId xmlns:p14="http://schemas.microsoft.com/office/powerpoint/2010/main" val="25994628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417938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240441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304800"/>
            <a:ext cx="4011084" cy="1162050"/>
          </a:xfrm>
        </p:spPr>
        <p:txBody>
          <a:bodyPr anchor="b">
            <a:noAutofit/>
          </a:bodyPr>
          <a:lstStyle>
            <a:lvl1pPr algn="l">
              <a:defRPr lang="en-US" sz="2000" strike="noStrike" kern="1200" dirty="0">
                <a:solidFill>
                  <a:schemeClr val="bg1"/>
                </a:solidFill>
                <a:effectLst/>
                <a:latin typeface="Arial Black" pitchFamily="34" charset="0"/>
                <a:ea typeface="+mj-ea"/>
                <a:cs typeface="+mj-cs"/>
              </a:defRPr>
            </a:lvl1pPr>
          </a:lstStyle>
          <a:p>
            <a:r>
              <a:rPr lang="en-US" dirty="0"/>
              <a:t>Click to edit title style</a:t>
            </a:r>
          </a:p>
        </p:txBody>
      </p:sp>
      <p:sp>
        <p:nvSpPr>
          <p:cNvPr id="3" name="Content Placeholder 2"/>
          <p:cNvSpPr>
            <a:spLocks noGrp="1"/>
          </p:cNvSpPr>
          <p:nvPr>
            <p:ph idx="1"/>
          </p:nvPr>
        </p:nvSpPr>
        <p:spPr>
          <a:xfrm>
            <a:off x="4766733" y="304801"/>
            <a:ext cx="6815667" cy="5821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524001"/>
            <a:ext cx="4011084"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203441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lang="en-US" sz="2000" strike="noStrike" kern="1200" dirty="0">
                <a:solidFill>
                  <a:schemeClr val="bg1"/>
                </a:solidFill>
                <a:effectLst>
                  <a:outerShdw blurRad="38100" dist="38100" dir="2700000" algn="tl">
                    <a:srgbClr val="000000">
                      <a:alpha val="43137"/>
                    </a:srgbClr>
                  </a:outerShdw>
                </a:effectLst>
                <a:latin typeface="Arial Black" pitchFamily="34" charset="0"/>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389717" y="457201"/>
            <a:ext cx="7315200" cy="4270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127079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13263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normAutofit/>
          </a:bodyPr>
          <a:lstStyle>
            <a:lvl1pPr algn="l" defTabSz="914400" rtl="0" eaLnBrk="1" latinLnBrk="0" hangingPunct="1">
              <a:spcBef>
                <a:spcPct val="0"/>
              </a:spcBef>
              <a:buNone/>
              <a:defRPr lang="en-US" sz="3200" strike="noStrike" kern="1200" dirty="0">
                <a:solidFill>
                  <a:schemeClr val="bg1"/>
                </a:solidFill>
                <a:effectLst>
                  <a:outerShdw blurRad="38100" dist="38100" dir="2700000" algn="tl">
                    <a:srgbClr val="000000">
                      <a:alpha val="43137"/>
                    </a:srgbClr>
                  </a:outerShdw>
                </a:effectLst>
                <a:latin typeface="Arial Black" pitchFamily="34" charset="0"/>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278119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1140400" y="2410267"/>
            <a:ext cx="9911200" cy="2037600"/>
          </a:xfrm>
          <a:prstGeom prst="rect">
            <a:avLst/>
          </a:prstGeom>
          <a:effectLst>
            <a:outerShdw blurRad="42863" dist="9525" dir="5400000" algn="bl" rotWithShape="0">
              <a:schemeClr val="dk1">
                <a:alpha val="30000"/>
              </a:schemeClr>
            </a:outerShdw>
          </a:effectLst>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86397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s-E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s-E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D3F883E2-12D8-4F72-8993-1444AC0C882F}" type="slidenum">
              <a:rPr lang="es-ES" altLang="en-US" smtClean="0"/>
              <a:t>‹#›</a:t>
            </a:fld>
            <a:endParaRPr lang="es-ES" altLang="en-US" dirty="0"/>
          </a:p>
        </p:txBody>
      </p:sp>
      <p:sp>
        <p:nvSpPr>
          <p:cNvPr id="2" name="TextBox 10"/>
          <p:cNvSpPr txBox="1"/>
          <p:nvPr userDrawn="1"/>
        </p:nvSpPr>
        <p:spPr>
          <a:xfrm>
            <a:off x="263352" y="260648"/>
            <a:ext cx="504056" cy="369332"/>
          </a:xfrm>
          <a:prstGeom prst="rect">
            <a:avLst/>
          </a:prstGeom>
          <a:noFill/>
          <a:ln>
            <a:solidFill>
              <a:schemeClr val="accent3"/>
            </a:solidFill>
          </a:ln>
        </p:spPr>
        <p:txBody>
          <a:bodyPr wrap="square" rtlCol="0">
            <a:spAutoFit/>
          </a:bodyPr>
          <a:lstStyle/>
          <a:p>
            <a:pPr algn="ctr"/>
            <a:r>
              <a:rPr lang="en-US" b="1" dirty="0">
                <a:solidFill>
                  <a:schemeClr val="bg1"/>
                </a:solidFill>
              </a:rPr>
              <a:t>10</a:t>
            </a:r>
          </a:p>
        </p:txBody>
      </p:sp>
    </p:spTree>
    <p:extLst>
      <p:ext uri="{BB962C8B-B14F-4D97-AF65-F5344CB8AC3E}">
        <p14:creationId xmlns:p14="http://schemas.microsoft.com/office/powerpoint/2010/main" val="1745358430"/>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lvl1pPr>
              <a:defRPr sz="1800" b="1"/>
            </a:lvl1pPr>
          </a:lstStyle>
          <a:p>
            <a:pPr>
              <a:defRPr/>
            </a:pPr>
            <a:fld id="{49A72955-EC7A-4F13-9A49-80CEAB174375}" type="slidenum">
              <a:rPr lang="es-ES" altLang="en-US" smtClean="0"/>
              <a:pPr>
                <a:defRPr/>
              </a:pPr>
              <a:t>‹#›</a:t>
            </a:fld>
            <a:endParaRPr lang="es-ES" altLang="en-US" dirty="0"/>
          </a:p>
        </p:txBody>
      </p:sp>
    </p:spTree>
    <p:extLst>
      <p:ext uri="{BB962C8B-B14F-4D97-AF65-F5344CB8AC3E}">
        <p14:creationId xmlns:p14="http://schemas.microsoft.com/office/powerpoint/2010/main" val="3023800200"/>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lvl1pPr>
              <a:defRPr sz="1800" b="1"/>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4092294951"/>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2">
                    <a:lumMod val="75000"/>
                  </a:schemeClr>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gn="l">
              <a:defRPr>
                <a:latin typeface="Arial" panose="020B0604020202020204" pitchFamily="34" charset="0"/>
                <a:cs typeface="Arial" panose="020B0604020202020204" pitchFamily="34" charset="0"/>
              </a:defRPr>
            </a:lvl1pPr>
            <a:lvl2pPr algn="l">
              <a:defRPr>
                <a:latin typeface="Arial" panose="020B0604020202020204" pitchFamily="34" charset="0"/>
                <a:cs typeface="Arial" panose="020B0604020202020204" pitchFamily="34" charset="0"/>
              </a:defRPr>
            </a:lvl2pPr>
            <a:lvl3pPr algn="l">
              <a:defRPr>
                <a:latin typeface="Arial" panose="020B0604020202020204" pitchFamily="34" charset="0"/>
                <a:cs typeface="Arial" panose="020B0604020202020204" pitchFamily="34" charset="0"/>
              </a:defRPr>
            </a:lvl3pPr>
            <a:lvl4pPr algn="l">
              <a:defRPr>
                <a:latin typeface="Arial" panose="020B0604020202020204" pitchFamily="34" charset="0"/>
                <a:cs typeface="Arial" panose="020B0604020202020204" pitchFamily="34" charset="0"/>
              </a:defRPr>
            </a:lvl4pPr>
            <a:lvl5pPr algn="l">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1F497D">
                  <a:shade val="90000"/>
                </a:srgbClr>
              </a:solidFill>
            </a:endParaRPr>
          </a:p>
        </p:txBody>
      </p:sp>
      <p:sp>
        <p:nvSpPr>
          <p:cNvPr id="5" name="Footer Placeholder 21"/>
          <p:cNvSpPr>
            <a:spLocks noGrp="1"/>
          </p:cNvSpPr>
          <p:nvPr>
            <p:ph type="ftr" sz="quarter" idx="11"/>
          </p:nvPr>
        </p:nvSpPr>
        <p:spPr>
          <a:xfrm>
            <a:off x="3594100" y="6356351"/>
            <a:ext cx="5016500" cy="365125"/>
          </a:xfrm>
        </p:spPr>
        <p:txBody>
          <a:bodyPr/>
          <a:lstStyle>
            <a:lvl1pPr algn="ctr">
              <a:defRPr sz="1200">
                <a:latin typeface="Arial" panose="020B0604020202020204" pitchFamily="34" charset="0"/>
                <a:cs typeface="Arial" panose="020B0604020202020204" pitchFamily="34" charset="0"/>
              </a:defRPr>
            </a:lvl1pPr>
          </a:lstStyle>
          <a:p>
            <a:pPr>
              <a:defRPr/>
            </a:pPr>
            <a:endParaRPr lang="en-US" dirty="0">
              <a:solidFill>
                <a:srgbClr val="1F497D">
                  <a:shade val="90000"/>
                </a:srgbClr>
              </a:solidFill>
            </a:endParaRPr>
          </a:p>
        </p:txBody>
      </p:sp>
      <p:sp>
        <p:nvSpPr>
          <p:cNvPr id="6" name="Slide Number Placeholder 17"/>
          <p:cNvSpPr>
            <a:spLocks noGrp="1"/>
          </p:cNvSpPr>
          <p:nvPr>
            <p:ph type="sldNum" sz="quarter" idx="12"/>
          </p:nvPr>
        </p:nvSpPr>
        <p:spPr>
          <a:xfrm>
            <a:off x="10795000" y="6100317"/>
            <a:ext cx="1054100" cy="529083"/>
          </a:xfrm>
          <a:prstGeom prst="rect">
            <a:avLst/>
          </a:prstGeom>
          <a:ln>
            <a:noFill/>
          </a:ln>
        </p:spPr>
        <p:txBody>
          <a:bodyPr/>
          <a:lstStyle>
            <a:lvl1pPr algn="r">
              <a:defRPr sz="3600" i="1">
                <a:ln>
                  <a:solidFill>
                    <a:schemeClr val="tx1"/>
                  </a:solidFill>
                </a:ln>
                <a:noFill/>
                <a:latin typeface="Arial Rounded MT Bold" panose="020F0704030504030204" pitchFamily="34" charset="0"/>
                <a:cs typeface="Arial" panose="020B0604020202020204" pitchFamily="34" charset="0"/>
              </a:defRPr>
            </a:lvl1pPr>
          </a:lstStyle>
          <a:p>
            <a:pPr>
              <a:defRPr/>
            </a:pPr>
            <a:fld id="{4329BDD8-424D-414E-8DDE-D53D27147AAE}" type="slidenum">
              <a:rPr lang="en-US" smtClean="0"/>
              <a:pPr>
                <a:defRPr/>
              </a:pPr>
              <a:t>‹#›</a:t>
            </a:fld>
            <a:endParaRPr lang="en-US" dirty="0"/>
          </a:p>
        </p:txBody>
      </p:sp>
      <p:pic>
        <p:nvPicPr>
          <p:cNvPr id="20" name="Picture 19">
            <a:extLst>
              <a:ext uri="{FF2B5EF4-FFF2-40B4-BE49-F238E27FC236}">
                <a16:creationId xmlns:a16="http://schemas.microsoft.com/office/drawing/2014/main" id="{1FA5519A-92D9-5805-7A21-AEC384870CA2}"/>
              </a:ext>
            </a:extLst>
          </p:cNvPr>
          <p:cNvPicPr>
            <a:picLocks noChangeAspect="1"/>
          </p:cNvPicPr>
          <p:nvPr userDrawn="1"/>
        </p:nvPicPr>
        <p:blipFill>
          <a:blip r:embed="rId2"/>
          <a:stretch>
            <a:fillRect/>
          </a:stretch>
        </p:blipFill>
        <p:spPr>
          <a:xfrm>
            <a:off x="1" y="-24329"/>
            <a:ext cx="12192000" cy="1197513"/>
          </a:xfrm>
          <a:prstGeom prst="rect">
            <a:avLst/>
          </a:prstGeom>
        </p:spPr>
      </p:pic>
    </p:spTree>
    <p:extLst>
      <p:ext uri="{BB962C8B-B14F-4D97-AF65-F5344CB8AC3E}">
        <p14:creationId xmlns:p14="http://schemas.microsoft.com/office/powerpoint/2010/main" val="2429814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lvl1pPr>
              <a:defRPr sz="1800" b="1"/>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2553590446"/>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lvl1pPr>
              <a:defRPr sz="1800" b="1"/>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693121404"/>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lvl1pPr>
              <a:defRPr sz="1800" b="1"/>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1816017157"/>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800" b="1"/>
            </a:lvl1pPr>
          </a:lstStyle>
          <a:p>
            <a:fld id="{DB7ED9EE-324E-4659-96C2-B8D52CFBFDB7}" type="slidenum">
              <a:rPr lang="en-US" smtClean="0"/>
              <a:pPr/>
              <a:t>‹#›</a:t>
            </a:fld>
            <a:endParaRPr lang="en-US" dirty="0"/>
          </a:p>
        </p:txBody>
      </p:sp>
      <p:sp>
        <p:nvSpPr>
          <p:cNvPr id="5" name="TextBox 10">
            <a:extLst>
              <a:ext uri="{FF2B5EF4-FFF2-40B4-BE49-F238E27FC236}">
                <a16:creationId xmlns:a16="http://schemas.microsoft.com/office/drawing/2014/main" id="{83FF97D6-4C71-5E15-25D0-9A5F949FAF10}"/>
              </a:ext>
            </a:extLst>
          </p:cNvPr>
          <p:cNvSpPr txBox="1"/>
          <p:nvPr userDrawn="1"/>
        </p:nvSpPr>
        <p:spPr>
          <a:xfrm>
            <a:off x="263352" y="260648"/>
            <a:ext cx="864096" cy="400110"/>
          </a:xfrm>
          <a:prstGeom prst="rect">
            <a:avLst/>
          </a:prstGeom>
          <a:noFill/>
          <a:ln>
            <a:solidFill>
              <a:schemeClr val="accent3"/>
            </a:solidFill>
          </a:ln>
        </p:spPr>
        <p:txBody>
          <a:bodyPr wrap="square" rtlCol="0">
            <a:spAutoFit/>
          </a:bodyPr>
          <a:lstStyle/>
          <a:p>
            <a:pPr algn="ctr"/>
            <a:r>
              <a:rPr lang="en-US" sz="2000" b="1" dirty="0">
                <a:solidFill>
                  <a:schemeClr val="tx1"/>
                </a:solidFill>
              </a:rPr>
              <a:t>9</a:t>
            </a:r>
          </a:p>
        </p:txBody>
      </p:sp>
    </p:spTree>
    <p:extLst>
      <p:ext uri="{BB962C8B-B14F-4D97-AF65-F5344CB8AC3E}">
        <p14:creationId xmlns:p14="http://schemas.microsoft.com/office/powerpoint/2010/main" val="928011318"/>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lvl1pPr>
              <a:defRPr sz="1800" b="1"/>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4035842871"/>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838170685"/>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lvl1pPr>
              <a:defRPr sz="1800"/>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3461107499"/>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lvl1pPr>
              <a:defRPr sz="1800"/>
            </a:lvl1pPr>
          </a:lstStyle>
          <a:p>
            <a:pPr eaLnBrk="1" hangingPunct="1">
              <a:defRPr/>
            </a:pPr>
            <a:fld id="{B2AEB82A-E188-4EC3-A976-6ACB2D5576C4}" type="slidenum">
              <a:rPr lang="en-US" altLang="zh-CN" smtClean="0">
                <a:cs typeface="+mn-cs"/>
              </a:rPr>
              <a:pPr eaLnBrk="1" hangingPunct="1">
                <a:defRPr/>
              </a:pPr>
              <a:t>‹#›</a:t>
            </a:fld>
            <a:endParaRPr lang="en-US" altLang="zh-CN" dirty="0">
              <a:cs typeface="+mn-cs"/>
            </a:endParaRPr>
          </a:p>
        </p:txBody>
      </p:sp>
    </p:spTree>
    <p:extLst>
      <p:ext uri="{BB962C8B-B14F-4D97-AF65-F5344CB8AC3E}">
        <p14:creationId xmlns:p14="http://schemas.microsoft.com/office/powerpoint/2010/main" val="1459294396"/>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lvl1pPr>
              <a:defRPr sz="1800" b="1"/>
            </a:lvl1pPr>
          </a:lstStyle>
          <a:p>
            <a:pPr>
              <a:defRPr/>
            </a:pPr>
            <a:fld id="{BCE98451-8541-4A45-8481-6A66ABC2C8F2}" type="slidenum">
              <a:rPr lang="es-ES" altLang="en-US" smtClean="0"/>
              <a:pPr>
                <a:defRPr/>
              </a:pPr>
              <a:t>‹#›</a:t>
            </a:fld>
            <a:endParaRPr lang="es-ES" altLang="en-US" dirty="0"/>
          </a:p>
        </p:txBody>
      </p:sp>
    </p:spTree>
    <p:extLst>
      <p:ext uri="{BB962C8B-B14F-4D97-AF65-F5344CB8AC3E}">
        <p14:creationId xmlns:p14="http://schemas.microsoft.com/office/powerpoint/2010/main" val="816379794"/>
      </p:ext>
    </p:extLst>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EEECE1">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EEECE1">
                  <a:shade val="90000"/>
                </a:srgbClr>
              </a:solidFill>
            </a:endParaRPr>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lvl1pPr>
              <a:defRPr/>
            </a:lvl1pPr>
          </a:lstStyle>
          <a:p>
            <a:pPr>
              <a:defRPr/>
            </a:pPr>
            <a:fld id="{2D810B30-F8B0-43F9-BFB0-B70C3B3BA2BB}" type="slidenum">
              <a:rPr lang="en-US">
                <a:solidFill>
                  <a:srgbClr val="EEECE1">
                    <a:shade val="90000"/>
                  </a:srgbClr>
                </a:solidFill>
              </a:rPr>
              <a:pPr>
                <a:defRPr/>
              </a:pPr>
              <a:t>‹#›</a:t>
            </a:fld>
            <a:endParaRPr lang="en-US" dirty="0">
              <a:solidFill>
                <a:srgbClr val="EEECE1">
                  <a:shade val="90000"/>
                </a:srgbClr>
              </a:solidFill>
            </a:endParaRPr>
          </a:p>
        </p:txBody>
      </p:sp>
    </p:spTree>
    <p:extLst>
      <p:ext uri="{BB962C8B-B14F-4D97-AF65-F5344CB8AC3E}">
        <p14:creationId xmlns:p14="http://schemas.microsoft.com/office/powerpoint/2010/main" val="20608001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9575-1A64-486E-8199-574D459C0733}" type="slidenum">
              <a:rPr lang="en-US" smtClean="0"/>
              <a:t>‹#›</a:t>
            </a:fld>
            <a:endParaRPr lang="en-US" dirty="0"/>
          </a:p>
        </p:txBody>
      </p:sp>
    </p:spTree>
    <p:extLst>
      <p:ext uri="{BB962C8B-B14F-4D97-AF65-F5344CB8AC3E}">
        <p14:creationId xmlns:p14="http://schemas.microsoft.com/office/powerpoint/2010/main" val="1199505320"/>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1F497D">
                  <a:shade val="90000"/>
                </a:srgbClr>
              </a:solidFill>
            </a:endParaRPr>
          </a:p>
        </p:txBody>
      </p:sp>
      <p:sp>
        <p:nvSpPr>
          <p:cNvPr id="3" name="Footer Placeholder 21"/>
          <p:cNvSpPr>
            <a:spLocks noGrp="1"/>
          </p:cNvSpPr>
          <p:nvPr>
            <p:ph type="ftr" sz="quarter" idx="11"/>
          </p:nvPr>
        </p:nvSpPr>
        <p:spPr/>
        <p:txBody>
          <a:bodyPr/>
          <a:lstStyle>
            <a:lvl1pPr>
              <a:defRPr/>
            </a:lvl1pPr>
          </a:lstStyle>
          <a:p>
            <a:pPr algn="ctr">
              <a:defRPr/>
            </a:pPr>
            <a:endParaRPr lang="en-US" dirty="0">
              <a:solidFill>
                <a:srgbClr val="1F497D">
                  <a:shade val="90000"/>
                </a:srgbClr>
              </a:solidFill>
            </a:endParaRPr>
          </a:p>
        </p:txBody>
      </p:sp>
      <p:sp>
        <p:nvSpPr>
          <p:cNvPr id="4" name="Slide Number Placeholder 17"/>
          <p:cNvSpPr>
            <a:spLocks noGrp="1"/>
          </p:cNvSpPr>
          <p:nvPr>
            <p:ph type="sldNum" sz="quarter" idx="12"/>
          </p:nvPr>
        </p:nvSpPr>
        <p:spPr>
          <a:xfrm>
            <a:off x="10404167" y="5958552"/>
            <a:ext cx="1016000" cy="580361"/>
          </a:xfrm>
          <a:prstGeom prst="rect">
            <a:avLst/>
          </a:prstGeom>
        </p:spPr>
        <p:txBody>
          <a:bodyPr/>
          <a:lstStyle>
            <a:lvl1pPr algn="ctr">
              <a:defRPr sz="2800" b="1">
                <a:latin typeface="Arial Rounded MT Bold" panose="020F0704030504030204" pitchFamily="34" charset="0"/>
              </a:defRPr>
            </a:lvl1pPr>
          </a:lstStyle>
          <a:p>
            <a:pPr>
              <a:defRPr/>
            </a:pPr>
            <a:fld id="{4324C9FE-49FE-4532-A842-9584893AB681}" type="slidenum">
              <a:rPr lang="en-US" smtClean="0">
                <a:solidFill>
                  <a:srgbClr val="1F497D">
                    <a:shade val="90000"/>
                  </a:srgbClr>
                </a:solidFill>
              </a:rPr>
              <a:pPr>
                <a:defRPr/>
              </a:pPr>
              <a:t>‹#›</a:t>
            </a:fld>
            <a:endParaRPr lang="en-US" dirty="0">
              <a:solidFill>
                <a:srgbClr val="1F497D">
                  <a:shade val="90000"/>
                </a:srgbClr>
              </a:solidFill>
            </a:endParaRPr>
          </a:p>
        </p:txBody>
      </p:sp>
      <p:pic>
        <p:nvPicPr>
          <p:cNvPr id="6" name="Picture 5">
            <a:extLst>
              <a:ext uri="{FF2B5EF4-FFF2-40B4-BE49-F238E27FC236}">
                <a16:creationId xmlns:a16="http://schemas.microsoft.com/office/drawing/2014/main" id="{0B9DB877-772A-477B-9793-ACF2EDA8D356}"/>
              </a:ext>
            </a:extLst>
          </p:cNvPr>
          <p:cNvPicPr>
            <a:picLocks noChangeAspect="1"/>
          </p:cNvPicPr>
          <p:nvPr userDrawn="1"/>
        </p:nvPicPr>
        <p:blipFill>
          <a:blip r:embed="rId2"/>
          <a:stretch>
            <a:fillRect/>
          </a:stretch>
        </p:blipFill>
        <p:spPr>
          <a:xfrm>
            <a:off x="0" y="0"/>
            <a:ext cx="12192000" cy="933450"/>
          </a:xfrm>
          <a:prstGeom prst="rect">
            <a:avLst/>
          </a:prstGeom>
        </p:spPr>
      </p:pic>
    </p:spTree>
    <p:extLst>
      <p:ext uri="{BB962C8B-B14F-4D97-AF65-F5344CB8AC3E}">
        <p14:creationId xmlns:p14="http://schemas.microsoft.com/office/powerpoint/2010/main" val="306799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46400" y="1219200"/>
            <a:ext cx="8737600" cy="838200"/>
          </a:xfrm>
        </p:spPr>
        <p:txBody>
          <a:bodyPr>
            <a:noAutofit/>
          </a:bodyPr>
          <a:lstStyle>
            <a:lvl1pPr algn="r">
              <a:defRPr sz="5200">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3" name="Subtitle 2"/>
          <p:cNvSpPr>
            <a:spLocks noGrp="1"/>
          </p:cNvSpPr>
          <p:nvPr>
            <p:ph type="subTitle" idx="1"/>
          </p:nvPr>
        </p:nvSpPr>
        <p:spPr>
          <a:xfrm>
            <a:off x="2946400" y="2133600"/>
            <a:ext cx="8737600" cy="457200"/>
          </a:xfrm>
        </p:spPr>
        <p:txBody>
          <a:bodyPr>
            <a:noAutofit/>
          </a:bodyPr>
          <a:lstStyle>
            <a:lvl1pPr marL="0" indent="0" algn="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276394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2947988"/>
            <a:ext cx="8583084" cy="1362075"/>
          </a:xfrm>
        </p:spPr>
        <p:txBody>
          <a:bodyPr anchor="t">
            <a:noAutofit/>
          </a:bodyPr>
          <a:lstStyle>
            <a:lvl1pPr algn="l">
              <a:defRPr lang="en-US" sz="4400" strike="noStrike" kern="1200" dirty="0">
                <a:solidFill>
                  <a:schemeClr val="bg1"/>
                </a:solidFill>
                <a:effectLst>
                  <a:outerShdw blurRad="38100" dist="38100" dir="2700000" algn="tl">
                    <a:srgbClr val="000000">
                      <a:alpha val="43137"/>
                    </a:srgbClr>
                  </a:outerShdw>
                </a:effectLst>
                <a:latin typeface="Arial Black"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2743199" y="1447801"/>
            <a:ext cx="8583084" cy="1500187"/>
          </a:xfrm>
        </p:spPr>
        <p:txBody>
          <a:bodyPr anchor="b"/>
          <a:lstStyle>
            <a:lvl1pPr marL="0" indent="0">
              <a:buNone/>
              <a:defRPr sz="2000" i="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125244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609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376336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609600" y="1447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09575-1A64-486E-8199-574D459C0733}" type="slidenum">
              <a:rPr lang="en-US" smtClean="0"/>
              <a:t>‹#›</a:t>
            </a:fld>
            <a:endParaRPr lang="en-US"/>
          </a:p>
        </p:txBody>
      </p:sp>
    </p:spTree>
    <p:extLst>
      <p:ext uri="{BB962C8B-B14F-4D97-AF65-F5344CB8AC3E}">
        <p14:creationId xmlns:p14="http://schemas.microsoft.com/office/powerpoint/2010/main" val="4270231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dirty="0">
              <a:solidFill>
                <a:srgbClr val="1F497D">
                  <a:shade val="90000"/>
                </a:srgbClr>
              </a:solidFill>
              <a:latin typeface="Arial"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dirty="0">
              <a:solidFill>
                <a:srgbClr val="1F497D">
                  <a:shade val="90000"/>
                </a:srgbClr>
              </a:solidFill>
              <a:latin typeface="Arial"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latin typeface="Arial" charset="0"/>
              </a:endParaRPr>
            </a:p>
          </p:txBody>
        </p:sp>
      </p:grpSp>
      <p:sp>
        <p:nvSpPr>
          <p:cNvPr id="3" name="Slide Number Placeholder 17">
            <a:extLst>
              <a:ext uri="{FF2B5EF4-FFF2-40B4-BE49-F238E27FC236}">
                <a16:creationId xmlns:a16="http://schemas.microsoft.com/office/drawing/2014/main" id="{90FD8292-0871-31D6-4D44-0E151726D4BC}"/>
              </a:ext>
            </a:extLst>
          </p:cNvPr>
          <p:cNvSpPr>
            <a:spLocks noGrp="1"/>
          </p:cNvSpPr>
          <p:nvPr>
            <p:ph type="sldNum" sz="quarter" idx="4"/>
          </p:nvPr>
        </p:nvSpPr>
        <p:spPr>
          <a:xfrm>
            <a:off x="10528300" y="6100317"/>
            <a:ext cx="1054100" cy="529083"/>
          </a:xfrm>
          <a:prstGeom prst="rect">
            <a:avLst/>
          </a:prstGeom>
        </p:spPr>
        <p:txBody>
          <a:bodyPr/>
          <a:lstStyle>
            <a:lvl1pPr algn="r">
              <a:defRPr sz="3200">
                <a:latin typeface="Arial Rounded MT Bold" panose="020F0704030504030204" pitchFamily="34" charset="0"/>
                <a:cs typeface="Arial" panose="020B0604020202020204" pitchFamily="34" charset="0"/>
              </a:defRPr>
            </a:lvl1pPr>
          </a:lstStyle>
          <a:p>
            <a:pPr>
              <a:defRPr/>
            </a:pPr>
            <a:fld id="{4329BDD8-424D-414E-8DDE-D53D27147AAE}" type="slidenum">
              <a:rPr lang="en-US" smtClean="0">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3916223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66" r:id="rId4"/>
    <p:sldLayoutId id="2147483667" r:id="rId5"/>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9600" y="1447800"/>
            <a:ext cx="109728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09575-1A64-486E-8199-574D459C0733}" type="slidenum">
              <a:rPr lang="en-US" smtClean="0"/>
              <a:t>‹#›</a:t>
            </a:fld>
            <a:endParaRPr lang="en-US"/>
          </a:p>
        </p:txBody>
      </p:sp>
    </p:spTree>
    <p:extLst>
      <p:ext uri="{BB962C8B-B14F-4D97-AF65-F5344CB8AC3E}">
        <p14:creationId xmlns:p14="http://schemas.microsoft.com/office/powerpoint/2010/main" val="2280674483"/>
      </p:ext>
    </p:extLst>
  </p:cSld>
  <p:clrMap bg1="lt1" tx1="dk1" bg2="lt2" tx2="dk2" accent1="accent1" accent2="accent2" accent3="accent3" accent4="accent4" accent5="accent5" accent6="accent6" hlink="hlink" folHlink="folHlink"/>
  <p:sldLayoutIdLst>
    <p:sldLayoutId id="2147483765"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fade thruBlk="1"/>
  </p:transition>
  <p:hf hdr="0" ftr="0" dt="0"/>
  <p:txStyles>
    <p:titleStyle>
      <a:lvl1pPr algn="l" defTabSz="914400" rtl="0" eaLnBrk="1" latinLnBrk="0" hangingPunct="1">
        <a:spcBef>
          <a:spcPct val="0"/>
        </a:spcBef>
        <a:buNone/>
        <a:defRPr sz="4400" strike="noStrike"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s-E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s-E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BCE98451-8541-4A45-8481-6A66ABC2C8F2}" type="slidenum">
              <a:rPr lang="es-ES" altLang="en-US" smtClean="0"/>
              <a:t>‹#›</a:t>
            </a:fld>
            <a:endParaRPr lang="es-ES" altLang="en-US"/>
          </a:p>
        </p:txBody>
      </p:sp>
    </p:spTree>
    <p:extLst>
      <p:ext uri="{BB962C8B-B14F-4D97-AF65-F5344CB8AC3E}">
        <p14:creationId xmlns:p14="http://schemas.microsoft.com/office/powerpoint/2010/main" val="141390769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mc:AlternateContent xmlns:mc="http://schemas.openxmlformats.org/markup-compatibility/2006" xmlns:p14="http://schemas.microsoft.com/office/powerpoint/2010/main">
    <mc:Choice Requires="p14">
      <p:transition spd="slow">
        <p:wipe dir="d"/>
      </p:transition>
    </mc:Choice>
    <mc:Fallback xmlns="">
      <p:transition spd="med">
        <p:wipe dir="d"/>
      </p:transition>
    </mc:Fallback>
  </mc:AlternateContent>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18" Type="http://schemas.openxmlformats.org/officeDocument/2006/relationships/customXml" Target="../ink/ink12.xml"/><Relationship Id="rId3" Type="http://schemas.microsoft.com/office/2007/relationships/hdphoto" Target="../media/hdphoto1.wdp"/><Relationship Id="rId21" Type="http://schemas.openxmlformats.org/officeDocument/2006/relationships/customXml" Target="../ink/ink15.xml"/><Relationship Id="rId7" Type="http://schemas.openxmlformats.org/officeDocument/2006/relationships/image" Target="../media/image100.png"/><Relationship Id="rId12" Type="http://schemas.openxmlformats.org/officeDocument/2006/relationships/customXml" Target="../ink/ink6.xml"/><Relationship Id="rId17" Type="http://schemas.openxmlformats.org/officeDocument/2006/relationships/customXml" Target="../ink/ink11.xml"/><Relationship Id="rId2" Type="http://schemas.openxmlformats.org/officeDocument/2006/relationships/image" Target="../media/image9.png"/><Relationship Id="rId16" Type="http://schemas.openxmlformats.org/officeDocument/2006/relationships/customXml" Target="../ink/ink10.xml"/><Relationship Id="rId20"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customXml" Target="../ink/ink5.xml"/><Relationship Id="rId5" Type="http://schemas.openxmlformats.org/officeDocument/2006/relationships/image" Target="../media/image11.png"/><Relationship Id="rId15" Type="http://schemas.openxmlformats.org/officeDocument/2006/relationships/customXml" Target="../ink/ink9.xml"/><Relationship Id="rId10" Type="http://schemas.openxmlformats.org/officeDocument/2006/relationships/customXml" Target="../ink/ink4.xml"/><Relationship Id="rId19" Type="http://schemas.openxmlformats.org/officeDocument/2006/relationships/customXml" Target="../ink/ink13.xml"/><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customXml" Target="../ink/ink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enter4affordablehousing.org/"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puhf.info/" TargetMode="External"/><Relationship Id="rId2" Type="http://schemas.openxmlformats.org/officeDocument/2006/relationships/hyperlink" Target="mailto:zaigham2r@yahoo.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1B4732-B0D5-0298-80CC-95B03D5E8D6C}"/>
              </a:ext>
            </a:extLst>
          </p:cNvPr>
          <p:cNvPicPr>
            <a:picLocks noChangeAspect="1"/>
          </p:cNvPicPr>
          <p:nvPr/>
        </p:nvPicPr>
        <p:blipFill>
          <a:blip r:embed="rId4"/>
          <a:stretch>
            <a:fillRect/>
          </a:stretch>
        </p:blipFill>
        <p:spPr>
          <a:xfrm>
            <a:off x="-76641" y="0"/>
            <a:ext cx="13266518" cy="6881049"/>
          </a:xfrm>
          <a:prstGeom prst="rect">
            <a:avLst/>
          </a:prstGeom>
        </p:spPr>
      </p:pic>
      <p:pic>
        <p:nvPicPr>
          <p:cNvPr id="32" name="Picture 31">
            <a:extLst>
              <a:ext uri="{FF2B5EF4-FFF2-40B4-BE49-F238E27FC236}">
                <a16:creationId xmlns:a16="http://schemas.microsoft.com/office/drawing/2014/main" id="{E2EF97AC-4581-E41D-EF60-6CC7F80F53AD}"/>
              </a:ext>
            </a:extLst>
          </p:cNvPr>
          <p:cNvPicPr>
            <a:picLocks noChangeAspect="1"/>
          </p:cNvPicPr>
          <p:nvPr/>
        </p:nvPicPr>
        <p:blipFill rotWithShape="1">
          <a:blip r:embed="rId5"/>
          <a:srcRect b="9297"/>
          <a:stretch/>
        </p:blipFill>
        <p:spPr>
          <a:xfrm>
            <a:off x="-349035" y="-38005"/>
            <a:ext cx="13702803" cy="6919054"/>
          </a:xfrm>
          <a:prstGeom prst="rect">
            <a:avLst/>
          </a:prstGeom>
          <a:effectLst>
            <a:softEdge rad="31750"/>
          </a:effectLst>
        </p:spPr>
      </p:pic>
      <p:sp>
        <p:nvSpPr>
          <p:cNvPr id="2" name="Title 1"/>
          <p:cNvSpPr>
            <a:spLocks noGrp="1"/>
          </p:cNvSpPr>
          <p:nvPr>
            <p:ph type="title"/>
          </p:nvPr>
        </p:nvSpPr>
        <p:spPr>
          <a:xfrm>
            <a:off x="-224457" y="293555"/>
            <a:ext cx="13453645" cy="3734408"/>
          </a:xfrm>
          <a:effectLst>
            <a:outerShdw blurRad="50800" dist="101600" dir="4740000" sx="127000" sy="127000" algn="ctr" rotWithShape="0">
              <a:schemeClr val="tx1"/>
            </a:outerShdw>
          </a:effectLst>
        </p:spPr>
        <p:txBody>
          <a:bodyPr>
            <a:normAutofit fontScale="90000"/>
          </a:bodyPr>
          <a:lstStyle/>
          <a:p>
            <a:pPr algn="ctr">
              <a:lnSpc>
                <a:spcPct val="80000"/>
              </a:lnSpc>
              <a:spcBef>
                <a:spcPts val="1200"/>
              </a:spcBef>
              <a:spcAft>
                <a:spcPts val="0"/>
              </a:spcAft>
            </a:pPr>
            <a:r>
              <a:rPr lang="en-US" dirty="0">
                <a:solidFill>
                  <a:schemeClr val="accent3">
                    <a:lumMod val="50000"/>
                  </a:schemeClr>
                </a:solidFill>
              </a:rPr>
              <a:t>Affordable Housing Models</a:t>
            </a:r>
            <a:br>
              <a:rPr lang="en-US" dirty="0">
                <a:solidFill>
                  <a:schemeClr val="accent3">
                    <a:lumMod val="50000"/>
                  </a:schemeClr>
                </a:solidFill>
              </a:rPr>
            </a:br>
            <a:r>
              <a:rPr lang="en-US" dirty="0">
                <a:solidFill>
                  <a:schemeClr val="accent3">
                    <a:lumMod val="50000"/>
                  </a:schemeClr>
                </a:solidFill>
              </a:rPr>
              <a:t>Asian Scenario </a:t>
            </a:r>
            <a:br>
              <a:rPr lang="en-US" dirty="0">
                <a:solidFill>
                  <a:schemeClr val="accent3">
                    <a:lumMod val="50000"/>
                  </a:schemeClr>
                </a:solidFill>
              </a:rPr>
            </a:br>
            <a:r>
              <a:rPr lang="en-US" dirty="0">
                <a:solidFill>
                  <a:schemeClr val="accent3">
                    <a:lumMod val="50000"/>
                  </a:schemeClr>
                </a:solidFill>
              </a:rPr>
              <a:t>at </a:t>
            </a:r>
            <a:br>
              <a:rPr lang="en-US" dirty="0">
                <a:solidFill>
                  <a:schemeClr val="accent3">
                    <a:lumMod val="50000"/>
                  </a:schemeClr>
                </a:solidFill>
              </a:rPr>
            </a:br>
            <a:r>
              <a:rPr lang="en-US" dirty="0">
                <a:solidFill>
                  <a:schemeClr val="accent3">
                    <a:lumMod val="50000"/>
                  </a:schemeClr>
                </a:solidFill>
              </a:rPr>
              <a:t>Global Housing Foundation</a:t>
            </a:r>
            <a:br>
              <a:rPr lang="en-US" dirty="0">
                <a:solidFill>
                  <a:schemeClr val="accent3">
                    <a:lumMod val="50000"/>
                  </a:schemeClr>
                </a:solidFill>
              </a:rPr>
            </a:br>
            <a:r>
              <a:rPr lang="en-US" sz="3100" dirty="0">
                <a:solidFill>
                  <a:schemeClr val="accent3">
                    <a:lumMod val="50000"/>
                  </a:schemeClr>
                </a:solidFill>
              </a:rPr>
              <a:t/>
            </a:r>
            <a:br>
              <a:rPr lang="en-US" sz="3100" dirty="0">
                <a:solidFill>
                  <a:schemeClr val="accent3">
                    <a:lumMod val="50000"/>
                  </a:schemeClr>
                </a:solidFill>
              </a:rPr>
            </a:br>
            <a:r>
              <a:rPr lang="en-US" sz="3100" dirty="0">
                <a:solidFill>
                  <a:schemeClr val="accent3">
                    <a:lumMod val="50000"/>
                  </a:schemeClr>
                </a:solidFill>
              </a:rPr>
              <a:t>“</a:t>
            </a:r>
            <a:r>
              <a:rPr lang="en-US" sz="3100" dirty="0">
                <a:solidFill>
                  <a:schemeClr val="bg1"/>
                </a:solidFill>
              </a:rPr>
              <a:t>Innovative Ideas to Transform the Global Workforce Housing”</a:t>
            </a:r>
            <a:r>
              <a:rPr lang="en-US" sz="2200" dirty="0">
                <a:solidFill>
                  <a:schemeClr val="bg1"/>
                </a:solidFill>
              </a:rPr>
              <a:t/>
            </a:r>
            <a:br>
              <a:rPr lang="en-US" sz="2200" dirty="0">
                <a:solidFill>
                  <a:schemeClr val="bg1"/>
                </a:solidFill>
              </a:rPr>
            </a:br>
            <a:r>
              <a:rPr lang="en-US" sz="2400" dirty="0">
                <a:solidFill>
                  <a:schemeClr val="bg1"/>
                </a:solidFill>
              </a:rPr>
              <a:t>October 24, 2022</a:t>
            </a:r>
          </a:p>
        </p:txBody>
      </p:sp>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43D0E89-DB97-03B8-2FBE-E1EAF0370B67}"/>
                  </a:ext>
                </a:extLst>
              </p14:cNvPr>
              <p14:cNvContentPartPr/>
              <p14:nvPr/>
            </p14:nvContentPartPr>
            <p14:xfrm>
              <a:off x="11194713" y="-1080949"/>
              <a:ext cx="360" cy="360"/>
            </p14:xfrm>
          </p:contentPart>
        </mc:Choice>
        <mc:Fallback xmlns="">
          <p:pic>
            <p:nvPicPr>
              <p:cNvPr id="6" name="Ink 5">
                <a:extLst>
                  <a:ext uri="{FF2B5EF4-FFF2-40B4-BE49-F238E27FC236}">
                    <a16:creationId xmlns:a16="http://schemas.microsoft.com/office/drawing/2014/main" id="{E43D0E89-DB97-03B8-2FBE-E1EAF0370B67}"/>
                  </a:ext>
                </a:extLst>
              </p:cNvPr>
              <p:cNvPicPr/>
              <p:nvPr/>
            </p:nvPicPr>
            <p:blipFill>
              <a:blip r:embed="rId7"/>
              <a:stretch>
                <a:fillRect/>
              </a:stretch>
            </p:blipFill>
            <p:spPr>
              <a:xfrm>
                <a:off x="11185713" y="-10899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5DE9018-1036-8554-FC2F-D0473DCF21C0}"/>
                  </a:ext>
                </a:extLst>
              </p14:cNvPr>
              <p14:cNvContentPartPr/>
              <p14:nvPr/>
            </p14:nvContentPartPr>
            <p14:xfrm>
              <a:off x="9587313" y="-1524469"/>
              <a:ext cx="360" cy="360"/>
            </p14:xfrm>
          </p:contentPart>
        </mc:Choice>
        <mc:Fallback xmlns="">
          <p:pic>
            <p:nvPicPr>
              <p:cNvPr id="7" name="Ink 6">
                <a:extLst>
                  <a:ext uri="{FF2B5EF4-FFF2-40B4-BE49-F238E27FC236}">
                    <a16:creationId xmlns:a16="http://schemas.microsoft.com/office/drawing/2014/main" id="{75DE9018-1036-8554-FC2F-D0473DCF21C0}"/>
                  </a:ext>
                </a:extLst>
              </p:cNvPr>
              <p:cNvPicPr/>
              <p:nvPr/>
            </p:nvPicPr>
            <p:blipFill>
              <a:blip r:embed="rId7"/>
              <a:stretch>
                <a:fillRect/>
              </a:stretch>
            </p:blipFill>
            <p:spPr>
              <a:xfrm>
                <a:off x="9578313" y="-1533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6DE2536B-04A0-11F7-76AE-12BF5A3EF32E}"/>
                  </a:ext>
                </a:extLst>
              </p14:cNvPr>
              <p14:cNvContentPartPr/>
              <p14:nvPr/>
            </p14:nvContentPartPr>
            <p14:xfrm>
              <a:off x="16126713" y="1468211"/>
              <a:ext cx="360" cy="360"/>
            </p14:xfrm>
          </p:contentPart>
        </mc:Choice>
        <mc:Fallback xmlns="">
          <p:pic>
            <p:nvPicPr>
              <p:cNvPr id="8" name="Ink 7">
                <a:extLst>
                  <a:ext uri="{FF2B5EF4-FFF2-40B4-BE49-F238E27FC236}">
                    <a16:creationId xmlns:a16="http://schemas.microsoft.com/office/drawing/2014/main" id="{6DE2536B-04A0-11F7-76AE-12BF5A3EF32E}"/>
                  </a:ext>
                </a:extLst>
              </p:cNvPr>
              <p:cNvPicPr/>
              <p:nvPr/>
            </p:nvPicPr>
            <p:blipFill>
              <a:blip r:embed="rId7"/>
              <a:stretch>
                <a:fillRect/>
              </a:stretch>
            </p:blipFill>
            <p:spPr>
              <a:xfrm>
                <a:off x="16117713" y="14595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397555A-2BE7-228E-967E-C8A3F5141CDF}"/>
                  </a:ext>
                </a:extLst>
              </p14:cNvPr>
              <p14:cNvContentPartPr/>
              <p14:nvPr/>
            </p14:nvContentPartPr>
            <p14:xfrm>
              <a:off x="8645193" y="-1080949"/>
              <a:ext cx="360" cy="360"/>
            </p14:xfrm>
          </p:contentPart>
        </mc:Choice>
        <mc:Fallback xmlns="">
          <p:pic>
            <p:nvPicPr>
              <p:cNvPr id="9" name="Ink 8">
                <a:extLst>
                  <a:ext uri="{FF2B5EF4-FFF2-40B4-BE49-F238E27FC236}">
                    <a16:creationId xmlns:a16="http://schemas.microsoft.com/office/drawing/2014/main" id="{1397555A-2BE7-228E-967E-C8A3F5141CDF}"/>
                  </a:ext>
                </a:extLst>
              </p:cNvPr>
              <p:cNvPicPr/>
              <p:nvPr/>
            </p:nvPicPr>
            <p:blipFill>
              <a:blip r:embed="rId7"/>
              <a:stretch>
                <a:fillRect/>
              </a:stretch>
            </p:blipFill>
            <p:spPr>
              <a:xfrm>
                <a:off x="8636553" y="-10899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7D361904-20C5-1234-860B-F2405B8CCC55}"/>
                  </a:ext>
                </a:extLst>
              </p14:cNvPr>
              <p14:cNvContentPartPr/>
              <p14:nvPr/>
            </p14:nvContentPartPr>
            <p14:xfrm>
              <a:off x="6676713" y="-1192909"/>
              <a:ext cx="360" cy="360"/>
            </p14:xfrm>
          </p:contentPart>
        </mc:Choice>
        <mc:Fallback xmlns="">
          <p:pic>
            <p:nvPicPr>
              <p:cNvPr id="10" name="Ink 9">
                <a:extLst>
                  <a:ext uri="{FF2B5EF4-FFF2-40B4-BE49-F238E27FC236}">
                    <a16:creationId xmlns:a16="http://schemas.microsoft.com/office/drawing/2014/main" id="{7D361904-20C5-1234-860B-F2405B8CCC55}"/>
                  </a:ext>
                </a:extLst>
              </p:cNvPr>
              <p:cNvPicPr/>
              <p:nvPr/>
            </p:nvPicPr>
            <p:blipFill>
              <a:blip r:embed="rId7"/>
              <a:stretch>
                <a:fillRect/>
              </a:stretch>
            </p:blipFill>
            <p:spPr>
              <a:xfrm>
                <a:off x="6668073" y="-12015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3D16191-4305-FB44-739A-6088C0E3DECC}"/>
                  </a:ext>
                </a:extLst>
              </p14:cNvPr>
              <p14:cNvContentPartPr/>
              <p14:nvPr/>
            </p14:nvContentPartPr>
            <p14:xfrm>
              <a:off x="8588313" y="-776749"/>
              <a:ext cx="360" cy="360"/>
            </p14:xfrm>
          </p:contentPart>
        </mc:Choice>
        <mc:Fallback xmlns="">
          <p:pic>
            <p:nvPicPr>
              <p:cNvPr id="11" name="Ink 10">
                <a:extLst>
                  <a:ext uri="{FF2B5EF4-FFF2-40B4-BE49-F238E27FC236}">
                    <a16:creationId xmlns:a16="http://schemas.microsoft.com/office/drawing/2014/main" id="{63D16191-4305-FB44-739A-6088C0E3DECC}"/>
                  </a:ext>
                </a:extLst>
              </p:cNvPr>
              <p:cNvPicPr/>
              <p:nvPr/>
            </p:nvPicPr>
            <p:blipFill>
              <a:blip r:embed="rId7"/>
              <a:stretch>
                <a:fillRect/>
              </a:stretch>
            </p:blipFill>
            <p:spPr>
              <a:xfrm>
                <a:off x="8579673" y="-785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3DE40173-96E9-0F03-A2CA-EB6849F9F4EF}"/>
                  </a:ext>
                </a:extLst>
              </p14:cNvPr>
              <p14:cNvContentPartPr/>
              <p14:nvPr/>
            </p14:nvContentPartPr>
            <p14:xfrm>
              <a:off x="12273993" y="1246451"/>
              <a:ext cx="360" cy="360"/>
            </p14:xfrm>
          </p:contentPart>
        </mc:Choice>
        <mc:Fallback xmlns="">
          <p:pic>
            <p:nvPicPr>
              <p:cNvPr id="12" name="Ink 11">
                <a:extLst>
                  <a:ext uri="{FF2B5EF4-FFF2-40B4-BE49-F238E27FC236}">
                    <a16:creationId xmlns:a16="http://schemas.microsoft.com/office/drawing/2014/main" id="{3DE40173-96E9-0F03-A2CA-EB6849F9F4EF}"/>
                  </a:ext>
                </a:extLst>
              </p:cNvPr>
              <p:cNvPicPr/>
              <p:nvPr/>
            </p:nvPicPr>
            <p:blipFill>
              <a:blip r:embed="rId7"/>
              <a:stretch>
                <a:fillRect/>
              </a:stretch>
            </p:blipFill>
            <p:spPr>
              <a:xfrm>
                <a:off x="12265353" y="12378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6C728F2-405F-CC54-694C-1AE64FDBBEC4}"/>
                  </a:ext>
                </a:extLst>
              </p14:cNvPr>
              <p14:cNvContentPartPr/>
              <p14:nvPr/>
            </p14:nvContentPartPr>
            <p14:xfrm>
              <a:off x="11748033" y="2049251"/>
              <a:ext cx="360" cy="360"/>
            </p14:xfrm>
          </p:contentPart>
        </mc:Choice>
        <mc:Fallback xmlns="">
          <p:pic>
            <p:nvPicPr>
              <p:cNvPr id="13" name="Ink 12">
                <a:extLst>
                  <a:ext uri="{FF2B5EF4-FFF2-40B4-BE49-F238E27FC236}">
                    <a16:creationId xmlns:a16="http://schemas.microsoft.com/office/drawing/2014/main" id="{56C728F2-405F-CC54-694C-1AE64FDBBEC4}"/>
                  </a:ext>
                </a:extLst>
              </p:cNvPr>
              <p:cNvPicPr/>
              <p:nvPr/>
            </p:nvPicPr>
            <p:blipFill>
              <a:blip r:embed="rId7"/>
              <a:stretch>
                <a:fillRect/>
              </a:stretch>
            </p:blipFill>
            <p:spPr>
              <a:xfrm>
                <a:off x="11739393" y="20406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8251A9D4-3F82-BB19-DEB9-F9AA5C2323CC}"/>
                  </a:ext>
                </a:extLst>
              </p14:cNvPr>
              <p14:cNvContentPartPr/>
              <p14:nvPr/>
            </p14:nvContentPartPr>
            <p14:xfrm>
              <a:off x="8339193" y="-1302709"/>
              <a:ext cx="360" cy="360"/>
            </p14:xfrm>
          </p:contentPart>
        </mc:Choice>
        <mc:Fallback xmlns="">
          <p:pic>
            <p:nvPicPr>
              <p:cNvPr id="14" name="Ink 13">
                <a:extLst>
                  <a:ext uri="{FF2B5EF4-FFF2-40B4-BE49-F238E27FC236}">
                    <a16:creationId xmlns:a16="http://schemas.microsoft.com/office/drawing/2014/main" id="{8251A9D4-3F82-BB19-DEB9-F9AA5C2323CC}"/>
                  </a:ext>
                </a:extLst>
              </p:cNvPr>
              <p:cNvPicPr/>
              <p:nvPr/>
            </p:nvPicPr>
            <p:blipFill>
              <a:blip r:embed="rId7"/>
              <a:stretch>
                <a:fillRect/>
              </a:stretch>
            </p:blipFill>
            <p:spPr>
              <a:xfrm>
                <a:off x="8330193" y="-1311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27394756-8511-0096-AABD-3B6EB51933DB}"/>
                  </a:ext>
                </a:extLst>
              </p14:cNvPr>
              <p14:cNvContentPartPr/>
              <p14:nvPr/>
            </p14:nvContentPartPr>
            <p14:xfrm>
              <a:off x="17594793" y="2547851"/>
              <a:ext cx="360" cy="360"/>
            </p14:xfrm>
          </p:contentPart>
        </mc:Choice>
        <mc:Fallback xmlns="">
          <p:pic>
            <p:nvPicPr>
              <p:cNvPr id="15" name="Ink 14">
                <a:extLst>
                  <a:ext uri="{FF2B5EF4-FFF2-40B4-BE49-F238E27FC236}">
                    <a16:creationId xmlns:a16="http://schemas.microsoft.com/office/drawing/2014/main" id="{27394756-8511-0096-AABD-3B6EB51933DB}"/>
                  </a:ext>
                </a:extLst>
              </p:cNvPr>
              <p:cNvPicPr/>
              <p:nvPr/>
            </p:nvPicPr>
            <p:blipFill>
              <a:blip r:embed="rId7"/>
              <a:stretch>
                <a:fillRect/>
              </a:stretch>
            </p:blipFill>
            <p:spPr>
              <a:xfrm>
                <a:off x="17585793" y="25392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652DF17-01AF-5BF7-4CD6-6B1CBF0A611D}"/>
                  </a:ext>
                </a:extLst>
              </p14:cNvPr>
              <p14:cNvContentPartPr/>
              <p14:nvPr/>
            </p14:nvContentPartPr>
            <p14:xfrm>
              <a:off x="7813233" y="-886909"/>
              <a:ext cx="360" cy="360"/>
            </p14:xfrm>
          </p:contentPart>
        </mc:Choice>
        <mc:Fallback xmlns="">
          <p:pic>
            <p:nvPicPr>
              <p:cNvPr id="16" name="Ink 15">
                <a:extLst>
                  <a:ext uri="{FF2B5EF4-FFF2-40B4-BE49-F238E27FC236}">
                    <a16:creationId xmlns:a16="http://schemas.microsoft.com/office/drawing/2014/main" id="{5652DF17-01AF-5BF7-4CD6-6B1CBF0A611D}"/>
                  </a:ext>
                </a:extLst>
              </p:cNvPr>
              <p:cNvPicPr/>
              <p:nvPr/>
            </p:nvPicPr>
            <p:blipFill>
              <a:blip r:embed="rId7"/>
              <a:stretch>
                <a:fillRect/>
              </a:stretch>
            </p:blipFill>
            <p:spPr>
              <a:xfrm>
                <a:off x="7804233" y="-8955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D66C4E82-B947-0828-D142-77CEB9576D07}"/>
                  </a:ext>
                </a:extLst>
              </p14:cNvPr>
              <p14:cNvContentPartPr/>
              <p14:nvPr/>
            </p14:nvContentPartPr>
            <p14:xfrm>
              <a:off x="4349313" y="-1247989"/>
              <a:ext cx="360" cy="360"/>
            </p14:xfrm>
          </p:contentPart>
        </mc:Choice>
        <mc:Fallback xmlns="">
          <p:pic>
            <p:nvPicPr>
              <p:cNvPr id="17" name="Ink 16">
                <a:extLst>
                  <a:ext uri="{FF2B5EF4-FFF2-40B4-BE49-F238E27FC236}">
                    <a16:creationId xmlns:a16="http://schemas.microsoft.com/office/drawing/2014/main" id="{D66C4E82-B947-0828-D142-77CEB9576D07}"/>
                  </a:ext>
                </a:extLst>
              </p:cNvPr>
              <p:cNvPicPr/>
              <p:nvPr/>
            </p:nvPicPr>
            <p:blipFill>
              <a:blip r:embed="rId7"/>
              <a:stretch>
                <a:fillRect/>
              </a:stretch>
            </p:blipFill>
            <p:spPr>
              <a:xfrm>
                <a:off x="4340313" y="-125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13055259-5FAC-FC8E-61D2-DA90981E40F0}"/>
                  </a:ext>
                </a:extLst>
              </p14:cNvPr>
              <p14:cNvContentPartPr/>
              <p14:nvPr/>
            </p14:nvContentPartPr>
            <p14:xfrm>
              <a:off x="5707233" y="-1469749"/>
              <a:ext cx="360" cy="360"/>
            </p14:xfrm>
          </p:contentPart>
        </mc:Choice>
        <mc:Fallback xmlns="">
          <p:pic>
            <p:nvPicPr>
              <p:cNvPr id="18" name="Ink 17">
                <a:extLst>
                  <a:ext uri="{FF2B5EF4-FFF2-40B4-BE49-F238E27FC236}">
                    <a16:creationId xmlns:a16="http://schemas.microsoft.com/office/drawing/2014/main" id="{13055259-5FAC-FC8E-61D2-DA90981E40F0}"/>
                  </a:ext>
                </a:extLst>
              </p:cNvPr>
              <p:cNvPicPr/>
              <p:nvPr/>
            </p:nvPicPr>
            <p:blipFill>
              <a:blip r:embed="rId7"/>
              <a:stretch>
                <a:fillRect/>
              </a:stretch>
            </p:blipFill>
            <p:spPr>
              <a:xfrm>
                <a:off x="5698593" y="-1478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A5BAB2C1-BE77-E0B2-AB9D-0FA2BE5EFE30}"/>
                  </a:ext>
                </a:extLst>
              </p14:cNvPr>
              <p14:cNvContentPartPr/>
              <p14:nvPr/>
            </p14:nvContentPartPr>
            <p14:xfrm>
              <a:off x="4184433" y="-1469749"/>
              <a:ext cx="360" cy="360"/>
            </p14:xfrm>
          </p:contentPart>
        </mc:Choice>
        <mc:Fallback xmlns="">
          <p:pic>
            <p:nvPicPr>
              <p:cNvPr id="20" name="Ink 19">
                <a:extLst>
                  <a:ext uri="{FF2B5EF4-FFF2-40B4-BE49-F238E27FC236}">
                    <a16:creationId xmlns:a16="http://schemas.microsoft.com/office/drawing/2014/main" id="{A5BAB2C1-BE77-E0B2-AB9D-0FA2BE5EFE30}"/>
                  </a:ext>
                </a:extLst>
              </p:cNvPr>
              <p:cNvPicPr/>
              <p:nvPr/>
            </p:nvPicPr>
            <p:blipFill>
              <a:blip r:embed="rId7"/>
              <a:stretch>
                <a:fillRect/>
              </a:stretch>
            </p:blipFill>
            <p:spPr>
              <a:xfrm>
                <a:off x="4175433" y="-1478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02852B99-BFD4-C3E2-4428-22E5DB1D5C6D}"/>
                  </a:ext>
                </a:extLst>
              </p14:cNvPr>
              <p14:cNvContentPartPr/>
              <p14:nvPr/>
            </p14:nvContentPartPr>
            <p14:xfrm>
              <a:off x="16348473" y="4793171"/>
              <a:ext cx="360" cy="360"/>
            </p14:xfrm>
          </p:contentPart>
        </mc:Choice>
        <mc:Fallback xmlns="">
          <p:pic>
            <p:nvPicPr>
              <p:cNvPr id="21" name="Ink 20">
                <a:extLst>
                  <a:ext uri="{FF2B5EF4-FFF2-40B4-BE49-F238E27FC236}">
                    <a16:creationId xmlns:a16="http://schemas.microsoft.com/office/drawing/2014/main" id="{02852B99-BFD4-C3E2-4428-22E5DB1D5C6D}"/>
                  </a:ext>
                </a:extLst>
              </p:cNvPr>
              <p:cNvPicPr/>
              <p:nvPr/>
            </p:nvPicPr>
            <p:blipFill>
              <a:blip r:embed="rId7"/>
              <a:stretch>
                <a:fillRect/>
              </a:stretch>
            </p:blipFill>
            <p:spPr>
              <a:xfrm>
                <a:off x="16339473" y="4784171"/>
                <a:ext cx="18000" cy="18000"/>
              </a:xfrm>
              <a:prstGeom prst="rect">
                <a:avLst/>
              </a:prstGeom>
            </p:spPr>
          </p:pic>
        </mc:Fallback>
      </mc:AlternateContent>
      <p:sp>
        <p:nvSpPr>
          <p:cNvPr id="25" name="TextBox 24">
            <a:extLst>
              <a:ext uri="{FF2B5EF4-FFF2-40B4-BE49-F238E27FC236}">
                <a16:creationId xmlns:a16="http://schemas.microsoft.com/office/drawing/2014/main" id="{DCAB2C69-51C8-8C3B-9F12-1EB42E8660AB}"/>
              </a:ext>
            </a:extLst>
          </p:cNvPr>
          <p:cNvSpPr txBox="1"/>
          <p:nvPr/>
        </p:nvSpPr>
        <p:spPr>
          <a:xfrm>
            <a:off x="4021584" y="5210802"/>
            <a:ext cx="4742579" cy="1569660"/>
          </a:xfrm>
          <a:prstGeom prst="rect">
            <a:avLst/>
          </a:prstGeom>
          <a:noFill/>
        </p:spPr>
        <p:txBody>
          <a:bodyPr wrap="square" rtlCol="0">
            <a:spAutoFit/>
          </a:bodyPr>
          <a:lstStyle/>
          <a:p>
            <a:pPr algn="ctr"/>
            <a:r>
              <a:rPr lang="en-US" sz="3200" b="1" i="1" dirty="0">
                <a:solidFill>
                  <a:schemeClr val="bg1"/>
                </a:solidFill>
              </a:rPr>
              <a:t>By</a:t>
            </a:r>
          </a:p>
          <a:p>
            <a:pPr algn="ctr"/>
            <a:r>
              <a:rPr lang="en-US" sz="3200" b="1" i="1" dirty="0">
                <a:solidFill>
                  <a:schemeClr val="bg1"/>
                </a:solidFill>
              </a:rPr>
              <a:t>Zaigham M. Rizvi</a:t>
            </a:r>
          </a:p>
          <a:p>
            <a:pPr algn="ctr"/>
            <a:r>
              <a:rPr lang="en-US" sz="3200" b="1" i="1" dirty="0">
                <a:solidFill>
                  <a:schemeClr val="bg1"/>
                </a:solidFill>
              </a:rPr>
              <a:t>Ambassador, GHF Asia</a:t>
            </a:r>
            <a:endParaRPr lang="en-PK" sz="3200" b="1" i="1" dirty="0">
              <a:solidFill>
                <a:schemeClr val="bg1"/>
              </a:solidFill>
            </a:endParaRPr>
          </a:p>
        </p:txBody>
      </p:sp>
      <p:sp>
        <p:nvSpPr>
          <p:cNvPr id="3" name="Slide Number Placeholder 2"/>
          <p:cNvSpPr>
            <a:spLocks noGrp="1"/>
          </p:cNvSpPr>
          <p:nvPr>
            <p:ph type="sldNum" sz="quarter" idx="12"/>
          </p:nvPr>
        </p:nvSpPr>
        <p:spPr/>
        <p:txBody>
          <a:bodyPr/>
          <a:lstStyle/>
          <a:p>
            <a:pPr>
              <a:defRPr/>
            </a:pPr>
            <a:fld id="{2D810B30-F8B0-43F9-BFB0-B70C3B3BA2BB}" type="slidenum">
              <a:rPr lang="en-US" smtClean="0">
                <a:solidFill>
                  <a:srgbClr val="EEECE1">
                    <a:shade val="90000"/>
                  </a:srgbClr>
                </a:solidFill>
              </a:rPr>
              <a:pPr>
                <a:defRPr/>
              </a:pPr>
              <a:t>1</a:t>
            </a:fld>
            <a:endParaRPr lang="en-US" dirty="0">
              <a:solidFill>
                <a:srgbClr val="EEECE1">
                  <a:shade val="90000"/>
                </a:srgbClr>
              </a:solidFill>
            </a:endParaRPr>
          </a:p>
        </p:txBody>
      </p:sp>
    </p:spTree>
    <p:extLst>
      <p:ext uri="{BB962C8B-B14F-4D97-AF65-F5344CB8AC3E}">
        <p14:creationId xmlns:p14="http://schemas.microsoft.com/office/powerpoint/2010/main" val="2515346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609600" y="1199072"/>
            <a:ext cx="10972800" cy="698739"/>
          </a:xfrm>
          <a:prstGeom prst="rect">
            <a:avLst/>
          </a:prstGeom>
        </p:spPr>
        <p:txBody>
          <a:bodyPr/>
          <a:lstStyle>
            <a:lvl1pPr>
              <a:defRPr b="1">
                <a:solidFill>
                  <a:srgbClr val="1F497D"/>
                </a:solidFill>
              </a:defRPr>
            </a:lvl1pPr>
          </a:lstStyle>
          <a:p>
            <a:pPr algn="ctr"/>
            <a:r>
              <a:rPr lang="en-US" sz="2400" dirty="0">
                <a:solidFill>
                  <a:schemeClr val="accent5">
                    <a:lumMod val="50000"/>
                  </a:schemeClr>
                </a:solidFill>
              </a:rPr>
              <a:t>Key Players of Affordable </a:t>
            </a:r>
            <a:r>
              <a:rPr lang="en-US" sz="2400" dirty="0" smtClean="0">
                <a:solidFill>
                  <a:schemeClr val="accent5">
                    <a:lumMod val="50000"/>
                  </a:schemeClr>
                </a:solidFill>
              </a:rPr>
              <a:t>Housing-2</a:t>
            </a:r>
            <a:br>
              <a:rPr lang="en-US" sz="2400" dirty="0" smtClean="0">
                <a:solidFill>
                  <a:schemeClr val="accent5">
                    <a:lumMod val="50000"/>
                  </a:schemeClr>
                </a:solidFill>
              </a:rPr>
            </a:br>
            <a:r>
              <a:rPr lang="en-US" sz="2400" dirty="0" smtClean="0">
                <a:solidFill>
                  <a:schemeClr val="accent5">
                    <a:lumMod val="50000"/>
                  </a:schemeClr>
                </a:solidFill>
              </a:rPr>
              <a:t>Policy and Execution Platforms</a:t>
            </a:r>
            <a:endParaRPr sz="2400" dirty="0">
              <a:solidFill>
                <a:schemeClr val="accent5">
                  <a:lumMod val="50000"/>
                </a:schemeClr>
              </a:solidFill>
            </a:endParaRPr>
          </a:p>
        </p:txBody>
      </p:sp>
      <p:sp>
        <p:nvSpPr>
          <p:cNvPr id="188" name="Content Placeholder 2"/>
          <p:cNvSpPr txBox="1">
            <a:spLocks noGrp="1"/>
          </p:cNvSpPr>
          <p:nvPr>
            <p:ph idx="1"/>
          </p:nvPr>
        </p:nvSpPr>
        <p:spPr>
          <a:xfrm>
            <a:off x="609600" y="2044460"/>
            <a:ext cx="10972800" cy="4584940"/>
          </a:xfrm>
          <a:prstGeom prst="rect">
            <a:avLst/>
          </a:prstGeom>
        </p:spPr>
        <p:txBody>
          <a:bodyPr>
            <a:normAutofit fontScale="85000" lnSpcReduction="20000"/>
          </a:bodyPr>
          <a:lstStyle/>
          <a:p>
            <a:pPr marL="0" indent="0" algn="just">
              <a:buSzTx/>
              <a:buFont typeface="Wingdings 2"/>
              <a:buNone/>
              <a:defRPr sz="1400" b="1"/>
            </a:pPr>
            <a:r>
              <a:rPr lang="en-US" sz="1600" dirty="0">
                <a:solidFill>
                  <a:srgbClr val="0070C0"/>
                </a:solidFill>
                <a:latin typeface="+mj-lt"/>
              </a:rPr>
              <a:t>Naya Pakistan Housing Task Force (NPHTF): </a:t>
            </a:r>
          </a:p>
          <a:p>
            <a:pPr marL="0" indent="0" algn="just">
              <a:buSzTx/>
              <a:buFont typeface="Wingdings 2"/>
              <a:buNone/>
              <a:defRPr sz="1400" b="1"/>
            </a:pPr>
            <a:r>
              <a:rPr lang="en-US" sz="1600" dirty="0">
                <a:latin typeface="+mj-lt"/>
              </a:rPr>
              <a:t>Before moving for on ground execution of housing program, we needed housing policy, affordable housing projects, define and link role of stakeholders, facilitate fiscal and regulatory incentives, and continuing brainstorming to benefit from regional best practices.</a:t>
            </a:r>
          </a:p>
          <a:p>
            <a:pPr marL="0" indent="0" algn="just">
              <a:buSzTx/>
              <a:buFont typeface="Wingdings 2"/>
              <a:buNone/>
              <a:defRPr sz="1400" b="1"/>
            </a:pPr>
            <a:r>
              <a:rPr lang="en-US" sz="1600" dirty="0">
                <a:latin typeface="+mj-lt"/>
              </a:rPr>
              <a:t>The NPHTF initiated the process of translating PTI Housing Policy into various policy initiatives and programs, both at federal as well as provincial levels, covering Fiscal and Regulatory aspects. </a:t>
            </a:r>
          </a:p>
          <a:p>
            <a:pPr algn="just">
              <a:buSzTx/>
              <a:defRPr sz="1400" b="1"/>
            </a:pPr>
            <a:r>
              <a:rPr lang="en-US" sz="1600" i="1" u="sng" dirty="0">
                <a:latin typeface="+mj-lt"/>
              </a:rPr>
              <a:t>Supply-Side</a:t>
            </a:r>
            <a:r>
              <a:rPr lang="en-US" sz="1600" u="sng" dirty="0">
                <a:latin typeface="+mj-lt"/>
              </a:rPr>
              <a:t>: </a:t>
            </a:r>
            <a:r>
              <a:rPr lang="en-US" sz="1600" dirty="0">
                <a:latin typeface="+mj-lt"/>
              </a:rPr>
              <a:t>Fiscal Incentives Package for Construction Industry (Historical), Regulatory Incentives like FARs, FSI, et , </a:t>
            </a:r>
          </a:p>
          <a:p>
            <a:pPr algn="just">
              <a:buSzTx/>
              <a:defRPr sz="1400" b="1"/>
            </a:pPr>
            <a:r>
              <a:rPr lang="en-US" sz="1600" i="1" u="sng" dirty="0">
                <a:latin typeface="+mj-lt"/>
              </a:rPr>
              <a:t>Finance-Side</a:t>
            </a:r>
            <a:r>
              <a:rPr lang="en-US" sz="1600" u="sng" dirty="0">
                <a:latin typeface="+mj-lt"/>
              </a:rPr>
              <a:t>: </a:t>
            </a:r>
            <a:r>
              <a:rPr lang="en-US" sz="1600" dirty="0">
                <a:latin typeface="+mj-lt"/>
              </a:rPr>
              <a:t>Housing Finance by Banks as Mandatory Credit, Interest Rate Subsidies, promote more Specialized Housing Finance Institutions etc.</a:t>
            </a:r>
          </a:p>
          <a:p>
            <a:pPr algn="just">
              <a:buSzTx/>
              <a:defRPr sz="1400" b="1"/>
            </a:pPr>
            <a:r>
              <a:rPr lang="en-US" sz="1600" i="1" u="sng" dirty="0">
                <a:latin typeface="+mj-lt"/>
              </a:rPr>
              <a:t>Developer Finance </a:t>
            </a:r>
            <a:r>
              <a:rPr lang="en-US" sz="1600" u="sng" dirty="0">
                <a:latin typeface="+mj-lt"/>
              </a:rPr>
              <a:t>Models </a:t>
            </a:r>
            <a:r>
              <a:rPr lang="en-US" sz="1600" dirty="0">
                <a:latin typeface="+mj-lt"/>
              </a:rPr>
              <a:t>acceptable to Banks/SHFIs</a:t>
            </a:r>
          </a:p>
          <a:p>
            <a:pPr algn="just">
              <a:buSzTx/>
              <a:defRPr sz="1400" b="1"/>
            </a:pPr>
            <a:r>
              <a:rPr lang="en-US" sz="1600" i="1" u="sng" dirty="0">
                <a:latin typeface="+mj-lt"/>
              </a:rPr>
              <a:t>Real Estate Regulatory Authority (RERA): </a:t>
            </a:r>
            <a:r>
              <a:rPr lang="en-US" sz="1600" dirty="0">
                <a:latin typeface="+mj-lt"/>
              </a:rPr>
              <a:t>Draft for RERA was prepared by Mandwiwala &amp; Zafar, cleared by </a:t>
            </a:r>
            <a:r>
              <a:rPr lang="en-US" sz="1600" dirty="0" err="1">
                <a:latin typeface="+mj-lt"/>
              </a:rPr>
              <a:t>MoH</a:t>
            </a:r>
            <a:r>
              <a:rPr lang="en-US" sz="1600" dirty="0">
                <a:latin typeface="+mj-lt"/>
              </a:rPr>
              <a:t>, vetted by Law Div. Things then on went very slow.  Now things on Islamabad RERA are moving on ground. One federal RERA will be in place, it will be passed on to provinces. </a:t>
            </a:r>
          </a:p>
          <a:p>
            <a:pPr algn="just">
              <a:buSzTx/>
              <a:defRPr sz="1400" b="1"/>
            </a:pPr>
            <a:r>
              <a:rPr lang="en-US" sz="1600" i="1" u="sng" dirty="0">
                <a:latin typeface="+mj-lt"/>
              </a:rPr>
              <a:t>Provincial Set ups</a:t>
            </a:r>
            <a:r>
              <a:rPr lang="en-US" sz="1600" dirty="0">
                <a:latin typeface="+mj-lt"/>
              </a:rPr>
              <a:t>: Since land is a provincial subject, Housing Task Forces and housing execution authorities were established in Provinces. Punjab Housing Task Force had initiated projects in around 40 locations. PHATA was assigned the role of provincial execution authority. </a:t>
            </a:r>
          </a:p>
          <a:p>
            <a:pPr marL="0" indent="0" algn="just">
              <a:buSzTx/>
              <a:buNone/>
              <a:defRPr sz="1400" b="1"/>
            </a:pPr>
            <a:endParaRPr lang="en-US" sz="900" dirty="0">
              <a:solidFill>
                <a:srgbClr val="0070C0"/>
              </a:solidFill>
              <a:latin typeface="+mj-lt"/>
            </a:endParaRPr>
          </a:p>
          <a:p>
            <a:pPr marL="0" indent="0" algn="just">
              <a:buSzTx/>
              <a:buNone/>
              <a:defRPr sz="1400" b="1"/>
            </a:pPr>
            <a:r>
              <a:rPr lang="en-US" sz="1600" dirty="0" smtClean="0">
                <a:solidFill>
                  <a:srgbClr val="0070C0"/>
                </a:solidFill>
                <a:latin typeface="+mj-lt"/>
              </a:rPr>
              <a:t>Execution Platform-NAPHDA</a:t>
            </a:r>
            <a:r>
              <a:rPr lang="en-US" sz="1600" dirty="0">
                <a:latin typeface="+mj-lt"/>
              </a:rPr>
              <a:t>: </a:t>
            </a:r>
          </a:p>
          <a:p>
            <a:pPr algn="just">
              <a:buSzTx/>
              <a:defRPr sz="1400" b="1"/>
            </a:pPr>
            <a:r>
              <a:rPr lang="en-US" sz="1600" dirty="0">
                <a:latin typeface="+mj-lt"/>
              </a:rPr>
              <a:t>State to play the role of enabler and facilitator between the operators, directly or through NAPHDA, except in Public-Public Partnership Projects.</a:t>
            </a:r>
          </a:p>
          <a:p>
            <a:pPr algn="just">
              <a:buSzTx/>
              <a:defRPr sz="1400" b="1"/>
            </a:pPr>
            <a:r>
              <a:rPr lang="en-US" sz="1600" dirty="0">
                <a:latin typeface="+mj-lt"/>
              </a:rPr>
              <a:t>Land as per constitution is a Provincial Matter, so is the housing. This should be binding factor while planning housing and habitat. Therefore, we can not establish a National Land Bank, but a Land Information Repository, both at Federal and Provincial levels. </a:t>
            </a:r>
          </a:p>
          <a:p>
            <a:pPr algn="just">
              <a:buSzTx/>
              <a:defRPr sz="1400" b="1"/>
            </a:pPr>
            <a:r>
              <a:rPr lang="en-US" sz="1600" dirty="0">
                <a:latin typeface="+mj-lt"/>
              </a:rPr>
              <a:t>In view of that NAPHDA may revisit its role.</a:t>
            </a:r>
          </a:p>
          <a:p>
            <a:pPr algn="just">
              <a:buSzTx/>
              <a:defRPr sz="1400" b="1"/>
            </a:pPr>
            <a:endParaRPr lang="en-US" sz="1600" dirty="0">
              <a:latin typeface="+mj-lt"/>
            </a:endParaRPr>
          </a:p>
          <a:p>
            <a:pPr marL="0" indent="0" algn="just">
              <a:buSzTx/>
              <a:buFont typeface="Wingdings 2"/>
              <a:buNone/>
              <a:defRPr sz="1400" b="1"/>
            </a:pPr>
            <a:r>
              <a:rPr sz="1600" dirty="0">
                <a:solidFill>
                  <a:srgbClr val="0070C0"/>
                </a:solidFill>
                <a:latin typeface="+mj-lt"/>
              </a:rPr>
              <a:t>Ministry of Housing (</a:t>
            </a:r>
            <a:r>
              <a:rPr sz="1600" dirty="0" err="1">
                <a:solidFill>
                  <a:srgbClr val="0070C0"/>
                </a:solidFill>
                <a:latin typeface="+mj-lt"/>
              </a:rPr>
              <a:t>MoH</a:t>
            </a:r>
            <a:r>
              <a:rPr sz="1600" dirty="0">
                <a:solidFill>
                  <a:srgbClr val="0070C0"/>
                </a:solidFill>
                <a:latin typeface="+mj-lt"/>
              </a:rPr>
              <a:t>)</a:t>
            </a:r>
            <a:r>
              <a:rPr lang="en-US" sz="1600" dirty="0">
                <a:solidFill>
                  <a:srgbClr val="0070C0"/>
                </a:solidFill>
                <a:latin typeface="+mj-lt"/>
              </a:rPr>
              <a:t>, FGEHF, CDA,  LDA, and similar entities to redefine and reactivate their role in housing, more so in affordable housing.</a:t>
            </a:r>
          </a:p>
        </p:txBody>
      </p:sp>
      <p:sp>
        <p:nvSpPr>
          <p:cNvPr id="2" name="Slide Number Placeholder 1">
            <a:extLst>
              <a:ext uri="{FF2B5EF4-FFF2-40B4-BE49-F238E27FC236}">
                <a16:creationId xmlns:a16="http://schemas.microsoft.com/office/drawing/2014/main" id="{27AC1CE5-B530-5215-2C5B-96EDD01A7B73}"/>
              </a:ext>
            </a:extLst>
          </p:cNvPr>
          <p:cNvSpPr>
            <a:spLocks noGrp="1"/>
          </p:cNvSpPr>
          <p:nvPr>
            <p:ph type="sldNum" sz="quarter" idx="12"/>
          </p:nvPr>
        </p:nvSpPr>
        <p:spPr/>
        <p:txBody>
          <a:bodyPr/>
          <a:lstStyle/>
          <a:p>
            <a:pPr>
              <a:defRPr/>
            </a:pPr>
            <a:fld id="{4329BDD8-424D-414E-8DDE-D53D27147AAE}" type="slidenum">
              <a:rPr lang="en-US" smtClean="0"/>
              <a:pPr>
                <a:defRPr/>
              </a:pPr>
              <a:t>10</a:t>
            </a:fld>
            <a:endParaRPr lang="en-US" dirty="0"/>
          </a:p>
        </p:txBody>
      </p:sp>
    </p:spTree>
    <p:extLst>
      <p:ext uri="{BB962C8B-B14F-4D97-AF65-F5344CB8AC3E}">
        <p14:creationId xmlns:p14="http://schemas.microsoft.com/office/powerpoint/2010/main" val="246132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xfrm>
            <a:off x="609600" y="1209274"/>
            <a:ext cx="10972800" cy="449424"/>
          </a:xfrm>
          <a:prstGeom prst="rect">
            <a:avLst/>
          </a:prstGeom>
        </p:spPr>
        <p:txBody>
          <a:bodyPr/>
          <a:lstStyle>
            <a:lvl1pPr>
              <a:defRPr b="1" i="1">
                <a:solidFill>
                  <a:srgbClr val="002060"/>
                </a:solidFill>
                <a:latin typeface="Calibri"/>
                <a:ea typeface="Calibri"/>
                <a:cs typeface="Calibri"/>
                <a:sym typeface="Calibri"/>
              </a:defRPr>
            </a:lvl1pPr>
          </a:lstStyle>
          <a:p>
            <a:pPr algn="ctr"/>
            <a:r>
              <a:rPr i="0" dirty="0"/>
              <a:t>Housing development models</a:t>
            </a:r>
          </a:p>
        </p:txBody>
      </p:sp>
      <p:sp>
        <p:nvSpPr>
          <p:cNvPr id="198" name="Content Placeholder 2"/>
          <p:cNvSpPr txBox="1">
            <a:spLocks noGrp="1"/>
          </p:cNvSpPr>
          <p:nvPr>
            <p:ph idx="1"/>
          </p:nvPr>
        </p:nvSpPr>
        <p:spPr>
          <a:xfrm>
            <a:off x="609600" y="1803748"/>
            <a:ext cx="10972800" cy="4709786"/>
          </a:xfrm>
          <a:prstGeom prst="rect">
            <a:avLst/>
          </a:prstGeom>
        </p:spPr>
        <p:txBody>
          <a:bodyPr>
            <a:normAutofit lnSpcReduction="10000"/>
          </a:bodyPr>
          <a:lstStyle/>
          <a:p>
            <a:pPr marL="0" indent="392668" defTabSz="886968">
              <a:spcBef>
                <a:spcPts val="500"/>
              </a:spcBef>
              <a:buSzTx/>
              <a:buFont typeface="Wingdings 2"/>
              <a:buNone/>
              <a:defRPr sz="2328">
                <a:latin typeface="Calibri"/>
                <a:ea typeface="Calibri"/>
                <a:cs typeface="Calibri"/>
                <a:sym typeface="Calibri"/>
              </a:defRPr>
            </a:pPr>
            <a:r>
              <a:rPr lang="en-US" dirty="0"/>
              <a:t>Housing and Habitat Projects are</a:t>
            </a:r>
            <a:r>
              <a:rPr dirty="0"/>
              <a:t> developed under following three PPP models:</a:t>
            </a:r>
          </a:p>
          <a:p>
            <a:pPr marL="836152" indent="-443484" defTabSz="886968">
              <a:spcBef>
                <a:spcPts val="500"/>
              </a:spcBef>
              <a:buClrTx/>
              <a:buSzPct val="90000"/>
              <a:defRPr sz="2328" b="1" i="1">
                <a:latin typeface="Calibri"/>
                <a:ea typeface="Calibri"/>
                <a:cs typeface="Calibri"/>
                <a:sym typeface="Calibri"/>
              </a:defRPr>
            </a:pPr>
            <a:r>
              <a:rPr dirty="0"/>
              <a:t>Public-Public Partnership</a:t>
            </a:r>
            <a:r>
              <a:rPr b="0" i="0" dirty="0"/>
              <a:t>: Housing for Govt and Public Sector Employees, where land will be provided by the state and development will be done by state agencies like NESPAK, </a:t>
            </a:r>
            <a:r>
              <a:rPr lang="en-US" b="0" i="0" dirty="0"/>
              <a:t>PHA, </a:t>
            </a:r>
            <a:r>
              <a:rPr b="0" i="0" dirty="0"/>
              <a:t>FWO</a:t>
            </a:r>
            <a:r>
              <a:rPr lang="en-US" b="0" i="0" dirty="0"/>
              <a:t> and NAPHDA</a:t>
            </a:r>
            <a:r>
              <a:rPr b="0" i="0" dirty="0"/>
              <a:t> etc. It </a:t>
            </a:r>
            <a:r>
              <a:rPr lang="en-US" b="0" i="0" dirty="0"/>
              <a:t>may be Ownership or </a:t>
            </a:r>
            <a:r>
              <a:rPr b="0" i="0" dirty="0"/>
              <a:t>Rental Housing.</a:t>
            </a:r>
          </a:p>
          <a:p>
            <a:pPr marL="836152" indent="-443484" defTabSz="886968">
              <a:spcBef>
                <a:spcPts val="500"/>
              </a:spcBef>
              <a:buClrTx/>
              <a:buSzPct val="90000"/>
              <a:defRPr sz="2328" b="1" i="1">
                <a:latin typeface="Calibri"/>
                <a:ea typeface="Calibri"/>
                <a:cs typeface="Calibri"/>
                <a:sym typeface="Calibri"/>
              </a:defRPr>
            </a:pPr>
            <a:r>
              <a:rPr dirty="0"/>
              <a:t>Public-Private Partnership</a:t>
            </a:r>
            <a:r>
              <a:rPr b="0" i="0" dirty="0"/>
              <a:t>:  Housing for Govt and Public Sector Employees, where land will be provided by the state and development will be done by market developers.</a:t>
            </a:r>
            <a:r>
              <a:rPr lang="en-US" b="0" i="0" dirty="0"/>
              <a:t> Its Financial Model will be discussed later.</a:t>
            </a:r>
            <a:endParaRPr b="0" i="0" dirty="0"/>
          </a:p>
          <a:p>
            <a:pPr marL="836152" indent="-443484" defTabSz="886968">
              <a:spcBef>
                <a:spcPts val="500"/>
              </a:spcBef>
              <a:buClrTx/>
              <a:buSzPct val="90000"/>
              <a:defRPr sz="2328" b="1">
                <a:latin typeface="Calibri"/>
                <a:ea typeface="Calibri"/>
                <a:cs typeface="Calibri"/>
                <a:sym typeface="Calibri"/>
              </a:defRPr>
            </a:pPr>
            <a:r>
              <a:rPr dirty="0"/>
              <a:t>Private-Private Partnership</a:t>
            </a:r>
            <a:r>
              <a:rPr b="0" dirty="0"/>
              <a:t>: Where Private Developers will announce Affordable Housing Schemes on </a:t>
            </a:r>
            <a:r>
              <a:rPr lang="en-US" b="0" dirty="0"/>
              <a:t>private </a:t>
            </a:r>
            <a:r>
              <a:rPr b="0" dirty="0"/>
              <a:t>land owned by them/</a:t>
            </a:r>
            <a:r>
              <a:rPr lang="en-US" b="0" dirty="0"/>
              <a:t>the </a:t>
            </a:r>
            <a:r>
              <a:rPr b="0" dirty="0"/>
              <a:t>scheme and developer will seek regulatory and fiscal support </a:t>
            </a:r>
            <a:r>
              <a:rPr lang="en-US" b="0" dirty="0"/>
              <a:t>available </a:t>
            </a:r>
            <a:r>
              <a:rPr b="0" dirty="0"/>
              <a:t>as per the </a:t>
            </a:r>
            <a:r>
              <a:rPr lang="en-US" b="0" dirty="0"/>
              <a:t>Govt.</a:t>
            </a:r>
            <a:r>
              <a:rPr b="0" dirty="0"/>
              <a:t> Policy.</a:t>
            </a:r>
            <a:endParaRPr lang="en-US" b="0" dirty="0"/>
          </a:p>
          <a:p>
            <a:pPr marL="392668" indent="0" defTabSz="886968">
              <a:spcBef>
                <a:spcPts val="500"/>
              </a:spcBef>
              <a:buClrTx/>
              <a:buSzPct val="90000"/>
              <a:buNone/>
              <a:defRPr sz="2328" b="1">
                <a:latin typeface="Calibri"/>
                <a:ea typeface="Calibri"/>
                <a:cs typeface="Calibri"/>
                <a:sym typeface="Calibri"/>
              </a:defRPr>
            </a:pPr>
            <a:r>
              <a:rPr lang="en-US" b="1" dirty="0">
                <a:solidFill>
                  <a:schemeClr val="accent3">
                    <a:lumMod val="50000"/>
                  </a:schemeClr>
                </a:solidFill>
              </a:rPr>
              <a:t>For Affordable Housing, in all these cases, more reliance on Smart-Subsidy and Cross-Subsidy Models, and less on Govt. Subsidy from Budget/Tax-Payers money is not dependable in the long term, and remains subject to public scrutiny.</a:t>
            </a:r>
            <a:endParaRPr b="0" dirty="0">
              <a:solidFill>
                <a:schemeClr val="accent3">
                  <a:lumMod val="50000"/>
                </a:schemeClr>
              </a:solidFill>
            </a:endParaRPr>
          </a:p>
        </p:txBody>
      </p:sp>
      <p:sp>
        <p:nvSpPr>
          <p:cNvPr id="3" name="Slide Number Placeholder 2">
            <a:extLst>
              <a:ext uri="{FF2B5EF4-FFF2-40B4-BE49-F238E27FC236}">
                <a16:creationId xmlns:a16="http://schemas.microsoft.com/office/drawing/2014/main" id="{ED6DFE55-7675-D4FF-1490-2C5B2BE6FB40}"/>
              </a:ext>
            </a:extLst>
          </p:cNvPr>
          <p:cNvSpPr>
            <a:spLocks noGrp="1"/>
          </p:cNvSpPr>
          <p:nvPr>
            <p:ph type="sldNum" sz="quarter" idx="12"/>
          </p:nvPr>
        </p:nvSpPr>
        <p:spPr/>
        <p:txBody>
          <a:bodyPr/>
          <a:lstStyle/>
          <a:p>
            <a:pPr>
              <a:defRPr/>
            </a:pPr>
            <a:fld id="{4329BDD8-424D-414E-8DDE-D53D27147AAE}" type="slidenum">
              <a:rPr lang="en-US" smtClean="0"/>
              <a:pPr>
                <a:defRPr/>
              </a:pPr>
              <a:t>11</a:t>
            </a:fld>
            <a:endParaRPr lang="en-US" dirty="0"/>
          </a:p>
        </p:txBody>
      </p:sp>
    </p:spTree>
    <p:extLst>
      <p:ext uri="{BB962C8B-B14F-4D97-AF65-F5344CB8AC3E}">
        <p14:creationId xmlns:p14="http://schemas.microsoft.com/office/powerpoint/2010/main" val="190554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0350"/>
            <a:ext cx="10972800" cy="495039"/>
          </a:xfrm>
        </p:spPr>
        <p:txBody>
          <a:bodyPr>
            <a:noAutofit/>
          </a:bodyPr>
          <a:lstStyle/>
          <a:p>
            <a:pPr algn="ctr"/>
            <a:r>
              <a:rPr lang="en-GB" sz="3200" b="1" dirty="0">
                <a:solidFill>
                  <a:schemeClr val="accent5">
                    <a:lumMod val="50000"/>
                  </a:schemeClr>
                </a:solidFill>
              </a:rPr>
              <a:t>Market Segmentation for Affordability      </a:t>
            </a:r>
          </a:p>
        </p:txBody>
      </p:sp>
      <p:sp>
        <p:nvSpPr>
          <p:cNvPr id="3" name="Content Placeholder 2"/>
          <p:cNvSpPr>
            <a:spLocks noGrp="1"/>
          </p:cNvSpPr>
          <p:nvPr>
            <p:ph idx="1"/>
          </p:nvPr>
        </p:nvSpPr>
        <p:spPr>
          <a:xfrm>
            <a:off x="609600" y="1869742"/>
            <a:ext cx="10972800" cy="4858361"/>
          </a:xfrm>
        </p:spPr>
        <p:txBody>
          <a:bodyPr>
            <a:normAutofit lnSpcReduction="10000"/>
          </a:bodyPr>
          <a:lstStyle/>
          <a:p>
            <a:pPr marL="0" indent="0">
              <a:buNone/>
            </a:pPr>
            <a:r>
              <a:rPr lang="en-US" sz="1800" b="1" i="1" dirty="0">
                <a:solidFill>
                  <a:srgbClr val="00B050"/>
                </a:solidFill>
              </a:rPr>
              <a:t>Market Housing</a:t>
            </a:r>
            <a:r>
              <a:rPr lang="en-US" sz="1800" b="1" i="1" dirty="0"/>
              <a:t>: Works on market mechanism</a:t>
            </a:r>
          </a:p>
          <a:p>
            <a:pPr marL="450839" indent="-273044"/>
            <a:r>
              <a:rPr lang="en-US" sz="1800" dirty="0"/>
              <a:t>Represents High and Middle Income Market Segments</a:t>
            </a:r>
          </a:p>
          <a:p>
            <a:pPr marL="450839" indent="-273044"/>
            <a:r>
              <a:rPr lang="en-US" sz="1800" dirty="0">
                <a:solidFill>
                  <a:prstClr val="black"/>
                </a:solidFill>
              </a:rPr>
              <a:t>Market Segment is addressed by market forces on its own without any need for state-intervention or support</a:t>
            </a:r>
          </a:p>
          <a:p>
            <a:pPr marL="450839" indent="-273044"/>
            <a:r>
              <a:rPr lang="en-US" sz="1800" dirty="0">
                <a:solidFill>
                  <a:prstClr val="black"/>
                </a:solidFill>
              </a:rPr>
              <a:t>Supply is there to meet the demand- </a:t>
            </a:r>
            <a:r>
              <a:rPr lang="en-US" sz="1800" b="1" i="1" dirty="0">
                <a:solidFill>
                  <a:srgbClr val="C00000"/>
                </a:solidFill>
              </a:rPr>
              <a:t>Middle- and High-Income Segment</a:t>
            </a:r>
          </a:p>
          <a:p>
            <a:pPr marL="177796" indent="0">
              <a:buNone/>
            </a:pPr>
            <a:endParaRPr lang="en-US" sz="1800" dirty="0">
              <a:solidFill>
                <a:prstClr val="black"/>
              </a:solidFill>
            </a:endParaRPr>
          </a:p>
          <a:p>
            <a:pPr marL="0" indent="0">
              <a:buNone/>
            </a:pPr>
            <a:r>
              <a:rPr lang="en-US" sz="1800" b="1" i="1" dirty="0">
                <a:solidFill>
                  <a:srgbClr val="00B050"/>
                </a:solidFill>
              </a:rPr>
              <a:t>Social Housing</a:t>
            </a:r>
            <a:r>
              <a:rPr lang="en-US" sz="1800" b="1" i="1" dirty="0"/>
              <a:t>: Needing affordability empowerment</a:t>
            </a:r>
          </a:p>
          <a:p>
            <a:pPr marL="450839" indent="-273044"/>
            <a:r>
              <a:rPr lang="en-US" sz="1800" dirty="0"/>
              <a:t>Lower-middle and low-income market segment for Affordable Housing </a:t>
            </a:r>
          </a:p>
          <a:p>
            <a:pPr marL="450839" indent="-273044"/>
            <a:r>
              <a:rPr lang="en-US" sz="1800" dirty="0"/>
              <a:t>Social Segment needs state intervention/support to facilitate affordable housing supply and an enabling environment –</a:t>
            </a:r>
            <a:r>
              <a:rPr lang="en-US" sz="1800" b="1" i="1" dirty="0">
                <a:solidFill>
                  <a:srgbClr val="00B050"/>
                </a:solidFill>
              </a:rPr>
              <a:t>LIH Segment</a:t>
            </a:r>
          </a:p>
          <a:p>
            <a:pPr marL="177795" indent="0">
              <a:buNone/>
            </a:pPr>
            <a:endParaRPr lang="en-US" sz="1800" b="1" i="1" dirty="0"/>
          </a:p>
          <a:p>
            <a:pPr marL="177795" indent="0">
              <a:buNone/>
            </a:pPr>
            <a:r>
              <a:rPr lang="en-US" sz="1800" b="1" i="1" dirty="0">
                <a:solidFill>
                  <a:srgbClr val="00B050"/>
                </a:solidFill>
              </a:rPr>
              <a:t>Housing Microfinance</a:t>
            </a:r>
            <a:r>
              <a:rPr lang="en-US" sz="1800" b="1" i="1" dirty="0"/>
              <a:t>: </a:t>
            </a:r>
          </a:p>
          <a:p>
            <a:pPr marL="450839" indent="-273044"/>
            <a:r>
              <a:rPr lang="en-US" sz="1800" dirty="0"/>
              <a:t>Bottom of the Pyramid: The candidates for housing microfinance, needing delivery through direct/indirect state subsidies. </a:t>
            </a:r>
            <a:r>
              <a:rPr lang="en-US" sz="1800" b="1" i="1" dirty="0">
                <a:solidFill>
                  <a:srgbClr val="00B050"/>
                </a:solidFill>
              </a:rPr>
              <a:t>EWS Segment</a:t>
            </a:r>
          </a:p>
          <a:p>
            <a:pPr marL="450839" indent="-273044"/>
            <a:endParaRPr lang="en-US" sz="1800" b="1" i="1" dirty="0"/>
          </a:p>
          <a:p>
            <a:pPr marL="177795" indent="0">
              <a:buNone/>
            </a:pPr>
            <a:r>
              <a:rPr lang="en-US" sz="1800" b="1" kern="0" dirty="0">
                <a:solidFill>
                  <a:prstClr val="black"/>
                </a:solidFill>
              </a:rPr>
              <a:t>Almost half of the world lives on less than $ 2.50 a day, and four out of five under $ 10 a day.</a:t>
            </a:r>
          </a:p>
          <a:p>
            <a:pPr marL="177795" indent="0">
              <a:buNone/>
            </a:pPr>
            <a:endParaRPr lang="en-US" dirty="0"/>
          </a:p>
          <a:p>
            <a:endParaRPr lang="en-GB" dirty="0"/>
          </a:p>
        </p:txBody>
      </p:sp>
      <p:sp>
        <p:nvSpPr>
          <p:cNvPr id="6" name="Slide Number Placeholder 5">
            <a:extLst>
              <a:ext uri="{FF2B5EF4-FFF2-40B4-BE49-F238E27FC236}">
                <a16:creationId xmlns:a16="http://schemas.microsoft.com/office/drawing/2014/main" id="{2AB923CC-B788-93FE-4CBD-77F3A6FD914D}"/>
              </a:ext>
            </a:extLst>
          </p:cNvPr>
          <p:cNvSpPr>
            <a:spLocks noGrp="1"/>
          </p:cNvSpPr>
          <p:nvPr>
            <p:ph type="sldNum" sz="quarter" idx="12"/>
          </p:nvPr>
        </p:nvSpPr>
        <p:spPr/>
        <p:txBody>
          <a:bodyPr/>
          <a:lstStyle/>
          <a:p>
            <a:pPr>
              <a:defRPr/>
            </a:pPr>
            <a:fld id="{4329BDD8-424D-414E-8DDE-D53D27147AAE}" type="slidenum">
              <a:rPr lang="en-US" smtClean="0"/>
              <a:pPr>
                <a:defRPr/>
              </a:pPr>
              <a:t>12</a:t>
            </a:fld>
            <a:endParaRPr lang="en-US" dirty="0"/>
          </a:p>
        </p:txBody>
      </p:sp>
    </p:spTree>
    <p:extLst>
      <p:ext uri="{BB962C8B-B14F-4D97-AF65-F5344CB8AC3E}">
        <p14:creationId xmlns:p14="http://schemas.microsoft.com/office/powerpoint/2010/main" val="113920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204126"/>
            <a:ext cx="10972800" cy="838444"/>
          </a:xfrm>
        </p:spPr>
        <p:txBody>
          <a:bodyPr>
            <a:noAutofit/>
          </a:bodyPr>
          <a:lstStyle/>
          <a:p>
            <a:pPr algn="ctr">
              <a:lnSpc>
                <a:spcPct val="85000"/>
              </a:lnSpc>
            </a:pPr>
            <a:r>
              <a:rPr lang="en-US" sz="3200" b="1" dirty="0">
                <a:solidFill>
                  <a:schemeClr val="accent5">
                    <a:lumMod val="50000"/>
                  </a:schemeClr>
                </a:solidFill>
              </a:rPr>
              <a:t>Affordability: </a:t>
            </a:r>
            <a:br>
              <a:rPr lang="en-US" sz="3200" b="1" dirty="0">
                <a:solidFill>
                  <a:schemeClr val="accent5">
                    <a:lumMod val="50000"/>
                  </a:schemeClr>
                </a:solidFill>
              </a:rPr>
            </a:br>
            <a:r>
              <a:rPr lang="en-US" sz="3200" b="1" dirty="0">
                <a:solidFill>
                  <a:schemeClr val="accent5">
                    <a:lumMod val="50000"/>
                  </a:schemeClr>
                </a:solidFill>
              </a:rPr>
              <a:t>Based on general definition used in Asia-Pacific region</a:t>
            </a:r>
          </a:p>
        </p:txBody>
      </p:sp>
      <p:sp>
        <p:nvSpPr>
          <p:cNvPr id="3" name="Content Placeholder 2"/>
          <p:cNvSpPr>
            <a:spLocks noGrp="1"/>
          </p:cNvSpPr>
          <p:nvPr>
            <p:ph idx="1"/>
          </p:nvPr>
        </p:nvSpPr>
        <p:spPr>
          <a:xfrm>
            <a:off x="609600" y="2184401"/>
            <a:ext cx="10972800" cy="4284638"/>
          </a:xfrm>
        </p:spPr>
        <p:txBody>
          <a:bodyPr anchor="t">
            <a:normAutofit fontScale="92500" lnSpcReduction="20000"/>
          </a:bodyPr>
          <a:lstStyle/>
          <a:p>
            <a:pPr marL="0" indent="0">
              <a:spcBef>
                <a:spcPts val="0"/>
              </a:spcBef>
              <a:buNone/>
            </a:pPr>
            <a:r>
              <a:rPr lang="en-US" sz="1600" b="1" i="1" dirty="0">
                <a:solidFill>
                  <a:schemeClr val="accent3">
                    <a:lumMod val="50000"/>
                  </a:schemeClr>
                </a:solidFill>
              </a:rPr>
              <a:t>Income Affordability </a:t>
            </a:r>
            <a:r>
              <a:rPr lang="en-US" sz="1600" b="1" dirty="0">
                <a:solidFill>
                  <a:schemeClr val="accent3">
                    <a:lumMod val="50000"/>
                  </a:schemeClr>
                </a:solidFill>
              </a:rPr>
              <a:t>:</a:t>
            </a:r>
          </a:p>
          <a:p>
            <a:r>
              <a:rPr lang="en-US" sz="1700" dirty="0">
                <a:latin typeface="+mj-lt"/>
              </a:rPr>
              <a:t>When 35-40% of the disposable income match the equated mortgage payments (EMIs) </a:t>
            </a:r>
          </a:p>
          <a:p>
            <a:r>
              <a:rPr lang="en-US" sz="1700" dirty="0">
                <a:latin typeface="+mj-lt"/>
              </a:rPr>
              <a:t>Loan to value (LTV) ratios are typically 70:30 or 90:10 </a:t>
            </a:r>
          </a:p>
          <a:p>
            <a:r>
              <a:rPr lang="en-US" sz="1700" dirty="0">
                <a:latin typeface="+mj-lt"/>
              </a:rPr>
              <a:t>Loan Tenors are long term of 15-20 years</a:t>
            </a:r>
          </a:p>
          <a:p>
            <a:pPr marL="0" indent="0">
              <a:buNone/>
            </a:pPr>
            <a:r>
              <a:rPr lang="en-US" sz="1600" b="1" i="1" dirty="0">
                <a:solidFill>
                  <a:schemeClr val="accent3">
                    <a:lumMod val="50000"/>
                  </a:schemeClr>
                </a:solidFill>
              </a:rPr>
              <a:t>Cost Affordability</a:t>
            </a:r>
            <a:r>
              <a:rPr lang="en-US" sz="1600" b="1" dirty="0">
                <a:solidFill>
                  <a:schemeClr val="accent3">
                    <a:lumMod val="50000"/>
                  </a:schemeClr>
                </a:solidFill>
              </a:rPr>
              <a:t>:</a:t>
            </a:r>
          </a:p>
          <a:p>
            <a:pPr marL="355600" indent="-285750"/>
            <a:r>
              <a:rPr lang="en-US" sz="1700" dirty="0">
                <a:latin typeface="+mj-lt"/>
              </a:rPr>
              <a:t>The cost of a housing unit needs to fall within to 50-70 times (4-6 years) of monthly income and EMI is determined long tenors.</a:t>
            </a:r>
          </a:p>
          <a:p>
            <a:pPr marL="355600" indent="-285750"/>
            <a:r>
              <a:rPr lang="en-US" sz="1700" dirty="0">
                <a:latin typeface="+mj-lt"/>
              </a:rPr>
              <a:t>For example, for Income Rs 50,000/month, Total Income over 5 Years is Rs 3 </a:t>
            </a:r>
            <a:r>
              <a:rPr lang="en-US" sz="1700" dirty="0" err="1">
                <a:latin typeface="+mj-lt"/>
              </a:rPr>
              <a:t>mn</a:t>
            </a:r>
            <a:r>
              <a:rPr lang="en-US" sz="1700" dirty="0">
                <a:latin typeface="+mj-lt"/>
              </a:rPr>
              <a:t>.</a:t>
            </a:r>
          </a:p>
          <a:p>
            <a:pPr marL="355600" lvl="1" indent="-285750"/>
            <a:r>
              <a:rPr lang="en-US" sz="1700" dirty="0">
                <a:latin typeface="+mj-lt"/>
              </a:rPr>
              <a:t>So, affordability for this income segment is for a house of Rs 30 lacs. </a:t>
            </a:r>
          </a:p>
          <a:p>
            <a:pPr marL="355600" lvl="1" indent="-285750"/>
            <a:r>
              <a:rPr lang="en-US" sz="1700" dirty="0">
                <a:latin typeface="+mj-lt"/>
              </a:rPr>
              <a:t>However, a single family member may not be earning that much, and we may need </a:t>
            </a:r>
            <a:r>
              <a:rPr lang="en-US" sz="1700" b="1" dirty="0">
                <a:latin typeface="+mj-lt"/>
              </a:rPr>
              <a:t>clubbing of facility income. </a:t>
            </a:r>
          </a:p>
          <a:p>
            <a:pPr marL="355600" lvl="1" indent="-285750"/>
            <a:r>
              <a:rPr lang="en-US" sz="1700" dirty="0">
                <a:latin typeface="+mj-lt"/>
              </a:rPr>
              <a:t>And income may not be formal income, so we may include </a:t>
            </a:r>
            <a:r>
              <a:rPr lang="en-US" sz="1700" b="1" dirty="0">
                <a:latin typeface="+mj-lt"/>
              </a:rPr>
              <a:t>Informal Income Assessment Model</a:t>
            </a:r>
            <a:r>
              <a:rPr lang="en-US" sz="1500" dirty="0"/>
              <a:t>.</a:t>
            </a:r>
          </a:p>
          <a:p>
            <a:pPr marL="0" indent="0">
              <a:buNone/>
            </a:pPr>
            <a:r>
              <a:rPr lang="en-US" sz="1600" b="1" i="1" dirty="0">
                <a:solidFill>
                  <a:schemeClr val="accent3">
                    <a:lumMod val="50000"/>
                  </a:schemeClr>
                </a:solidFill>
              </a:rPr>
              <a:t>Market Norms:</a:t>
            </a:r>
          </a:p>
          <a:p>
            <a:r>
              <a:rPr lang="en-US" sz="1700" dirty="0">
                <a:latin typeface="+mj-lt"/>
              </a:rPr>
              <a:t>The above market norms are used for low and lower-middle income segments of population (LIH). These may not apply in case of housing microfinance (</a:t>
            </a:r>
            <a:r>
              <a:rPr lang="en-US" sz="1700" b="1" dirty="0">
                <a:latin typeface="+mj-lt"/>
              </a:rPr>
              <a:t>Bottom of the Pyramid –</a:t>
            </a:r>
            <a:r>
              <a:rPr lang="en-US" sz="1700" b="1" dirty="0" err="1">
                <a:latin typeface="+mj-lt"/>
              </a:rPr>
              <a:t>BoP</a:t>
            </a:r>
            <a:r>
              <a:rPr lang="en-US" sz="1700" b="1" dirty="0">
                <a:latin typeface="+mj-lt"/>
              </a:rPr>
              <a:t> or EWS</a:t>
            </a:r>
            <a:r>
              <a:rPr lang="en-US" sz="1700" dirty="0">
                <a:latin typeface="+mj-lt"/>
              </a:rPr>
              <a:t>), where an entirely different business like </a:t>
            </a:r>
            <a:r>
              <a:rPr lang="en-US" sz="1700" dirty="0" err="1">
                <a:latin typeface="+mj-lt"/>
              </a:rPr>
              <a:t>Akhuwat’s</a:t>
            </a:r>
            <a:r>
              <a:rPr lang="en-US" sz="1700" dirty="0">
                <a:latin typeface="+mj-lt"/>
              </a:rPr>
              <a:t> Mawakhat Model may be used.</a:t>
            </a:r>
          </a:p>
          <a:p>
            <a:r>
              <a:rPr lang="en-US" sz="1700" dirty="0">
                <a:latin typeface="+mj-lt"/>
              </a:rPr>
              <a:t>Affordability definition can not have a universal or country level definition. Even within a country, Income and Cost Affordability vary among income segments and geographical segments. </a:t>
            </a:r>
          </a:p>
        </p:txBody>
      </p:sp>
      <p:sp>
        <p:nvSpPr>
          <p:cNvPr id="6" name="Slide Number Placeholder 5">
            <a:extLst>
              <a:ext uri="{FF2B5EF4-FFF2-40B4-BE49-F238E27FC236}">
                <a16:creationId xmlns:a16="http://schemas.microsoft.com/office/drawing/2014/main" id="{F76E9079-CCDD-FDF1-1DA2-1B3E06D06E98}"/>
              </a:ext>
            </a:extLst>
          </p:cNvPr>
          <p:cNvSpPr>
            <a:spLocks noGrp="1"/>
          </p:cNvSpPr>
          <p:nvPr>
            <p:ph type="sldNum" sz="quarter" idx="12"/>
          </p:nvPr>
        </p:nvSpPr>
        <p:spPr/>
        <p:txBody>
          <a:bodyPr/>
          <a:lstStyle/>
          <a:p>
            <a:pPr>
              <a:defRPr/>
            </a:pPr>
            <a:fld id="{4329BDD8-424D-414E-8DDE-D53D27147AAE}" type="slidenum">
              <a:rPr lang="en-US" smtClean="0"/>
              <a:pPr>
                <a:defRPr/>
              </a:pPr>
              <a:t>13</a:t>
            </a:fld>
            <a:endParaRPr lang="en-US" dirty="0"/>
          </a:p>
        </p:txBody>
      </p:sp>
    </p:spTree>
    <p:extLst>
      <p:ext uri="{BB962C8B-B14F-4D97-AF65-F5344CB8AC3E}">
        <p14:creationId xmlns:p14="http://schemas.microsoft.com/office/powerpoint/2010/main" val="167386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37217" y="4550916"/>
            <a:ext cx="3460954"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lumMod val="50000"/>
                  </a:schemeClr>
                </a:solidFill>
                <a:effectLst/>
                <a:uLnTx/>
                <a:uFillTx/>
                <a:latin typeface="Constantia"/>
                <a:ea typeface="Times New Roman"/>
                <a:cs typeface="Times New Roman"/>
                <a:sym typeface="Times New Roman"/>
              </a:rPr>
              <a:t>Affordability is not what </a:t>
            </a:r>
          </a:p>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lumMod val="50000"/>
                  </a:schemeClr>
                </a:solidFill>
                <a:effectLst/>
                <a:uLnTx/>
                <a:uFillTx/>
                <a:latin typeface="Constantia"/>
                <a:ea typeface="Times New Roman"/>
                <a:cs typeface="Times New Roman"/>
                <a:sym typeface="Times New Roman"/>
              </a:rPr>
              <a:t>you wish, its what you </a:t>
            </a:r>
          </a:p>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lumMod val="50000"/>
                  </a:schemeClr>
                </a:solidFill>
                <a:effectLst/>
                <a:uLnTx/>
                <a:uFillTx/>
                <a:latin typeface="Constantia"/>
                <a:ea typeface="Times New Roman"/>
                <a:cs typeface="Times New Roman"/>
                <a:sym typeface="Times New Roman"/>
              </a:rPr>
              <a:t>desire  and can have it</a:t>
            </a:r>
          </a:p>
        </p:txBody>
      </p:sp>
      <p:sp>
        <p:nvSpPr>
          <p:cNvPr id="3" name="TextBox 2"/>
          <p:cNvSpPr txBox="1"/>
          <p:nvPr/>
        </p:nvSpPr>
        <p:spPr>
          <a:xfrm>
            <a:off x="1194619" y="1237573"/>
            <a:ext cx="992566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a:cs typeface="Arial" panose="020B0604020202020204" pitchFamily="34" charset="0"/>
                <a:sym typeface="Times New Roman"/>
              </a:rPr>
              <a:t>Affordability Defined….</a:t>
            </a:r>
            <a:r>
              <a:rPr kumimoji="0" lang="en-US" sz="3200" b="1" i="1"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a:cs typeface="Arial" panose="020B0604020202020204" pitchFamily="34" charset="0"/>
                <a:sym typeface="Times New Roman"/>
              </a:rPr>
              <a:t>of</a:t>
            </a:r>
            <a:r>
              <a:rPr kumimoji="0" lang="en-US" sz="32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a:cs typeface="Arial" panose="020B0604020202020204" pitchFamily="34" charset="0"/>
                <a:sym typeface="Times New Roman"/>
              </a:rPr>
              <a:t> </a:t>
            </a:r>
            <a:r>
              <a:rPr kumimoji="0" lang="en-US" sz="3200" b="1" i="1"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a:cs typeface="Arial" panose="020B0604020202020204" pitchFamily="34" charset="0"/>
                <a:sym typeface="Times New Roman"/>
              </a:rPr>
              <a:t>haves</a:t>
            </a:r>
          </a:p>
        </p:txBody>
      </p:sp>
      <p:sp>
        <p:nvSpPr>
          <p:cNvPr id="2" name="TextBox 1"/>
          <p:cNvSpPr txBox="1"/>
          <p:nvPr/>
        </p:nvSpPr>
        <p:spPr>
          <a:xfrm>
            <a:off x="8369300" y="2754193"/>
            <a:ext cx="371401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1088397"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lumMod val="50000"/>
                  </a:schemeClr>
                </a:solidFill>
                <a:effectLst/>
                <a:uLnTx/>
                <a:uFill>
                  <a:solidFill>
                    <a:srgbClr val="000000"/>
                  </a:solidFill>
                </a:uFill>
                <a:latin typeface="Constantia"/>
                <a:ea typeface="Times New Roman"/>
                <a:cs typeface="Times New Roman"/>
                <a:sym typeface="Times New Roman"/>
              </a:rPr>
              <a:t>ANTILIA: Mukesh Ambani House Mumbai; </a:t>
            </a:r>
            <a:r>
              <a:rPr lang="en-US" b="1" dirty="0">
                <a:solidFill>
                  <a:schemeClr val="accent3">
                    <a:lumMod val="50000"/>
                  </a:schemeClr>
                </a:solidFill>
                <a:uFill>
                  <a:solidFill>
                    <a:srgbClr val="000000"/>
                  </a:solidFill>
                </a:uFill>
                <a:latin typeface="Constantia"/>
                <a:ea typeface="Times New Roman"/>
                <a:cs typeface="Times New Roman"/>
                <a:sym typeface="Times New Roman"/>
              </a:rPr>
              <a:t>T</a:t>
            </a:r>
            <a:r>
              <a:rPr kumimoji="0" lang="en-US" b="1" i="0" u="none" strike="noStrike" kern="1200" cap="none" spc="0" normalizeH="0" baseline="0" noProof="0" dirty="0">
                <a:ln>
                  <a:noFill/>
                </a:ln>
                <a:solidFill>
                  <a:schemeClr val="accent3">
                    <a:lumMod val="50000"/>
                  </a:schemeClr>
                </a:solidFill>
                <a:effectLst/>
                <a:uLnTx/>
                <a:uFill>
                  <a:solidFill>
                    <a:srgbClr val="000000"/>
                  </a:solidFill>
                </a:uFill>
                <a:latin typeface="Constantia"/>
                <a:ea typeface="Times New Roman"/>
                <a:cs typeface="Times New Roman"/>
                <a:sym typeface="Times New Roman"/>
              </a:rPr>
              <a:t>wo Billion  Dollar; </a:t>
            </a:r>
          </a:p>
          <a:p>
            <a:pPr marL="0" marR="0" lvl="0" indent="0" algn="ctr" defTabSz="1088397"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lumMod val="50000"/>
                  </a:schemeClr>
                </a:solidFill>
                <a:effectLst/>
                <a:uLnTx/>
                <a:uFill>
                  <a:solidFill>
                    <a:srgbClr val="000000"/>
                  </a:solidFill>
                </a:uFill>
                <a:latin typeface="Constantia"/>
                <a:ea typeface="Times New Roman"/>
                <a:cs typeface="Times New Roman"/>
                <a:sym typeface="Times New Roman"/>
              </a:rPr>
              <a:t>27 Story, 400,000 Sq. Ft Area; </a:t>
            </a:r>
          </a:p>
          <a:p>
            <a:pPr marL="0" marR="0" lvl="0" indent="0" algn="ctr" defTabSz="1088397"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lumMod val="50000"/>
                  </a:schemeClr>
                </a:solidFill>
                <a:effectLst/>
                <a:uLnTx/>
                <a:uFill>
                  <a:solidFill>
                    <a:srgbClr val="000000"/>
                  </a:solidFill>
                </a:uFill>
                <a:latin typeface="Constantia"/>
                <a:ea typeface="Times New Roman"/>
                <a:cs typeface="Times New Roman"/>
                <a:sym typeface="Times New Roman"/>
              </a:rPr>
              <a:t>600 Staff to maintain</a:t>
            </a:r>
          </a:p>
        </p:txBody>
      </p:sp>
      <p:pic>
        <p:nvPicPr>
          <p:cNvPr id="12" name="Picture 11">
            <a:extLst>
              <a:ext uri="{FF2B5EF4-FFF2-40B4-BE49-F238E27FC236}">
                <a16:creationId xmlns:a16="http://schemas.microsoft.com/office/drawing/2014/main" id="{83D7CFD6-7D5E-46A4-9ACA-754A85B79A4F}"/>
              </a:ext>
            </a:extLst>
          </p:cNvPr>
          <p:cNvPicPr>
            <a:picLocks noChangeAspect="1"/>
          </p:cNvPicPr>
          <p:nvPr/>
        </p:nvPicPr>
        <p:blipFill>
          <a:blip r:embed="rId2"/>
          <a:stretch>
            <a:fillRect/>
          </a:stretch>
        </p:blipFill>
        <p:spPr>
          <a:xfrm>
            <a:off x="368787" y="1990551"/>
            <a:ext cx="4019550" cy="4581525"/>
          </a:xfrm>
          <a:prstGeom prst="rect">
            <a:avLst/>
          </a:prstGeom>
        </p:spPr>
      </p:pic>
      <p:pic>
        <p:nvPicPr>
          <p:cNvPr id="14" name="Picture 13">
            <a:extLst>
              <a:ext uri="{FF2B5EF4-FFF2-40B4-BE49-F238E27FC236}">
                <a16:creationId xmlns:a16="http://schemas.microsoft.com/office/drawing/2014/main" id="{58F8FBB5-7449-316E-D198-07510FBF0B04}"/>
              </a:ext>
            </a:extLst>
          </p:cNvPr>
          <p:cNvPicPr>
            <a:picLocks noChangeAspect="1"/>
          </p:cNvPicPr>
          <p:nvPr/>
        </p:nvPicPr>
        <p:blipFill>
          <a:blip r:embed="rId3"/>
          <a:stretch>
            <a:fillRect/>
          </a:stretch>
        </p:blipFill>
        <p:spPr>
          <a:xfrm>
            <a:off x="4457457" y="1990551"/>
            <a:ext cx="4010639" cy="4581525"/>
          </a:xfrm>
          <a:prstGeom prst="rect">
            <a:avLst/>
          </a:prstGeom>
        </p:spPr>
      </p:pic>
      <p:sp>
        <p:nvSpPr>
          <p:cNvPr id="16" name="Slide Number Placeholder 15">
            <a:extLst>
              <a:ext uri="{FF2B5EF4-FFF2-40B4-BE49-F238E27FC236}">
                <a16:creationId xmlns:a16="http://schemas.microsoft.com/office/drawing/2014/main" id="{91435E84-A548-C5A0-6AE9-F24C4D20C11D}"/>
              </a:ext>
            </a:extLst>
          </p:cNvPr>
          <p:cNvSpPr>
            <a:spLocks noGrp="1"/>
          </p:cNvSpPr>
          <p:nvPr>
            <p:ph type="sldNum" sz="quarter" idx="12"/>
          </p:nvPr>
        </p:nvSpPr>
        <p:spPr/>
        <p:txBody>
          <a:bodyPr/>
          <a:lstStyle/>
          <a:p>
            <a:pPr>
              <a:defRPr/>
            </a:pPr>
            <a:fld id="{4329BDD8-424D-414E-8DDE-D53D27147AAE}" type="slidenum">
              <a:rPr lang="en-US" smtClean="0"/>
              <a:pPr>
                <a:defRPr/>
              </a:pPr>
              <a:t>14</a:t>
            </a:fld>
            <a:endParaRPr lang="en-US" dirty="0"/>
          </a:p>
        </p:txBody>
      </p:sp>
    </p:spTree>
    <p:extLst>
      <p:ext uri="{BB962C8B-B14F-4D97-AF65-F5344CB8AC3E}">
        <p14:creationId xmlns:p14="http://schemas.microsoft.com/office/powerpoint/2010/main" val="102676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9020" y="1081318"/>
            <a:ext cx="740216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Times New Roman"/>
                <a:cs typeface="Arial" panose="020B0604020202020204" pitchFamily="34" charset="0"/>
                <a:sym typeface="Times New Roman"/>
              </a:rPr>
              <a:t>Affordability Defined….</a:t>
            </a:r>
            <a:r>
              <a:rPr kumimoji="0" lang="en-US" sz="3200" b="1"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Times New Roman"/>
                <a:cs typeface="Arial" panose="020B0604020202020204" pitchFamily="34" charset="0"/>
                <a:sym typeface="Times New Roman"/>
              </a:rPr>
              <a:t>of</a:t>
            </a:r>
            <a:r>
              <a:rPr kumimoji="0" lang="en-US" sz="32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Times New Roman"/>
                <a:cs typeface="Arial" panose="020B0604020202020204" pitchFamily="34" charset="0"/>
                <a:sym typeface="Times New Roman"/>
              </a:rPr>
              <a:t> </a:t>
            </a:r>
            <a:r>
              <a:rPr kumimoji="0" lang="en-US" sz="3200" b="1"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Times New Roman"/>
                <a:cs typeface="Arial" panose="020B0604020202020204" pitchFamily="34" charset="0"/>
                <a:sym typeface="Times New Roman"/>
              </a:rPr>
              <a:t>have-nots</a:t>
            </a:r>
          </a:p>
        </p:txBody>
      </p:sp>
      <p:sp>
        <p:nvSpPr>
          <p:cNvPr id="6" name="TextBox 5"/>
          <p:cNvSpPr txBox="1"/>
          <p:nvPr/>
        </p:nvSpPr>
        <p:spPr>
          <a:xfrm>
            <a:off x="104503" y="5688136"/>
            <a:ext cx="1208749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816298"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Affordability is what you essentially need for housing. If a</a:t>
            </a:r>
            <a:r>
              <a:rPr kumimoji="0" lang="en-US" b="1" i="0" u="none" strike="noStrike" kern="1200" cap="none" spc="0" normalizeH="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 state system fails to</a:t>
            </a: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 make it affordable</a:t>
            </a:r>
            <a:r>
              <a:rPr kumimoji="0" lang="en-US" b="1" i="0" u="none" strike="noStrike" kern="1200" cap="none" spc="0" normalizeH="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 </a:t>
            </a:r>
            <a:r>
              <a:rPr lang="en-US" b="1" dirty="0">
                <a:solidFill>
                  <a:srgbClr val="0070C0"/>
                </a:solidFill>
                <a:latin typeface="Arial" panose="020B0604020202020204" pitchFamily="34" charset="0"/>
                <a:ea typeface="Times New Roman"/>
                <a:cs typeface="Arial" panose="020B0604020202020204" pitchFamily="34" charset="0"/>
                <a:sym typeface="Times New Roman"/>
              </a:rPr>
              <a:t>through</a:t>
            </a: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 </a:t>
            </a:r>
          </a:p>
          <a:p>
            <a:pPr marL="0" marR="0" lvl="0" indent="0" defTabSz="816298"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Times New Roman"/>
                <a:cs typeface="Arial" panose="020B0604020202020204" pitchFamily="34" charset="0"/>
                <a:sym typeface="Times New Roman"/>
              </a:rPr>
              <a:t>economic empowerment, people get it through illegal means, like creating slums.</a:t>
            </a:r>
          </a:p>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sym typeface="Times New Roman"/>
              </a:rPr>
              <a:t>You do not give them, so they get those on their own.</a:t>
            </a:r>
          </a:p>
        </p:txBody>
      </p:sp>
      <p:sp>
        <p:nvSpPr>
          <p:cNvPr id="10" name="TextBox 9"/>
          <p:cNvSpPr txBox="1"/>
          <p:nvPr/>
        </p:nvSpPr>
        <p:spPr>
          <a:xfrm>
            <a:off x="1301974" y="5369470"/>
            <a:ext cx="4625859" cy="3488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nstantia"/>
                <a:ea typeface="Times New Roman"/>
                <a:cs typeface="Times New Roman"/>
                <a:sym typeface="Times New Roman"/>
              </a:rPr>
              <a:t>Cage Housing in Hong Kong </a:t>
            </a:r>
          </a:p>
        </p:txBody>
      </p:sp>
      <p:sp>
        <p:nvSpPr>
          <p:cNvPr id="11" name="TextBox 10"/>
          <p:cNvSpPr txBox="1"/>
          <p:nvPr/>
        </p:nvSpPr>
        <p:spPr>
          <a:xfrm>
            <a:off x="6414513" y="5373778"/>
            <a:ext cx="447551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816298" rtl="0" eaLnBrk="1" fontAlgn="auto" latinLnBrk="1"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nstantia"/>
                <a:ea typeface="Times New Roman"/>
                <a:cs typeface="Times New Roman"/>
                <a:sym typeface="Times New Roman"/>
              </a:rPr>
              <a:t> Shoes made of used Mineral Water Bottles</a:t>
            </a:r>
          </a:p>
        </p:txBody>
      </p:sp>
      <p:grpSp>
        <p:nvGrpSpPr>
          <p:cNvPr id="3" name="Group 2"/>
          <p:cNvGrpSpPr/>
          <p:nvPr/>
        </p:nvGrpSpPr>
        <p:grpSpPr>
          <a:xfrm>
            <a:off x="1390455" y="1787221"/>
            <a:ext cx="9513325" cy="3487658"/>
            <a:chOff x="1142272" y="1328718"/>
            <a:chExt cx="9513325" cy="2623007"/>
          </a:xfrm>
        </p:grpSpPr>
        <p:pic>
          <p:nvPicPr>
            <p:cNvPr id="12" name="Picture 11"/>
            <p:cNvPicPr/>
            <p:nvPr/>
          </p:nvPicPr>
          <p:blipFill>
            <a:blip r:embed="rId2"/>
            <a:stretch>
              <a:fillRect/>
            </a:stretch>
          </p:blipFill>
          <p:spPr>
            <a:xfrm>
              <a:off x="6166330" y="1328718"/>
              <a:ext cx="4489267" cy="2621927"/>
            </a:xfrm>
            <a:prstGeom prst="rect">
              <a:avLst/>
            </a:prstGeom>
          </p:spPr>
        </p:pic>
        <p:pic>
          <p:nvPicPr>
            <p:cNvPr id="13" name="Picture 12"/>
            <p:cNvPicPr/>
            <p:nvPr/>
          </p:nvPicPr>
          <p:blipFill rotWithShape="1">
            <a:blip r:embed="rId3"/>
            <a:srcRect l="3404" t="10853" r="2400" b="4576"/>
            <a:stretch/>
          </p:blipFill>
          <p:spPr>
            <a:xfrm>
              <a:off x="1142272" y="1329798"/>
              <a:ext cx="4625859" cy="2621927"/>
            </a:xfrm>
            <a:prstGeom prst="rect">
              <a:avLst/>
            </a:prstGeom>
          </p:spPr>
        </p:pic>
      </p:grpSp>
      <p:sp>
        <p:nvSpPr>
          <p:cNvPr id="9" name="Slide Number Placeholder 8">
            <a:extLst>
              <a:ext uri="{FF2B5EF4-FFF2-40B4-BE49-F238E27FC236}">
                <a16:creationId xmlns:a16="http://schemas.microsoft.com/office/drawing/2014/main" id="{FFFF1C84-BEC5-A463-B10A-91569455EE38}"/>
              </a:ext>
            </a:extLst>
          </p:cNvPr>
          <p:cNvSpPr>
            <a:spLocks noGrp="1"/>
          </p:cNvSpPr>
          <p:nvPr>
            <p:ph type="sldNum" sz="quarter" idx="12"/>
          </p:nvPr>
        </p:nvSpPr>
        <p:spPr/>
        <p:txBody>
          <a:bodyPr/>
          <a:lstStyle/>
          <a:p>
            <a:pPr>
              <a:defRPr/>
            </a:pPr>
            <a:fld id="{4329BDD8-424D-414E-8DDE-D53D27147AAE}" type="slidenum">
              <a:rPr lang="en-US" smtClean="0"/>
              <a:pPr>
                <a:defRPr/>
              </a:pPr>
              <a:t>15</a:t>
            </a:fld>
            <a:endParaRPr lang="en-US" dirty="0"/>
          </a:p>
        </p:txBody>
      </p:sp>
    </p:spTree>
    <p:extLst>
      <p:ext uri="{BB962C8B-B14F-4D97-AF65-F5344CB8AC3E}">
        <p14:creationId xmlns:p14="http://schemas.microsoft.com/office/powerpoint/2010/main" val="9543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5085"/>
            <a:ext cx="10972800" cy="570195"/>
          </a:xfrm>
        </p:spPr>
        <p:txBody>
          <a:bodyPr/>
          <a:lstStyle/>
          <a:p>
            <a:pPr algn="ctr"/>
            <a:r>
              <a:rPr lang="en-US" b="1" dirty="0"/>
              <a:t>Housing Affordability Models </a:t>
            </a:r>
          </a:p>
        </p:txBody>
      </p:sp>
      <p:sp>
        <p:nvSpPr>
          <p:cNvPr id="3" name="Content Placeholder 2"/>
          <p:cNvSpPr>
            <a:spLocks noGrp="1"/>
          </p:cNvSpPr>
          <p:nvPr>
            <p:ph idx="1"/>
          </p:nvPr>
        </p:nvSpPr>
        <p:spPr>
          <a:xfrm>
            <a:off x="609600" y="1678488"/>
            <a:ext cx="10972800" cy="4646113"/>
          </a:xfrm>
        </p:spPr>
        <p:txBody>
          <a:bodyPr>
            <a:normAutofit fontScale="92500" lnSpcReduction="10000"/>
          </a:bodyPr>
          <a:lstStyle/>
          <a:p>
            <a:pPr marL="0" indent="0">
              <a:buNone/>
            </a:pPr>
            <a:r>
              <a:rPr lang="en-US" sz="2000" b="1" dirty="0"/>
              <a:t>Supply-Side:</a:t>
            </a:r>
          </a:p>
          <a:p>
            <a:pPr lvl="1"/>
            <a:r>
              <a:rPr lang="en-US" sz="2000" dirty="0"/>
              <a:t>Market Driven Affordable Housing and Habitat</a:t>
            </a:r>
          </a:p>
          <a:p>
            <a:pPr lvl="1"/>
            <a:r>
              <a:rPr lang="en-US" sz="2000" dirty="0"/>
              <a:t>New Satellite Towns on available state lands</a:t>
            </a:r>
          </a:p>
          <a:p>
            <a:pPr lvl="1"/>
            <a:r>
              <a:rPr lang="en-US" sz="2000" dirty="0"/>
              <a:t>Essential Staff Colonies: Industries (Work Force), Hospitals (Nurses, Doctors), Law Enforcement (Police, Fire Brigade, Rangers etc</a:t>
            </a:r>
          </a:p>
          <a:p>
            <a:pPr lvl="1"/>
            <a:r>
              <a:rPr lang="en-US" sz="2000" dirty="0"/>
              <a:t>Rental Housing: For renting only or Rent-to-Own Housing</a:t>
            </a:r>
          </a:p>
          <a:p>
            <a:pPr lvl="1"/>
            <a:r>
              <a:rPr lang="en-US" sz="2000" dirty="0"/>
              <a:t>Use of different PPP Models</a:t>
            </a:r>
          </a:p>
          <a:p>
            <a:pPr marL="0" indent="0">
              <a:buNone/>
            </a:pPr>
            <a:r>
              <a:rPr lang="en-US" sz="2000" b="1" dirty="0"/>
              <a:t>Demand/Finance Side:</a:t>
            </a:r>
          </a:p>
          <a:p>
            <a:pPr lvl="1"/>
            <a:r>
              <a:rPr lang="en-US" sz="2000" dirty="0"/>
              <a:t>Housing Finance by Banks, SHFIs under “Mandatory Credit” Policy</a:t>
            </a:r>
          </a:p>
          <a:p>
            <a:pPr lvl="1"/>
            <a:r>
              <a:rPr lang="en-US" sz="2000" dirty="0"/>
              <a:t>Sustainable Fiscal Incentives like Teaser Loans, Through Special Product Features, etc.</a:t>
            </a:r>
          </a:p>
          <a:p>
            <a:pPr lvl="1"/>
            <a:r>
              <a:rPr lang="en-US" sz="2000" dirty="0"/>
              <a:t>Akhuwat Model of “Mawakhat Shelter Program”</a:t>
            </a:r>
          </a:p>
          <a:p>
            <a:pPr marL="0" indent="0">
              <a:buNone/>
            </a:pPr>
            <a:r>
              <a:rPr lang="en-US" sz="2000" b="1" dirty="0"/>
              <a:t>Regulatory Incentives:</a:t>
            </a:r>
          </a:p>
          <a:p>
            <a:pPr lvl="1"/>
            <a:r>
              <a:rPr lang="en-US" sz="2000" dirty="0"/>
              <a:t>FARs, FSI, On-line processing and approvals, </a:t>
            </a:r>
          </a:p>
          <a:p>
            <a:pPr lvl="1"/>
            <a:r>
              <a:rPr lang="en-US" sz="2000" dirty="0"/>
              <a:t>Mixed Habitat and concessions of standards ratios of 55:45, Commercial Areas 5%</a:t>
            </a:r>
          </a:p>
          <a:p>
            <a:endParaRPr lang="en-US" sz="2000" dirty="0"/>
          </a:p>
          <a:p>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D9680EC9-BE98-E9FA-2B91-323F6A1F9452}"/>
              </a:ext>
            </a:extLst>
          </p:cNvPr>
          <p:cNvSpPr>
            <a:spLocks noGrp="1"/>
          </p:cNvSpPr>
          <p:nvPr>
            <p:ph type="sldNum" sz="quarter" idx="12"/>
          </p:nvPr>
        </p:nvSpPr>
        <p:spPr/>
        <p:txBody>
          <a:bodyPr/>
          <a:lstStyle/>
          <a:p>
            <a:pPr>
              <a:defRPr/>
            </a:pPr>
            <a:fld id="{4329BDD8-424D-414E-8DDE-D53D27147AAE}" type="slidenum">
              <a:rPr lang="en-US" smtClean="0"/>
              <a:pPr>
                <a:defRPr/>
              </a:pPr>
              <a:t>16</a:t>
            </a:fld>
            <a:endParaRPr lang="en-US" dirty="0"/>
          </a:p>
        </p:txBody>
      </p:sp>
    </p:spTree>
    <p:extLst>
      <p:ext uri="{BB962C8B-B14F-4D97-AF65-F5344CB8AC3E}">
        <p14:creationId xmlns:p14="http://schemas.microsoft.com/office/powerpoint/2010/main" val="8670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62592"/>
            <a:ext cx="10972800" cy="545143"/>
          </a:xfrm>
        </p:spPr>
        <p:txBody>
          <a:bodyPr/>
          <a:lstStyle/>
          <a:p>
            <a:pPr algn="ctr"/>
            <a:r>
              <a:rPr lang="en-US" b="1" i="1" dirty="0"/>
              <a:t>Affordable Housing</a:t>
            </a:r>
          </a:p>
        </p:txBody>
      </p:sp>
      <p:sp>
        <p:nvSpPr>
          <p:cNvPr id="3" name="Content Placeholder 2"/>
          <p:cNvSpPr>
            <a:spLocks noGrp="1"/>
          </p:cNvSpPr>
          <p:nvPr>
            <p:ph idx="1"/>
          </p:nvPr>
        </p:nvSpPr>
        <p:spPr>
          <a:xfrm>
            <a:off x="609600" y="1662592"/>
            <a:ext cx="10972800" cy="4389437"/>
          </a:xfrm>
        </p:spPr>
        <p:txBody>
          <a:bodyPr/>
          <a:lstStyle/>
          <a:p>
            <a:endParaRPr lang="en-US" dirty="0"/>
          </a:p>
          <a:p>
            <a:endParaRPr lang="en-US" dirty="0"/>
          </a:p>
          <a:p>
            <a:endParaRPr lang="en-US" dirty="0"/>
          </a:p>
          <a:p>
            <a:endParaRPr lang="en-US" dirty="0"/>
          </a:p>
          <a:p>
            <a:pPr marL="0" indent="0" algn="ctr">
              <a:buNone/>
            </a:pPr>
            <a:r>
              <a:rPr lang="en-US" sz="3600" b="1" i="1" dirty="0">
                <a:solidFill>
                  <a:srgbClr val="0070C0"/>
                </a:solidFill>
              </a:rPr>
              <a:t>Supply-Side Issues and Answer</a:t>
            </a:r>
          </a:p>
        </p:txBody>
      </p:sp>
      <p:sp>
        <p:nvSpPr>
          <p:cNvPr id="4" name="Slide Number Placeholder 3">
            <a:extLst>
              <a:ext uri="{FF2B5EF4-FFF2-40B4-BE49-F238E27FC236}">
                <a16:creationId xmlns:a16="http://schemas.microsoft.com/office/drawing/2014/main" id="{6F510FE7-BACD-AC51-A9EF-F1ADD6C1F55A}"/>
              </a:ext>
            </a:extLst>
          </p:cNvPr>
          <p:cNvSpPr>
            <a:spLocks noGrp="1"/>
          </p:cNvSpPr>
          <p:nvPr>
            <p:ph type="sldNum" sz="quarter" idx="12"/>
          </p:nvPr>
        </p:nvSpPr>
        <p:spPr/>
        <p:txBody>
          <a:bodyPr/>
          <a:lstStyle/>
          <a:p>
            <a:pPr>
              <a:defRPr/>
            </a:pPr>
            <a:fld id="{4329BDD8-424D-414E-8DDE-D53D27147AAE}" type="slidenum">
              <a:rPr lang="en-US" smtClean="0"/>
              <a:pPr>
                <a:defRPr/>
              </a:pPr>
              <a:t>17</a:t>
            </a:fld>
            <a:endParaRPr lang="en-US" dirty="0"/>
          </a:p>
        </p:txBody>
      </p:sp>
    </p:spTree>
    <p:extLst>
      <p:ext uri="{BB962C8B-B14F-4D97-AF65-F5344CB8AC3E}">
        <p14:creationId xmlns:p14="http://schemas.microsoft.com/office/powerpoint/2010/main" val="399373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2719"/>
            <a:ext cx="10972800" cy="545143"/>
          </a:xfrm>
        </p:spPr>
        <p:txBody>
          <a:bodyPr>
            <a:noAutofit/>
          </a:bodyPr>
          <a:lstStyle/>
          <a:p>
            <a:pPr algn="ctr"/>
            <a:r>
              <a:rPr lang="en-US" sz="3200" b="1" dirty="0">
                <a:solidFill>
                  <a:schemeClr val="accent5">
                    <a:lumMod val="50000"/>
                  </a:schemeClr>
                </a:solidFill>
              </a:rPr>
              <a:t>Affordability Measures: Supply Side-1</a:t>
            </a:r>
          </a:p>
        </p:txBody>
      </p:sp>
      <p:sp>
        <p:nvSpPr>
          <p:cNvPr id="3" name="Content Placeholder 2"/>
          <p:cNvSpPr>
            <a:spLocks noGrp="1"/>
          </p:cNvSpPr>
          <p:nvPr>
            <p:ph idx="1"/>
          </p:nvPr>
        </p:nvSpPr>
        <p:spPr>
          <a:xfrm>
            <a:off x="609600" y="1695634"/>
            <a:ext cx="10972800" cy="5060514"/>
          </a:xfrm>
        </p:spPr>
        <p:txBody>
          <a:bodyPr>
            <a:normAutofit fontScale="85000" lnSpcReduction="10000"/>
          </a:bodyPr>
          <a:lstStyle/>
          <a:p>
            <a:r>
              <a:rPr lang="en-US" sz="2000" b="1" dirty="0"/>
              <a:t>Cost of Land:</a:t>
            </a:r>
          </a:p>
          <a:p>
            <a:pPr lvl="1"/>
            <a:r>
              <a:rPr lang="en-US" sz="2000" b="1" dirty="0"/>
              <a:t>Private Land vs State Land</a:t>
            </a:r>
            <a:r>
              <a:rPr lang="en-US" sz="2000" dirty="0"/>
              <a:t>: Land Information Repository and Land Banking</a:t>
            </a:r>
          </a:p>
          <a:p>
            <a:pPr lvl="1"/>
            <a:r>
              <a:rPr lang="en-US" sz="2000" b="1" dirty="0"/>
              <a:t>Land availability</a:t>
            </a:r>
            <a:r>
              <a:rPr lang="en-US" sz="2000" dirty="0"/>
              <a:t>: Transformation from “Raw Land” to “Services Land”</a:t>
            </a:r>
          </a:p>
          <a:p>
            <a:pPr lvl="1"/>
            <a:r>
              <a:rPr lang="en-US" sz="2000" b="1" dirty="0"/>
              <a:t>Internal Infrastructure </a:t>
            </a:r>
            <a:r>
              <a:rPr lang="en-US" sz="2000" dirty="0"/>
              <a:t>by the Developer, and State supported External Infrastructure.</a:t>
            </a:r>
          </a:p>
          <a:p>
            <a:pPr lvl="1"/>
            <a:r>
              <a:rPr lang="en-US" sz="2000" b="1" dirty="0"/>
              <a:t>State Land/Public Land </a:t>
            </a:r>
            <a:r>
              <a:rPr lang="en-US" sz="2000" dirty="0"/>
              <a:t>to be at subsidized cost, while Private Land to be facilitated though provision of External Infrastructure (Physical, Transport, Utilities, Communication etc)</a:t>
            </a:r>
          </a:p>
          <a:p>
            <a:pPr lvl="1"/>
            <a:endParaRPr lang="en-US" sz="2000" dirty="0"/>
          </a:p>
          <a:p>
            <a:r>
              <a:rPr lang="en-US" sz="2000" b="1" dirty="0"/>
              <a:t>Construction Cost:</a:t>
            </a:r>
          </a:p>
          <a:p>
            <a:pPr lvl="1"/>
            <a:r>
              <a:rPr lang="en-US" sz="2000" dirty="0"/>
              <a:t>Mass scale production of standardized Construction materials, </a:t>
            </a:r>
          </a:p>
          <a:p>
            <a:pPr lvl="1"/>
            <a:r>
              <a:rPr lang="en-US" sz="2000" dirty="0"/>
              <a:t>Use of Construction Technology to benefit economies of scale. </a:t>
            </a:r>
          </a:p>
          <a:p>
            <a:pPr lvl="1"/>
            <a:r>
              <a:rPr lang="en-US" sz="2000" dirty="0"/>
              <a:t>Fiscal incentives on Construction Materials and Fixed Tax Regime for Developers</a:t>
            </a:r>
          </a:p>
          <a:p>
            <a:pPr lvl="1"/>
            <a:r>
              <a:rPr lang="en-US" sz="2000" dirty="0"/>
              <a:t>Regulatory Incentives like FAR, FSI etc</a:t>
            </a:r>
          </a:p>
          <a:p>
            <a:pPr lvl="1"/>
            <a:r>
              <a:rPr lang="en-US" sz="2000" dirty="0"/>
              <a:t>E-Processing for project approval so as to save time, and adverse inflationary impact </a:t>
            </a:r>
          </a:p>
          <a:p>
            <a:pPr lvl="1"/>
            <a:r>
              <a:rPr lang="en-US" sz="2000" dirty="0"/>
              <a:t>Research on Construction Materials and Construction Technologies: Role of Academia, Housing Research Centers, and Industry. </a:t>
            </a:r>
          </a:p>
          <a:p>
            <a:pPr lvl="1"/>
            <a:r>
              <a:rPr lang="en-US" sz="2000" dirty="0"/>
              <a:t>Role of National Platform for Housing Research (NPHR)</a:t>
            </a:r>
          </a:p>
          <a:p>
            <a:pPr lvl="1"/>
            <a:r>
              <a:rPr lang="en-US" sz="2000" dirty="0"/>
              <a:t>Role of  Town Planners, Architects, and Academia in design of decent habitat and cost-effective resilient housing.</a:t>
            </a:r>
          </a:p>
        </p:txBody>
      </p:sp>
      <p:sp>
        <p:nvSpPr>
          <p:cNvPr id="6" name="Slide Number Placeholder 5">
            <a:extLst>
              <a:ext uri="{FF2B5EF4-FFF2-40B4-BE49-F238E27FC236}">
                <a16:creationId xmlns:a16="http://schemas.microsoft.com/office/drawing/2014/main" id="{09130380-72FD-4A5E-6427-C6FECBBFEBDA}"/>
              </a:ext>
            </a:extLst>
          </p:cNvPr>
          <p:cNvSpPr>
            <a:spLocks noGrp="1"/>
          </p:cNvSpPr>
          <p:nvPr>
            <p:ph type="sldNum" sz="quarter" idx="12"/>
          </p:nvPr>
        </p:nvSpPr>
        <p:spPr/>
        <p:txBody>
          <a:bodyPr/>
          <a:lstStyle/>
          <a:p>
            <a:pPr>
              <a:defRPr/>
            </a:pPr>
            <a:fld id="{4329BDD8-424D-414E-8DDE-D53D27147AAE}" type="slidenum">
              <a:rPr lang="en-US" smtClean="0"/>
              <a:pPr>
                <a:defRPr/>
              </a:pPr>
              <a:t>18</a:t>
            </a:fld>
            <a:endParaRPr lang="en-US" dirty="0"/>
          </a:p>
        </p:txBody>
      </p:sp>
    </p:spTree>
    <p:extLst>
      <p:ext uri="{BB962C8B-B14F-4D97-AF65-F5344CB8AC3E}">
        <p14:creationId xmlns:p14="http://schemas.microsoft.com/office/powerpoint/2010/main" val="287823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9253"/>
            <a:ext cx="10972800" cy="557669"/>
          </a:xfrm>
        </p:spPr>
        <p:txBody>
          <a:bodyPr>
            <a:noAutofit/>
          </a:bodyPr>
          <a:lstStyle/>
          <a:p>
            <a:pPr algn="ctr"/>
            <a:r>
              <a:rPr lang="en-US" b="1" dirty="0">
                <a:solidFill>
                  <a:schemeClr val="accent5">
                    <a:lumMod val="50000"/>
                  </a:schemeClr>
                </a:solidFill>
              </a:rPr>
              <a:t>Affordability Measures: Supply Side-2</a:t>
            </a:r>
          </a:p>
        </p:txBody>
      </p:sp>
      <p:sp>
        <p:nvSpPr>
          <p:cNvPr id="3" name="Content Placeholder 2"/>
          <p:cNvSpPr>
            <a:spLocks noGrp="1"/>
          </p:cNvSpPr>
          <p:nvPr>
            <p:ph idx="1"/>
          </p:nvPr>
        </p:nvSpPr>
        <p:spPr>
          <a:xfrm>
            <a:off x="609600" y="1780162"/>
            <a:ext cx="10972800" cy="4849237"/>
          </a:xfrm>
        </p:spPr>
        <p:txBody>
          <a:bodyPr anchor="t" anchorCtr="0">
            <a:normAutofit fontScale="92500" lnSpcReduction="10000"/>
          </a:bodyPr>
          <a:lstStyle/>
          <a:p>
            <a:pPr marL="0" indent="0">
              <a:spcAft>
                <a:spcPts val="1200"/>
              </a:spcAft>
              <a:buNone/>
            </a:pPr>
            <a:r>
              <a:rPr lang="en-US" sz="2400" dirty="0">
                <a:solidFill>
                  <a:srgbClr val="0070C0"/>
                </a:solidFill>
                <a:latin typeface="Impact"/>
                <a:ea typeface="+mj-ea"/>
                <a:cs typeface="+mj-cs"/>
              </a:rPr>
              <a:t>In-built mechanism for managing cost of development and construction</a:t>
            </a:r>
          </a:p>
          <a:p>
            <a:pPr marL="0" indent="0">
              <a:spcAft>
                <a:spcPts val="600"/>
              </a:spcAft>
              <a:buNone/>
            </a:pPr>
            <a:r>
              <a:rPr lang="en-US" sz="1600" b="1" dirty="0">
                <a:solidFill>
                  <a:srgbClr val="0070C0"/>
                </a:solidFill>
                <a:latin typeface="Arial" panose="020B0604020202020204" pitchFamily="34" charset="0"/>
                <a:cs typeface="Arial" panose="020B0604020202020204" pitchFamily="34" charset="0"/>
              </a:rPr>
              <a:t>State-Backed Cash Subsidies are generally not viable, reliable and sustainable</a:t>
            </a:r>
            <a:r>
              <a:rPr lang="en-US" sz="1600" dirty="0">
                <a:solidFill>
                  <a:srgbClr val="0070C0"/>
                </a:solidFill>
                <a:latin typeface="Arial" panose="020B0604020202020204" pitchFamily="34" charset="0"/>
                <a:cs typeface="Arial" panose="020B0604020202020204" pitchFamily="34" charset="0"/>
              </a:rPr>
              <a:t>.</a:t>
            </a:r>
          </a:p>
          <a:p>
            <a:pPr marL="0" indent="0">
              <a:buNone/>
            </a:pPr>
            <a:r>
              <a:rPr lang="en-US" sz="1600" b="1" dirty="0">
                <a:latin typeface="Arial" panose="020B0604020202020204" pitchFamily="34" charset="0"/>
                <a:cs typeface="Arial" panose="020B0604020202020204" pitchFamily="34" charset="0"/>
              </a:rPr>
              <a:t>Plot (sized assumed): I</a:t>
            </a:r>
            <a:r>
              <a:rPr lang="en-US" sz="1600" dirty="0">
                <a:latin typeface="Arial" panose="020B0604020202020204" pitchFamily="34" charset="0"/>
                <a:cs typeface="Arial" panose="020B0604020202020204" pitchFamily="34" charset="0"/>
              </a:rPr>
              <a:t>n terms of Area 3-5 </a:t>
            </a:r>
            <a:r>
              <a:rPr lang="en-US" sz="1600" dirty="0" err="1">
                <a:latin typeface="Arial" panose="020B0604020202020204" pitchFamily="34" charset="0"/>
                <a:cs typeface="Arial" panose="020B0604020202020204" pitchFamily="34" charset="0"/>
              </a:rPr>
              <a:t>marlas</a:t>
            </a:r>
            <a:r>
              <a:rPr lang="en-US" sz="1600" dirty="0">
                <a:latin typeface="Arial" panose="020B0604020202020204" pitchFamily="34" charset="0"/>
                <a:cs typeface="Arial" panose="020B0604020202020204" pitchFamily="34" charset="0"/>
              </a:rPr>
              <a:t> (80-120 </a:t>
            </a:r>
            <a:r>
              <a:rPr lang="en-US" sz="1600" dirty="0" err="1">
                <a:latin typeface="Arial" panose="020B0604020202020204" pitchFamily="34" charset="0"/>
                <a:cs typeface="Arial" panose="020B0604020202020204" pitchFamily="34" charset="0"/>
              </a:rPr>
              <a:t>sq.yds</a:t>
            </a:r>
            <a:r>
              <a:rPr lang="en-US" sz="1600" dirty="0">
                <a:latin typeface="Arial" panose="020B0604020202020204" pitchFamily="34" charset="0"/>
                <a:cs typeface="Arial" panose="020B0604020202020204" pitchFamily="34" charset="0"/>
              </a:rPr>
              <a:t>, Area: 650-850 </a:t>
            </a:r>
            <a:r>
              <a:rPr lang="en-US" sz="1600" dirty="0" err="1">
                <a:latin typeface="Arial" panose="020B0604020202020204" pitchFamily="34" charset="0"/>
                <a:cs typeface="Arial" panose="020B0604020202020204" pitchFamily="34" charset="0"/>
              </a:rPr>
              <a:t>sqft</a:t>
            </a:r>
            <a:r>
              <a:rPr lang="en-US" sz="1600" dirty="0">
                <a:latin typeface="Arial" panose="020B0604020202020204" pitchFamily="34" charset="0"/>
                <a:cs typeface="Arial" panose="020B0604020202020204" pitchFamily="34" charset="0"/>
              </a:rPr>
              <a:t> </a:t>
            </a:r>
          </a:p>
          <a:p>
            <a:pPr marL="0" indent="0">
              <a:buNone/>
            </a:pPr>
            <a:r>
              <a:rPr lang="en-US" sz="1600" b="1" dirty="0">
                <a:latin typeface="Arial" panose="020B0604020202020204" pitchFamily="34" charset="0"/>
                <a:cs typeface="Arial" panose="020B0604020202020204" pitchFamily="34" charset="0"/>
              </a:rPr>
              <a:t>Mixed Habitat with minimum defined Low Income Housing: </a:t>
            </a:r>
            <a:r>
              <a:rPr lang="en-US" sz="1600" dirty="0">
                <a:latin typeface="Arial" panose="020B0604020202020204" pitchFamily="34" charset="0"/>
                <a:cs typeface="Arial" panose="020B0604020202020204" pitchFamily="34" charset="0"/>
              </a:rPr>
              <a:t>To be viable and self-sustainable, a habitat needs to be designed “mixed” by the Town Planners. In all LIH Housing, it will be called “</a:t>
            </a:r>
            <a:r>
              <a:rPr lang="en-US" sz="1600" dirty="0" err="1">
                <a:latin typeface="Arial" panose="020B0604020202020204" pitchFamily="34" charset="0"/>
                <a:cs typeface="Arial" panose="020B0604020202020204" pitchFamily="34" charset="0"/>
              </a:rPr>
              <a:t>Ghariba</a:t>
            </a:r>
            <a:r>
              <a:rPr lang="en-US" sz="1600" dirty="0">
                <a:latin typeface="Arial" panose="020B0604020202020204" pitchFamily="34" charset="0"/>
                <a:cs typeface="Arial" panose="020B0604020202020204" pitchFamily="34" charset="0"/>
              </a:rPr>
              <a:t>-bad or Poor Man’s Habitat”, with not much value for commercial area, and attraction for social and physical infrastructure.</a:t>
            </a:r>
          </a:p>
          <a:p>
            <a:pPr marL="0" indent="0">
              <a:buNone/>
            </a:pPr>
            <a:r>
              <a:rPr lang="en-US" sz="1600" dirty="0">
                <a:latin typeface="Arial" panose="020B0604020202020204" pitchFamily="34" charset="0"/>
                <a:cs typeface="Arial" panose="020B0604020202020204" pitchFamily="34" charset="0"/>
              </a:rPr>
              <a:t>Best-Practice Examples suggest that Low-Income Affordable Housing, as per definition in the policy and the Program, may be around 25-35%.</a:t>
            </a:r>
          </a:p>
          <a:p>
            <a:pPr marL="0" indent="0">
              <a:buNone/>
            </a:pPr>
            <a:r>
              <a:rPr lang="en-US" sz="1600" b="1" dirty="0">
                <a:latin typeface="Arial" panose="020B0604020202020204" pitchFamily="34" charset="0"/>
                <a:cs typeface="Arial" panose="020B0604020202020204" pitchFamily="34" charset="0"/>
              </a:rPr>
              <a:t>Cross Subsidy: </a:t>
            </a:r>
            <a:r>
              <a:rPr lang="en-US" sz="1600" dirty="0">
                <a:latin typeface="Arial" panose="020B0604020202020204" pitchFamily="34" charset="0"/>
                <a:cs typeface="Arial" panose="020B0604020202020204" pitchFamily="34" charset="0"/>
              </a:rPr>
              <a:t>These Cross-Subsidies are generated from within the system:</a:t>
            </a:r>
          </a:p>
          <a:p>
            <a:pPr lvl="1"/>
            <a:r>
              <a:rPr lang="en-US" sz="1600" b="1" dirty="0">
                <a:latin typeface="Arial" panose="020B0604020202020204" pitchFamily="34" charset="0"/>
                <a:cs typeface="Arial" panose="020B0604020202020204" pitchFamily="34" charset="0"/>
              </a:rPr>
              <a:t>Commercial Area</a:t>
            </a:r>
            <a:r>
              <a:rPr lang="en-US" sz="1600" dirty="0">
                <a:latin typeface="Arial" panose="020B0604020202020204" pitchFamily="34" charset="0"/>
                <a:cs typeface="Arial" panose="020B0604020202020204" pitchFamily="34" charset="0"/>
              </a:rPr>
              <a:t>: Possible increase from 5 </a:t>
            </a:r>
            <a:r>
              <a:rPr lang="en-US" sz="1600" dirty="0" err="1">
                <a:latin typeface="Arial" panose="020B0604020202020204" pitchFamily="34" charset="0"/>
                <a:cs typeface="Arial" panose="020B0604020202020204" pitchFamily="34" charset="0"/>
              </a:rPr>
              <a:t>upto</a:t>
            </a:r>
            <a:r>
              <a:rPr lang="en-US" sz="1600" dirty="0">
                <a:latin typeface="Arial" panose="020B0604020202020204" pitchFamily="34" charset="0"/>
                <a:cs typeface="Arial" panose="020B0604020202020204" pitchFamily="34" charset="0"/>
              </a:rPr>
              <a:t> 10%, to be used/sold at going market price.</a:t>
            </a:r>
          </a:p>
          <a:p>
            <a:pPr lvl="1"/>
            <a:r>
              <a:rPr lang="en-US" sz="1600" b="1" dirty="0">
                <a:latin typeface="Arial" panose="020B0604020202020204" pitchFamily="34" charset="0"/>
                <a:cs typeface="Arial" panose="020B0604020202020204" pitchFamily="34" charset="0"/>
              </a:rPr>
              <a:t>Service Area: </a:t>
            </a:r>
            <a:r>
              <a:rPr lang="en-US" sz="1600" dirty="0">
                <a:latin typeface="Arial" panose="020B0604020202020204" pitchFamily="34" charset="0"/>
                <a:cs typeface="Arial" panose="020B0604020202020204" pitchFamily="34" charset="0"/>
              </a:rPr>
              <a:t>May be reduced say by 5% for more residential areas, say from 55:45 to 60:40 through intelligent layout design</a:t>
            </a:r>
          </a:p>
          <a:p>
            <a:pPr lvl="1"/>
            <a:r>
              <a:rPr lang="en-US" sz="1600" b="1" dirty="0">
                <a:latin typeface="Arial" panose="020B0604020202020204" pitchFamily="34" charset="0"/>
                <a:cs typeface="Arial" panose="020B0604020202020204" pitchFamily="34" charset="0"/>
              </a:rPr>
              <a:t>Mixed Land Use:</a:t>
            </a:r>
          </a:p>
          <a:p>
            <a:pPr lvl="2"/>
            <a:r>
              <a:rPr lang="en-US" sz="1600" dirty="0">
                <a:latin typeface="Arial" panose="020B0604020202020204" pitchFamily="34" charset="0"/>
                <a:cs typeface="Arial" panose="020B0604020202020204" pitchFamily="34" charset="0"/>
              </a:rPr>
              <a:t>Model: Horizontal,Ground+4 Walkable, High-rise G+8 and above.(G, G+4, G+8 and above) </a:t>
            </a:r>
          </a:p>
          <a:p>
            <a:pPr lvl="2"/>
            <a:r>
              <a:rPr lang="en-US" sz="1600" dirty="0">
                <a:latin typeface="Arial" panose="020B0604020202020204" pitchFamily="34" charset="0"/>
                <a:cs typeface="Arial" panose="020B0604020202020204" pitchFamily="34" charset="0"/>
              </a:rPr>
              <a:t>Allocation: Low-Income-35-40%, Middle Income,35-40%, and High Income-20-30% </a:t>
            </a:r>
          </a:p>
          <a:p>
            <a:pPr marL="0" indent="0">
              <a:buNone/>
            </a:pPr>
            <a:r>
              <a:rPr lang="en-US" sz="1600" b="1" dirty="0">
                <a:latin typeface="Arial" panose="020B0604020202020204" pitchFamily="34" charset="0"/>
                <a:cs typeface="Arial" panose="020B0604020202020204" pitchFamily="34" charset="0"/>
              </a:rPr>
              <a:t>Smart Subsidy</a:t>
            </a:r>
            <a:r>
              <a:rPr lang="en-US" sz="1600" dirty="0">
                <a:latin typeface="Arial" panose="020B0604020202020204" pitchFamily="34" charset="0"/>
                <a:cs typeface="Arial" panose="020B0604020202020204" pitchFamily="34" charset="0"/>
              </a:rPr>
              <a:t>: Use of Fiscal Incentives on Construction Materials, more so construction on low and lower-middle affordable housing. Global Practices lie in Mexico</a:t>
            </a:r>
          </a:p>
          <a:p>
            <a:pPr marL="0" indent="0" algn="ctr">
              <a:buNone/>
            </a:pPr>
            <a:r>
              <a:rPr lang="en-US" sz="2000" b="1" dirty="0">
                <a:solidFill>
                  <a:srgbClr val="0070C0"/>
                </a:solidFill>
                <a:latin typeface="Arial" panose="020B0604020202020204" pitchFamily="34" charset="0"/>
                <a:cs typeface="Arial" panose="020B0604020202020204" pitchFamily="34" charset="0"/>
              </a:rPr>
              <a:t>You can not Tax the Poor and Help the Poor at the same time.</a:t>
            </a:r>
          </a:p>
        </p:txBody>
      </p:sp>
      <p:sp>
        <p:nvSpPr>
          <p:cNvPr id="6" name="Slide Number Placeholder 5">
            <a:extLst>
              <a:ext uri="{FF2B5EF4-FFF2-40B4-BE49-F238E27FC236}">
                <a16:creationId xmlns:a16="http://schemas.microsoft.com/office/drawing/2014/main" id="{E20F3AB3-5AF7-4B9F-7E2D-2ADD772F0279}"/>
              </a:ext>
            </a:extLst>
          </p:cNvPr>
          <p:cNvSpPr>
            <a:spLocks noGrp="1"/>
          </p:cNvSpPr>
          <p:nvPr>
            <p:ph type="sldNum" sz="quarter" idx="12"/>
          </p:nvPr>
        </p:nvSpPr>
        <p:spPr/>
        <p:txBody>
          <a:bodyPr/>
          <a:lstStyle/>
          <a:p>
            <a:pPr>
              <a:defRPr/>
            </a:pPr>
            <a:fld id="{4329BDD8-424D-414E-8DDE-D53D27147AAE}" type="slidenum">
              <a:rPr lang="en-US" smtClean="0"/>
              <a:pPr>
                <a:defRPr/>
              </a:pPr>
              <a:t>19</a:t>
            </a:fld>
            <a:endParaRPr lang="en-US" dirty="0"/>
          </a:p>
        </p:txBody>
      </p:sp>
    </p:spTree>
    <p:extLst>
      <p:ext uri="{BB962C8B-B14F-4D97-AF65-F5344CB8AC3E}">
        <p14:creationId xmlns:p14="http://schemas.microsoft.com/office/powerpoint/2010/main" val="100497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49" y="1343040"/>
            <a:ext cx="10923102" cy="859814"/>
          </a:xfrm>
        </p:spPr>
        <p:txBody>
          <a:bodyPr/>
          <a:lstStyle/>
          <a:p>
            <a:pPr algn="ctr"/>
            <a:r>
              <a:rPr lang="en-US" sz="2600" b="1" dirty="0">
                <a:solidFill>
                  <a:schemeClr val="accent5">
                    <a:lumMod val="50000"/>
                  </a:schemeClr>
                </a:solidFill>
              </a:rPr>
              <a:t/>
            </a:r>
            <a:br>
              <a:rPr lang="en-US" sz="2600" b="1" dirty="0">
                <a:solidFill>
                  <a:schemeClr val="accent5">
                    <a:lumMod val="50000"/>
                  </a:schemeClr>
                </a:solidFill>
              </a:rPr>
            </a:br>
            <a:r>
              <a:rPr lang="en-US" sz="2600" b="1" dirty="0">
                <a:solidFill>
                  <a:schemeClr val="accent5">
                    <a:lumMod val="50000"/>
                  </a:schemeClr>
                </a:solidFill>
              </a:rPr>
              <a:t/>
            </a:r>
            <a:br>
              <a:rPr lang="en-US" sz="2600" b="1" dirty="0">
                <a:solidFill>
                  <a:schemeClr val="accent5">
                    <a:lumMod val="50000"/>
                  </a:schemeClr>
                </a:solidFill>
              </a:rPr>
            </a:br>
            <a:r>
              <a:rPr lang="en-US" sz="2600" b="1" dirty="0">
                <a:solidFill>
                  <a:schemeClr val="accent5">
                    <a:lumMod val="50000"/>
                  </a:schemeClr>
                </a:solidFill>
              </a:rPr>
              <a:t/>
            </a:r>
            <a:br>
              <a:rPr lang="en-US" sz="2600" b="1" dirty="0">
                <a:solidFill>
                  <a:schemeClr val="accent5">
                    <a:lumMod val="50000"/>
                  </a:schemeClr>
                </a:solidFill>
              </a:rPr>
            </a:br>
            <a:r>
              <a:rPr lang="en-US" sz="3200" b="1" dirty="0">
                <a:solidFill>
                  <a:schemeClr val="accent5">
                    <a:lumMod val="50000"/>
                  </a:schemeClr>
                </a:solidFill>
              </a:rPr>
              <a:t>Housing is a number Game</a:t>
            </a:r>
            <a:r>
              <a:rPr lang="en-US" sz="2000" b="1" dirty="0">
                <a:solidFill>
                  <a:schemeClr val="accent5">
                    <a:lumMod val="50000"/>
                  </a:schemeClr>
                </a:solidFill>
              </a:rPr>
              <a:t/>
            </a:r>
            <a:br>
              <a:rPr lang="en-US" sz="2000" b="1" dirty="0">
                <a:solidFill>
                  <a:schemeClr val="accent5">
                    <a:lumMod val="50000"/>
                  </a:schemeClr>
                </a:solidFill>
              </a:rPr>
            </a:br>
            <a:r>
              <a:rPr lang="en-US" sz="2000" b="1" dirty="0">
                <a:solidFill>
                  <a:schemeClr val="accent5">
                    <a:lumMod val="50000"/>
                  </a:schemeClr>
                </a:solidFill>
              </a:rPr>
              <a:t>Population, Area, Population Density</a:t>
            </a:r>
            <a:br>
              <a:rPr lang="en-US" sz="2000" b="1" dirty="0">
                <a:solidFill>
                  <a:schemeClr val="accent5">
                    <a:lumMod val="50000"/>
                  </a:schemeClr>
                </a:solidFill>
              </a:rPr>
            </a:br>
            <a:r>
              <a:rPr lang="en-US" sz="2000" b="1" dirty="0">
                <a:solidFill>
                  <a:schemeClr val="accent5">
                    <a:lumMod val="50000"/>
                  </a:schemeClr>
                </a:solidFill>
              </a:rPr>
              <a:t>Challenge of Food Clothing and Shelter</a:t>
            </a:r>
          </a:p>
        </p:txBody>
      </p:sp>
      <p:sp>
        <p:nvSpPr>
          <p:cNvPr id="6" name="Rectangle 5"/>
          <p:cNvSpPr/>
          <p:nvPr/>
        </p:nvSpPr>
        <p:spPr>
          <a:xfrm>
            <a:off x="479946" y="2027756"/>
            <a:ext cx="11232108" cy="48651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j-lt"/>
              </a:rPr>
              <a:t>World: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j-lt"/>
              </a:rPr>
              <a:t>Land size/area remains the same for a country, but demand for land is always on the rise for producing “Food, Clothing and  Shelter”, the basic “Social Needs”.  </a:t>
            </a:r>
            <a:endPar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The world population in 1804 was 0ne billon (bn), by 1900 was around 2 billion, 4 billion by 1974, and today in the year 2022 it stands at 8 billion and by 2050 expected to be 9.8 bn. </a:t>
            </a:r>
            <a:endParaRPr kumimoji="0" lang="en-US" sz="1600" b="0"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Arial" panose="020B0604020202020204" pitchFamily="34" charset="0"/>
              </a:rPr>
              <a:t>Malthusian Theory of population Growth in full action.</a:t>
            </a:r>
            <a:r>
              <a:rPr kumimoji="0" lang="en-US" sz="1600" b="0" i="0" u="none" strike="noStrike" kern="1200" cap="none" spc="0" normalizeH="0" noProof="0" dirty="0" smtClean="0">
                <a:ln>
                  <a:noFill/>
                </a:ln>
                <a:solidFill>
                  <a:prstClr val="black"/>
                </a:solidFill>
                <a:effectLst/>
                <a:uLnTx/>
                <a:uFillTx/>
                <a:latin typeface="+mj-lt"/>
                <a:ea typeface="Calibri" panose="020F0502020204030204" pitchFamily="34" charset="0"/>
                <a:cs typeface="Arial" panose="020B0604020202020204" pitchFamily="34" charset="0"/>
              </a:rPr>
              <a:t> </a:t>
            </a:r>
            <a:endParaRPr kumimoji="0" lang="en-US" sz="1600" b="0" i="0" u="none" strike="noStrike" kern="1200" cap="none" spc="0" normalizeH="0" noProof="0" dirty="0">
              <a:ln>
                <a:noFill/>
              </a:ln>
              <a:solidFill>
                <a:prstClr val="black"/>
              </a:solidFill>
              <a:effectLst/>
              <a:uLnTx/>
              <a:uFillTx/>
              <a:latin typeface="+mj-lt"/>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800"/>
              </a:spcAft>
              <a:buClrTx/>
              <a:buSzTx/>
              <a:tabLst/>
              <a:defRPr/>
            </a:pPr>
            <a:r>
              <a:rPr kumimoji="0" lang="en-US" sz="1600" b="1" i="0" u="none" strike="noStrike" kern="1200" cap="none" spc="0" normalizeH="0" baseline="0" noProof="0" dirty="0">
                <a:ln>
                  <a:noFill/>
                </a:ln>
                <a:solidFill>
                  <a:prstClr val="black"/>
                </a:solidFill>
                <a:effectLst/>
                <a:uLnTx/>
                <a:uFillTx/>
                <a:latin typeface="+mj-lt"/>
              </a:rPr>
              <a:t>Pakistan: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In 1970, the population of Pakistan was </a:t>
            </a:r>
            <a:r>
              <a:rPr kumimoji="0" lang="en-US" sz="16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58 </a:t>
            </a:r>
            <a:r>
              <a:rPr kumimoji="0" lang="en-US" sz="1600" b="1" i="0" u="none" strike="noStrike" kern="1200" cap="none" spc="0" normalizeH="0" baseline="0" noProof="0" dirty="0" err="1">
                <a:ln>
                  <a:noFill/>
                </a:ln>
                <a:solidFill>
                  <a:prstClr val="black"/>
                </a:solidFill>
                <a:effectLst/>
                <a:uLnTx/>
                <a:uFillTx/>
                <a:latin typeface="+mj-lt"/>
                <a:ea typeface="Calibri" panose="020F0502020204030204" pitchFamily="34" charset="0"/>
                <a:cs typeface="Arial" panose="020B0604020202020204" pitchFamily="34" charset="0"/>
              </a:rPr>
              <a:t>mn</a:t>
            </a: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today it is </a:t>
            </a:r>
            <a:r>
              <a:rPr kumimoji="0" lang="en-US" sz="16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230 </a:t>
            </a:r>
            <a:r>
              <a:rPr kumimoji="0" lang="en-US" sz="1600" b="1" i="0" u="none" strike="noStrike" kern="1200" cap="none" spc="0" normalizeH="0" baseline="0" noProof="0" dirty="0" err="1">
                <a:ln>
                  <a:noFill/>
                </a:ln>
                <a:solidFill>
                  <a:prstClr val="black"/>
                </a:solidFill>
                <a:effectLst/>
                <a:uLnTx/>
                <a:uFillTx/>
                <a:latin typeface="+mj-lt"/>
                <a:ea typeface="Calibri" panose="020F0502020204030204" pitchFamily="34" charset="0"/>
                <a:cs typeface="Arial" panose="020B0604020202020204" pitchFamily="34" charset="0"/>
              </a:rPr>
              <a:t>mn</a:t>
            </a: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and by 2050 it is projected to exceed </a:t>
            </a:r>
            <a:r>
              <a:rPr kumimoji="0" lang="en-US" sz="16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380 </a:t>
            </a:r>
            <a:r>
              <a:rPr kumimoji="0" lang="en-US" sz="1600" b="1" i="0" u="none" strike="noStrike" kern="1200" cap="none" spc="0" normalizeH="0" baseline="0" noProof="0" dirty="0" err="1">
                <a:ln>
                  <a:noFill/>
                </a:ln>
                <a:solidFill>
                  <a:prstClr val="black"/>
                </a:solidFill>
                <a:effectLst/>
                <a:uLnTx/>
                <a:uFillTx/>
                <a:latin typeface="+mj-lt"/>
                <a:ea typeface="Calibri" panose="020F0502020204030204" pitchFamily="34" charset="0"/>
                <a:cs typeface="Arial" panose="020B0604020202020204" pitchFamily="34" charset="0"/>
              </a:rPr>
              <a:t>mn</a:t>
            </a: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while the land area will remain the same at 882,000 </a:t>
            </a:r>
            <a:r>
              <a:rPr kumimoji="0" lang="en-US" sz="16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Arial" panose="020B0604020202020204" pitchFamily="34" charset="0"/>
              </a:rPr>
              <a:t>Sq</a:t>
            </a: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 KM.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In 1970, the population density was 66 Persons/Sq KM. And Today it is 261 Persons/Sq KM (f</a:t>
            </a:r>
            <a:r>
              <a:rPr kumimoji="0" lang="en-US" sz="1600" b="0" i="1"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our Times increase since 1970), </a:t>
            </a: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by 2050 it will be 430 Persons/Sq KM (e</a:t>
            </a:r>
            <a:r>
              <a:rPr kumimoji="0" lang="en-US" sz="1600" b="0" i="1"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ight Times increase since 1970).</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1" u="none" strike="noStrike" kern="1200" cap="none" spc="0" normalizeH="0" baseline="0" noProof="0" dirty="0">
                <a:ln>
                  <a:noFill/>
                </a:ln>
                <a:solidFill>
                  <a:srgbClr val="C00000"/>
                </a:solidFill>
                <a:effectLst/>
                <a:uLnTx/>
                <a:uFillTx/>
                <a:latin typeface="+mj-lt"/>
                <a:ea typeface="Calibri" panose="020F0502020204030204" pitchFamily="34" charset="0"/>
                <a:cs typeface="Arial" panose="020B0604020202020204" pitchFamily="34" charset="0"/>
              </a:rPr>
              <a:t>Are we aware of the Challenge: The same land area was to serve one person/sq.km in 1970, it needs to serve 4 persons today and by </a:t>
            </a:r>
            <a:r>
              <a:rPr kumimoji="0" lang="en-US" sz="1600" b="1" i="1" u="none" strike="noStrike" kern="1200" cap="none" spc="0" normalizeH="0" baseline="0" noProof="0" dirty="0" smtClean="0">
                <a:ln>
                  <a:noFill/>
                </a:ln>
                <a:solidFill>
                  <a:srgbClr val="C00000"/>
                </a:solidFill>
                <a:effectLst/>
                <a:uLnTx/>
                <a:uFillTx/>
                <a:latin typeface="+mj-lt"/>
                <a:ea typeface="Calibri" panose="020F0502020204030204" pitchFamily="34" charset="0"/>
                <a:cs typeface="Arial" panose="020B0604020202020204" pitchFamily="34" charset="0"/>
              </a:rPr>
              <a:t>2050, </a:t>
            </a:r>
            <a:r>
              <a:rPr kumimoji="0" lang="en-US" sz="1600" b="1" i="1" u="none" strike="noStrike" kern="1200" cap="none" spc="0" normalizeH="0" baseline="0" noProof="0" dirty="0">
                <a:ln>
                  <a:noFill/>
                </a:ln>
                <a:solidFill>
                  <a:srgbClr val="C00000"/>
                </a:solidFill>
                <a:effectLst/>
                <a:uLnTx/>
                <a:uFillTx/>
                <a:latin typeface="+mj-lt"/>
                <a:ea typeface="Calibri" panose="020F0502020204030204" pitchFamily="34" charset="0"/>
                <a:cs typeface="Arial" panose="020B0604020202020204" pitchFamily="34" charset="0"/>
              </a:rPr>
              <a:t>about 30 years from </a:t>
            </a:r>
            <a:r>
              <a:rPr kumimoji="0" lang="en-US" sz="1600" b="1" i="1" u="none" strike="noStrike" kern="1200" cap="none" spc="0" normalizeH="0" baseline="0" noProof="0" dirty="0" smtClean="0">
                <a:ln>
                  <a:noFill/>
                </a:ln>
                <a:solidFill>
                  <a:srgbClr val="C00000"/>
                </a:solidFill>
                <a:effectLst/>
                <a:uLnTx/>
                <a:uFillTx/>
                <a:latin typeface="+mj-lt"/>
                <a:ea typeface="Calibri" panose="020F0502020204030204" pitchFamily="34" charset="0"/>
                <a:cs typeface="Arial" panose="020B0604020202020204" pitchFamily="34" charset="0"/>
              </a:rPr>
              <a:t>now to </a:t>
            </a:r>
            <a:r>
              <a:rPr kumimoji="0" lang="en-US" sz="1600" b="1" i="1" u="none" strike="noStrike" kern="1200" cap="none" spc="0" normalizeH="0" baseline="0" noProof="0" dirty="0">
                <a:ln>
                  <a:noFill/>
                </a:ln>
                <a:solidFill>
                  <a:srgbClr val="C00000"/>
                </a:solidFill>
                <a:effectLst/>
                <a:uLnTx/>
                <a:uFillTx/>
                <a:latin typeface="+mj-lt"/>
                <a:ea typeface="Calibri" panose="020F0502020204030204" pitchFamily="34" charset="0"/>
                <a:cs typeface="Arial" panose="020B0604020202020204" pitchFamily="34" charset="0"/>
              </a:rPr>
              <a:t>8 </a:t>
            </a:r>
            <a:r>
              <a:rPr kumimoji="0" lang="en-US" sz="1600" b="1" i="1" u="none" strike="noStrike" kern="1200" cap="none" spc="0" normalizeH="0" baseline="0" noProof="0" dirty="0" smtClean="0">
                <a:ln>
                  <a:noFill/>
                </a:ln>
                <a:solidFill>
                  <a:srgbClr val="C00000"/>
                </a:solidFill>
                <a:effectLst/>
                <a:uLnTx/>
                <a:uFillTx/>
                <a:latin typeface="+mj-lt"/>
                <a:ea typeface="Calibri" panose="020F0502020204030204" pitchFamily="34" charset="0"/>
                <a:cs typeface="Arial" panose="020B0604020202020204" pitchFamily="34" charset="0"/>
              </a:rPr>
              <a:t>persons ?</a:t>
            </a:r>
            <a:endParaRPr kumimoji="0" lang="en-US" sz="1600" b="1" i="1" u="none" strike="noStrike" kern="1200" cap="none" spc="0" normalizeH="0" baseline="0" noProof="0" dirty="0">
              <a:ln>
                <a:noFill/>
              </a:ln>
              <a:solidFill>
                <a:srgbClr val="C00000"/>
              </a:solidFill>
              <a:effectLst/>
              <a:uLnTx/>
              <a:uFillTx/>
              <a:latin typeface="+mj-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1" u="none" strike="noStrike" kern="1200" cap="none" spc="0" normalizeH="0" baseline="0" noProof="0" dirty="0">
                <a:ln>
                  <a:noFill/>
                </a:ln>
                <a:solidFill>
                  <a:srgbClr val="00B050"/>
                </a:solidFill>
                <a:effectLst/>
                <a:uLnTx/>
                <a:uFillTx/>
                <a:latin typeface="+mj-lt"/>
                <a:ea typeface="Calibri" panose="020F0502020204030204" pitchFamily="34" charset="0"/>
                <a:cs typeface="Arial" panose="020B0604020202020204" pitchFamily="34" charset="0"/>
              </a:rPr>
              <a:t>Answer: It simply demands for an efficient use of land to increase </a:t>
            </a:r>
            <a:r>
              <a:rPr kumimoji="0" lang="en-US" sz="1600" b="1" i="1" u="none" strike="noStrike" kern="1200" cap="none" spc="0" normalizeH="0" baseline="0" noProof="0" dirty="0" smtClean="0">
                <a:ln>
                  <a:noFill/>
                </a:ln>
                <a:solidFill>
                  <a:srgbClr val="00B050"/>
                </a:solidFill>
                <a:effectLst/>
                <a:uLnTx/>
                <a:uFillTx/>
                <a:latin typeface="+mj-lt"/>
                <a:ea typeface="Calibri" panose="020F0502020204030204" pitchFamily="34" charset="0"/>
                <a:cs typeface="Arial" panose="020B0604020202020204" pitchFamily="34" charset="0"/>
              </a:rPr>
              <a:t>land productivity per </a:t>
            </a:r>
            <a:r>
              <a:rPr kumimoji="0" lang="en-US" sz="1600" b="1" i="1" u="none" strike="noStrike" kern="1200" cap="none" spc="0" normalizeH="0" baseline="0" noProof="0" dirty="0">
                <a:ln>
                  <a:noFill/>
                </a:ln>
                <a:solidFill>
                  <a:srgbClr val="00B050"/>
                </a:solidFill>
                <a:effectLst/>
                <a:uLnTx/>
                <a:uFillTx/>
                <a:latin typeface="+mj-lt"/>
                <a:ea typeface="Calibri" panose="020F0502020204030204" pitchFamily="34" charset="0"/>
                <a:cs typeface="Arial" panose="020B0604020202020204" pitchFamily="34" charset="0"/>
              </a:rPr>
              <a:t>Sq. KM </a:t>
            </a:r>
            <a:r>
              <a:rPr kumimoji="0" lang="en-US" sz="1600" b="1" i="1" u="none" strike="noStrike" kern="1200" cap="none" spc="0" normalizeH="0" baseline="0" noProof="0" dirty="0" smtClean="0">
                <a:ln>
                  <a:noFill/>
                </a:ln>
                <a:solidFill>
                  <a:srgbClr val="00B050"/>
                </a:solidFill>
                <a:effectLst/>
                <a:uLnTx/>
                <a:uFillTx/>
                <a:latin typeface="+mj-lt"/>
                <a:ea typeface="Calibri" panose="020F0502020204030204" pitchFamily="34" charset="0"/>
                <a:cs typeface="Arial" panose="020B0604020202020204" pitchFamily="34" charset="0"/>
              </a:rPr>
              <a:t>in terms of yield </a:t>
            </a:r>
            <a:r>
              <a:rPr kumimoji="0" lang="en-US" sz="1600" b="1" i="1" u="none" strike="noStrike" kern="1200" cap="none" spc="0" normalizeH="0" baseline="0" noProof="0" dirty="0">
                <a:ln>
                  <a:noFill/>
                </a:ln>
                <a:solidFill>
                  <a:srgbClr val="00B050"/>
                </a:solidFill>
                <a:effectLst/>
                <a:uLnTx/>
                <a:uFillTx/>
                <a:latin typeface="+mj-lt"/>
                <a:ea typeface="Calibri" panose="020F0502020204030204" pitchFamily="34" charset="0"/>
                <a:cs typeface="Arial" panose="020B0604020202020204" pitchFamily="34" charset="0"/>
              </a:rPr>
              <a:t>of wheat, cotton and housing, through improved planning, densification and high-rise housing.</a:t>
            </a:r>
          </a:p>
        </p:txBody>
      </p:sp>
      <p:sp>
        <p:nvSpPr>
          <p:cNvPr id="4" name="Slide Number Placeholder 3">
            <a:extLst>
              <a:ext uri="{FF2B5EF4-FFF2-40B4-BE49-F238E27FC236}">
                <a16:creationId xmlns:a16="http://schemas.microsoft.com/office/drawing/2014/main" id="{6B1257A9-6D6C-BB18-E0EC-C055AA87A068}"/>
              </a:ext>
            </a:extLst>
          </p:cNvPr>
          <p:cNvSpPr>
            <a:spLocks noGrp="1"/>
          </p:cNvSpPr>
          <p:nvPr>
            <p:ph type="sldNum" sz="quarter" idx="12"/>
          </p:nvPr>
        </p:nvSpPr>
        <p:spPr/>
        <p:txBody>
          <a:bodyPr/>
          <a:lstStyle/>
          <a:p>
            <a:pPr>
              <a:defRPr/>
            </a:pPr>
            <a:fld id="{4329BDD8-424D-414E-8DDE-D53D27147AAE}" type="slidenum">
              <a:rPr lang="en-US" smtClean="0"/>
              <a:pPr>
                <a:defRPr/>
              </a:pPr>
              <a:t>2</a:t>
            </a:fld>
            <a:endParaRPr lang="en-US" dirty="0"/>
          </a:p>
        </p:txBody>
      </p:sp>
    </p:spTree>
    <p:extLst>
      <p:ext uri="{BB962C8B-B14F-4D97-AF65-F5344CB8AC3E}">
        <p14:creationId xmlns:p14="http://schemas.microsoft.com/office/powerpoint/2010/main" val="175061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117701"/>
            <a:ext cx="10972800" cy="596874"/>
          </a:xfrm>
        </p:spPr>
        <p:txBody>
          <a:bodyPr>
            <a:noAutofit/>
          </a:bodyPr>
          <a:lstStyle/>
          <a:p>
            <a:pPr algn="ctr"/>
            <a:r>
              <a:rPr lang="en-US" b="1" dirty="0">
                <a:solidFill>
                  <a:schemeClr val="accent5">
                    <a:lumMod val="50000"/>
                  </a:schemeClr>
                </a:solidFill>
              </a:rPr>
              <a:t>Affordability Measures: Supply Side-3</a:t>
            </a:r>
          </a:p>
        </p:txBody>
      </p:sp>
      <p:sp>
        <p:nvSpPr>
          <p:cNvPr id="3" name="Content Placeholder 2"/>
          <p:cNvSpPr>
            <a:spLocks noGrp="1"/>
          </p:cNvSpPr>
          <p:nvPr>
            <p:ph idx="1"/>
          </p:nvPr>
        </p:nvSpPr>
        <p:spPr>
          <a:xfrm>
            <a:off x="609600" y="1816100"/>
            <a:ext cx="10972800" cy="4813300"/>
          </a:xfrm>
        </p:spPr>
        <p:txBody>
          <a:bodyPr anchor="t" anchorCtr="0">
            <a:normAutofit lnSpcReduction="10000"/>
          </a:bodyPr>
          <a:lstStyle/>
          <a:p>
            <a:pPr marL="0" indent="0">
              <a:spcBef>
                <a:spcPts val="600"/>
              </a:spcBef>
              <a:spcAft>
                <a:spcPts val="1200"/>
              </a:spcAft>
              <a:buNone/>
            </a:pPr>
            <a:r>
              <a:rPr lang="en-US" sz="2200" dirty="0">
                <a:solidFill>
                  <a:srgbClr val="0070C0"/>
                </a:solidFill>
                <a:latin typeface="Impact"/>
              </a:rPr>
              <a:t>In-built mechanism for managing cost of development and construction</a:t>
            </a:r>
            <a:endParaRPr lang="en-US" sz="22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Research on Constriction Materials and Construction Technologies</a:t>
            </a:r>
            <a:r>
              <a:rPr lang="en-US" sz="16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Cost-efficient and qualitative construction materials and technologies are key to manage cost of construction. A lot has been done and is being done in this area in many of the countries of Asia-Pacific Region, including India, Malaysia, Singapore, Thailand, Indonesia, Vietnam, Australia etc.</a:t>
            </a:r>
          </a:p>
          <a:p>
            <a:pPr lvl="1"/>
            <a:r>
              <a:rPr lang="en-US" sz="1600" dirty="0">
                <a:latin typeface="Arial" panose="020B0604020202020204" pitchFamily="34" charset="0"/>
                <a:cs typeface="Arial" panose="020B0604020202020204" pitchFamily="34" charset="0"/>
              </a:rPr>
              <a:t>For this purpose, academia and PCSIR can play a vital role. </a:t>
            </a:r>
          </a:p>
          <a:p>
            <a:pPr lvl="1"/>
            <a:r>
              <a:rPr lang="en-US" sz="1600" dirty="0">
                <a:latin typeface="Arial" panose="020B0604020202020204" pitchFamily="34" charset="0"/>
                <a:cs typeface="Arial" panose="020B0604020202020204" pitchFamily="34" charset="0"/>
              </a:rPr>
              <a:t>A National Platform for  Housing Research (NPHR) has been established which has more than 28 universities as its members. Housing Research Centers are also being set up to collaborate with each in specific research area. </a:t>
            </a:r>
          </a:p>
          <a:p>
            <a:pPr lvl="1"/>
            <a:r>
              <a:rPr lang="en-US" sz="1600" dirty="0">
                <a:latin typeface="Arial" panose="020B0604020202020204" pitchFamily="34" charset="0"/>
                <a:cs typeface="Arial" panose="020B0604020202020204" pitchFamily="34" charset="0"/>
              </a:rPr>
              <a:t>Standardization of construction materials and technologies for manufacturing scale production of construction materials and housing products in line with the concept of “Home Depot”.</a:t>
            </a:r>
          </a:p>
          <a:p>
            <a:pPr marL="0" indent="0">
              <a:buNone/>
            </a:pPr>
            <a:r>
              <a:rPr lang="en-US" sz="1600" b="1" dirty="0">
                <a:latin typeface="Arial" panose="020B0604020202020204" pitchFamily="34" charset="0"/>
                <a:cs typeface="Arial" panose="020B0604020202020204" pitchFamily="34" charset="0"/>
              </a:rPr>
              <a:t>Built-in Environment Friendly Green Housing:</a:t>
            </a:r>
          </a:p>
          <a:p>
            <a:pPr lvl="1"/>
            <a:r>
              <a:rPr lang="en-US" sz="1600" dirty="0">
                <a:latin typeface="Arial" panose="020B0604020202020204" pitchFamily="34" charset="0"/>
                <a:cs typeface="Arial" panose="020B0604020202020204" pitchFamily="34" charset="0"/>
              </a:rPr>
              <a:t>Reliance on Renewable Energy</a:t>
            </a:r>
            <a:r>
              <a:rPr lang="en-US" sz="1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Mini-Grids for solar powered system, roof top solar, solar streetlights, rooftop wind turbines, and hybrid alternate energy systems of </a:t>
            </a:r>
            <a:r>
              <a:rPr lang="en-US" sz="1600" dirty="0" err="1">
                <a:latin typeface="Arial" panose="020B0604020202020204" pitchFamily="34" charset="0"/>
                <a:cs typeface="Arial" panose="020B0604020202020204" pitchFamily="34" charset="0"/>
              </a:rPr>
              <a:t>solar+wind</a:t>
            </a:r>
            <a:r>
              <a:rPr lang="en-US" sz="1600" dirty="0">
                <a:latin typeface="Arial" panose="020B0604020202020204" pitchFamily="34" charset="0"/>
                <a:cs typeface="Arial" panose="020B0604020202020204" pitchFamily="34" charset="0"/>
              </a:rPr>
              <a:t>. (Architects)</a:t>
            </a:r>
          </a:p>
          <a:p>
            <a:pPr lvl="1"/>
            <a:r>
              <a:rPr lang="en-US" sz="1600" dirty="0">
                <a:latin typeface="Arial" panose="020B0604020202020204" pitchFamily="34" charset="0"/>
                <a:cs typeface="Arial" panose="020B0604020202020204" pitchFamily="34" charset="0"/>
              </a:rPr>
              <a:t>Mini-Grids for RE generation and distribution to be a part of habitat design and development level. (Town-Planners)</a:t>
            </a:r>
          </a:p>
          <a:p>
            <a:pPr lvl="1"/>
            <a:r>
              <a:rPr lang="en-US" sz="1600" i="1" dirty="0">
                <a:latin typeface="Arial" panose="020B0604020202020204" pitchFamily="34" charset="0"/>
                <a:cs typeface="Arial" panose="020B0604020202020204" pitchFamily="34" charset="0"/>
              </a:rPr>
              <a:t>Water-Conservation</a:t>
            </a:r>
            <a:r>
              <a:rPr lang="en-US" sz="1600" dirty="0">
                <a:latin typeface="Arial" panose="020B0604020202020204" pitchFamily="34" charset="0"/>
                <a:cs typeface="Arial" panose="020B0604020202020204" pitchFamily="34" charset="0"/>
              </a:rPr>
              <a:t>, water filtration and water recycling as built-in system in housing. (Architects)</a:t>
            </a:r>
          </a:p>
          <a:p>
            <a:pPr lvl="1"/>
            <a:r>
              <a:rPr lang="en-US" sz="1600" i="1" dirty="0">
                <a:latin typeface="Arial" panose="020B0604020202020204" pitchFamily="34" charset="0"/>
                <a:cs typeface="Arial" panose="020B0604020202020204" pitchFamily="34" charset="0"/>
              </a:rPr>
              <a:t>Rain-Water Harvesting</a:t>
            </a:r>
            <a:r>
              <a:rPr lang="en-US" sz="1600" dirty="0">
                <a:latin typeface="Arial" panose="020B0604020202020204" pitchFamily="34" charset="0"/>
                <a:cs typeface="Arial" panose="020B0604020202020204" pitchFamily="34" charset="0"/>
              </a:rPr>
              <a:t>: Habitat design and development to ensure community level system for rain-water harvesting, storage, filtration, and recycling (Singapore)</a:t>
            </a:r>
          </a:p>
        </p:txBody>
      </p:sp>
      <p:sp>
        <p:nvSpPr>
          <p:cNvPr id="7" name="Slide Number Placeholder 6">
            <a:extLst>
              <a:ext uri="{FF2B5EF4-FFF2-40B4-BE49-F238E27FC236}">
                <a16:creationId xmlns:a16="http://schemas.microsoft.com/office/drawing/2014/main" id="{CF07F8A1-78AA-6AD0-E180-E46BA80234AA}"/>
              </a:ext>
            </a:extLst>
          </p:cNvPr>
          <p:cNvSpPr>
            <a:spLocks noGrp="1"/>
          </p:cNvSpPr>
          <p:nvPr>
            <p:ph type="sldNum" sz="quarter" idx="12"/>
          </p:nvPr>
        </p:nvSpPr>
        <p:spPr/>
        <p:txBody>
          <a:bodyPr/>
          <a:lstStyle/>
          <a:p>
            <a:pPr>
              <a:defRPr/>
            </a:pPr>
            <a:fld id="{4329BDD8-424D-414E-8DDE-D53D27147AAE}" type="slidenum">
              <a:rPr lang="en-US" smtClean="0"/>
              <a:pPr>
                <a:defRPr/>
              </a:pPr>
              <a:t>20</a:t>
            </a:fld>
            <a:endParaRPr lang="en-US" dirty="0"/>
          </a:p>
        </p:txBody>
      </p:sp>
    </p:spTree>
    <p:extLst>
      <p:ext uri="{BB962C8B-B14F-4D97-AF65-F5344CB8AC3E}">
        <p14:creationId xmlns:p14="http://schemas.microsoft.com/office/powerpoint/2010/main" val="272954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26" y="1756257"/>
            <a:ext cx="10900913" cy="365125"/>
          </a:xfrm>
        </p:spPr>
        <p:txBody>
          <a:bodyPr/>
          <a:lstStyle/>
          <a:p>
            <a:r>
              <a:rPr lang="en-US" sz="2000" b="1" i="1" dirty="0">
                <a:solidFill>
                  <a:srgbClr val="0070C0"/>
                </a:solidFill>
              </a:rPr>
              <a:t>New Satellite Towns on State Land</a:t>
            </a:r>
            <a:r>
              <a:rPr lang="en-US" sz="2000" dirty="0"/>
              <a:t>:</a:t>
            </a:r>
          </a:p>
        </p:txBody>
      </p:sp>
      <p:sp>
        <p:nvSpPr>
          <p:cNvPr id="3" name="Content Placeholder 2"/>
          <p:cNvSpPr>
            <a:spLocks noGrp="1"/>
          </p:cNvSpPr>
          <p:nvPr>
            <p:ph idx="1"/>
          </p:nvPr>
        </p:nvSpPr>
        <p:spPr>
          <a:xfrm>
            <a:off x="681487" y="2167003"/>
            <a:ext cx="10972800" cy="4384109"/>
          </a:xfrm>
        </p:spPr>
        <p:txBody>
          <a:bodyPr>
            <a:normAutofit lnSpcReduction="10000"/>
          </a:bodyPr>
          <a:lstStyle/>
          <a:p>
            <a:pPr marL="0" indent="0">
              <a:buNone/>
            </a:pPr>
            <a:r>
              <a:rPr lang="en-US" sz="2000" dirty="0">
                <a:latin typeface="+mj-lt"/>
              </a:rPr>
              <a:t>Federal Govt Land with </a:t>
            </a:r>
            <a:r>
              <a:rPr lang="en-US" sz="2000" b="1" i="1" dirty="0">
                <a:latin typeface="+mj-lt"/>
              </a:rPr>
              <a:t>Evacuee Trust Property Board (ETPB), Railways, PIA,</a:t>
            </a:r>
            <a:r>
              <a:rPr lang="en-US" sz="2000" dirty="0">
                <a:latin typeface="+mj-lt"/>
              </a:rPr>
              <a:t> </a:t>
            </a:r>
            <a:r>
              <a:rPr lang="en-US" sz="2000" b="1" i="1" dirty="0">
                <a:latin typeface="+mj-lt"/>
              </a:rPr>
              <a:t>and State Enterprises</a:t>
            </a:r>
            <a:r>
              <a:rPr lang="en-US" sz="2000" dirty="0">
                <a:latin typeface="+mj-lt"/>
              </a:rPr>
              <a:t>, lands and directly under Federal Govt,  etc:</a:t>
            </a:r>
          </a:p>
          <a:p>
            <a:pPr marL="0" indent="0">
              <a:buNone/>
            </a:pPr>
            <a:r>
              <a:rPr lang="en-US" sz="2000" dirty="0">
                <a:latin typeface="+mj-lt"/>
              </a:rPr>
              <a:t>ETPB has a total of 110,000 acres of land in different cities which is effectively owned by Federal Govt and could be made available for developing new towns, Industrial Estates and Commercial areas for economic activates. Similar large land parcels are available with Govt. institutions like </a:t>
            </a:r>
            <a:r>
              <a:rPr lang="en-US" sz="2000" b="1" dirty="0">
                <a:latin typeface="+mj-lt"/>
              </a:rPr>
              <a:t>Railways</a:t>
            </a:r>
            <a:r>
              <a:rPr lang="en-US" sz="2000" dirty="0">
                <a:latin typeface="+mj-lt"/>
              </a:rPr>
              <a:t>, </a:t>
            </a:r>
            <a:r>
              <a:rPr lang="en-US" sz="2000" b="1" dirty="0">
                <a:latin typeface="+mj-lt"/>
              </a:rPr>
              <a:t>PIA</a:t>
            </a:r>
            <a:r>
              <a:rPr lang="en-US" sz="2000" dirty="0">
                <a:latin typeface="+mj-lt"/>
              </a:rPr>
              <a:t>, etc. </a:t>
            </a:r>
          </a:p>
          <a:p>
            <a:pPr marL="0" indent="0">
              <a:buNone/>
            </a:pPr>
            <a:r>
              <a:rPr lang="en-US" sz="2000" b="1" dirty="0">
                <a:latin typeface="+mj-lt"/>
              </a:rPr>
              <a:t>Some of these large land parcels are: </a:t>
            </a:r>
          </a:p>
          <a:p>
            <a:r>
              <a:rPr lang="en-US" sz="2000" dirty="0" err="1">
                <a:latin typeface="+mj-lt"/>
              </a:rPr>
              <a:t>Nankana</a:t>
            </a:r>
            <a:r>
              <a:rPr lang="en-US" sz="2000" dirty="0">
                <a:latin typeface="+mj-lt"/>
              </a:rPr>
              <a:t> Sahib 16,000 acres: A large size city could be developed there by inviting an international developer.  </a:t>
            </a:r>
          </a:p>
          <a:p>
            <a:r>
              <a:rPr lang="en-US" sz="2000" dirty="0" err="1">
                <a:latin typeface="+mj-lt"/>
              </a:rPr>
              <a:t>Shiekhupura</a:t>
            </a:r>
            <a:r>
              <a:rPr lang="en-US" sz="2000" dirty="0">
                <a:latin typeface="+mj-lt"/>
              </a:rPr>
              <a:t> 4,000 acres, Sahiwal 9,600, Hyderabad 12,000 acres, </a:t>
            </a:r>
            <a:r>
              <a:rPr lang="en-US" sz="2000" dirty="0" err="1">
                <a:latin typeface="+mj-lt"/>
              </a:rPr>
              <a:t>Okara</a:t>
            </a:r>
            <a:r>
              <a:rPr lang="en-US" sz="2000" dirty="0">
                <a:latin typeface="+mj-lt"/>
              </a:rPr>
              <a:t> 12,000 acres, Layyah 5,800 acres. </a:t>
            </a:r>
          </a:p>
          <a:p>
            <a:r>
              <a:rPr lang="en-US" sz="2000" dirty="0">
                <a:latin typeface="+mj-lt"/>
              </a:rPr>
              <a:t>Another 8-10 cities with land parcels of 1,000 to 4,000 acres.</a:t>
            </a:r>
          </a:p>
          <a:p>
            <a:r>
              <a:rPr lang="en-US" sz="2000" dirty="0">
                <a:latin typeface="+mj-lt"/>
              </a:rPr>
              <a:t>Pakistan Railways has more than 100,000 acres </a:t>
            </a:r>
          </a:p>
          <a:p>
            <a:r>
              <a:rPr lang="en-US" sz="2000" dirty="0">
                <a:latin typeface="+mj-lt"/>
              </a:rPr>
              <a:t>Provincial </a:t>
            </a:r>
            <a:r>
              <a:rPr lang="en-US" sz="2000" dirty="0" err="1">
                <a:latin typeface="+mj-lt"/>
              </a:rPr>
              <a:t>Govts</a:t>
            </a:r>
            <a:r>
              <a:rPr lang="en-US" sz="2000" dirty="0">
                <a:latin typeface="+mj-lt"/>
              </a:rPr>
              <a:t> have  large parcels of land, which could be transformed into decent habitat, before it is grabbed by slums/mafia.</a:t>
            </a: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dirty="0"/>
          </a:p>
        </p:txBody>
      </p:sp>
      <p:sp>
        <p:nvSpPr>
          <p:cNvPr id="6" name="TextBox 5"/>
          <p:cNvSpPr txBox="1"/>
          <p:nvPr/>
        </p:nvSpPr>
        <p:spPr>
          <a:xfrm>
            <a:off x="755226" y="1125861"/>
            <a:ext cx="10722634" cy="584775"/>
          </a:xfrm>
          <a:prstGeom prst="rect">
            <a:avLst/>
          </a:prstGeom>
          <a:noFill/>
        </p:spPr>
        <p:txBody>
          <a:bodyPr wrap="square" rtlCol="0">
            <a:spAutoFit/>
          </a:bodyPr>
          <a:lstStyle/>
          <a:p>
            <a:pPr algn="ctr"/>
            <a:r>
              <a:rPr lang="en-US" sz="3200" b="1" dirty="0">
                <a:solidFill>
                  <a:schemeClr val="accent5">
                    <a:lumMod val="50000"/>
                  </a:schemeClr>
                </a:solidFill>
                <a:latin typeface="Arial" panose="020B0604020202020204" pitchFamily="34" charset="0"/>
                <a:ea typeface="+mj-ea"/>
                <a:cs typeface="Arial" panose="020B0604020202020204" pitchFamily="34" charset="0"/>
              </a:rPr>
              <a:t>Affordability Measures: Supply Side-4</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F2A0EA8-FE80-6ABA-2DDB-739030D5EF3D}"/>
              </a:ext>
            </a:extLst>
          </p:cNvPr>
          <p:cNvSpPr>
            <a:spLocks noGrp="1"/>
          </p:cNvSpPr>
          <p:nvPr>
            <p:ph type="sldNum" sz="quarter" idx="12"/>
          </p:nvPr>
        </p:nvSpPr>
        <p:spPr/>
        <p:txBody>
          <a:bodyPr/>
          <a:lstStyle/>
          <a:p>
            <a:pPr>
              <a:defRPr/>
            </a:pPr>
            <a:fld id="{4329BDD8-424D-414E-8DDE-D53D27147AAE}" type="slidenum">
              <a:rPr lang="en-US" smtClean="0"/>
              <a:pPr>
                <a:defRPr/>
              </a:pPr>
              <a:t>21</a:t>
            </a:fld>
            <a:endParaRPr lang="en-US" dirty="0"/>
          </a:p>
        </p:txBody>
      </p:sp>
    </p:spTree>
    <p:extLst>
      <p:ext uri="{BB962C8B-B14F-4D97-AF65-F5344CB8AC3E}">
        <p14:creationId xmlns:p14="http://schemas.microsoft.com/office/powerpoint/2010/main" val="287377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687880"/>
            <a:ext cx="10972800" cy="482513"/>
          </a:xfrm>
        </p:spPr>
        <p:txBody>
          <a:bodyPr/>
          <a:lstStyle/>
          <a:p>
            <a:r>
              <a:rPr lang="en-US" sz="2400" b="1" i="1" dirty="0"/>
              <a:t>Fiscal and Regulatory Incentives to Construction Industry</a:t>
            </a:r>
          </a:p>
        </p:txBody>
      </p:sp>
      <p:sp>
        <p:nvSpPr>
          <p:cNvPr id="3" name="Content Placeholder 2"/>
          <p:cNvSpPr>
            <a:spLocks noGrp="1"/>
          </p:cNvSpPr>
          <p:nvPr>
            <p:ph idx="1"/>
          </p:nvPr>
        </p:nvSpPr>
        <p:spPr>
          <a:xfrm>
            <a:off x="609600" y="2415518"/>
            <a:ext cx="10972800" cy="3801531"/>
          </a:xfrm>
        </p:spPr>
        <p:txBody>
          <a:bodyPr>
            <a:normAutofit lnSpcReduction="10000"/>
          </a:bodyPr>
          <a:lstStyle/>
          <a:p>
            <a:r>
              <a:rPr lang="en-US" sz="2400" dirty="0"/>
              <a:t>Fiscal Incentives to Construction Industry under NPHP.</a:t>
            </a:r>
          </a:p>
          <a:p>
            <a:r>
              <a:rPr lang="en-US" sz="2400" dirty="0"/>
              <a:t>General Incentives to construction industry and specific incentives for Affordable Housing</a:t>
            </a:r>
          </a:p>
          <a:p>
            <a:r>
              <a:rPr lang="en-US" sz="2400" dirty="0"/>
              <a:t>Regulatory Incentives: FARs, FSI, Service Areas Relaxation, Commercial Area Relaxation etc.</a:t>
            </a:r>
          </a:p>
          <a:p>
            <a:r>
              <a:rPr lang="en-US" sz="2400" dirty="0"/>
              <a:t>While Internal Infrastructure is the responsibility of the Developer, State will provide assistance where applicable.</a:t>
            </a:r>
          </a:p>
          <a:p>
            <a:r>
              <a:rPr lang="en-US" sz="2400" dirty="0"/>
              <a:t>Provision of External Infrastructure  in terms of Physical Infrastructure, Communication Infrastructure, Economic Infrastructure, Economic Zones, and Public Transport services etc.</a:t>
            </a:r>
          </a:p>
          <a:p>
            <a:endParaRPr lang="en-US" sz="2400" dirty="0"/>
          </a:p>
        </p:txBody>
      </p:sp>
      <p:sp>
        <p:nvSpPr>
          <p:cNvPr id="6" name="Slide Number Placeholder 5">
            <a:extLst>
              <a:ext uri="{FF2B5EF4-FFF2-40B4-BE49-F238E27FC236}">
                <a16:creationId xmlns:a16="http://schemas.microsoft.com/office/drawing/2014/main" id="{9F970558-64C7-B58F-7237-908AF72DFF8D}"/>
              </a:ext>
            </a:extLst>
          </p:cNvPr>
          <p:cNvSpPr>
            <a:spLocks noGrp="1"/>
          </p:cNvSpPr>
          <p:nvPr>
            <p:ph type="sldNum" sz="quarter" idx="12"/>
          </p:nvPr>
        </p:nvSpPr>
        <p:spPr/>
        <p:txBody>
          <a:bodyPr/>
          <a:lstStyle/>
          <a:p>
            <a:pPr>
              <a:defRPr/>
            </a:pPr>
            <a:fld id="{4329BDD8-424D-414E-8DDE-D53D27147AAE}" type="slidenum">
              <a:rPr lang="en-US" smtClean="0"/>
              <a:pPr>
                <a:defRPr/>
              </a:pPr>
              <a:t>22</a:t>
            </a:fld>
            <a:endParaRPr lang="en-US" dirty="0"/>
          </a:p>
        </p:txBody>
      </p:sp>
      <p:sp>
        <p:nvSpPr>
          <p:cNvPr id="7" name="TextBox 6">
            <a:extLst>
              <a:ext uri="{FF2B5EF4-FFF2-40B4-BE49-F238E27FC236}">
                <a16:creationId xmlns:a16="http://schemas.microsoft.com/office/drawing/2014/main" id="{54699F5E-191C-A3EC-E510-636896C4DD36}"/>
              </a:ext>
            </a:extLst>
          </p:cNvPr>
          <p:cNvSpPr txBox="1"/>
          <p:nvPr/>
        </p:nvSpPr>
        <p:spPr>
          <a:xfrm>
            <a:off x="859766" y="1068246"/>
            <a:ext cx="10722634" cy="584775"/>
          </a:xfrm>
          <a:prstGeom prst="rect">
            <a:avLst/>
          </a:prstGeom>
          <a:noFill/>
        </p:spPr>
        <p:txBody>
          <a:bodyPr wrap="square" rtlCol="0">
            <a:spAutoFit/>
          </a:bodyPr>
          <a:lstStyle/>
          <a:p>
            <a:pPr algn="ctr"/>
            <a:r>
              <a:rPr lang="en-US" sz="3200" b="1" dirty="0">
                <a:solidFill>
                  <a:schemeClr val="accent5">
                    <a:lumMod val="50000"/>
                  </a:schemeClr>
                </a:solidFill>
                <a:latin typeface="Arial" panose="020B0604020202020204" pitchFamily="34" charset="0"/>
                <a:ea typeface="+mj-ea"/>
                <a:cs typeface="Arial" panose="020B0604020202020204" pitchFamily="34" charset="0"/>
              </a:rPr>
              <a:t>Affordability Measures: Supply Side-5</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78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466" y="1761288"/>
            <a:ext cx="10972800" cy="428381"/>
          </a:xfrm>
        </p:spPr>
        <p:txBody>
          <a:bodyPr>
            <a:normAutofit fontScale="90000"/>
          </a:bodyPr>
          <a:lstStyle/>
          <a:p>
            <a:r>
              <a:rPr lang="en-US" sz="2800" b="1" dirty="0">
                <a:latin typeface="+mj-lt"/>
              </a:rPr>
              <a:t>Urban Housing: Progress on Ground</a:t>
            </a:r>
          </a:p>
        </p:txBody>
      </p:sp>
      <p:sp>
        <p:nvSpPr>
          <p:cNvPr id="3" name="Content Placeholder 2"/>
          <p:cNvSpPr>
            <a:spLocks noGrp="1"/>
          </p:cNvSpPr>
          <p:nvPr>
            <p:ph idx="1"/>
          </p:nvPr>
        </p:nvSpPr>
        <p:spPr>
          <a:xfrm>
            <a:off x="755466" y="2302861"/>
            <a:ext cx="10972800" cy="4326539"/>
          </a:xfrm>
        </p:spPr>
        <p:txBody>
          <a:bodyPr>
            <a:normAutofit fontScale="85000" lnSpcReduction="20000"/>
          </a:bodyPr>
          <a:lstStyle/>
          <a:p>
            <a:pPr marL="0" indent="0">
              <a:buNone/>
            </a:pPr>
            <a:r>
              <a:rPr lang="en-US" sz="1800" b="1" i="1" dirty="0"/>
              <a:t>Private Sector:</a:t>
            </a:r>
          </a:p>
          <a:p>
            <a:r>
              <a:rPr lang="en-US" sz="1800" dirty="0"/>
              <a:t>A few developers in Punjab had initiated some projects under Private-Private Partnership Models or stand alone.</a:t>
            </a:r>
          </a:p>
          <a:p>
            <a:r>
              <a:rPr lang="en-US" sz="1800" dirty="0"/>
              <a:t>Punjab Developers Association is now more active in Punjab </a:t>
            </a:r>
            <a:r>
              <a:rPr lang="en-US" sz="1800" dirty="0" err="1"/>
              <a:t>viz</a:t>
            </a:r>
            <a:r>
              <a:rPr lang="en-US" sz="1800" dirty="0"/>
              <a:t>-a-</a:t>
            </a:r>
            <a:r>
              <a:rPr lang="en-US" sz="1800" dirty="0" err="1"/>
              <a:t>viz</a:t>
            </a:r>
            <a:r>
              <a:rPr lang="en-US" sz="1800" dirty="0"/>
              <a:t> ABAD</a:t>
            </a:r>
          </a:p>
          <a:p>
            <a:r>
              <a:rPr lang="en-US" sz="1800" dirty="0"/>
              <a:t>In other provinces like Baluchistan, KPK and Sindh, progress is not that visible in Affordable Housing Area.</a:t>
            </a:r>
          </a:p>
          <a:p>
            <a:r>
              <a:rPr lang="en-US" sz="1800" dirty="0"/>
              <a:t>One reason for slowdown was COVID, though erratic Govt. policies, both on fiscal and regulatory aspects have to bear the major part..</a:t>
            </a:r>
          </a:p>
          <a:p>
            <a:r>
              <a:rPr lang="en-US" sz="1800" dirty="0"/>
              <a:t>Routinely, private sector supplies and develops around one lac units a year on its own, as from the entities like ABAD .</a:t>
            </a:r>
          </a:p>
          <a:p>
            <a:pPr marL="0" indent="0">
              <a:buNone/>
            </a:pPr>
            <a:r>
              <a:rPr lang="en-US" sz="1800" b="1" i="1" dirty="0"/>
              <a:t>Public Sector:</a:t>
            </a:r>
          </a:p>
          <a:p>
            <a:r>
              <a:rPr lang="en-US" sz="1800" dirty="0"/>
              <a:t>Delivery from institutions like LDA, CDA, PHA, FGEHF, etc.</a:t>
            </a:r>
          </a:p>
          <a:p>
            <a:r>
              <a:rPr lang="en-US" sz="1800" dirty="0"/>
              <a:t>Institutions like LDA (4,500), CDA, PHA and a few such other institutions had announced a few projects. Progress is either nil, or nominal.</a:t>
            </a:r>
          </a:p>
          <a:p>
            <a:r>
              <a:rPr lang="en-US" sz="1800" dirty="0"/>
              <a:t>Punjab Housing Task Force, under leadership of the then Minister for Housing had launched and inaugurated projects at 40 locations in Punjab. Progress was dormant due to bureaucratic hurdles.</a:t>
            </a:r>
          </a:p>
          <a:p>
            <a:pPr marL="0" indent="0">
              <a:buNone/>
            </a:pPr>
            <a:r>
              <a:rPr lang="en-US" sz="1800" b="1" i="1" dirty="0"/>
              <a:t>NAPHDA’s own projects</a:t>
            </a:r>
            <a:r>
              <a:rPr lang="en-US" sz="1800" dirty="0"/>
              <a:t>: </a:t>
            </a:r>
          </a:p>
          <a:p>
            <a:r>
              <a:rPr lang="en-US" sz="1800" dirty="0"/>
              <a:t>Not visible progress on ground even under Public-Public Partnership Model.</a:t>
            </a:r>
          </a:p>
          <a:p>
            <a:r>
              <a:rPr lang="en-US" sz="1800" dirty="0"/>
              <a:t>NAPHDA may revisit its business models, learn from experience gained so far.</a:t>
            </a:r>
          </a:p>
          <a:p>
            <a:r>
              <a:rPr lang="en-US" sz="1800" dirty="0"/>
              <a:t>Consult acknowledged housing professionals, entities like NESPAK, PCATP, NPHR, NESPAK etc</a:t>
            </a:r>
          </a:p>
          <a:p>
            <a:r>
              <a:rPr lang="en-US" sz="1800" dirty="0"/>
              <a:t>Visit best-practice cases from around the globe.</a:t>
            </a:r>
          </a:p>
        </p:txBody>
      </p:sp>
      <p:sp>
        <p:nvSpPr>
          <p:cNvPr id="6" name="TextBox 5"/>
          <p:cNvSpPr txBox="1"/>
          <p:nvPr/>
        </p:nvSpPr>
        <p:spPr>
          <a:xfrm>
            <a:off x="784962" y="1165379"/>
            <a:ext cx="10498347" cy="584775"/>
          </a:xfrm>
          <a:prstGeom prst="rect">
            <a:avLst/>
          </a:prstGeom>
          <a:noFill/>
        </p:spPr>
        <p:txBody>
          <a:bodyPr wrap="square" rtlCol="0">
            <a:spAutoFit/>
          </a:bodyPr>
          <a:lstStyle/>
          <a:p>
            <a:pPr algn="ctr">
              <a:defRPr/>
            </a:pPr>
            <a:r>
              <a:rPr lang="en-US" sz="3200" b="1" dirty="0">
                <a:solidFill>
                  <a:schemeClr val="accent5">
                    <a:lumMod val="50000"/>
                  </a:schemeClr>
                </a:solidFill>
                <a:latin typeface="Arial" panose="020B0604020202020204" pitchFamily="34" charset="0"/>
                <a:cs typeface="Arial" panose="020B0604020202020204" pitchFamily="34" charset="0"/>
              </a:rPr>
              <a:t>Affordability Measures: Supply Side-6</a:t>
            </a:r>
          </a:p>
        </p:txBody>
      </p:sp>
      <p:sp>
        <p:nvSpPr>
          <p:cNvPr id="4" name="Slide Number Placeholder 3">
            <a:extLst>
              <a:ext uri="{FF2B5EF4-FFF2-40B4-BE49-F238E27FC236}">
                <a16:creationId xmlns:a16="http://schemas.microsoft.com/office/drawing/2014/main" id="{E4723F0E-4860-D3F5-4B1B-F2072489CE75}"/>
              </a:ext>
            </a:extLst>
          </p:cNvPr>
          <p:cNvSpPr>
            <a:spLocks noGrp="1"/>
          </p:cNvSpPr>
          <p:nvPr>
            <p:ph type="sldNum" sz="quarter" idx="12"/>
          </p:nvPr>
        </p:nvSpPr>
        <p:spPr/>
        <p:txBody>
          <a:bodyPr/>
          <a:lstStyle/>
          <a:p>
            <a:pPr>
              <a:defRPr/>
            </a:pPr>
            <a:fld id="{4329BDD8-424D-414E-8DDE-D53D27147AAE}" type="slidenum">
              <a:rPr lang="en-US" smtClean="0"/>
              <a:pPr>
                <a:defRPr/>
              </a:pPr>
              <a:t>23</a:t>
            </a:fld>
            <a:endParaRPr lang="en-US" dirty="0"/>
          </a:p>
        </p:txBody>
      </p:sp>
    </p:spTree>
    <p:extLst>
      <p:ext uri="{BB962C8B-B14F-4D97-AF65-F5344CB8AC3E}">
        <p14:creationId xmlns:p14="http://schemas.microsoft.com/office/powerpoint/2010/main" val="423111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4987"/>
            <a:ext cx="10972800" cy="4654178"/>
          </a:xfrm>
        </p:spPr>
        <p:txBody>
          <a:bodyPr>
            <a:normAutofit fontScale="92500" lnSpcReduction="20000"/>
          </a:bodyPr>
          <a:lstStyle/>
          <a:p>
            <a:pPr marL="0" indent="0">
              <a:buNone/>
            </a:pPr>
            <a:r>
              <a:rPr lang="en-US" sz="2000" b="1" dirty="0"/>
              <a:t>Housing in Peri-Urban Areas has its own unique challenges:</a:t>
            </a:r>
          </a:p>
          <a:p>
            <a:r>
              <a:rPr lang="en-US" sz="2000" dirty="0"/>
              <a:t>Vey Low Income Segments</a:t>
            </a:r>
          </a:p>
          <a:p>
            <a:r>
              <a:rPr lang="en-US" sz="2000" dirty="0"/>
              <a:t>Land availability.</a:t>
            </a:r>
          </a:p>
          <a:p>
            <a:r>
              <a:rPr lang="en-US" sz="2000" dirty="0"/>
              <a:t>Largely Informal Income Sources.</a:t>
            </a:r>
          </a:p>
          <a:p>
            <a:r>
              <a:rPr lang="en-US" sz="2000" dirty="0"/>
              <a:t>Clubbing of income at times is essential</a:t>
            </a:r>
          </a:p>
          <a:p>
            <a:r>
              <a:rPr lang="en-US" sz="2000" dirty="0"/>
              <a:t>For very low-income and housing microfinance, the loan processing and recovery cost ids very high.</a:t>
            </a:r>
          </a:p>
          <a:p>
            <a:pPr marL="0" indent="0">
              <a:buNone/>
            </a:pPr>
            <a:endParaRPr lang="en-US" sz="2000" dirty="0"/>
          </a:p>
          <a:p>
            <a:pPr marL="0" indent="0">
              <a:buNone/>
            </a:pPr>
            <a:r>
              <a:rPr lang="en-US" sz="2000" b="1" dirty="0"/>
              <a:t>Model of Akhuwat Foundation (AF): A private sector social service institution</a:t>
            </a:r>
          </a:p>
          <a:p>
            <a:r>
              <a:rPr lang="en-US" sz="2000" dirty="0"/>
              <a:t>So far AF has done the maximum delivery of around 26.000 plus under the program. </a:t>
            </a:r>
          </a:p>
          <a:p>
            <a:r>
              <a:rPr lang="en-US" sz="2000" dirty="0"/>
              <a:t>Akhuwat has established its own housing finance company, </a:t>
            </a:r>
            <a:r>
              <a:rPr lang="en-US" sz="2000" b="1" dirty="0"/>
              <a:t>Mawakhat Shelter Program, </a:t>
            </a:r>
          </a:p>
          <a:p>
            <a:r>
              <a:rPr lang="en-US" sz="2000" b="1" i="1" dirty="0"/>
              <a:t>Akhuwat Mawakhat Model </a:t>
            </a:r>
            <a:r>
              <a:rPr lang="en-US" sz="2000" dirty="0"/>
              <a:t>has managed its in a very efficient cost-effective manner.</a:t>
            </a:r>
          </a:p>
          <a:p>
            <a:r>
              <a:rPr lang="en-US" sz="2000" dirty="0"/>
              <a:t>With its vast experience, presence all over Pakistan, having disbursed more than Rs 175 </a:t>
            </a:r>
            <a:r>
              <a:rPr lang="en-US" sz="2000" dirty="0" err="1"/>
              <a:t>Bn</a:t>
            </a:r>
            <a:r>
              <a:rPr lang="en-US" sz="2000" dirty="0"/>
              <a:t>, </a:t>
            </a:r>
          </a:p>
          <a:p>
            <a:r>
              <a:rPr lang="en-US" sz="2000" dirty="0"/>
              <a:t>Has served 5.1 </a:t>
            </a:r>
            <a:r>
              <a:rPr lang="en-US" sz="2000" dirty="0" err="1"/>
              <a:t>mn</a:t>
            </a:r>
            <a:r>
              <a:rPr lang="en-US" sz="2000" dirty="0"/>
              <a:t> clients, with nearly zero default.</a:t>
            </a:r>
          </a:p>
          <a:p>
            <a:pPr marL="0" indent="0">
              <a:buNone/>
            </a:pPr>
            <a:endParaRPr lang="en-US" sz="2000" dirty="0"/>
          </a:p>
          <a:p>
            <a:pPr marL="0" indent="0">
              <a:spcAft>
                <a:spcPts val="1200"/>
              </a:spcAft>
              <a:buNone/>
            </a:pPr>
            <a:r>
              <a:rPr lang="en-US" sz="2000" b="1" i="1" dirty="0">
                <a:solidFill>
                  <a:srgbClr val="0070C0"/>
                </a:solidFill>
              </a:rPr>
              <a:t>LARGEST DELIVERY BY A SINGLE ENTITY UNDER PROGRAM</a:t>
            </a:r>
            <a:endParaRPr lang="en-US" dirty="0"/>
          </a:p>
        </p:txBody>
      </p:sp>
      <p:sp>
        <p:nvSpPr>
          <p:cNvPr id="4" name="TextBox 3"/>
          <p:cNvSpPr txBox="1"/>
          <p:nvPr/>
        </p:nvSpPr>
        <p:spPr>
          <a:xfrm>
            <a:off x="775031" y="1201508"/>
            <a:ext cx="10909540" cy="523220"/>
          </a:xfrm>
          <a:prstGeom prst="rect">
            <a:avLst/>
          </a:prstGeom>
          <a:noFill/>
        </p:spPr>
        <p:txBody>
          <a:bodyPr wrap="square" rtlCol="0">
            <a:spAutoFit/>
          </a:bodyPr>
          <a:lstStyle/>
          <a:p>
            <a:pPr algn="ctr">
              <a:defRPr/>
            </a:pPr>
            <a:r>
              <a:rPr lang="en-US" sz="2800" b="1" dirty="0">
                <a:solidFill>
                  <a:schemeClr val="accent5">
                    <a:lumMod val="50000"/>
                  </a:schemeClr>
                </a:solidFill>
                <a:latin typeface="Arial" panose="020B0604020202020204" pitchFamily="34" charset="0"/>
                <a:cs typeface="Arial" panose="020B0604020202020204" pitchFamily="34" charset="0"/>
              </a:rPr>
              <a:t>Affordability Measures for Peri-Urban Housing: Supply Side-7</a:t>
            </a:r>
          </a:p>
        </p:txBody>
      </p:sp>
      <p:sp>
        <p:nvSpPr>
          <p:cNvPr id="6" name="Slide Number Placeholder 5">
            <a:extLst>
              <a:ext uri="{FF2B5EF4-FFF2-40B4-BE49-F238E27FC236}">
                <a16:creationId xmlns:a16="http://schemas.microsoft.com/office/drawing/2014/main" id="{67755FFF-BA0A-B57F-6FAA-E3838EBA3C07}"/>
              </a:ext>
            </a:extLst>
          </p:cNvPr>
          <p:cNvSpPr>
            <a:spLocks noGrp="1"/>
          </p:cNvSpPr>
          <p:nvPr>
            <p:ph type="sldNum" sz="quarter" idx="12"/>
          </p:nvPr>
        </p:nvSpPr>
        <p:spPr/>
        <p:txBody>
          <a:bodyPr/>
          <a:lstStyle/>
          <a:p>
            <a:pPr>
              <a:defRPr/>
            </a:pPr>
            <a:fld id="{4329BDD8-424D-414E-8DDE-D53D27147AAE}" type="slidenum">
              <a:rPr lang="en-US" smtClean="0"/>
              <a:pPr>
                <a:defRPr/>
              </a:pPr>
              <a:t>24</a:t>
            </a:fld>
            <a:endParaRPr lang="en-US" dirty="0"/>
          </a:p>
        </p:txBody>
      </p:sp>
    </p:spTree>
    <p:extLst>
      <p:ext uri="{BB962C8B-B14F-4D97-AF65-F5344CB8AC3E}">
        <p14:creationId xmlns:p14="http://schemas.microsoft.com/office/powerpoint/2010/main" val="10204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5533"/>
            <a:ext cx="12192000" cy="1044943"/>
          </a:xfrm>
        </p:spPr>
        <p:txBody>
          <a:bodyPr>
            <a:noAutofit/>
          </a:bodyPr>
          <a:lstStyle/>
          <a:p>
            <a:pPr algn="ctr"/>
            <a:r>
              <a:rPr lang="en-US" b="1" dirty="0">
                <a:solidFill>
                  <a:schemeClr val="accent5">
                    <a:lumMod val="50000"/>
                  </a:schemeClr>
                </a:solidFill>
              </a:rPr>
              <a:t>         Finance-Side-1:  Retail Housing Finance (Mortgage) – Pakistan’s Scenario </a:t>
            </a:r>
          </a:p>
        </p:txBody>
      </p:sp>
      <p:sp>
        <p:nvSpPr>
          <p:cNvPr id="3" name="Content Placeholder 2"/>
          <p:cNvSpPr>
            <a:spLocks noGrp="1"/>
          </p:cNvSpPr>
          <p:nvPr>
            <p:ph idx="1"/>
          </p:nvPr>
        </p:nvSpPr>
        <p:spPr>
          <a:xfrm>
            <a:off x="609600" y="2363821"/>
            <a:ext cx="10972800" cy="4265579"/>
          </a:xfrm>
        </p:spPr>
        <p:txBody>
          <a:bodyPr anchor="t" anchorCtr="0">
            <a:normAutofit fontScale="70000" lnSpcReduction="20000"/>
          </a:bodyPr>
          <a:lstStyle/>
          <a:p>
            <a:pPr marL="0" indent="0">
              <a:lnSpc>
                <a:spcPct val="120000"/>
              </a:lnSpc>
              <a:spcBef>
                <a:spcPts val="0"/>
              </a:spcBef>
              <a:buNone/>
            </a:pPr>
            <a:r>
              <a:rPr lang="en-US" sz="2900" b="1" i="1" dirty="0">
                <a:solidFill>
                  <a:schemeClr val="accent1">
                    <a:lumMod val="75000"/>
                  </a:schemeClr>
                </a:solidFill>
                <a:latin typeface="Arial" panose="020B0604020202020204" pitchFamily="34" charset="0"/>
                <a:cs typeface="Arial" panose="020B0604020202020204" pitchFamily="34" charset="0"/>
              </a:rPr>
              <a:t>Residential Housing Finance: Role of Banks and SHFIs</a:t>
            </a:r>
          </a:p>
          <a:p>
            <a:pPr>
              <a:lnSpc>
                <a:spcPct val="120000"/>
              </a:lnSpc>
              <a:spcBef>
                <a:spcPts val="0"/>
              </a:spcBef>
            </a:pPr>
            <a:r>
              <a:rPr lang="en-US" sz="2000" dirty="0">
                <a:latin typeface="Arial" panose="020B0604020202020204" pitchFamily="34" charset="0"/>
                <a:cs typeface="Arial" panose="020B0604020202020204" pitchFamily="34" charset="0"/>
              </a:rPr>
              <a:t>Institutional housing finance in Pakistan, measured through </a:t>
            </a:r>
            <a:r>
              <a:rPr lang="en-US" sz="2000" b="1" dirty="0">
                <a:latin typeface="Arial" panose="020B0604020202020204" pitchFamily="34" charset="0"/>
                <a:cs typeface="Arial" panose="020B0604020202020204" pitchFamily="34" charset="0"/>
              </a:rPr>
              <a:t>Mortgage Debt to GDP Ratio </a:t>
            </a:r>
            <a:r>
              <a:rPr lang="en-US" sz="2000" dirty="0">
                <a:latin typeface="Arial" panose="020B0604020202020204" pitchFamily="34" charset="0"/>
                <a:cs typeface="Arial" panose="020B0604020202020204" pitchFamily="34" charset="0"/>
              </a:rPr>
              <a:t>has been lowest on Global scale, </a:t>
            </a:r>
          </a:p>
          <a:p>
            <a:pPr>
              <a:lnSpc>
                <a:spcPct val="120000"/>
              </a:lnSpc>
              <a:spcBef>
                <a:spcPts val="0"/>
              </a:spcBef>
            </a:pPr>
            <a:r>
              <a:rPr lang="en-US" sz="2000" b="1" dirty="0">
                <a:latin typeface="Arial" panose="020B0604020202020204" pitchFamily="34" charset="0"/>
                <a:cs typeface="Arial" panose="020B0604020202020204" pitchFamily="34" charset="0"/>
              </a:rPr>
              <a:t>Pakistan is at 0.3 India at 11% plus, Bangladesh at 5%plus, Malaysia at 27% etc</a:t>
            </a:r>
          </a:p>
          <a:p>
            <a:pPr>
              <a:lnSpc>
                <a:spcPct val="120000"/>
              </a:lnSpc>
              <a:spcBef>
                <a:spcPts val="0"/>
              </a:spcBef>
            </a:pPr>
            <a:r>
              <a:rPr lang="en-US" sz="2000" dirty="0">
                <a:latin typeface="Arial" panose="020B0604020202020204" pitchFamily="34" charset="0"/>
                <a:cs typeface="Arial" panose="020B0604020202020204" pitchFamily="34" charset="0"/>
              </a:rPr>
              <a:t>Outstanding Mortgage Debt in Pakistan stands at Rs 130 bn. This is our 70 years output.</a:t>
            </a:r>
          </a:p>
          <a:p>
            <a:pPr>
              <a:lnSpc>
                <a:spcPct val="120000"/>
              </a:lnSpc>
              <a:spcBef>
                <a:spcPts val="0"/>
              </a:spcBef>
            </a:pPr>
            <a:r>
              <a:rPr lang="en-US" sz="2000" dirty="0">
                <a:latin typeface="Arial" panose="020B0604020202020204" pitchFamily="34" charset="0"/>
                <a:cs typeface="Arial" panose="020B0604020202020204" pitchFamily="34" charset="0"/>
              </a:rPr>
              <a:t>HBFC is the only state-owned specialized housing finance institution (SHFI) in Pakistan. </a:t>
            </a:r>
          </a:p>
          <a:p>
            <a:pPr>
              <a:lnSpc>
                <a:spcPct val="120000"/>
              </a:lnSpc>
              <a:spcBef>
                <a:spcPts val="0"/>
              </a:spcBef>
            </a:pPr>
            <a:r>
              <a:rPr lang="en-US" sz="2000" dirty="0">
                <a:latin typeface="Arial" panose="020B0604020202020204" pitchFamily="34" charset="0"/>
                <a:cs typeface="Arial" panose="020B0604020202020204" pitchFamily="34" charset="0"/>
              </a:rPr>
              <a:t>The share of Conventional Banks in outstanding mortgage debt in Pakistan is insignificant while Islamic commercial banks are an exception, some of which like Meezan Bank, Bank-</a:t>
            </a:r>
            <a:r>
              <a:rPr lang="en-US" sz="2000" dirty="0" err="1">
                <a:latin typeface="Arial" panose="020B0604020202020204" pitchFamily="34" charset="0"/>
                <a:cs typeface="Arial" panose="020B0604020202020204" pitchFamily="34" charset="0"/>
              </a:rPr>
              <a:t>Islami</a:t>
            </a:r>
            <a:r>
              <a:rPr lang="en-US" sz="2000" dirty="0">
                <a:latin typeface="Arial" panose="020B0604020202020204" pitchFamily="34" charset="0"/>
                <a:cs typeface="Arial" panose="020B0604020202020204" pitchFamily="34" charset="0"/>
              </a:rPr>
              <a:t>, DIB are very active in housing.  </a:t>
            </a:r>
          </a:p>
          <a:p>
            <a:pPr>
              <a:lnSpc>
                <a:spcPct val="120000"/>
              </a:lnSpc>
              <a:spcBef>
                <a:spcPts val="0"/>
              </a:spcBef>
            </a:pPr>
            <a:r>
              <a:rPr lang="en-US" sz="2000" dirty="0">
                <a:latin typeface="Arial" panose="020B0604020202020204" pitchFamily="34" charset="0"/>
                <a:cs typeface="Arial" panose="020B0604020202020204" pitchFamily="34" charset="0"/>
              </a:rPr>
              <a:t>It is hoped that after the recent SBP Directive, to make RE/ Housing Finance  at a minimum of 5% (now raised to 7%) as “Mandated or Directed Credit”, the Banks are expected to proactively come forward. </a:t>
            </a:r>
          </a:p>
          <a:p>
            <a:pPr>
              <a:lnSpc>
                <a:spcPct val="120000"/>
              </a:lnSpc>
              <a:spcBef>
                <a:spcPts val="0"/>
              </a:spcBef>
            </a:pPr>
            <a:r>
              <a:rPr lang="en-US" sz="2000" dirty="0">
                <a:latin typeface="Arial" panose="020B0604020202020204" pitchFamily="34" charset="0"/>
                <a:cs typeface="Arial" panose="020B0604020202020204" pitchFamily="34" charset="0"/>
              </a:rPr>
              <a:t>SHFIs in Pakistan: In addition to HBFC, which is under DFI Mode, we </a:t>
            </a:r>
            <a:r>
              <a:rPr lang="en-US" sz="2000" dirty="0"/>
              <a:t>have recently established </a:t>
            </a:r>
            <a:r>
              <a:rPr lang="en-US" sz="2000" dirty="0">
                <a:latin typeface="Arial" panose="020B0604020202020204" pitchFamily="34" charset="0"/>
                <a:cs typeface="Arial" panose="020B0604020202020204" pitchFamily="34" charset="0"/>
              </a:rPr>
              <a:t>4 SHFIs,. Their performance is yet to be seen. However, unless these fall under SBP’s regulatory regime (currently under SECP), it will be difficult for them to raise market based funding. </a:t>
            </a:r>
          </a:p>
          <a:p>
            <a:pPr>
              <a:lnSpc>
                <a:spcPct val="120000"/>
              </a:lnSpc>
              <a:spcBef>
                <a:spcPts val="0"/>
              </a:spcBef>
            </a:pPr>
            <a:r>
              <a:rPr lang="en-US" sz="2000" dirty="0">
                <a:latin typeface="Arial" panose="020B0604020202020204" pitchFamily="34" charset="0"/>
                <a:cs typeface="Arial" panose="020B0604020202020204" pitchFamily="34" charset="0"/>
              </a:rPr>
              <a:t>PMRC has been established in Pakistan as a liquidity facility institution. However the size of outstanding mortgage portfolio is too small for an economical issue of Mortgage Binds/Sukuks.</a:t>
            </a:r>
          </a:p>
          <a:p>
            <a:pPr>
              <a:lnSpc>
                <a:spcPct val="120000"/>
              </a:lnSpc>
              <a:spcBef>
                <a:spcPts val="0"/>
              </a:spcBef>
            </a:pPr>
            <a:r>
              <a:rPr lang="en-US" sz="2000" b="1" i="1" dirty="0">
                <a:latin typeface="Arial" panose="020B0604020202020204" pitchFamily="34" charset="0"/>
                <a:cs typeface="Arial" panose="020B0604020202020204" pitchFamily="34" charset="0"/>
              </a:rPr>
              <a:t>India has around 100 plus SHFIs, whereas commercial banks are also very active in housing finance.</a:t>
            </a:r>
          </a:p>
          <a:p>
            <a:pPr>
              <a:lnSpc>
                <a:spcPct val="120000"/>
              </a:lnSpc>
              <a:spcBef>
                <a:spcPts val="0"/>
              </a:spcBef>
            </a:pPr>
            <a:r>
              <a:rPr lang="en-US" sz="2000" b="1" dirty="0"/>
              <a:t>In </a:t>
            </a:r>
            <a:r>
              <a:rPr lang="en-US" sz="2000" b="1" i="1" dirty="0"/>
              <a:t>India, just two commercial bank  out of many CBs, i.e., ICIC, and SBI, do more than Irs.500 </a:t>
            </a:r>
            <a:r>
              <a:rPr lang="en-US" sz="2000" b="1" i="1" dirty="0" err="1"/>
              <a:t>bn</a:t>
            </a:r>
            <a:r>
              <a:rPr lang="en-US" sz="2000" b="1" i="1" dirty="0"/>
              <a:t>/year housing finance. </a:t>
            </a:r>
          </a:p>
          <a:p>
            <a:pPr>
              <a:lnSpc>
                <a:spcPct val="120000"/>
              </a:lnSpc>
              <a:spcBef>
                <a:spcPts val="0"/>
              </a:spcBef>
            </a:pPr>
            <a:r>
              <a:rPr lang="en-US" sz="2000" b="1" i="1" dirty="0">
                <a:latin typeface="Arial" panose="020B0604020202020204" pitchFamily="34" charset="0"/>
                <a:cs typeface="Arial" panose="020B0604020202020204" pitchFamily="34" charset="0"/>
              </a:rPr>
              <a:t>HBFC Pakistan, established in 1952, does on average 6 loans/day and around 6 </a:t>
            </a:r>
            <a:r>
              <a:rPr lang="en-US" sz="2000" b="1" i="1" dirty="0" err="1">
                <a:latin typeface="Arial" panose="020B0604020202020204" pitchFamily="34" charset="0"/>
                <a:cs typeface="Arial" panose="020B0604020202020204" pitchFamily="34" charset="0"/>
              </a:rPr>
              <a:t>bn</a:t>
            </a:r>
            <a:r>
              <a:rPr lang="en-US" sz="2000" b="1" i="1" dirty="0">
                <a:latin typeface="Arial" panose="020B0604020202020204" pitchFamily="34" charset="0"/>
                <a:cs typeface="Arial" panose="020B0604020202020204" pitchFamily="34" charset="0"/>
              </a:rPr>
              <a:t>/year housing finance</a:t>
            </a:r>
            <a:r>
              <a:rPr lang="en-US" sz="2000" dirty="0">
                <a:latin typeface="Arial" panose="020B0604020202020204" pitchFamily="34" charset="0"/>
                <a:cs typeface="Arial" panose="020B0604020202020204" pitchFamily="34" charset="0"/>
              </a:rPr>
              <a:t>. </a:t>
            </a:r>
          </a:p>
          <a:p>
            <a:pPr>
              <a:lnSpc>
                <a:spcPct val="120000"/>
              </a:lnSpc>
              <a:spcBef>
                <a:spcPts val="0"/>
              </a:spcBef>
            </a:pPr>
            <a:r>
              <a:rPr lang="en-US" sz="2000" b="1" i="1" dirty="0">
                <a:latin typeface="Arial" panose="020B0604020202020204" pitchFamily="34" charset="0"/>
                <a:cs typeface="Arial" panose="020B0604020202020204" pitchFamily="34" charset="0"/>
              </a:rPr>
              <a:t>HDFC India, established in 1978 provides more than 1,000 loans/day, and more than Rs 200 bn/year</a:t>
            </a:r>
            <a:r>
              <a:rPr lang="en-US" sz="2000" dirty="0">
                <a:latin typeface="Arial" panose="020B0604020202020204" pitchFamily="34" charset="0"/>
                <a:cs typeface="Arial" panose="020B0604020202020204" pitchFamily="34" charset="0"/>
              </a:rPr>
              <a:t> </a:t>
            </a:r>
          </a:p>
        </p:txBody>
      </p:sp>
      <p:sp>
        <p:nvSpPr>
          <p:cNvPr id="7" name="Slide Number Placeholder 6">
            <a:extLst>
              <a:ext uri="{FF2B5EF4-FFF2-40B4-BE49-F238E27FC236}">
                <a16:creationId xmlns:a16="http://schemas.microsoft.com/office/drawing/2014/main" id="{67F19D20-A7A5-2A9E-58C6-2E13FEFCA52C}"/>
              </a:ext>
            </a:extLst>
          </p:cNvPr>
          <p:cNvSpPr>
            <a:spLocks noGrp="1"/>
          </p:cNvSpPr>
          <p:nvPr>
            <p:ph type="sldNum" sz="quarter" idx="12"/>
          </p:nvPr>
        </p:nvSpPr>
        <p:spPr/>
        <p:txBody>
          <a:bodyPr/>
          <a:lstStyle/>
          <a:p>
            <a:pPr>
              <a:defRPr/>
            </a:pPr>
            <a:fld id="{4329BDD8-424D-414E-8DDE-D53D27147AAE}" type="slidenum">
              <a:rPr lang="en-US" smtClean="0"/>
              <a:pPr>
                <a:defRPr/>
              </a:pPr>
              <a:t>25</a:t>
            </a:fld>
            <a:endParaRPr lang="en-US" dirty="0"/>
          </a:p>
        </p:txBody>
      </p:sp>
    </p:spTree>
    <p:extLst>
      <p:ext uri="{BB962C8B-B14F-4D97-AF65-F5344CB8AC3E}">
        <p14:creationId xmlns:p14="http://schemas.microsoft.com/office/powerpoint/2010/main" val="23661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253954"/>
            <a:ext cx="10972800" cy="469987"/>
          </a:xfrm>
        </p:spPr>
        <p:txBody>
          <a:bodyPr>
            <a:noAutofit/>
          </a:bodyPr>
          <a:lstStyle/>
          <a:p>
            <a:pPr algn="ctr"/>
            <a:r>
              <a:rPr lang="en-US" b="1" dirty="0">
                <a:solidFill>
                  <a:schemeClr val="accent5">
                    <a:lumMod val="50000"/>
                  </a:schemeClr>
                </a:solidFill>
              </a:rPr>
              <a:t>Finance-Side-2: Challenges of Affordable LIH</a:t>
            </a:r>
          </a:p>
        </p:txBody>
      </p:sp>
      <p:sp>
        <p:nvSpPr>
          <p:cNvPr id="5" name="Content Placeholder 2"/>
          <p:cNvSpPr txBox="1">
            <a:spLocks/>
          </p:cNvSpPr>
          <p:nvPr/>
        </p:nvSpPr>
        <p:spPr>
          <a:xfrm>
            <a:off x="1108953" y="1823587"/>
            <a:ext cx="9815210" cy="4805813"/>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fontScale="92500" lnSpcReduction="1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Mismatch of Monthly Mortgage vs Income Affordability. At lower income levels, propensity to save is low and fragile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HFIs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3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Income assessment issues, informal income, issue of family vs. individual income etc. Income sustainability for long term remains an issue while longer tenors are needed to make mortgages affordable.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HFIs,  Regulatory Authorities (RAs)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Poor prefer FRMs (Fixed Rate), the Lenders prefer ARMs (Variable Rate)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HFIs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Long term liquidity/Funding challenges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RAs, Long Tern Liquidity Facility Institutions like PMRC</a:t>
            </a:r>
            <a:r>
              <a:rPr kumimoji="0" lang="en-US" sz="2000" b="1" i="0" u="none" strike="noStrike" kern="1200" cap="none" spc="0" normalizeH="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 in Pakistan</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2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Issues of title verification, lien registration costs/fees, lengthy and complex foreclosure  process.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Land, Govt.., Municipalities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Cost efficient loan delivery and servicing. (</a:t>
            </a:r>
            <a:r>
              <a:rPr kumimoji="0" lang="en-US" sz="20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HFIs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endParaRPr kumimoji="0" lang="en-US" sz="11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endParaRPr>
          </a:p>
          <a:p>
            <a:pPr marL="326519" marR="0" lvl="0" indent="-326519" algn="l" defTabSz="1088397" rtl="0" eaLnBrk="1" fontAlgn="auto" latinLnBrk="0" hangingPunct="1">
              <a:lnSpc>
                <a:spcPct val="100000"/>
              </a:lnSpc>
              <a:spcBef>
                <a:spcPts val="0"/>
              </a:spcBef>
              <a:spcAft>
                <a:spcPts val="600"/>
              </a:spcAft>
              <a:buClr>
                <a:srgbClr val="AD0101"/>
              </a:buClr>
              <a:buSzPct val="100000"/>
              <a:buFont typeface="Arial"/>
              <a:buChar char="•"/>
              <a:tabLst/>
              <a:defRPr/>
            </a:pP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Awareness on mortgage programs and fiscal/regulatory provisions. (</a:t>
            </a:r>
            <a:r>
              <a:rPr kumimoji="0" lang="en-US" sz="2200" b="1"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Stakeholders: RAs, HFIs</a:t>
            </a:r>
            <a:r>
              <a:rPr kumimoji="0" lang="en-US" sz="2200" b="0" i="0" u="none" strike="noStrike" kern="1200" cap="none" spc="0" normalizeH="0" baseline="0" noProof="0" dirty="0">
                <a:ln>
                  <a:noFill/>
                </a:ln>
                <a:solidFill>
                  <a:srgbClr val="DEDEE0">
                    <a:lumMod val="10000"/>
                  </a:srgbClr>
                </a:solidFill>
                <a:effectLst/>
                <a:uLnTx/>
                <a:uFillTx/>
                <a:latin typeface="Arial" panose="020B0604020202020204" pitchFamily="34" charset="0"/>
                <a:cs typeface="Arial" panose="020B0604020202020204" pitchFamily="34" charset="0"/>
                <a:sym typeface="Times New Roman"/>
              </a:rPr>
              <a:t>)</a:t>
            </a:r>
          </a:p>
        </p:txBody>
      </p:sp>
      <p:sp>
        <p:nvSpPr>
          <p:cNvPr id="6" name="Slide Number Placeholder 5">
            <a:extLst>
              <a:ext uri="{FF2B5EF4-FFF2-40B4-BE49-F238E27FC236}">
                <a16:creationId xmlns:a16="http://schemas.microsoft.com/office/drawing/2014/main" id="{29698608-28D6-153D-176F-B7FCC5CBF45C}"/>
              </a:ext>
            </a:extLst>
          </p:cNvPr>
          <p:cNvSpPr>
            <a:spLocks noGrp="1"/>
          </p:cNvSpPr>
          <p:nvPr>
            <p:ph type="sldNum" sz="quarter" idx="12"/>
          </p:nvPr>
        </p:nvSpPr>
        <p:spPr/>
        <p:txBody>
          <a:bodyPr/>
          <a:lstStyle/>
          <a:p>
            <a:pPr>
              <a:defRPr/>
            </a:pPr>
            <a:fld id="{4329BDD8-424D-414E-8DDE-D53D27147AAE}" type="slidenum">
              <a:rPr lang="en-US" smtClean="0"/>
              <a:pPr>
                <a:defRPr/>
              </a:pPr>
              <a:t>26</a:t>
            </a:fld>
            <a:endParaRPr lang="en-US" dirty="0"/>
          </a:p>
        </p:txBody>
      </p:sp>
    </p:spTree>
    <p:extLst>
      <p:ext uri="{BB962C8B-B14F-4D97-AF65-F5344CB8AC3E}">
        <p14:creationId xmlns:p14="http://schemas.microsoft.com/office/powerpoint/2010/main" val="26597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6A16A0-9B3F-9C8D-8DC4-7272629D9DA3}"/>
              </a:ext>
            </a:extLst>
          </p:cNvPr>
          <p:cNvSpPr>
            <a:spLocks noGrp="1"/>
          </p:cNvSpPr>
          <p:nvPr>
            <p:ph type="ctrTitle"/>
          </p:nvPr>
        </p:nvSpPr>
        <p:spPr/>
        <p:txBody>
          <a:bodyPr>
            <a:noAutofit/>
          </a:bodyPr>
          <a:lstStyle/>
          <a:p>
            <a:pPr algn="l"/>
            <a:r>
              <a:rPr lang="en-US" sz="4400" b="1" i="1" dirty="0">
                <a:solidFill>
                  <a:schemeClr val="bg1"/>
                </a:solidFill>
              </a:rPr>
              <a:t>AKHUWAT</a:t>
            </a:r>
            <a:br>
              <a:rPr lang="en-US" sz="4400" b="1" i="1" dirty="0">
                <a:solidFill>
                  <a:schemeClr val="bg1"/>
                </a:solidFill>
              </a:rPr>
            </a:br>
            <a:r>
              <a:rPr lang="en-US" sz="4400" b="1" i="1" dirty="0">
                <a:solidFill>
                  <a:schemeClr val="bg1"/>
                </a:solidFill>
              </a:rPr>
              <a:t>“</a:t>
            </a:r>
            <a:r>
              <a:rPr lang="en-US" sz="4000" b="1" i="1" dirty="0">
                <a:solidFill>
                  <a:schemeClr val="bg1"/>
                </a:solidFill>
              </a:rPr>
              <a:t>Mawakhat Shelter Program (MSP)”</a:t>
            </a:r>
            <a:endParaRPr lang="en-PK" sz="4000" dirty="0"/>
          </a:p>
        </p:txBody>
      </p:sp>
      <p:sp>
        <p:nvSpPr>
          <p:cNvPr id="6" name="TextBox 5">
            <a:extLst>
              <a:ext uri="{FF2B5EF4-FFF2-40B4-BE49-F238E27FC236}">
                <a16:creationId xmlns:a16="http://schemas.microsoft.com/office/drawing/2014/main" id="{74A1268E-8803-EB8A-D8FE-05E6DFF2B51F}"/>
              </a:ext>
            </a:extLst>
          </p:cNvPr>
          <p:cNvSpPr txBox="1"/>
          <p:nvPr/>
        </p:nvSpPr>
        <p:spPr>
          <a:xfrm>
            <a:off x="5693434" y="2189672"/>
            <a:ext cx="5990566" cy="280692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Web-based platform of Akhuwat Foundation to provide financial support to low-income  segments, under Islamic brotherhood spirit, for economic empowerment of poor, for a house beyond their means i.e., thus making housing affordable for them. A part Partial Financial assistance under the program will be for Purchase and/or Construction of house.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1BB6749A-358E-8D7D-418D-8D515CCC0399}"/>
              </a:ext>
            </a:extLst>
          </p:cNvPr>
          <p:cNvSpPr txBox="1"/>
          <p:nvPr/>
        </p:nvSpPr>
        <p:spPr>
          <a:xfrm>
            <a:off x="5693435" y="5262113"/>
            <a:ext cx="5990566"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Program initiated by: Zaigham M. Rizvi, Voluntary Advisor Akhuwat</a:t>
            </a:r>
          </a:p>
        </p:txBody>
      </p:sp>
    </p:spTree>
    <p:extLst>
      <p:ext uri="{BB962C8B-B14F-4D97-AF65-F5344CB8AC3E}">
        <p14:creationId xmlns:p14="http://schemas.microsoft.com/office/powerpoint/2010/main" val="323007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782"/>
            <a:ext cx="10972800" cy="1125747"/>
          </a:xfrm>
        </p:spPr>
        <p:txBody>
          <a:bodyPr>
            <a:noAutofit/>
          </a:bodyPr>
          <a:lstStyle/>
          <a:p>
            <a:pPr algn="ctr"/>
            <a:r>
              <a:rPr lang="en-US" sz="3200" b="1" dirty="0">
                <a:solidFill>
                  <a:schemeClr val="accent5">
                    <a:lumMod val="50000"/>
                  </a:schemeClr>
                </a:solidFill>
              </a:rPr>
              <a:t>Fincnce-Side-3:  Retail Housing Finance (Mortgage) – Pakistan’s Scenario</a:t>
            </a:r>
          </a:p>
        </p:txBody>
      </p:sp>
      <p:sp>
        <p:nvSpPr>
          <p:cNvPr id="3" name="Content Placeholder 2"/>
          <p:cNvSpPr>
            <a:spLocks noGrp="1"/>
          </p:cNvSpPr>
          <p:nvPr>
            <p:ph idx="1"/>
          </p:nvPr>
        </p:nvSpPr>
        <p:spPr>
          <a:xfrm>
            <a:off x="609600" y="2276272"/>
            <a:ext cx="10972800" cy="4433425"/>
          </a:xfrm>
        </p:spPr>
        <p:txBody>
          <a:bodyPr>
            <a:normAutofit fontScale="92500" lnSpcReduction="20000"/>
          </a:bodyPr>
          <a:lstStyle/>
          <a:p>
            <a:pPr marL="0" indent="0">
              <a:buNone/>
            </a:pPr>
            <a:r>
              <a:rPr lang="en-US" sz="1600" b="1" i="1" dirty="0"/>
              <a:t>Housing Regulatory Regime in Pakistan:</a:t>
            </a:r>
          </a:p>
          <a:p>
            <a:r>
              <a:rPr lang="en-US" sz="1600" dirty="0"/>
              <a:t>While SBP is the regulator of housing sector, it only regulates housing finance by Banks and HBFC.</a:t>
            </a:r>
          </a:p>
          <a:p>
            <a:r>
              <a:rPr lang="en-US" sz="1600" dirty="0"/>
              <a:t>SBP does not have a dedicated housing regulatory function, and  housing finance regulatory function is clubbed with three other functions like SME, Agriculture, Islamic Banking. So, no dedicated housing professional staff had been developed, who would have expertise in housing regulatory function</a:t>
            </a:r>
          </a:p>
          <a:p>
            <a:r>
              <a:rPr lang="en-US" sz="1600" dirty="0"/>
              <a:t>Housing Information System in SBP covers only limited areas of overall mortgage debt. There is a need to strengthen and broadened this function to include data/information gathering on housing with country level details on income segments, geographical areas, market penetration and financial inclusion, rural and per-urban etc</a:t>
            </a:r>
          </a:p>
          <a:p>
            <a:pPr>
              <a:spcAft>
                <a:spcPts val="800"/>
              </a:spcAft>
            </a:pPr>
            <a:r>
              <a:rPr lang="en-US" sz="1600" dirty="0"/>
              <a:t>The Non-Bank Housing Finance companies, currently four in Pakistan, are regulated by SECP, where no dedicated housing expertise and function is available as could be expected.</a:t>
            </a:r>
          </a:p>
          <a:p>
            <a:pPr marL="0" indent="0">
              <a:buNone/>
            </a:pPr>
            <a:r>
              <a:rPr lang="en-US" sz="1600" b="1" i="1" dirty="0"/>
              <a:t>Case of India:</a:t>
            </a:r>
          </a:p>
          <a:p>
            <a:pPr marL="0" indent="0">
              <a:buNone/>
            </a:pPr>
            <a:r>
              <a:rPr lang="en-US" sz="1600" dirty="0"/>
              <a:t>In India Reserve Bank of India (RBI) is overall regulator of Mortgage Finance Sector.</a:t>
            </a:r>
          </a:p>
          <a:p>
            <a:pPr marL="0" indent="0">
              <a:buNone/>
            </a:pPr>
            <a:r>
              <a:rPr lang="en-US" sz="1600" dirty="0"/>
              <a:t>It has a dedicated function to regulate housing sector, both by Banks and SHFIs.</a:t>
            </a:r>
          </a:p>
          <a:p>
            <a:pPr marL="0" indent="0">
              <a:buNone/>
            </a:pPr>
            <a:r>
              <a:rPr lang="en-US" sz="1600" dirty="0"/>
              <a:t>In 1988, the housing finance regulator RBI was to regulate SHFIs to its newly established housing regulatory body and National Bank Of India. In the beginning had only 3 SHFIs to regulate. Today there are more than 100 entities, including a few with a focused market like Low-income segment and housing microfinance.</a:t>
            </a:r>
          </a:p>
          <a:p>
            <a:pPr marL="0" indent="0">
              <a:buNone/>
            </a:pPr>
            <a:r>
              <a:rPr lang="en-US" sz="1600" dirty="0"/>
              <a:t>RBI has a very comprehensive housing information platform. </a:t>
            </a:r>
          </a:p>
          <a:p>
            <a:pPr marL="0" indent="0">
              <a:buNone/>
            </a:pPr>
            <a:r>
              <a:rPr lang="en-US" sz="1600" b="1" i="1" dirty="0"/>
              <a:t>In Thailand</a:t>
            </a:r>
            <a:r>
              <a:rPr lang="en-US" sz="1600" dirty="0"/>
              <a:t>, the Govt. Housing Bank of Thailand (GHB) has a remarkable Housing Information System, which covers both housing finance and housing supply. Similar are the stories for Malaysia and Singapore.</a:t>
            </a:r>
          </a:p>
        </p:txBody>
      </p:sp>
      <p:sp>
        <p:nvSpPr>
          <p:cNvPr id="5" name="Slide Number Placeholder 4">
            <a:extLst>
              <a:ext uri="{FF2B5EF4-FFF2-40B4-BE49-F238E27FC236}">
                <a16:creationId xmlns:a16="http://schemas.microsoft.com/office/drawing/2014/main" id="{F5D2F2F3-4D3E-3856-AB77-41F832468577}"/>
              </a:ext>
            </a:extLst>
          </p:cNvPr>
          <p:cNvSpPr>
            <a:spLocks noGrp="1"/>
          </p:cNvSpPr>
          <p:nvPr>
            <p:ph type="sldNum" sz="quarter" idx="12"/>
          </p:nvPr>
        </p:nvSpPr>
        <p:spPr/>
        <p:txBody>
          <a:bodyPr/>
          <a:lstStyle/>
          <a:p>
            <a:pPr>
              <a:defRPr/>
            </a:pPr>
            <a:fld id="{4329BDD8-424D-414E-8DDE-D53D27147AAE}" type="slidenum">
              <a:rPr lang="en-US" smtClean="0"/>
              <a:pPr>
                <a:defRPr/>
              </a:pPr>
              <a:t>28</a:t>
            </a:fld>
            <a:endParaRPr lang="en-US" dirty="0"/>
          </a:p>
        </p:txBody>
      </p:sp>
    </p:spTree>
    <p:extLst>
      <p:ext uri="{BB962C8B-B14F-4D97-AF65-F5344CB8AC3E}">
        <p14:creationId xmlns:p14="http://schemas.microsoft.com/office/powerpoint/2010/main" val="239729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5752"/>
            <a:ext cx="10972800" cy="925181"/>
          </a:xfrm>
        </p:spPr>
        <p:txBody>
          <a:bodyPr>
            <a:noAutofit/>
          </a:bodyPr>
          <a:lstStyle/>
          <a:p>
            <a:pPr algn="ctr"/>
            <a:r>
              <a:rPr lang="en-US" sz="3200" b="1" dirty="0">
                <a:solidFill>
                  <a:schemeClr val="accent5">
                    <a:lumMod val="50000"/>
                  </a:schemeClr>
                </a:solidFill>
              </a:rPr>
              <a:t>   Fincnce-Side-4: Market Based Funding and </a:t>
            </a:r>
            <a:br>
              <a:rPr lang="en-US" sz="3200" b="1" dirty="0">
                <a:solidFill>
                  <a:schemeClr val="accent5">
                    <a:lumMod val="50000"/>
                  </a:schemeClr>
                </a:solidFill>
              </a:rPr>
            </a:br>
            <a:r>
              <a:rPr lang="en-US" sz="3200" b="1" dirty="0">
                <a:solidFill>
                  <a:schemeClr val="accent5">
                    <a:lumMod val="50000"/>
                  </a:schemeClr>
                </a:solidFill>
              </a:rPr>
              <a:t>Role of Long-term Liquidity Facility Institutions</a:t>
            </a:r>
          </a:p>
        </p:txBody>
      </p:sp>
      <p:sp>
        <p:nvSpPr>
          <p:cNvPr id="3" name="Content Placeholder 2"/>
          <p:cNvSpPr>
            <a:spLocks noGrp="1"/>
          </p:cNvSpPr>
          <p:nvPr>
            <p:ph idx="1"/>
          </p:nvPr>
        </p:nvSpPr>
        <p:spPr>
          <a:xfrm>
            <a:off x="609600" y="2297723"/>
            <a:ext cx="10972800" cy="4430139"/>
          </a:xfrm>
        </p:spPr>
        <p:txBody>
          <a:bodyPr anchor="t" anchorCtr="0">
            <a:normAutofit fontScale="92500" lnSpcReduction="10000"/>
          </a:bodyPr>
          <a:lstStyle/>
          <a:p>
            <a:pPr marL="0" indent="0">
              <a:buNone/>
            </a:pPr>
            <a:r>
              <a:rPr lang="en-US" sz="2200" b="1" dirty="0">
                <a:latin typeface="Arial" panose="020B0604020202020204" pitchFamily="34" charset="0"/>
                <a:cs typeface="Arial" panose="020B0604020202020204" pitchFamily="34" charset="0"/>
              </a:rPr>
              <a:t>Real Estate Investment Trusts (REITs)</a:t>
            </a:r>
          </a:p>
          <a:p>
            <a:r>
              <a:rPr lang="en-US" sz="2200" dirty="0">
                <a:latin typeface="Arial" panose="020B0604020202020204" pitchFamily="34" charset="0"/>
                <a:cs typeface="Arial" panose="020B0604020202020204" pitchFamily="34" charset="0"/>
              </a:rPr>
              <a:t>RE Projects could be financed under financing instruments like Development REITs or Rental REITs. </a:t>
            </a:r>
          </a:p>
          <a:p>
            <a:r>
              <a:rPr lang="en-US" sz="2200" dirty="0">
                <a:latin typeface="Arial" panose="020B0604020202020204" pitchFamily="34" charset="0"/>
                <a:cs typeface="Arial" panose="020B0604020202020204" pitchFamily="34" charset="0"/>
              </a:rPr>
              <a:t>Pakistan RE Market has taken a humble start on REITs:</a:t>
            </a:r>
          </a:p>
          <a:p>
            <a:pPr lvl="1"/>
            <a:r>
              <a:rPr lang="en-US" sz="2200" dirty="0">
                <a:latin typeface="Arial" panose="020B0604020202020204" pitchFamily="34" charset="0"/>
                <a:cs typeface="Arial" panose="020B0604020202020204" pitchFamily="34" charset="0"/>
              </a:rPr>
              <a:t>Dolmen mall, as a Commercial Real Estate. </a:t>
            </a:r>
          </a:p>
          <a:p>
            <a:pPr lvl="1"/>
            <a:r>
              <a:rPr lang="en-US" sz="2200" dirty="0">
                <a:latin typeface="Arial" panose="020B0604020202020204" pitchFamily="34" charset="0"/>
                <a:cs typeface="Arial" panose="020B0604020202020204" pitchFamily="34" charset="0"/>
              </a:rPr>
              <a:t>Naya Nazimabad High Rise Residential Tower through Residential REIT supported by Meezan Bank.</a:t>
            </a:r>
          </a:p>
          <a:p>
            <a:pPr lvl="1"/>
            <a:r>
              <a:rPr lang="en-US" sz="2200" dirty="0">
                <a:latin typeface="Arial" panose="020B0604020202020204" pitchFamily="34" charset="0"/>
                <a:cs typeface="Arial" panose="020B0604020202020204" pitchFamily="34" charset="0"/>
              </a:rPr>
              <a:t>More are in the pipeline.</a:t>
            </a:r>
          </a:p>
          <a:p>
            <a:pPr marL="0" indent="0">
              <a:buNone/>
            </a:pPr>
            <a:r>
              <a:rPr lang="en-US" sz="2200" b="1" dirty="0">
                <a:latin typeface="Arial" panose="020B0604020202020204" pitchFamily="34" charset="0"/>
                <a:cs typeface="Arial" panose="020B0604020202020204" pitchFamily="34" charset="0"/>
              </a:rPr>
              <a:t>Mortgage Bonds and Sukuks: </a:t>
            </a:r>
          </a:p>
          <a:p>
            <a:r>
              <a:rPr lang="en-US" sz="2200" dirty="0">
                <a:latin typeface="Arial" panose="020B0604020202020204" pitchFamily="34" charset="0"/>
                <a:cs typeface="Arial" panose="020B0604020202020204" pitchFamily="34" charset="0"/>
              </a:rPr>
              <a:t>Such MBS/Sukuks are globally the main source of long-term funding, essentially needed for housing finance. While much has been talked about it here, but nothing on ground</a:t>
            </a:r>
          </a:p>
          <a:p>
            <a:r>
              <a:rPr lang="en-US" sz="2200" b="1" dirty="0">
                <a:latin typeface="Arial" panose="020B0604020202020204" pitchFamily="34" charset="0"/>
                <a:cs typeface="Arial" panose="020B0604020202020204" pitchFamily="34" charset="0"/>
              </a:rPr>
              <a:t>Liquidity Facility Institutions</a:t>
            </a:r>
            <a:r>
              <a:rPr lang="en-US" sz="2200" dirty="0">
                <a:latin typeface="Arial" panose="020B0604020202020204" pitchFamily="34" charset="0"/>
                <a:cs typeface="Arial" panose="020B0604020202020204" pitchFamily="34" charset="0"/>
              </a:rPr>
              <a:t>: PMRC  is functional and is taking practical steps to facilitate banks/SHFIs on Long-Term Liquidity. So far, its main source is World Bank Credit Lines.</a:t>
            </a:r>
          </a:p>
        </p:txBody>
      </p:sp>
      <p:sp>
        <p:nvSpPr>
          <p:cNvPr id="7" name="Slide Number Placeholder 6">
            <a:extLst>
              <a:ext uri="{FF2B5EF4-FFF2-40B4-BE49-F238E27FC236}">
                <a16:creationId xmlns:a16="http://schemas.microsoft.com/office/drawing/2014/main" id="{E7ED3CA4-9B58-FD37-7F3C-FB34155BF63D}"/>
              </a:ext>
            </a:extLst>
          </p:cNvPr>
          <p:cNvSpPr>
            <a:spLocks noGrp="1"/>
          </p:cNvSpPr>
          <p:nvPr>
            <p:ph type="sldNum" sz="quarter" idx="12"/>
          </p:nvPr>
        </p:nvSpPr>
        <p:spPr/>
        <p:txBody>
          <a:bodyPr/>
          <a:lstStyle/>
          <a:p>
            <a:pPr>
              <a:defRPr/>
            </a:pPr>
            <a:fld id="{4329BDD8-424D-414E-8DDE-D53D27147AAE}" type="slidenum">
              <a:rPr lang="en-US" smtClean="0"/>
              <a:pPr>
                <a:defRPr/>
              </a:pPr>
              <a:t>29</a:t>
            </a:fld>
            <a:endParaRPr lang="en-US" dirty="0"/>
          </a:p>
        </p:txBody>
      </p:sp>
    </p:spTree>
    <p:extLst>
      <p:ext uri="{BB962C8B-B14F-4D97-AF65-F5344CB8AC3E}">
        <p14:creationId xmlns:p14="http://schemas.microsoft.com/office/powerpoint/2010/main" val="325808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8977"/>
            <a:ext cx="10972800" cy="457461"/>
          </a:xfrm>
        </p:spPr>
        <p:txBody>
          <a:bodyPr>
            <a:noAutofit/>
          </a:bodyPr>
          <a:lstStyle/>
          <a:p>
            <a:pPr algn="ctr"/>
            <a:r>
              <a:rPr lang="en-US" b="1" dirty="0">
                <a:solidFill>
                  <a:schemeClr val="accent5">
                    <a:lumMod val="50000"/>
                  </a:schemeClr>
                </a:solidFill>
              </a:rPr>
              <a:t>Asian Snapshot</a:t>
            </a:r>
            <a:endParaRPr lang="en-GB" b="1" dirty="0">
              <a:solidFill>
                <a:schemeClr val="accent5">
                  <a:lumMod val="50000"/>
                </a:schemeClr>
              </a:solidFill>
            </a:endParaRPr>
          </a:p>
        </p:txBody>
      </p:sp>
      <p:sp>
        <p:nvSpPr>
          <p:cNvPr id="3" name="Content Placeholder 2"/>
          <p:cNvSpPr>
            <a:spLocks noGrp="1"/>
          </p:cNvSpPr>
          <p:nvPr>
            <p:ph idx="1"/>
          </p:nvPr>
        </p:nvSpPr>
        <p:spPr>
          <a:xfrm>
            <a:off x="826718" y="1666438"/>
            <a:ext cx="10755682" cy="4696541"/>
          </a:xfrm>
        </p:spPr>
        <p:txBody>
          <a:bodyPr>
            <a:normAutofit fontScale="85000" lnSpcReduction="10000"/>
          </a:bodyPr>
          <a:lstStyle/>
          <a:p>
            <a:pPr>
              <a:buFont typeface="Wingdings" panose="05000000000000000000" pitchFamily="2" charset="2"/>
              <a:buChar char="Ø"/>
            </a:pPr>
            <a:r>
              <a:rPr lang="en-US" sz="2000" b="1" dirty="0">
                <a:solidFill>
                  <a:schemeClr val="bg2">
                    <a:lumMod val="10000"/>
                  </a:schemeClr>
                </a:solidFill>
              </a:rPr>
              <a:t>Asia-Pacific represents</a:t>
            </a:r>
            <a:r>
              <a:rPr lang="en-US" sz="2000" dirty="0">
                <a:solidFill>
                  <a:schemeClr val="bg2">
                    <a:lumMod val="10000"/>
                  </a:schemeClr>
                </a:solidFill>
              </a:rPr>
              <a:t>: </a:t>
            </a:r>
          </a:p>
          <a:p>
            <a:pPr marL="900113" indent="-315913">
              <a:buClrTx/>
            </a:pPr>
            <a:r>
              <a:rPr lang="en-US" sz="2000" dirty="0">
                <a:solidFill>
                  <a:schemeClr val="bg2">
                    <a:lumMod val="10000"/>
                  </a:schemeClr>
                </a:solidFill>
              </a:rPr>
              <a:t>1/4</a:t>
            </a:r>
            <a:r>
              <a:rPr lang="en-US" sz="2000" baseline="30000" dirty="0">
                <a:solidFill>
                  <a:schemeClr val="bg2">
                    <a:lumMod val="10000"/>
                  </a:schemeClr>
                </a:solidFill>
              </a:rPr>
              <a:t>th</a:t>
            </a:r>
            <a:r>
              <a:rPr lang="en-US" sz="2000" dirty="0">
                <a:solidFill>
                  <a:schemeClr val="bg2">
                    <a:lumMod val="10000"/>
                  </a:schemeClr>
                </a:solidFill>
              </a:rPr>
              <a:t> of the world’s population, and including China, nearly half of the world population resides in this region.</a:t>
            </a:r>
          </a:p>
          <a:p>
            <a:pPr marL="900113" indent="-315913">
              <a:buClrTx/>
            </a:pPr>
            <a:r>
              <a:rPr lang="en-US" sz="2000" dirty="0">
                <a:solidFill>
                  <a:schemeClr val="bg2">
                    <a:lumMod val="10000"/>
                  </a:schemeClr>
                </a:solidFill>
              </a:rPr>
              <a:t>Nearly ½ of the world’s poor live here.</a:t>
            </a:r>
          </a:p>
          <a:p>
            <a:pPr marL="900113" indent="-315913">
              <a:buClrTx/>
            </a:pPr>
            <a:r>
              <a:rPr lang="en-US" sz="2000" dirty="0">
                <a:solidFill>
                  <a:schemeClr val="bg2">
                    <a:lumMod val="10000"/>
                  </a:schemeClr>
                </a:solidFill>
              </a:rPr>
              <a:t>The region is faced with massive housing shortage. Nearly entire urban shortage is in low-income category</a:t>
            </a:r>
          </a:p>
          <a:p>
            <a:pPr marL="584497" indent="0">
              <a:buClrTx/>
              <a:buNone/>
            </a:pPr>
            <a:endParaRPr lang="en-US" sz="2000" dirty="0">
              <a:solidFill>
                <a:schemeClr val="bg2">
                  <a:lumMod val="10000"/>
                </a:schemeClr>
              </a:solidFill>
            </a:endParaRPr>
          </a:p>
          <a:p>
            <a:pPr>
              <a:buFont typeface="Wingdings" panose="05000000000000000000" pitchFamily="2" charset="2"/>
              <a:buChar char="Ø"/>
            </a:pPr>
            <a:r>
              <a:rPr lang="en-US" sz="2000" b="1" dirty="0">
                <a:solidFill>
                  <a:schemeClr val="bg2">
                    <a:lumMod val="10000"/>
                  </a:schemeClr>
                </a:solidFill>
              </a:rPr>
              <a:t>Awareness</a:t>
            </a:r>
            <a:r>
              <a:rPr lang="en-US" sz="2000" dirty="0">
                <a:solidFill>
                  <a:schemeClr val="bg2">
                    <a:lumMod val="10000"/>
                  </a:schemeClr>
                </a:solidFill>
              </a:rPr>
              <a:t>: Housing has become a popular political slogan since 90s.</a:t>
            </a:r>
          </a:p>
          <a:p>
            <a:pPr marL="908050" lvl="1" indent="-342900"/>
            <a:r>
              <a:rPr lang="en-US" sz="2000" dirty="0">
                <a:solidFill>
                  <a:schemeClr val="bg2">
                    <a:lumMod val="10000"/>
                  </a:schemeClr>
                </a:solidFill>
              </a:rPr>
              <a:t>“Housing for all” </a:t>
            </a:r>
          </a:p>
          <a:p>
            <a:pPr marL="908050" lvl="1" indent="-342900"/>
            <a:r>
              <a:rPr lang="en-US" sz="2000" dirty="0">
                <a:solidFill>
                  <a:schemeClr val="bg2">
                    <a:lumMod val="10000"/>
                  </a:schemeClr>
                </a:solidFill>
              </a:rPr>
              <a:t>“Slum Free Cities”</a:t>
            </a:r>
          </a:p>
          <a:p>
            <a:pPr marL="908050" lvl="1" indent="-342900"/>
            <a:r>
              <a:rPr lang="en-US" sz="2000" dirty="0">
                <a:solidFill>
                  <a:schemeClr val="bg2">
                    <a:lumMod val="10000"/>
                  </a:schemeClr>
                </a:solidFill>
              </a:rPr>
              <a:t>“Maang Raha hai har Insaan - Roti, Kapra, aur Makan” (Every human demands food, clothing and shelter), etc.</a:t>
            </a:r>
          </a:p>
          <a:p>
            <a:pPr marL="320040" lvl="1" indent="0">
              <a:buNone/>
            </a:pPr>
            <a:endParaRPr lang="en-US" sz="2000" dirty="0">
              <a:solidFill>
                <a:schemeClr val="bg2">
                  <a:lumMod val="10000"/>
                </a:schemeClr>
              </a:solidFill>
            </a:endParaRPr>
          </a:p>
          <a:p>
            <a:pPr>
              <a:buFont typeface="Wingdings" panose="05000000000000000000" pitchFamily="2" charset="2"/>
              <a:buChar char="Ø"/>
            </a:pPr>
            <a:r>
              <a:rPr lang="en-US" sz="2000" b="1" dirty="0">
                <a:solidFill>
                  <a:schemeClr val="bg2">
                    <a:lumMod val="10000"/>
                  </a:schemeClr>
                </a:solidFill>
              </a:rPr>
              <a:t>Delivery</a:t>
            </a:r>
            <a:r>
              <a:rPr lang="en-US" sz="2000" dirty="0">
                <a:solidFill>
                  <a:schemeClr val="bg2">
                    <a:lumMod val="10000"/>
                  </a:schemeClr>
                </a:solidFill>
              </a:rPr>
              <a:t>: In a few countries there is SOME, but in most </a:t>
            </a:r>
            <a:r>
              <a:rPr lang="en-US" sz="2000" dirty="0" smtClean="0">
                <a:solidFill>
                  <a:schemeClr val="bg2">
                    <a:lumMod val="10000"/>
                  </a:schemeClr>
                </a:solidFill>
              </a:rPr>
              <a:t>it is </a:t>
            </a:r>
            <a:r>
              <a:rPr lang="en-US" sz="2000" dirty="0">
                <a:solidFill>
                  <a:schemeClr val="bg2">
                    <a:lumMod val="10000"/>
                  </a:schemeClr>
                </a:solidFill>
              </a:rPr>
              <a:t>NONE</a:t>
            </a:r>
          </a:p>
          <a:p>
            <a:pPr marL="0" indent="0">
              <a:buNone/>
            </a:pPr>
            <a:endParaRPr lang="en-US" sz="2000" dirty="0">
              <a:solidFill>
                <a:schemeClr val="bg2">
                  <a:lumMod val="10000"/>
                </a:schemeClr>
              </a:solidFill>
            </a:endParaRPr>
          </a:p>
          <a:p>
            <a:pPr marL="0" indent="0">
              <a:buNone/>
            </a:pPr>
            <a:r>
              <a:rPr lang="en-US" sz="2000" b="1" dirty="0">
                <a:solidFill>
                  <a:schemeClr val="bg2">
                    <a:lumMod val="10000"/>
                  </a:schemeClr>
                </a:solidFill>
              </a:rPr>
              <a:t>Each country in the region has its own geo-socio-economic parameters, all of </a:t>
            </a:r>
            <a:r>
              <a:rPr lang="en-US" sz="2000" b="1" dirty="0" smtClean="0">
                <a:solidFill>
                  <a:schemeClr val="bg2">
                    <a:lumMod val="10000"/>
                  </a:schemeClr>
                </a:solidFill>
              </a:rPr>
              <a:t>them</a:t>
            </a:r>
            <a:r>
              <a:rPr lang="en-US" sz="2000" b="1" dirty="0" smtClean="0">
                <a:solidFill>
                  <a:schemeClr val="bg2">
                    <a:lumMod val="10000"/>
                  </a:schemeClr>
                </a:solidFill>
              </a:rPr>
              <a:t> </a:t>
            </a:r>
            <a:r>
              <a:rPr lang="en-US" sz="2000" b="1" dirty="0">
                <a:solidFill>
                  <a:schemeClr val="bg2">
                    <a:lumMod val="10000"/>
                  </a:schemeClr>
                </a:solidFill>
              </a:rPr>
              <a:t>face a common challenge of  “shelter-less poor”.</a:t>
            </a:r>
            <a:r>
              <a:rPr lang="en-US" sz="2000" dirty="0">
                <a:solidFill>
                  <a:schemeClr val="bg2">
                    <a:lumMod val="10000"/>
                  </a:schemeClr>
                </a:solidFill>
              </a:rPr>
              <a:t> </a:t>
            </a:r>
          </a:p>
          <a:p>
            <a:pPr>
              <a:buFont typeface="Wingdings" pitchFamily="2" charset="2"/>
              <a:buChar char="q"/>
            </a:pPr>
            <a:endParaRPr lang="en-GB" sz="2000" dirty="0"/>
          </a:p>
        </p:txBody>
      </p:sp>
      <p:sp>
        <p:nvSpPr>
          <p:cNvPr id="6" name="Slide Number Placeholder 5">
            <a:extLst>
              <a:ext uri="{FF2B5EF4-FFF2-40B4-BE49-F238E27FC236}">
                <a16:creationId xmlns:a16="http://schemas.microsoft.com/office/drawing/2014/main" id="{8145440D-9AA7-E18D-38B7-A366A7583CAD}"/>
              </a:ext>
            </a:extLst>
          </p:cNvPr>
          <p:cNvSpPr>
            <a:spLocks noGrp="1"/>
          </p:cNvSpPr>
          <p:nvPr>
            <p:ph type="sldNum" sz="quarter" idx="12"/>
          </p:nvPr>
        </p:nvSpPr>
        <p:spPr/>
        <p:txBody>
          <a:bodyPr/>
          <a:lstStyle/>
          <a:p>
            <a:pPr>
              <a:defRPr/>
            </a:pPr>
            <a:fld id="{4329BDD8-424D-414E-8DDE-D53D27147AAE}" type="slidenum">
              <a:rPr lang="en-US" smtClean="0"/>
              <a:pPr>
                <a:defRPr/>
              </a:pPr>
              <a:t>3</a:t>
            </a:fld>
            <a:endParaRPr lang="en-US" dirty="0"/>
          </a:p>
        </p:txBody>
      </p:sp>
    </p:spTree>
    <p:extLst>
      <p:ext uri="{BB962C8B-B14F-4D97-AF65-F5344CB8AC3E}">
        <p14:creationId xmlns:p14="http://schemas.microsoft.com/office/powerpoint/2010/main" val="2529617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9803"/>
            <a:ext cx="10972800" cy="899615"/>
          </a:xfrm>
        </p:spPr>
        <p:txBody>
          <a:bodyPr>
            <a:noAutofit/>
          </a:bodyPr>
          <a:lstStyle/>
          <a:p>
            <a:pPr algn="ctr"/>
            <a:r>
              <a:rPr lang="en-US" sz="3200" b="1" dirty="0">
                <a:solidFill>
                  <a:schemeClr val="accent5">
                    <a:lumMod val="50000"/>
                  </a:schemeClr>
                </a:solidFill>
              </a:rPr>
              <a:t>  Affordable Housing Program:  </a:t>
            </a:r>
            <a:br>
              <a:rPr lang="en-US" sz="3200" b="1" dirty="0">
                <a:solidFill>
                  <a:schemeClr val="accent5">
                    <a:lumMod val="50000"/>
                  </a:schemeClr>
                </a:solidFill>
              </a:rPr>
            </a:br>
            <a:r>
              <a:rPr lang="en-US" sz="3200" b="1" dirty="0">
                <a:solidFill>
                  <a:schemeClr val="accent5">
                    <a:lumMod val="50000"/>
                  </a:schemeClr>
                </a:solidFill>
              </a:rPr>
              <a:t>Case of India, Pakistan, Indonesia, Turkey</a:t>
            </a:r>
          </a:p>
        </p:txBody>
      </p:sp>
      <p:sp>
        <p:nvSpPr>
          <p:cNvPr id="3" name="Content Placeholder 2"/>
          <p:cNvSpPr>
            <a:spLocks noGrp="1"/>
          </p:cNvSpPr>
          <p:nvPr>
            <p:ph idx="1"/>
          </p:nvPr>
        </p:nvSpPr>
        <p:spPr>
          <a:xfrm>
            <a:off x="609600" y="2215663"/>
            <a:ext cx="10972800" cy="4539982"/>
          </a:xfrm>
        </p:spPr>
        <p:txBody>
          <a:bodyPr anchor="t" anchorCtr="0">
            <a:normAutofit fontScale="62500" lnSpcReduction="20000"/>
          </a:bodyPr>
          <a:lstStyle/>
          <a:p>
            <a:pPr algn="just"/>
            <a:r>
              <a:rPr lang="en-US" sz="2300" b="1" dirty="0">
                <a:latin typeface="Calibri" panose="020F0502020204030204" pitchFamily="34" charset="0"/>
                <a:cs typeface="Calibri" panose="020F0502020204030204" pitchFamily="34" charset="0"/>
              </a:rPr>
              <a:t>India: </a:t>
            </a:r>
            <a:r>
              <a:rPr lang="en-US" sz="2300" dirty="0">
                <a:solidFill>
                  <a:srgbClr val="202122"/>
                </a:solidFill>
                <a:latin typeface="Calibri" panose="020F0502020204030204" pitchFamily="34" charset="0"/>
                <a:ea typeface="Calibri" panose="020F0502020204030204" pitchFamily="34" charset="0"/>
                <a:cs typeface="Calibri" panose="020F0502020204030204" pitchFamily="34" charset="0"/>
              </a:rPr>
              <a:t>Pradhan Mantri Awas Yojana (PMAY) or ‘Housing for all”:</a:t>
            </a:r>
          </a:p>
          <a:p>
            <a:pPr lvl="1" algn="just"/>
            <a:r>
              <a:rPr lang="en-US" sz="2100" dirty="0">
                <a:solidFill>
                  <a:srgbClr val="202122"/>
                </a:solidFill>
                <a:latin typeface="Calibri" panose="020F0502020204030204" pitchFamily="34" charset="0"/>
                <a:ea typeface="Calibri" panose="020F0502020204030204" pitchFamily="34" charset="0"/>
                <a:cs typeface="Calibri" panose="020F0502020204030204" pitchFamily="34" charset="0"/>
              </a:rPr>
              <a:t>PMAY is the housing initiative by Government of India launched in 2016, in which affordable housing is to be provided to the urban poor with a target of building 20 million affordable houses by 31 March </a:t>
            </a:r>
            <a:r>
              <a:rPr lang="en-US" dirty="0">
                <a:solidFill>
                  <a:srgbClr val="202122"/>
                </a:solidFill>
                <a:latin typeface="Calibri" panose="020F0502020204030204" pitchFamily="34" charset="0"/>
                <a:ea typeface="Calibri" panose="020F0502020204030204" pitchFamily="34" charset="0"/>
                <a:cs typeface="Calibri" panose="020F0502020204030204" pitchFamily="34" charset="0"/>
              </a:rPr>
              <a:t>2022.</a:t>
            </a:r>
            <a:r>
              <a:rPr lang="en-US" baseline="30000" dirty="0">
                <a:solidFill>
                  <a:srgbClr val="202122"/>
                </a:solidFill>
                <a:latin typeface="Calibri" panose="020F0502020204030204" pitchFamily="34" charset="0"/>
                <a:ea typeface="Calibri" panose="020F0502020204030204" pitchFamily="34" charset="0"/>
                <a:cs typeface="Calibri" panose="020F0502020204030204" pitchFamily="34" charset="0"/>
              </a:rPr>
              <a:t> </a:t>
            </a:r>
          </a:p>
          <a:p>
            <a:pPr lvl="1" algn="just"/>
            <a:r>
              <a:rPr lang="en-US" dirty="0">
                <a:solidFill>
                  <a:srgbClr val="202122"/>
                </a:solidFill>
                <a:latin typeface="Calibri" panose="020F0502020204030204" pitchFamily="34" charset="0"/>
                <a:cs typeface="Calibri" panose="020F0502020204030204" pitchFamily="34" charset="0"/>
              </a:rPr>
              <a:t>India’s PMAY Affordable Housing Program is moving close to </a:t>
            </a:r>
            <a:r>
              <a:rPr lang="en-US" dirty="0" smtClean="0">
                <a:solidFill>
                  <a:srgbClr val="202122"/>
                </a:solidFill>
                <a:latin typeface="Calibri" panose="020F0502020204030204" pitchFamily="34" charset="0"/>
                <a:cs typeface="Calibri" panose="020F0502020204030204" pitchFamily="34" charset="0"/>
              </a:rPr>
              <a:t>targets</a:t>
            </a:r>
            <a:r>
              <a:rPr lang="en-US" dirty="0">
                <a:solidFill>
                  <a:srgbClr val="202122"/>
                </a:solidFill>
                <a:latin typeface="Calibri" panose="020F0502020204030204" pitchFamily="34" charset="0"/>
                <a:cs typeface="Calibri" panose="020F0502020204030204" pitchFamily="34" charset="0"/>
              </a:rPr>
              <a:t> </a:t>
            </a:r>
            <a:r>
              <a:rPr lang="en-US" dirty="0" smtClean="0">
                <a:solidFill>
                  <a:srgbClr val="202122"/>
                </a:solidFill>
                <a:latin typeface="Calibri" panose="020F0502020204030204" pitchFamily="34" charset="0"/>
                <a:cs typeface="Calibri" panose="020F0502020204030204" pitchFamily="34" charset="0"/>
              </a:rPr>
              <a:t>in </a:t>
            </a:r>
            <a:r>
              <a:rPr lang="en-US" dirty="0">
                <a:solidFill>
                  <a:srgbClr val="202122"/>
                </a:solidFill>
                <a:latin typeface="Calibri" panose="020F0502020204030204" pitchFamily="34" charset="0"/>
                <a:cs typeface="Calibri" panose="020F0502020204030204" pitchFamily="34" charset="0"/>
              </a:rPr>
              <a:t>Rural </a:t>
            </a:r>
            <a:r>
              <a:rPr lang="en-US" dirty="0" smtClean="0">
                <a:solidFill>
                  <a:srgbClr val="202122"/>
                </a:solidFill>
                <a:latin typeface="Calibri" panose="020F0502020204030204" pitchFamily="34" charset="0"/>
                <a:cs typeface="Calibri" panose="020F0502020204030204" pitchFamily="34" charset="0"/>
              </a:rPr>
              <a:t>Housing, while falling short of targets in Urban Housing</a:t>
            </a:r>
          </a:p>
          <a:p>
            <a:pPr lvl="1" algn="just"/>
            <a:r>
              <a:rPr lang="en-US" dirty="0" smtClean="0">
                <a:solidFill>
                  <a:srgbClr val="202122"/>
                </a:solidFill>
                <a:latin typeface="Calibri" panose="020F0502020204030204" pitchFamily="34" charset="0"/>
                <a:cs typeface="Calibri" panose="020F0502020204030204" pitchFamily="34" charset="0"/>
              </a:rPr>
              <a:t>India presents good models for regulatory and fiscal incentives for affordable housing. “Promise as made is Promise as delivered”</a:t>
            </a:r>
          </a:p>
          <a:p>
            <a:pPr lvl="1" algn="just"/>
            <a:r>
              <a:rPr lang="en-US" dirty="0" smtClean="0">
                <a:solidFill>
                  <a:srgbClr val="202122"/>
                </a:solidFill>
                <a:latin typeface="Calibri" panose="020F0502020204030204" pitchFamily="34" charset="0"/>
                <a:cs typeface="Calibri" panose="020F0502020204030204" pitchFamily="34" charset="0"/>
              </a:rPr>
              <a:t>Real Estate Regulatory Authority (RERA) is ensuring discipline on housing supply </a:t>
            </a:r>
            <a:endParaRPr lang="en-US" dirty="0">
              <a:latin typeface="Calibri" panose="020F0502020204030204" pitchFamily="34" charset="0"/>
              <a:cs typeface="Calibri" panose="020F0502020204030204" pitchFamily="34" charset="0"/>
            </a:endParaRPr>
          </a:p>
          <a:p>
            <a:pPr algn="just"/>
            <a:r>
              <a:rPr lang="en-US" sz="2300" b="1" dirty="0">
                <a:latin typeface="Calibri" panose="020F0502020204030204" pitchFamily="34" charset="0"/>
                <a:cs typeface="Calibri" panose="020F0502020204030204" pitchFamily="34" charset="0"/>
              </a:rPr>
              <a:t>Indonesia</a:t>
            </a:r>
            <a:r>
              <a:rPr lang="en-US" sz="2300" dirty="0">
                <a:latin typeface="Calibri" panose="020F0502020204030204" pitchFamily="34" charset="0"/>
                <a:cs typeface="Calibri" panose="020F0502020204030204" pitchFamily="34" charset="0"/>
              </a:rPr>
              <a:t>: A housing program to build one million Housing Units was launched in 2014. Figures from the Public Works and Housing Ministry show that in 2015 the country produced 0.7 </a:t>
            </a:r>
            <a:r>
              <a:rPr lang="en-US" sz="2300" dirty="0" err="1">
                <a:latin typeface="Calibri" panose="020F0502020204030204" pitchFamily="34" charset="0"/>
                <a:cs typeface="Calibri" panose="020F0502020204030204" pitchFamily="34" charset="0"/>
              </a:rPr>
              <a:t>mn</a:t>
            </a:r>
            <a:r>
              <a:rPr lang="en-US" sz="2300" dirty="0">
                <a:latin typeface="Calibri" panose="020F0502020204030204" pitchFamily="34" charset="0"/>
                <a:cs typeface="Calibri" panose="020F0502020204030204" pitchFamily="34" charset="0"/>
              </a:rPr>
              <a:t> homes, followed by 0.8 </a:t>
            </a:r>
            <a:r>
              <a:rPr lang="en-US" sz="2300" dirty="0" err="1">
                <a:latin typeface="Calibri" panose="020F0502020204030204" pitchFamily="34" charset="0"/>
                <a:cs typeface="Calibri" panose="020F0502020204030204" pitchFamily="34" charset="0"/>
              </a:rPr>
              <a:t>mn</a:t>
            </a:r>
            <a:r>
              <a:rPr lang="en-US" sz="2300" dirty="0">
                <a:latin typeface="Calibri" panose="020F0502020204030204" pitchFamily="34" charset="0"/>
                <a:cs typeface="Calibri" panose="020F0502020204030204" pitchFamily="34" charset="0"/>
              </a:rPr>
              <a:t> in 2016, and 0.9 </a:t>
            </a:r>
            <a:r>
              <a:rPr lang="en-US" sz="2300" dirty="0" err="1">
                <a:latin typeface="Calibri" panose="020F0502020204030204" pitchFamily="34" charset="0"/>
                <a:cs typeface="Calibri" panose="020F0502020204030204" pitchFamily="34" charset="0"/>
              </a:rPr>
              <a:t>mn</a:t>
            </a:r>
            <a:r>
              <a:rPr lang="en-US" sz="2300" dirty="0">
                <a:latin typeface="Calibri" panose="020F0502020204030204" pitchFamily="34" charset="0"/>
                <a:cs typeface="Calibri" panose="020F0502020204030204" pitchFamily="34" charset="0"/>
              </a:rPr>
              <a:t> in 2017 before exceeding the target with 1.1 million in 2018. </a:t>
            </a:r>
          </a:p>
          <a:p>
            <a:pPr algn="just"/>
            <a:r>
              <a:rPr lang="en-US" sz="2300" b="1" dirty="0">
                <a:latin typeface="Calibri" panose="020F0502020204030204" pitchFamily="34" charset="0"/>
                <a:cs typeface="Calibri" panose="020F0502020204030204" pitchFamily="34" charset="0"/>
              </a:rPr>
              <a:t>Turkey</a:t>
            </a:r>
            <a:r>
              <a:rPr lang="en-US" sz="2300" dirty="0">
                <a:latin typeface="Calibri" panose="020F0502020204030204" pitchFamily="34" charset="0"/>
                <a:cs typeface="Calibri" panose="020F0502020204030204" pitchFamily="34" charset="0"/>
              </a:rPr>
              <a:t>: TOKI produces mass housing projects in order to solve the housing problem of the low- and middle-income groups that cannot own housing under the current market conditions in line with the production area and activity targets defined by the Mass Housing Law  and the Government Programs. With the housing projects of TOKI, the sales prices and re-payment conditions that are appropriate to the income and saving patterns of the target groups that cannot be reached by the applications of the private sector are presented.</a:t>
            </a:r>
          </a:p>
          <a:p>
            <a:pPr algn="just"/>
            <a:r>
              <a:rPr lang="en-US" sz="2300" b="1" dirty="0">
                <a:latin typeface="Calibri" panose="020F0502020204030204" pitchFamily="34" charset="0"/>
                <a:cs typeface="Calibri" panose="020F0502020204030204" pitchFamily="34" charset="0"/>
              </a:rPr>
              <a:t>Singapore: </a:t>
            </a:r>
            <a:r>
              <a:rPr lang="en-US" sz="2300" dirty="0">
                <a:latin typeface="Calibri" panose="020F0502020204030204" pitchFamily="34" charset="0"/>
                <a:cs typeface="Calibri" panose="020F0502020204030204" pitchFamily="34" charset="0"/>
              </a:rPr>
              <a:t>Role of HDB and Housing Provident Fund. See next slide on Singapore.</a:t>
            </a:r>
          </a:p>
          <a:p>
            <a:pPr algn="just">
              <a:spcAft>
                <a:spcPts val="600"/>
              </a:spcAft>
            </a:pPr>
            <a:r>
              <a:rPr lang="en-US" sz="2300" dirty="0">
                <a:latin typeface="Calibri" panose="020F0502020204030204" pitchFamily="34" charset="0"/>
                <a:cs typeface="Calibri" panose="020F0502020204030204" pitchFamily="34" charset="0"/>
              </a:rPr>
              <a:t>There are many other best practice cases like in Vietnam, Malaysia, Thailand, Mexico, Brazil and many African Countries like South Africa</a:t>
            </a:r>
            <a:endParaRPr lang="en-US" dirty="0"/>
          </a:p>
          <a:p>
            <a:pPr marL="0" indent="0" algn="just">
              <a:buNone/>
            </a:pPr>
            <a:r>
              <a:rPr lang="en-US" b="1" dirty="0">
                <a:solidFill>
                  <a:schemeClr val="tx1"/>
                </a:solidFill>
              </a:rPr>
              <a:t>There is an emerging need for sharing best practice models among the regional countries having such programs for large scale production of affordable housing. </a:t>
            </a:r>
          </a:p>
          <a:p>
            <a:pPr marL="0" indent="0" algn="just">
              <a:buNone/>
            </a:pPr>
            <a:r>
              <a:rPr lang="en-US" b="1" dirty="0">
                <a:solidFill>
                  <a:schemeClr val="tx1"/>
                </a:solidFill>
              </a:rPr>
              <a:t>Platforms like GHF, APUHF, IUHF, AUHF and multilateral agencies like UNHABITAT, The World Bank, IFC, ADB, IDB to play a pro-active role in facilitating such wisdom sharing. </a:t>
            </a:r>
          </a:p>
        </p:txBody>
      </p:sp>
      <p:sp>
        <p:nvSpPr>
          <p:cNvPr id="6" name="Slide Number Placeholder 5">
            <a:extLst>
              <a:ext uri="{FF2B5EF4-FFF2-40B4-BE49-F238E27FC236}">
                <a16:creationId xmlns:a16="http://schemas.microsoft.com/office/drawing/2014/main" id="{7CE32577-FD09-36F2-E17D-DA78D6DE2745}"/>
              </a:ext>
            </a:extLst>
          </p:cNvPr>
          <p:cNvSpPr>
            <a:spLocks noGrp="1"/>
          </p:cNvSpPr>
          <p:nvPr>
            <p:ph type="sldNum" sz="quarter" idx="12"/>
          </p:nvPr>
        </p:nvSpPr>
        <p:spPr/>
        <p:txBody>
          <a:bodyPr/>
          <a:lstStyle/>
          <a:p>
            <a:pPr>
              <a:defRPr/>
            </a:pPr>
            <a:fld id="{4329BDD8-424D-414E-8DDE-D53D27147AAE}" type="slidenum">
              <a:rPr lang="en-US" smtClean="0"/>
              <a:pPr>
                <a:defRPr/>
              </a:pPr>
              <a:t>30</a:t>
            </a:fld>
            <a:endParaRPr lang="en-US" dirty="0"/>
          </a:p>
        </p:txBody>
      </p:sp>
    </p:spTree>
    <p:extLst>
      <p:ext uri="{BB962C8B-B14F-4D97-AF65-F5344CB8AC3E}">
        <p14:creationId xmlns:p14="http://schemas.microsoft.com/office/powerpoint/2010/main" val="406882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15653"/>
            <a:ext cx="10972800" cy="1077218"/>
          </a:xfrm>
        </p:spPr>
        <p:txBody>
          <a:bodyPr vert="horz" wrap="square" lIns="91440" tIns="45720" rIns="91440" bIns="45720" rtlCol="0" anchor="b" anchorCtr="0">
            <a:spAutoFit/>
          </a:bodyPr>
          <a:lstStyle/>
          <a:p>
            <a:pPr algn="ctr"/>
            <a:r>
              <a:rPr lang="en-US" sz="3200" b="1" dirty="0">
                <a:solidFill>
                  <a:schemeClr val="accent5">
                    <a:lumMod val="50000"/>
                  </a:schemeClr>
                </a:solidFill>
              </a:rPr>
              <a:t>Energy (Electricity) Poverty around Globe and in Asia: Solar for Social Housing</a:t>
            </a:r>
          </a:p>
        </p:txBody>
      </p:sp>
      <p:sp>
        <p:nvSpPr>
          <p:cNvPr id="3" name="Content Placeholder 2"/>
          <p:cNvSpPr>
            <a:spLocks noGrp="1"/>
          </p:cNvSpPr>
          <p:nvPr>
            <p:ph idx="1"/>
          </p:nvPr>
        </p:nvSpPr>
        <p:spPr>
          <a:xfrm>
            <a:off x="836190" y="2192871"/>
            <a:ext cx="10972800" cy="4362336"/>
          </a:xfrm>
        </p:spPr>
        <p:txBody>
          <a:bodyPr vert="horz" anchor="t">
            <a:normAutofit lnSpcReduction="10000"/>
          </a:bodyPr>
          <a:lstStyle/>
          <a:p>
            <a:pPr marL="0" indent="0">
              <a:buNone/>
            </a:pPr>
            <a:r>
              <a:rPr lang="en-US" sz="1800" b="1" dirty="0">
                <a:latin typeface="+mj-lt"/>
              </a:rPr>
              <a:t>Issues</a:t>
            </a:r>
            <a:r>
              <a:rPr lang="en-US" sz="1800" dirty="0">
                <a:latin typeface="+mj-lt"/>
              </a:rPr>
              <a:t>: Nearly 1.3 billion people worldwide live without any access to electricity (living Off-Grid).</a:t>
            </a:r>
          </a:p>
          <a:p>
            <a:pPr marL="770890" lvl="1" indent="-450850"/>
            <a:r>
              <a:rPr lang="en-US" sz="1800" dirty="0">
                <a:latin typeface="+mj-lt"/>
              </a:rPr>
              <a:t>Asia has the largest off-grid population in the world, where nearly 800 million live in near darkness. </a:t>
            </a:r>
          </a:p>
          <a:p>
            <a:pPr marL="770890" lvl="1" indent="-450850"/>
            <a:r>
              <a:rPr lang="en-US" sz="1800" dirty="0">
                <a:latin typeface="+mj-lt"/>
              </a:rPr>
              <a:t>India alone has 400 million off-grid, which is 35% of their population.</a:t>
            </a:r>
          </a:p>
          <a:p>
            <a:pPr marL="770890" lvl="1" indent="-450850"/>
            <a:r>
              <a:rPr lang="en-US" sz="1800" dirty="0">
                <a:latin typeface="+mj-lt"/>
              </a:rPr>
              <a:t>Pakistan’s 60 million is off-grid, that is 30% of the population.</a:t>
            </a:r>
          </a:p>
          <a:p>
            <a:pPr marL="770890" lvl="1" indent="-450850"/>
            <a:r>
              <a:rPr lang="en-US" sz="1800" dirty="0">
                <a:latin typeface="+mj-lt"/>
              </a:rPr>
              <a:t>In Bangladesh 17 million out of total 29 million households are off-grid.</a:t>
            </a:r>
          </a:p>
          <a:p>
            <a:pPr marL="770890" lvl="1" indent="-450850"/>
            <a:r>
              <a:rPr lang="en-US" sz="1800" dirty="0">
                <a:latin typeface="+mj-lt"/>
              </a:rPr>
              <a:t>In Indonesia 20 million households out of total 57 million are off-grid. </a:t>
            </a:r>
          </a:p>
          <a:p>
            <a:pPr marL="770890" lvl="1" indent="-450850"/>
            <a:r>
              <a:rPr lang="en-US" sz="1800" dirty="0">
                <a:latin typeface="+mj-lt"/>
              </a:rPr>
              <a:t>Extending grid-electricity to these household is a remote possibility soon due to economic constraints and under-electrified grids.</a:t>
            </a:r>
          </a:p>
          <a:p>
            <a:pPr marL="0" indent="0">
              <a:buNone/>
            </a:pPr>
            <a:r>
              <a:rPr lang="en-US" sz="1800" b="1" dirty="0">
                <a:latin typeface="+mj-lt"/>
              </a:rPr>
              <a:t>Answer</a:t>
            </a:r>
            <a:r>
              <a:rPr lang="en-US" sz="1800" dirty="0">
                <a:latin typeface="+mj-lt"/>
              </a:rPr>
              <a:t>: Solar for Social Housing</a:t>
            </a:r>
          </a:p>
          <a:p>
            <a:pPr marL="770890" lvl="1" indent="-450850"/>
            <a:r>
              <a:rPr lang="en-US" sz="1800" dirty="0">
                <a:latin typeface="+mj-lt"/>
              </a:rPr>
              <a:t>Solar Power, Wind Power, Biomass and Hybrid Solutions.</a:t>
            </a:r>
          </a:p>
          <a:p>
            <a:pPr marL="770890" lvl="1" indent="-450850"/>
            <a:r>
              <a:rPr lang="en-US" sz="1800" dirty="0">
                <a:latin typeface="+mj-lt"/>
              </a:rPr>
              <a:t>Rooftop </a:t>
            </a:r>
            <a:r>
              <a:rPr lang="en-US" sz="1800" dirty="0" smtClean="0">
                <a:latin typeface="+mj-lt"/>
              </a:rPr>
              <a:t>Solar and Roof-Top </a:t>
            </a:r>
            <a:r>
              <a:rPr lang="en-US" sz="1800" dirty="0" err="1" smtClean="0">
                <a:latin typeface="+mj-lt"/>
              </a:rPr>
              <a:t>Solar+Wind</a:t>
            </a:r>
            <a:r>
              <a:rPr lang="en-US" sz="1800" dirty="0" smtClean="0">
                <a:latin typeface="+mj-lt"/>
              </a:rPr>
              <a:t> Hybrid.</a:t>
            </a:r>
            <a:endParaRPr lang="en-US" sz="1800" dirty="0">
              <a:latin typeface="+mj-lt"/>
            </a:endParaRPr>
          </a:p>
          <a:p>
            <a:pPr marL="770890" lvl="1" indent="-450850"/>
            <a:r>
              <a:rPr lang="en-US" sz="1800" dirty="0">
                <a:latin typeface="+mj-lt"/>
              </a:rPr>
              <a:t>Mini-Grids powered by renewable energy in new housing projects and in villages.</a:t>
            </a:r>
          </a:p>
          <a:p>
            <a:pPr marL="770890" lvl="1" indent="-450850"/>
            <a:r>
              <a:rPr lang="en-US" sz="1800" dirty="0">
                <a:latin typeface="+mj-lt"/>
              </a:rPr>
              <a:t>Solar water Pumps.</a:t>
            </a:r>
          </a:p>
          <a:p>
            <a:pPr marL="0" lvl="1" indent="0">
              <a:buNone/>
            </a:pPr>
            <a:r>
              <a:rPr lang="en-US" sz="1800" b="1" dirty="0">
                <a:solidFill>
                  <a:srgbClr val="0070C0"/>
                </a:solidFill>
                <a:latin typeface="+mj-lt"/>
              </a:rPr>
              <a:t>Alternate and renewable energy resources, mainly solar energy, is the doable and affordable option</a:t>
            </a:r>
          </a:p>
          <a:p>
            <a:pPr marL="0" indent="0" algn="ctr">
              <a:buNone/>
            </a:pPr>
            <a:endParaRPr lang="en-US" sz="1800" b="1" dirty="0">
              <a:solidFill>
                <a:srgbClr val="0070C0"/>
              </a:solidFill>
              <a:latin typeface="+mj-lt"/>
            </a:endParaRPr>
          </a:p>
          <a:p>
            <a:pPr marL="0" indent="0">
              <a:buNone/>
            </a:pPr>
            <a:endParaRPr lang="en-US" sz="1800" dirty="0">
              <a:solidFill>
                <a:srgbClr val="0070C0"/>
              </a:solidFill>
              <a:latin typeface="+mj-lt"/>
            </a:endParaRPr>
          </a:p>
        </p:txBody>
      </p:sp>
      <p:sp>
        <p:nvSpPr>
          <p:cNvPr id="6" name="Slide Number Placeholder 5">
            <a:extLst>
              <a:ext uri="{FF2B5EF4-FFF2-40B4-BE49-F238E27FC236}">
                <a16:creationId xmlns:a16="http://schemas.microsoft.com/office/drawing/2014/main" id="{82B9844F-9500-28FB-6642-CBB9336A643F}"/>
              </a:ext>
            </a:extLst>
          </p:cNvPr>
          <p:cNvSpPr>
            <a:spLocks noGrp="1"/>
          </p:cNvSpPr>
          <p:nvPr>
            <p:ph type="sldNum" sz="quarter" idx="12"/>
          </p:nvPr>
        </p:nvSpPr>
        <p:spPr/>
        <p:txBody>
          <a:bodyPr/>
          <a:lstStyle/>
          <a:p>
            <a:pPr>
              <a:defRPr/>
            </a:pPr>
            <a:fld id="{4329BDD8-424D-414E-8DDE-D53D27147AAE}" type="slidenum">
              <a:rPr lang="en-US" smtClean="0"/>
              <a:pPr>
                <a:defRPr/>
              </a:pPr>
              <a:t>31</a:t>
            </a:fld>
            <a:endParaRPr lang="en-US" dirty="0"/>
          </a:p>
        </p:txBody>
      </p:sp>
    </p:spTree>
    <p:extLst>
      <p:ext uri="{BB962C8B-B14F-4D97-AF65-F5344CB8AC3E}">
        <p14:creationId xmlns:p14="http://schemas.microsoft.com/office/powerpoint/2010/main" val="308534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0"/>
          <p:cNvSpPr>
            <a:spLocks noGrp="1" noChangeArrowheads="1"/>
          </p:cNvSpPr>
          <p:nvPr>
            <p:ph type="ctrTitle"/>
          </p:nvPr>
        </p:nvSpPr>
        <p:spPr>
          <a:xfrm>
            <a:off x="1775520" y="404664"/>
            <a:ext cx="8568951" cy="1206450"/>
          </a:xfrm>
          <a:noFill/>
          <a:ln>
            <a:solidFill>
              <a:schemeClr val="accent4"/>
            </a:solidFill>
          </a:ln>
        </p:spPr>
        <p:txBody>
          <a:bodyPr>
            <a:normAutofit/>
          </a:bodyPr>
          <a:lstStyle/>
          <a:p>
            <a:pPr algn="ctr" eaLnBrk="1" hangingPunct="1"/>
            <a:r>
              <a:rPr lang="es-UY" altLang="en-US" sz="3200" dirty="0">
                <a:ln>
                  <a:solidFill>
                    <a:schemeClr val="tx2">
                      <a:lumMod val="95000"/>
                      <a:lumOff val="5000"/>
                    </a:schemeClr>
                  </a:solidFill>
                </a:ln>
                <a:solidFill>
                  <a:schemeClr val="accent5">
                    <a:lumMod val="20000"/>
                    <a:lumOff val="80000"/>
                  </a:schemeClr>
                </a:solidFill>
                <a:latin typeface="Berlin Sans FB Demi" panose="020E0802020502020306" pitchFamily="34" charset="0"/>
              </a:rPr>
              <a:t>Advisory Center </a:t>
            </a:r>
            <a:r>
              <a:rPr lang="es-UY" altLang="en-US" sz="3200" dirty="0" err="1">
                <a:ln>
                  <a:solidFill>
                    <a:schemeClr val="tx2">
                      <a:lumMod val="95000"/>
                      <a:lumOff val="5000"/>
                    </a:schemeClr>
                  </a:solidFill>
                </a:ln>
                <a:solidFill>
                  <a:schemeClr val="accent5">
                    <a:lumMod val="20000"/>
                    <a:lumOff val="80000"/>
                  </a:schemeClr>
                </a:solidFill>
                <a:latin typeface="Berlin Sans FB Demi" panose="020E0802020502020306" pitchFamily="34" charset="0"/>
              </a:rPr>
              <a:t>for</a:t>
            </a:r>
            <a:r>
              <a:rPr lang="es-UY" altLang="en-US" sz="3200" dirty="0">
                <a:ln>
                  <a:solidFill>
                    <a:schemeClr val="tx2">
                      <a:lumMod val="95000"/>
                      <a:lumOff val="5000"/>
                    </a:schemeClr>
                  </a:solidFill>
                </a:ln>
                <a:solidFill>
                  <a:schemeClr val="accent5">
                    <a:lumMod val="20000"/>
                    <a:lumOff val="80000"/>
                  </a:schemeClr>
                </a:solidFill>
                <a:latin typeface="Berlin Sans FB Demi" panose="020E0802020502020306" pitchFamily="34" charset="0"/>
              </a:rPr>
              <a:t> Affordable Settlements &amp; </a:t>
            </a:r>
            <a:r>
              <a:rPr lang="es-UY" altLang="en-US" sz="3200" dirty="0" err="1">
                <a:ln>
                  <a:solidFill>
                    <a:schemeClr val="tx2">
                      <a:lumMod val="95000"/>
                      <a:lumOff val="5000"/>
                    </a:schemeClr>
                  </a:solidFill>
                </a:ln>
                <a:solidFill>
                  <a:schemeClr val="accent5">
                    <a:lumMod val="20000"/>
                    <a:lumOff val="80000"/>
                  </a:schemeClr>
                </a:solidFill>
                <a:latin typeface="Berlin Sans FB Demi" panose="020E0802020502020306" pitchFamily="34" charset="0"/>
              </a:rPr>
              <a:t>Housing</a:t>
            </a:r>
            <a:r>
              <a:rPr lang="es-UY" altLang="en-US" sz="3200" dirty="0">
                <a:ln>
                  <a:solidFill>
                    <a:schemeClr val="tx2">
                      <a:lumMod val="95000"/>
                      <a:lumOff val="5000"/>
                    </a:schemeClr>
                  </a:solidFill>
                </a:ln>
                <a:solidFill>
                  <a:schemeClr val="accent5">
                    <a:lumMod val="20000"/>
                    <a:lumOff val="80000"/>
                  </a:schemeClr>
                </a:solidFill>
                <a:latin typeface="Berlin Sans FB Demi" panose="020E0802020502020306" pitchFamily="34" charset="0"/>
              </a:rPr>
              <a:t> (ACASH)</a:t>
            </a:r>
            <a:endParaRPr lang="es-ES" altLang="en-US" sz="3200" dirty="0">
              <a:ln>
                <a:solidFill>
                  <a:schemeClr val="tx2">
                    <a:lumMod val="95000"/>
                    <a:lumOff val="5000"/>
                  </a:schemeClr>
                </a:solidFill>
              </a:ln>
              <a:solidFill>
                <a:schemeClr val="accent5">
                  <a:lumMod val="20000"/>
                  <a:lumOff val="80000"/>
                </a:schemeClr>
              </a:solidFill>
              <a:latin typeface="Berlin Sans FB Demi" panose="020E0802020502020306" pitchFamily="34" charset="0"/>
            </a:endParaRPr>
          </a:p>
        </p:txBody>
      </p:sp>
      <p:sp>
        <p:nvSpPr>
          <p:cNvPr id="4101" name="TextBox 8"/>
          <p:cNvSpPr txBox="1">
            <a:spLocks noChangeArrowheads="1"/>
          </p:cNvSpPr>
          <p:nvPr/>
        </p:nvSpPr>
        <p:spPr bwMode="auto">
          <a:xfrm>
            <a:off x="47329" y="6402814"/>
            <a:ext cx="1872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000000"/>
                </a:solidFill>
                <a:ea typeface="SimSun"/>
              </a:rPr>
              <a:t>Oct 24,</a:t>
            </a:r>
            <a:r>
              <a:rPr kumimoji="0" lang="en-US" alt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SimSun"/>
                <a:cs typeface="Arial" panose="020B0604020202020204" pitchFamily="34" charset="0"/>
              </a:rPr>
              <a:t> </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SimSun"/>
                <a:cs typeface="Arial" panose="020B0604020202020204" pitchFamily="34" charset="0"/>
              </a:rPr>
              <a:t>2022</a:t>
            </a:r>
          </a:p>
        </p:txBody>
      </p:sp>
      <p:sp>
        <p:nvSpPr>
          <p:cNvPr id="8" name="Rectangle 110"/>
          <p:cNvSpPr txBox="1">
            <a:spLocks noChangeArrowheads="1"/>
          </p:cNvSpPr>
          <p:nvPr/>
        </p:nvSpPr>
        <p:spPr>
          <a:xfrm>
            <a:off x="1363601" y="1731639"/>
            <a:ext cx="9412917" cy="1409329"/>
          </a:xfrm>
          <a:prstGeom prst="rect">
            <a:avLst/>
          </a:prstGeom>
          <a:noFill/>
        </p:spPr>
        <p:txBody>
          <a:bodyPr vert="horz" lIns="68580" tIns="34290" rIns="68580" bIns="34290" rtlCol="0" anchor="b" anchorCtr="0">
            <a:norm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UY"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A Web-</a:t>
            </a:r>
            <a:r>
              <a:rPr kumimoji="0" lang="es-UY" altLang="en-US" sz="2400" b="0" i="0" u="none" strike="noStrike" kern="1200" cap="none" spc="0" normalizeH="0" baseline="0" noProof="0" dirty="0" err="1">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Based</a:t>
            </a:r>
            <a:r>
              <a:rPr kumimoji="0" lang="es-UY"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 </a:t>
            </a:r>
            <a:r>
              <a:rPr kumimoji="0" lang="es-UY" altLang="en-US" sz="2400" b="0" i="0" u="none" strike="noStrike" kern="1200" cap="none" spc="0" normalizeH="0" baseline="0" noProof="0" dirty="0" err="1">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Platform</a:t>
            </a:r>
            <a:r>
              <a:rPr kumimoji="0" lang="es-UY"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UY" altLang="en-US" sz="2400" b="0" i="0" u="none" strike="noStrike" kern="1200" cap="none" spc="0" normalizeH="0" baseline="0" noProof="0" dirty="0" err="1">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for</a:t>
            </a:r>
            <a:endParaRPr kumimoji="0" lang="es-UY"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UY"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rPr>
              <a:t>HOUSING INFORMATION REPOSITORY &amp; RESEARCH</a:t>
            </a:r>
            <a:endParaRPr kumimoji="0" lang="es-ES" altLang="en-US" sz="2400" b="0" i="0" u="none" strike="noStrike" kern="1200" cap="none" spc="0" normalizeH="0" baseline="0" noProof="0" dirty="0">
              <a:ln>
                <a:solidFill>
                  <a:srgbClr val="000000"/>
                </a:solidFill>
              </a:ln>
              <a:solidFill>
                <a:srgbClr val="AAB8E2">
                  <a:lumMod val="20000"/>
                  <a:lumOff val="80000"/>
                </a:srgbClr>
              </a:solidFill>
              <a:effectLst/>
              <a:uLnTx/>
              <a:uFillTx/>
              <a:latin typeface="Berlin Sans FB Demi" panose="020E0802020502020306" pitchFamily="34" charset="0"/>
              <a:ea typeface="SimSun"/>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940" y="4258237"/>
            <a:ext cx="3879965" cy="2744315"/>
          </a:xfrm>
          <a:prstGeom prst="rect">
            <a:avLst/>
          </a:prstGeom>
        </p:spPr>
      </p:pic>
      <p:grpSp>
        <p:nvGrpSpPr>
          <p:cNvPr id="5" name="Group 4">
            <a:extLst>
              <a:ext uri="{FF2B5EF4-FFF2-40B4-BE49-F238E27FC236}">
                <a16:creationId xmlns:a16="http://schemas.microsoft.com/office/drawing/2014/main" id="{7896573D-DC2E-D9CB-D8B9-3322497443EE}"/>
              </a:ext>
            </a:extLst>
          </p:cNvPr>
          <p:cNvGrpSpPr/>
          <p:nvPr/>
        </p:nvGrpSpPr>
        <p:grpSpPr>
          <a:xfrm>
            <a:off x="5516240" y="3630647"/>
            <a:ext cx="5535214" cy="1966728"/>
            <a:chOff x="5663952" y="3308896"/>
            <a:chExt cx="4752528" cy="901840"/>
          </a:xfrm>
        </p:grpSpPr>
        <p:sp>
          <p:nvSpPr>
            <p:cNvPr id="4099" name="Rectangle 125"/>
            <p:cNvSpPr>
              <a:spLocks noChangeArrowheads="1"/>
            </p:cNvSpPr>
            <p:nvPr/>
          </p:nvSpPr>
          <p:spPr bwMode="auto">
            <a:xfrm>
              <a:off x="5863502" y="3802351"/>
              <a:ext cx="4552978" cy="4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altLang="en-US" sz="2000" b="0" i="0" u="sng" strike="noStrike" kern="1200" cap="none" spc="0" normalizeH="0" baseline="0" noProof="0" dirty="0">
                  <a:ln>
                    <a:noFill/>
                  </a:ln>
                  <a:solidFill>
                    <a:srgbClr val="000000"/>
                  </a:solidFill>
                  <a:effectLst/>
                  <a:uLnTx/>
                  <a:uFillTx/>
                  <a:latin typeface="Arial" panose="020B0604020202020204" pitchFamily="34" charset="0"/>
                  <a:ea typeface="SimSun"/>
                  <a:cs typeface="Arial" panose="020B0604020202020204" pitchFamily="34" charset="0"/>
                  <a:hlinkClick r:id="rId3"/>
                </a:rPr>
                <a:t>http://center4affordablehousing.org/</a:t>
              </a:r>
              <a:endParaRPr kumimoji="0" lang="es-ES" altLang="en-US" sz="2000" b="0" i="0" u="sng" strike="noStrike" kern="1200" cap="none" spc="0" normalizeH="0" baseline="0" noProof="0" dirty="0">
                <a:ln>
                  <a:noFill/>
                </a:ln>
                <a:solidFill>
                  <a:srgbClr val="000000"/>
                </a:solidFill>
                <a:effectLst/>
                <a:uLnTx/>
                <a:uFillTx/>
                <a:latin typeface="Arial" panose="020B0604020202020204" pitchFamily="34" charset="0"/>
                <a:ea typeface="SimSun"/>
                <a:cs typeface="Arial" panose="020B0604020202020204" pitchFamily="34" charset="0"/>
              </a:endParaRPr>
            </a:p>
          </p:txBody>
        </p:sp>
        <p:sp>
          <p:nvSpPr>
            <p:cNvPr id="3" name="TextBox 2"/>
            <p:cNvSpPr txBox="1"/>
            <p:nvPr/>
          </p:nvSpPr>
          <p:spPr>
            <a:xfrm>
              <a:off x="5663952" y="3308896"/>
              <a:ext cx="4552977"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SimSun"/>
                  <a:cs typeface="Arial" panose="020B0604020202020204" pitchFamily="34" charset="0"/>
                </a:rPr>
                <a:t>http://acash.org.pk</a:t>
              </a:r>
            </a:p>
          </p:txBody>
        </p:sp>
      </p:grpSp>
    </p:spTree>
    <p:extLst>
      <p:ext uri="{BB962C8B-B14F-4D97-AF65-F5344CB8AC3E}">
        <p14:creationId xmlns:p14="http://schemas.microsoft.com/office/powerpoint/2010/main" val="3343081219"/>
      </p:ext>
    </p:extLst>
  </p:cSld>
  <p:clrMapOvr>
    <a:masterClrMapping/>
  </p:clrMapOvr>
  <mc:AlternateContent xmlns:mc="http://schemas.openxmlformats.org/markup-compatibility/2006" xmlns:p14="http://schemas.microsoft.com/office/powerpoint/2010/main">
    <mc:Choice Requires="p14">
      <p:transition spd="slow" advTm="3000">
        <p14:vortex dir="r"/>
      </p:transition>
    </mc:Choice>
    <mc:Fallback xmlns="">
      <p:transition spd="slow"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lstStyle/>
          <a:p>
            <a:pPr marL="0" indent="0">
              <a:buNone/>
            </a:pPr>
            <a:r>
              <a:rPr lang="en-US" sz="2400" b="1" i="1" dirty="0" smtClean="0"/>
              <a:t>Global Housing Foundation in association with UNHABITAT may facilitate wisdom sharing on “Best Practice Programs and Models for housing.</a:t>
            </a:r>
          </a:p>
          <a:p>
            <a:r>
              <a:rPr lang="en-US" sz="2400" dirty="0" smtClean="0"/>
              <a:t>The presentations may be arranged by housing stakeholders from countries having launched affordable housing programs like India, Indonesia, Bangladesh, Pakistan, Thailand, Singapore, Malaysia, Vietnam and possibly 1-2 Speakers from Brazil, Mexico etc</a:t>
            </a:r>
          </a:p>
          <a:p>
            <a:r>
              <a:rPr lang="en-US" sz="2400" dirty="0" smtClean="0"/>
              <a:t>The webinar may have a dedicated session to explore one-on-one collaboration between stakeholders/managers of affordable programs </a:t>
            </a:r>
          </a:p>
          <a:p>
            <a:r>
              <a:rPr lang="en-US" sz="2400" dirty="0" smtClean="0"/>
              <a:t> Information on such programs will be placed on housing information web-Portal ACASH</a:t>
            </a:r>
          </a:p>
          <a:p>
            <a:r>
              <a:rPr lang="en-US" sz="2400" dirty="0" smtClean="0"/>
              <a:t>GHF to facilitate execution of recommendations of the Webinar</a:t>
            </a:r>
            <a:endParaRPr lang="en-US" sz="2400" dirty="0"/>
          </a:p>
        </p:txBody>
      </p:sp>
      <p:sp>
        <p:nvSpPr>
          <p:cNvPr id="4" name="Slide Number Placeholder 3"/>
          <p:cNvSpPr>
            <a:spLocks noGrp="1"/>
          </p:cNvSpPr>
          <p:nvPr>
            <p:ph type="sldNum" sz="quarter" idx="12"/>
          </p:nvPr>
        </p:nvSpPr>
        <p:spPr/>
        <p:txBody>
          <a:bodyPr/>
          <a:lstStyle/>
          <a:p>
            <a:pPr>
              <a:defRPr/>
            </a:pPr>
            <a:fld id="{4329BDD8-424D-414E-8DDE-D53D27147AAE}" type="slidenum">
              <a:rPr lang="en-US" smtClean="0"/>
              <a:pPr>
                <a:defRPr/>
              </a:pPr>
              <a:t>33</a:t>
            </a:fld>
            <a:endParaRPr lang="en-US" dirty="0"/>
          </a:p>
        </p:txBody>
      </p:sp>
    </p:spTree>
    <p:extLst>
      <p:ext uri="{BB962C8B-B14F-4D97-AF65-F5344CB8AC3E}">
        <p14:creationId xmlns:p14="http://schemas.microsoft.com/office/powerpoint/2010/main" val="957259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5213" y="5716749"/>
            <a:ext cx="10066965" cy="521918"/>
          </a:xfrm>
        </p:spPr>
        <p:txBody>
          <a:bodyPr>
            <a:normAutofit fontScale="90000"/>
          </a:bodyPr>
          <a:lstStyle/>
          <a:p>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US" sz="1733" i="1" dirty="0">
                <a:latin typeface="Verdana" pitchFamily="34" charset="0"/>
                <a:ea typeface="Verdana" pitchFamily="34" charset="0"/>
                <a:cs typeface="Verdana" pitchFamily="34" charset="0"/>
              </a:rPr>
              <a:t>The information has been compiled by Mr. Rizvi from self study and from different sources. He is grateful to all those serving this noble cause in some form or the other. </a:t>
            </a:r>
            <a:endParaRPr lang="en-GB" sz="1733" b="1" dirty="0"/>
          </a:p>
        </p:txBody>
      </p:sp>
      <p:sp>
        <p:nvSpPr>
          <p:cNvPr id="6" name="Text Box 6"/>
          <p:cNvSpPr txBox="1">
            <a:spLocks noChangeArrowheads="1"/>
          </p:cNvSpPr>
          <p:nvPr/>
        </p:nvSpPr>
        <p:spPr bwMode="auto">
          <a:xfrm>
            <a:off x="3901735" y="1409606"/>
            <a:ext cx="7947365" cy="4252908"/>
          </a:xfrm>
          <a:prstGeom prst="rect">
            <a:avLst/>
          </a:prstGeom>
          <a:noFill/>
          <a:ln w="28575" algn="ctr">
            <a:noFill/>
            <a:miter lim="800000"/>
            <a:headEnd/>
            <a:tailEnd/>
          </a:ln>
          <a:effectLst/>
        </p:spPr>
        <p:txBody>
          <a:bodyPr wrap="square" lIns="0" tIns="0" rIns="42851" bIns="42851" anchor="ctr">
            <a:normAutofit fontScale="70000" lnSpcReduction="20000"/>
          </a:bodyPr>
          <a:lstStyle/>
          <a:p>
            <a:pPr marL="281548"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rPr>
              <a:t>Zaigham M. Rizvi</a:t>
            </a:r>
            <a:endParaRPr kumimoji="0" lang="en-US" sz="2600" b="0" i="0" u="none" strike="noStrike" kern="1200" cap="none" spc="0" normalizeH="0" baseline="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endParaRPr>
          </a:p>
          <a:p>
            <a:pPr marL="281548" marR="0" lvl="0" indent="0" algn="l" defTabSz="457200" rtl="0" eaLnBrk="1" fontAlgn="auto" latinLnBrk="0" hangingPunct="1">
              <a:lnSpc>
                <a:spcPct val="100000"/>
              </a:lnSpc>
              <a:spcBef>
                <a:spcPts val="0"/>
              </a:spcBef>
              <a:spcAft>
                <a:spcPts val="1428"/>
              </a:spcAft>
              <a:buClrTx/>
              <a:buSzTx/>
              <a:buFontTx/>
              <a:buNone/>
              <a:tabLst/>
              <a:defRPr/>
            </a:pPr>
            <a:r>
              <a:rPr kumimoji="0" lang="en-US" sz="1600" b="1" i="0" u="none" strike="noStrike" kern="1200" cap="none" spc="0" normalizeH="0" baseline="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hlinkClick r:id="rId2"/>
              </a:rPr>
              <a:t>zaigham2r@yahoo.com</a:t>
            </a:r>
            <a:endParaRPr kumimoji="0" lang="en-US" sz="1600" b="1" i="0" u="none" strike="noStrike" kern="1200" cap="none" spc="0" normalizeH="0" baseline="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endParaRPr>
          </a:p>
          <a:p>
            <a:pPr marL="281548" marR="0" lvl="0" indent="0" algn="l" defTabSz="457200" rtl="0" eaLnBrk="1" fontAlgn="auto" latinLnBrk="0" hangingPunct="1">
              <a:lnSpc>
                <a:spcPct val="100000"/>
              </a:lnSpc>
              <a:spcBef>
                <a:spcPts val="0"/>
              </a:spcBef>
              <a:spcAft>
                <a:spcPts val="1428"/>
              </a:spcAft>
              <a:buClrTx/>
              <a:buSzTx/>
              <a:buFontTx/>
              <a:buNone/>
              <a:tabLst/>
              <a:defRPr/>
            </a:pPr>
            <a:r>
              <a:rPr lang="en-US" sz="2000" b="1" dirty="0">
                <a:solidFill>
                  <a:srgbClr val="303030">
                    <a:lumMod val="75000"/>
                  </a:srgbClr>
                </a:solidFill>
                <a:latin typeface="Arial" panose="020B0604020202020204" pitchFamily="34" charset="0"/>
                <a:ea typeface="Verdana" pitchFamily="34" charset="0"/>
                <a:cs typeface="Arial" panose="020B0604020202020204" pitchFamily="34" charset="0"/>
              </a:rPr>
              <a:t>M.Sc. Engg., M.A. Economics, MBA, Fulbright Scholar</a:t>
            </a:r>
          </a:p>
          <a:p>
            <a:pPr marL="281548" marR="0" lvl="0" indent="0" algn="l" defTabSz="457200" rtl="0" eaLnBrk="1" fontAlgn="auto" latinLnBrk="0" hangingPunct="1">
              <a:lnSpc>
                <a:spcPct val="100000"/>
              </a:lnSpc>
              <a:spcBef>
                <a:spcPts val="0"/>
              </a:spcBef>
              <a:spcAft>
                <a:spcPts val="1428"/>
              </a:spcAft>
              <a:buClrTx/>
              <a:buSzTx/>
              <a:buFontTx/>
              <a:buNone/>
              <a:tabLst/>
              <a:defRPr/>
            </a:pPr>
            <a:r>
              <a:rPr kumimoji="0" lang="en-US" sz="2000" b="1" i="0" u="none" strike="noStrike" kern="1200" cap="none" spc="0" normalizeH="0" baseline="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rPr>
              <a:t>DIBP,</a:t>
            </a:r>
            <a:r>
              <a:rPr kumimoji="0" lang="en-US" sz="2000" b="1" i="0" u="none" strike="noStrike" kern="1200" cap="none" spc="0" normalizeH="0" noProof="0" dirty="0">
                <a:ln>
                  <a:noFill/>
                </a:ln>
                <a:solidFill>
                  <a:srgbClr val="303030">
                    <a:lumMod val="75000"/>
                  </a:srgbClr>
                </a:solidFill>
                <a:effectLst/>
                <a:uLnTx/>
                <a:uFillTx/>
                <a:latin typeface="Arial" panose="020B0604020202020204" pitchFamily="34" charset="0"/>
                <a:ea typeface="Verdana" pitchFamily="34" charset="0"/>
                <a:cs typeface="Arial" panose="020B0604020202020204" pitchFamily="34" charset="0"/>
              </a:rPr>
              <a:t> ICSP, PICG.</a:t>
            </a:r>
          </a:p>
          <a:p>
            <a:pPr marL="281548" defTabSz="457200">
              <a:spcAft>
                <a:spcPts val="1428"/>
              </a:spcAft>
              <a:buSzPct val="120000"/>
              <a:defRPr/>
            </a:pPr>
            <a:endParaRPr lang="en-US" sz="1600" dirty="0">
              <a:solidFill>
                <a:prstClr val="black"/>
              </a:solidFill>
              <a:latin typeface="Arial" panose="020B0604020202020204" pitchFamily="34" charset="0"/>
              <a:ea typeface="Verdana" pitchFamily="34" charset="0"/>
              <a:cs typeface="Arial" panose="020B0604020202020204" pitchFamily="34" charset="0"/>
            </a:endParaRPr>
          </a:p>
          <a:p>
            <a:pPr marL="281548" defTabSz="457200">
              <a:spcAft>
                <a:spcPts val="1428"/>
              </a:spcAft>
              <a:buSzPct val="120000"/>
              <a:defRPr/>
            </a:pPr>
            <a:r>
              <a:rPr lang="en-US" dirty="0">
                <a:solidFill>
                  <a:prstClr val="black"/>
                </a:solidFill>
                <a:latin typeface="Arial" panose="020B0604020202020204" pitchFamily="34" charset="0"/>
                <a:ea typeface="Verdana" pitchFamily="34" charset="0"/>
                <a:cs typeface="Arial" panose="020B0604020202020204" pitchFamily="34" charset="0"/>
              </a:rPr>
              <a:t>Ambassador: Global Housing Foundation</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World Bank: Sr. Advisor Housing for Asia</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Secretary General: Asia-Pacific Union for Housing Finance-APUHF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rPr>
              <a:t>(</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hlinkClick r:id="rId3"/>
              </a:rPr>
              <a:t>www.apuhf.info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rPr>
              <a:t>)</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rPr>
              <a:t>Chairman: National Platform for Housing Research</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Served/Serves as Housing Adviser/Consultant to:</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lang="en-US" dirty="0">
                <a:solidFill>
                  <a:srgbClr val="303030"/>
                </a:solidFill>
                <a:latin typeface="Arial" panose="020B0604020202020204" pitchFamily="34" charset="0"/>
                <a:ea typeface="Verdana" pitchFamily="34" charset="0"/>
                <a:cs typeface="Arial" panose="020B0604020202020204" pitchFamily="34" charset="0"/>
              </a:rPr>
              <a:t>ADB, </a:t>
            </a: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UNHABITAT, CMHC-Canada</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Affordable Housing Institute-USA (AHI)</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b="0" i="0" u="none" strike="noStrike" kern="1200" cap="none" spc="0" normalizeH="0" baseline="0" noProof="0" dirty="0">
                <a:ln>
                  <a:noFill/>
                </a:ln>
                <a:solidFill>
                  <a:srgbClr val="303030"/>
                </a:solidFill>
                <a:effectLst/>
                <a:uLnTx/>
                <a:uFillTx/>
                <a:latin typeface="Arial" panose="020B0604020202020204" pitchFamily="34" charset="0"/>
                <a:ea typeface="Verdana" pitchFamily="34" charset="0"/>
                <a:cs typeface="Arial" panose="020B0604020202020204" pitchFamily="34" charset="0"/>
              </a:rPr>
              <a:t>Enclude-USA (ShoreBank Int’l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976" y="1395467"/>
            <a:ext cx="3397363" cy="425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3617C8DE-7041-A9A4-CB32-B44F43EE1F8E}"/>
              </a:ext>
            </a:extLst>
          </p:cNvPr>
          <p:cNvSpPr>
            <a:spLocks noGrp="1"/>
          </p:cNvSpPr>
          <p:nvPr>
            <p:ph type="sldNum" sz="quarter" idx="12"/>
          </p:nvPr>
        </p:nvSpPr>
        <p:spPr>
          <a:ln>
            <a:noFill/>
          </a:ln>
        </p:spPr>
        <p:txBody>
          <a:bodyPr/>
          <a:lstStyle/>
          <a:p>
            <a:pPr>
              <a:defRPr/>
            </a:pPr>
            <a:fld id="{4329BDD8-424D-414E-8DDE-D53D27147AAE}" type="slidenum">
              <a:rPr lang="en-US" b="1" i="1" smtClean="0"/>
              <a:pPr>
                <a:defRPr/>
              </a:pPr>
              <a:t>34</a:t>
            </a:fld>
            <a:endParaRPr lang="en-US" b="1" i="1" dirty="0"/>
          </a:p>
        </p:txBody>
      </p:sp>
    </p:spTree>
    <p:extLst>
      <p:ext uri="{BB962C8B-B14F-4D97-AF65-F5344CB8AC3E}">
        <p14:creationId xmlns:p14="http://schemas.microsoft.com/office/powerpoint/2010/main" val="9791822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06" y="1949569"/>
            <a:ext cx="10877909" cy="4351309"/>
          </a:xfrm>
          <a:prstGeom prst="rect">
            <a:avLst/>
          </a:prstGeom>
        </p:spPr>
      </p:pic>
      <p:sp>
        <p:nvSpPr>
          <p:cNvPr id="3" name="TextBox 2"/>
          <p:cNvSpPr txBox="1"/>
          <p:nvPr/>
        </p:nvSpPr>
        <p:spPr>
          <a:xfrm>
            <a:off x="1802859" y="6342434"/>
            <a:ext cx="275523" cy="3761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TextBox 3"/>
          <p:cNvSpPr txBox="1"/>
          <p:nvPr/>
        </p:nvSpPr>
        <p:spPr>
          <a:xfrm>
            <a:off x="1297857" y="6214579"/>
            <a:ext cx="98519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mn-cs"/>
              </a:rPr>
              <a:t>Courtesy: Er. Louis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Tay</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Heng</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Hock, MD,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Surbana</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International Consultants </a:t>
            </a:r>
            <a:r>
              <a:rPr kumimoji="0" lang="en-US" sz="2000" b="0" i="0" u="none" strike="noStrike" kern="1200" cap="none" spc="0" normalizeH="0" baseline="0" noProof="0" dirty="0" err="1">
                <a:ln>
                  <a:noFill/>
                </a:ln>
                <a:solidFill>
                  <a:prstClr val="black"/>
                </a:solidFill>
                <a:effectLst/>
                <a:uLnTx/>
                <a:uFillTx/>
                <a:latin typeface="Times New Roman"/>
                <a:ea typeface="+mn-ea"/>
                <a:cs typeface="+mn-cs"/>
              </a:rPr>
              <a:t>Pte</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Ltd</a:t>
            </a:r>
          </a:p>
        </p:txBody>
      </p:sp>
      <p:sp>
        <p:nvSpPr>
          <p:cNvPr id="8" name="TextBox 7">
            <a:extLst>
              <a:ext uri="{FF2B5EF4-FFF2-40B4-BE49-F238E27FC236}">
                <a16:creationId xmlns:a16="http://schemas.microsoft.com/office/drawing/2014/main" id="{21ADED81-E7BC-11A9-3AAF-92D930FFE7C0}"/>
              </a:ext>
            </a:extLst>
          </p:cNvPr>
          <p:cNvSpPr txBox="1"/>
          <p:nvPr/>
        </p:nvSpPr>
        <p:spPr>
          <a:xfrm>
            <a:off x="793630" y="1345721"/>
            <a:ext cx="10208667" cy="461665"/>
          </a:xfrm>
          <a:prstGeom prst="rect">
            <a:avLst/>
          </a:prstGeom>
          <a:noFill/>
        </p:spPr>
        <p:txBody>
          <a:bodyPr wrap="square" rtlCol="0">
            <a:spAutoFit/>
          </a:bodyPr>
          <a:lstStyle/>
          <a:p>
            <a:pPr algn="ctr"/>
            <a:r>
              <a:rPr lang="en-US" sz="2400" b="1" dirty="0" smtClean="0">
                <a:ln>
                  <a:solidFill>
                    <a:schemeClr val="tx1"/>
                  </a:solidFill>
                </a:ln>
                <a:solidFill>
                  <a:srgbClr val="00B050"/>
                </a:solidFill>
                <a:latin typeface="Arial" panose="020B0604020202020204" pitchFamily="34" charset="0"/>
                <a:cs typeface="Arial" panose="020B0604020202020204" pitchFamily="34" charset="0"/>
              </a:rPr>
              <a:t>Singapore: Global best practice for </a:t>
            </a:r>
            <a:r>
              <a:rPr lang="en-US" sz="2400" b="1" dirty="0" smtClean="0">
                <a:ln>
                  <a:solidFill>
                    <a:schemeClr val="tx1"/>
                  </a:solidFill>
                </a:ln>
                <a:solidFill>
                  <a:srgbClr val="00B050"/>
                </a:solidFill>
                <a:latin typeface="Arial" panose="020B0604020202020204" pitchFamily="34" charset="0"/>
                <a:cs typeface="Arial" panose="020B0604020202020204" pitchFamily="34" charset="0"/>
              </a:rPr>
              <a:t>Housing </a:t>
            </a:r>
            <a:r>
              <a:rPr lang="en-US" sz="2400" b="1" dirty="0" smtClean="0">
                <a:ln>
                  <a:solidFill>
                    <a:schemeClr val="tx1"/>
                  </a:solidFill>
                </a:ln>
                <a:solidFill>
                  <a:srgbClr val="00B050"/>
                </a:solidFill>
                <a:latin typeface="Arial" panose="020B0604020202020204" pitchFamily="34" charset="0"/>
                <a:cs typeface="Arial" panose="020B0604020202020204" pitchFamily="34" charset="0"/>
              </a:rPr>
              <a:t>and Habitat</a:t>
            </a:r>
          </a:p>
        </p:txBody>
      </p:sp>
      <p:sp>
        <p:nvSpPr>
          <p:cNvPr id="10" name="Slide Number Placeholder 9">
            <a:extLst>
              <a:ext uri="{FF2B5EF4-FFF2-40B4-BE49-F238E27FC236}">
                <a16:creationId xmlns:a16="http://schemas.microsoft.com/office/drawing/2014/main" id="{C667F4B7-259B-F58D-AB20-F3BB48259AE4}"/>
              </a:ext>
            </a:extLst>
          </p:cNvPr>
          <p:cNvSpPr>
            <a:spLocks noGrp="1"/>
          </p:cNvSpPr>
          <p:nvPr>
            <p:ph type="sldNum" sz="quarter" idx="12"/>
          </p:nvPr>
        </p:nvSpPr>
        <p:spPr/>
        <p:txBody>
          <a:bodyPr/>
          <a:lstStyle/>
          <a:p>
            <a:pPr>
              <a:defRPr/>
            </a:pPr>
            <a:fld id="{4329BDD8-424D-414E-8DDE-D53D27147AAE}" type="slidenum">
              <a:rPr lang="en-US" smtClean="0"/>
              <a:pPr>
                <a:defRPr/>
              </a:pPr>
              <a:t>4</a:t>
            </a:fld>
            <a:endParaRPr lang="en-US" dirty="0"/>
          </a:p>
        </p:txBody>
      </p:sp>
    </p:spTree>
    <p:extLst>
      <p:ext uri="{BB962C8B-B14F-4D97-AF65-F5344CB8AC3E}">
        <p14:creationId xmlns:p14="http://schemas.microsoft.com/office/powerpoint/2010/main" val="423240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1850" y="2162516"/>
            <a:ext cx="10924032" cy="4801314"/>
          </a:xfrm>
          <a:prstGeom prst="rect">
            <a:avLst/>
          </a:prstGeom>
        </p:spPr>
        <p:txBody>
          <a:bodyPr wrap="square">
            <a:spAutoFit/>
          </a:bodyPr>
          <a:lstStyle/>
          <a:p>
            <a:pPr marL="342900" indent="-342900">
              <a:buFont typeface="Arial" panose="020B0604020202020204" pitchFamily="34" charset="0"/>
              <a:buChar char="•"/>
              <a:defRPr/>
            </a:pPr>
            <a:r>
              <a:rPr lang="en-US" sz="1600" b="1" dirty="0">
                <a:latin typeface="+mj-lt"/>
              </a:rPr>
              <a:t>Fifty percent of population live in rural areas</a:t>
            </a:r>
            <a:r>
              <a:rPr lang="en-US" sz="1600" dirty="0">
                <a:latin typeface="+mj-lt"/>
              </a:rPr>
              <a:t>, while remaining 50% live in urban and peri-urban areas. </a:t>
            </a:r>
          </a:p>
          <a:p>
            <a:pPr marL="342900" indent="-342900">
              <a:buFont typeface="Arial" panose="020B0604020202020204" pitchFamily="34" charset="0"/>
              <a:buChar char="•"/>
              <a:defRPr/>
            </a:pPr>
            <a:r>
              <a:rPr lang="en-US" sz="1600" dirty="0">
                <a:latin typeface="+mj-lt"/>
              </a:rPr>
              <a:t>The previous </a:t>
            </a:r>
            <a:r>
              <a:rPr lang="en-US" sz="1600" dirty="0" smtClean="0">
                <a:latin typeface="+mj-lt"/>
              </a:rPr>
              <a:t>governments </a:t>
            </a:r>
            <a:r>
              <a:rPr lang="en-US" sz="1600" dirty="0">
                <a:latin typeface="+mj-lt"/>
              </a:rPr>
              <a:t>program on housing did not address </a:t>
            </a:r>
            <a:r>
              <a:rPr lang="en-US" sz="1600" b="1" dirty="0">
                <a:latin typeface="+mj-lt"/>
              </a:rPr>
              <a:t>rural and </a:t>
            </a:r>
            <a:r>
              <a:rPr lang="en-US" sz="1600" b="1" dirty="0" err="1">
                <a:latin typeface="+mj-lt"/>
              </a:rPr>
              <a:t>peri</a:t>
            </a:r>
            <a:r>
              <a:rPr lang="en-US" sz="1600" b="1" dirty="0">
                <a:latin typeface="+mj-lt"/>
              </a:rPr>
              <a:t>-urban issues. </a:t>
            </a:r>
          </a:p>
          <a:p>
            <a:pPr marL="342900" indent="-342900">
              <a:buFont typeface="Arial" panose="020B0604020202020204" pitchFamily="34" charset="0"/>
              <a:buChar char="•"/>
              <a:defRPr/>
            </a:pPr>
            <a:r>
              <a:rPr lang="en-US" sz="1600" dirty="0">
                <a:latin typeface="+mj-lt"/>
              </a:rPr>
              <a:t>Though urban habitat are normally considered to be of “</a:t>
            </a:r>
            <a:r>
              <a:rPr lang="en-US" sz="1600" dirty="0" err="1">
                <a:latin typeface="+mj-lt"/>
              </a:rPr>
              <a:t>pakka</a:t>
            </a:r>
            <a:r>
              <a:rPr lang="en-US" sz="1600" dirty="0">
                <a:latin typeface="+mj-lt"/>
              </a:rPr>
              <a:t>” or permanent type, yet the hard fact is that all the big cities have slums, known as “katchi abadis”, and these are not less than 40-50 percent of the metropolitan cities population. </a:t>
            </a:r>
          </a:p>
          <a:p>
            <a:pPr marL="342900" indent="-342900">
              <a:buFont typeface="Arial" panose="020B0604020202020204" pitchFamily="34" charset="0"/>
              <a:buChar char="•"/>
              <a:defRPr/>
            </a:pPr>
            <a:r>
              <a:rPr lang="en-US" sz="1600" dirty="0">
                <a:latin typeface="+mj-lt"/>
              </a:rPr>
              <a:t>The slums are sprawling, and </a:t>
            </a:r>
            <a:r>
              <a:rPr lang="en-US" sz="1600" b="1" dirty="0">
                <a:latin typeface="+mj-lt"/>
              </a:rPr>
              <a:t>Even the villages and rural habitat are turning into worst slums over the years.</a:t>
            </a:r>
          </a:p>
          <a:p>
            <a:pPr marL="342900" indent="-342900">
              <a:buFont typeface="Arial" panose="020B0604020202020204" pitchFamily="34" charset="0"/>
              <a:buChar char="•"/>
            </a:pPr>
            <a:r>
              <a:rPr lang="en-US" sz="1600" dirty="0">
                <a:latin typeface="+mj-lt"/>
              </a:rPr>
              <a:t>Pakistan is currently facing an overall </a:t>
            </a:r>
            <a:r>
              <a:rPr lang="en-US" sz="1600" b="1" dirty="0">
                <a:latin typeface="+mj-lt"/>
              </a:rPr>
              <a:t>housing backlog of around 11-12 million housing units</a:t>
            </a:r>
            <a:r>
              <a:rPr lang="en-US" sz="1600" dirty="0">
                <a:latin typeface="+mj-lt"/>
              </a:rPr>
              <a:t>.</a:t>
            </a:r>
          </a:p>
          <a:p>
            <a:pPr marL="342900" indent="-342900">
              <a:buFont typeface="Arial" panose="020B0604020202020204" pitchFamily="34" charset="0"/>
              <a:buChar char="•"/>
            </a:pPr>
            <a:r>
              <a:rPr lang="en-US" sz="1600" dirty="0">
                <a:latin typeface="+mj-lt"/>
              </a:rPr>
              <a:t>The urban housing shortage is estimated to be around 4 million, while rural and </a:t>
            </a:r>
            <a:r>
              <a:rPr lang="en-US" sz="1600" dirty="0" err="1">
                <a:latin typeface="+mj-lt"/>
              </a:rPr>
              <a:t>peri</a:t>
            </a:r>
            <a:r>
              <a:rPr lang="en-US" sz="1600" dirty="0">
                <a:latin typeface="+mj-lt"/>
              </a:rPr>
              <a:t>-urban housing backlog is around 7-8 million.</a:t>
            </a:r>
          </a:p>
          <a:p>
            <a:pPr marL="342900" indent="-342900">
              <a:buFont typeface="Arial" panose="020B0604020202020204" pitchFamily="34" charset="0"/>
              <a:buChar char="•"/>
            </a:pPr>
            <a:r>
              <a:rPr lang="en-US" sz="1600" b="1" dirty="0">
                <a:latin typeface="+mj-lt"/>
              </a:rPr>
              <a:t>Average Household Size in Pakistan is 6.5 persons</a:t>
            </a:r>
            <a:r>
              <a:rPr lang="en-US" sz="1600" dirty="0">
                <a:latin typeface="+mj-lt"/>
              </a:rPr>
              <a:t>, while India and Bangladesh are at around 5. With </a:t>
            </a:r>
            <a:r>
              <a:rPr lang="en-US" sz="1600" b="1" dirty="0">
                <a:latin typeface="+mj-lt"/>
              </a:rPr>
              <a:t>shrinking of current household size</a:t>
            </a:r>
            <a:r>
              <a:rPr lang="en-US" sz="1600" dirty="0">
                <a:latin typeface="+mj-lt"/>
              </a:rPr>
              <a:t>, say as in India and Bangladesh, the same population would need more housing, meaning that much larger housing backlog under the surface.</a:t>
            </a:r>
          </a:p>
          <a:p>
            <a:pPr marL="342900" indent="-342900">
              <a:buFont typeface="Arial" panose="020B0604020202020204" pitchFamily="34" charset="0"/>
              <a:buChar char="•"/>
            </a:pPr>
            <a:r>
              <a:rPr lang="en-US" sz="1600" dirty="0">
                <a:latin typeface="+mj-lt"/>
              </a:rPr>
              <a:t>Year-on-year housing need of Pakistan: Based on Country’s population of  over 230 million, with population growth rate of 2.0% and household size of 6.5 persons per household, the year-on-year incremental housing needs is 7 lacs units/year, which includes both urban and rural areas. </a:t>
            </a:r>
          </a:p>
          <a:p>
            <a:pPr marL="342900" indent="-342900">
              <a:buFont typeface="Arial" panose="020B0604020202020204" pitchFamily="34" charset="0"/>
              <a:buChar char="•"/>
            </a:pPr>
            <a:r>
              <a:rPr lang="en-US" sz="1600" b="1" i="1" dirty="0">
                <a:latin typeface="+mj-lt"/>
              </a:rPr>
              <a:t>Pakistan needs to build at least 1 million (10 lacs) housing units/year just to cover up the existing backlog plus the incremental housing needs.</a:t>
            </a:r>
          </a:p>
          <a:p>
            <a:endParaRPr lang="en-US" sz="800" b="1" i="1" dirty="0">
              <a:latin typeface="+mj-lt"/>
            </a:endParaRPr>
          </a:p>
          <a:p>
            <a:r>
              <a:rPr lang="en-US" sz="1600" b="1" i="1" dirty="0">
                <a:solidFill>
                  <a:srgbClr val="00B050"/>
                </a:solidFill>
                <a:latin typeface="+mj-lt"/>
              </a:rPr>
              <a:t>Not delivering on housing needs is no choice to carry any more. Stakeholders need to understand the challenge, learn from the “best practice cases” from the region and the globe, and work on deliverable and </a:t>
            </a:r>
            <a:r>
              <a:rPr lang="en-US" b="1" i="1" dirty="0">
                <a:solidFill>
                  <a:srgbClr val="00B050"/>
                </a:solidFill>
                <a:latin typeface="+mj-lt"/>
              </a:rPr>
              <a:t>sustainable plans.</a:t>
            </a:r>
          </a:p>
        </p:txBody>
      </p:sp>
      <p:sp>
        <p:nvSpPr>
          <p:cNvPr id="8" name="Title 1">
            <a:extLst>
              <a:ext uri="{FF2B5EF4-FFF2-40B4-BE49-F238E27FC236}">
                <a16:creationId xmlns:a16="http://schemas.microsoft.com/office/drawing/2014/main" id="{989DFFA3-732C-B264-01C7-B0EF69C19300}"/>
              </a:ext>
            </a:extLst>
          </p:cNvPr>
          <p:cNvSpPr>
            <a:spLocks noGrp="1"/>
          </p:cNvSpPr>
          <p:nvPr>
            <p:ph type="title"/>
          </p:nvPr>
        </p:nvSpPr>
        <p:spPr>
          <a:xfrm>
            <a:off x="621850" y="1154326"/>
            <a:ext cx="10770255" cy="919981"/>
          </a:xfrm>
        </p:spPr>
        <p:txBody>
          <a:bodyPr/>
          <a:lstStyle/>
          <a:p>
            <a:pPr marL="285750" lvl="0" indent="-285750" algn="ctr" eaLnBrk="1" fontAlgn="auto" hangingPunct="1">
              <a:spcBef>
                <a:spcPts val="0"/>
              </a:spcBef>
              <a:spcAft>
                <a:spcPts val="0"/>
              </a:spcAft>
              <a:buFont typeface="Arial" panose="020B0604020202020204" pitchFamily="34" charset="0"/>
              <a:buChar char="•"/>
              <a:defRPr/>
            </a:pP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2000" b="1" dirty="0" smtClean="0">
                <a:solidFill>
                  <a:srgbClr val="00B050"/>
                </a:solidFill>
              </a:rPr>
              <a:t>Affordable Housing Program</a:t>
            </a:r>
            <a:br>
              <a:rPr lang="en-US" sz="2000" b="1" dirty="0" smtClean="0">
                <a:solidFill>
                  <a:srgbClr val="00B050"/>
                </a:solidFill>
              </a:rPr>
            </a:br>
            <a:r>
              <a:rPr lang="en-US" sz="2000" b="1" dirty="0" smtClean="0">
                <a:solidFill>
                  <a:srgbClr val="00B050"/>
                </a:solidFill>
              </a:rPr>
              <a:t>Case </a:t>
            </a:r>
            <a:r>
              <a:rPr lang="en-US" sz="2000" b="1" dirty="0">
                <a:solidFill>
                  <a:srgbClr val="00B050"/>
                </a:solidFill>
              </a:rPr>
              <a:t>of Pakistan</a:t>
            </a:r>
            <a:r>
              <a:rPr lang="en-US" sz="2000" b="1" dirty="0">
                <a:solidFill>
                  <a:schemeClr val="accent5">
                    <a:lumMod val="50000"/>
                  </a:schemeClr>
                </a:solidFill>
              </a:rPr>
              <a:t/>
            </a:r>
            <a:br>
              <a:rPr lang="en-US" sz="2000" b="1" dirty="0">
                <a:solidFill>
                  <a:schemeClr val="accent5">
                    <a:lumMod val="50000"/>
                  </a:schemeClr>
                </a:solidFill>
              </a:rPr>
            </a:br>
            <a:r>
              <a:rPr lang="en-US" sz="2000" b="1" dirty="0">
                <a:solidFill>
                  <a:schemeClr val="accent5">
                    <a:lumMod val="50000"/>
                  </a:schemeClr>
                </a:solidFill>
                <a:ea typeface="+mn-ea"/>
              </a:rPr>
              <a:t>Housing for all - is now beyond any Political Slogan</a:t>
            </a:r>
            <a:endParaRPr lang="en-US" sz="2000" b="1" dirty="0">
              <a:solidFill>
                <a:schemeClr val="accent5">
                  <a:lumMod val="50000"/>
                </a:schemeClr>
              </a:solidFill>
            </a:endParaRPr>
          </a:p>
        </p:txBody>
      </p:sp>
      <p:sp>
        <p:nvSpPr>
          <p:cNvPr id="3" name="Slide Number Placeholder 2">
            <a:extLst>
              <a:ext uri="{FF2B5EF4-FFF2-40B4-BE49-F238E27FC236}">
                <a16:creationId xmlns:a16="http://schemas.microsoft.com/office/drawing/2014/main" id="{5C9A67A4-7694-E300-EC23-854736DE9A77}"/>
              </a:ext>
            </a:extLst>
          </p:cNvPr>
          <p:cNvSpPr>
            <a:spLocks noGrp="1"/>
          </p:cNvSpPr>
          <p:nvPr>
            <p:ph type="sldNum" sz="quarter" idx="12"/>
          </p:nvPr>
        </p:nvSpPr>
        <p:spPr/>
        <p:txBody>
          <a:bodyPr/>
          <a:lstStyle/>
          <a:p>
            <a:pPr>
              <a:defRPr/>
            </a:pPr>
            <a:fld id="{4329BDD8-424D-414E-8DDE-D53D27147AAE}" type="slidenum">
              <a:rPr lang="en-US" smtClean="0"/>
              <a:pPr>
                <a:defRPr/>
              </a:pPr>
              <a:t>5</a:t>
            </a:fld>
            <a:endParaRPr lang="en-US" dirty="0"/>
          </a:p>
        </p:txBody>
      </p:sp>
    </p:spTree>
    <p:extLst>
      <p:ext uri="{BB962C8B-B14F-4D97-AF65-F5344CB8AC3E}">
        <p14:creationId xmlns:p14="http://schemas.microsoft.com/office/powerpoint/2010/main" val="43408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18748"/>
            <a:ext cx="10972800" cy="1143000"/>
          </a:xfrm>
        </p:spPr>
        <p:txBody>
          <a:bodyPr/>
          <a:lstStyle/>
          <a:p>
            <a:pPr algn="ctr">
              <a:lnSpc>
                <a:spcPct val="87000"/>
              </a:lnSpc>
            </a:pPr>
            <a:r>
              <a:rPr lang="en-US" sz="3200" b="1" dirty="0">
                <a:solidFill>
                  <a:schemeClr val="accent5">
                    <a:lumMod val="50000"/>
                  </a:schemeClr>
                </a:solidFill>
              </a:rPr>
              <a:t>Housing </a:t>
            </a:r>
            <a:r>
              <a:rPr lang="en-US" sz="3200" b="1" i="1" dirty="0">
                <a:solidFill>
                  <a:srgbClr val="C00000"/>
                </a:solidFill>
              </a:rPr>
              <a:t>backlog is increasing </a:t>
            </a:r>
            <a:r>
              <a:rPr lang="en-US" sz="3200" b="1" dirty="0">
                <a:solidFill>
                  <a:schemeClr val="accent5">
                    <a:lumMod val="50000"/>
                  </a:schemeClr>
                </a:solidFill>
              </a:rPr>
              <a:t>BUT </a:t>
            </a:r>
            <a:r>
              <a:rPr lang="en-US" sz="3200" b="1" i="1" dirty="0">
                <a:solidFill>
                  <a:srgbClr val="C00000"/>
                </a:solidFill>
              </a:rPr>
              <a:t>housing delivery </a:t>
            </a:r>
            <a:r>
              <a:rPr lang="en-US" sz="3200" b="1" dirty="0">
                <a:solidFill>
                  <a:schemeClr val="accent5">
                    <a:lumMod val="50000"/>
                  </a:schemeClr>
                </a:solidFill>
              </a:rPr>
              <a:t>did not move beyond public announcements</a:t>
            </a:r>
            <a:endParaRPr lang="en-US" sz="3200" dirty="0">
              <a:solidFill>
                <a:schemeClr val="accent5">
                  <a:lumMod val="50000"/>
                </a:schemeClr>
              </a:solidFill>
            </a:endParaRPr>
          </a:p>
        </p:txBody>
      </p:sp>
      <p:sp>
        <p:nvSpPr>
          <p:cNvPr id="6" name="Rectangle 5"/>
          <p:cNvSpPr/>
          <p:nvPr/>
        </p:nvSpPr>
        <p:spPr>
          <a:xfrm>
            <a:off x="517584" y="2037996"/>
            <a:ext cx="11064815" cy="4770537"/>
          </a:xfrm>
          <a:prstGeom prst="rect">
            <a:avLst/>
          </a:prstGeom>
        </p:spPr>
        <p:txBody>
          <a:bodyPr wrap="square">
            <a:spAutoFit/>
          </a:bodyPr>
          <a:lstStyle/>
          <a:p>
            <a:pPr lvl="0">
              <a:defRPr/>
            </a:pPr>
            <a:r>
              <a:rPr lang="en-US" sz="1600" b="1" i="1" dirty="0">
                <a:solidFill>
                  <a:prstClr val="black"/>
                </a:solidFill>
                <a:latin typeface="Calibri" panose="020F0502020204030204" pitchFamily="34" charset="0"/>
                <a:ea typeface="Calibri" panose="020F0502020204030204" pitchFamily="34" charset="0"/>
                <a:cs typeface="Arial" panose="020B0604020202020204" pitchFamily="34" charset="0"/>
              </a:rPr>
              <a:t>Past:</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Housing, as a political slogan, first appeared in Pakistan through Mr. Zulfiqar Ali Bhutto’s famous slogan of “Roti,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Kapra</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aur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Makaan</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Then, three former Premiers, Mr.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Junejo</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Mr. Yusuf Raza Gilani and Nawaz Sharif announced some housing programs, like PM.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Junejo</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to build One Million and PM NS to build 5 lacs units per year respectively. </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Delivery on these promises was not seen since no institutional, administrative and legal platforms were made for execution. </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The Govt. of PM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Junejo</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did make a very humble start, but could not take off, then PM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Gillani</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just announced intention, but without any activity on this announcement, the Govt. of PM Nawaz Sharif did do some table work through Housing Steering Committee, Chaired by Mr. </a:t>
            </a:r>
            <a:r>
              <a:rPr lang="en-US" sz="1600" dirty="0" err="1">
                <a:solidFill>
                  <a:prstClr val="black"/>
                </a:solidFill>
                <a:latin typeface="Calibri" panose="020F0502020204030204" pitchFamily="34" charset="0"/>
                <a:ea typeface="Calibri" panose="020F0502020204030204" pitchFamily="34" charset="0"/>
                <a:cs typeface="Arial" panose="020B0604020202020204" pitchFamily="34" charset="0"/>
              </a:rPr>
              <a:t>Ishaq</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 Dar, of which I was also a member. Nothing moved beyond drawing table.</a:t>
            </a:r>
          </a:p>
          <a:p>
            <a:pPr lvl="0">
              <a:defRPr/>
            </a:pPr>
            <a:r>
              <a:rPr lang="en-US" sz="1600" b="1" i="1" dirty="0">
                <a:solidFill>
                  <a:prstClr val="black"/>
                </a:solidFill>
                <a:latin typeface="Calibri" panose="020F0502020204030204" pitchFamily="34" charset="0"/>
                <a:ea typeface="Calibri" panose="020F0502020204030204" pitchFamily="34" charset="0"/>
                <a:cs typeface="Arial" panose="020B0604020202020204" pitchFamily="34" charset="0"/>
              </a:rPr>
              <a:t>Recent:</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PTI Chairman Mr. Imran Khan asked Mr. Zaigham M. Rizvi to prepare PTI Housing Policy, made housing as part of PTI’s Election Manifesto and formally announced PTI Housing Policy at ABAD House, Karachi on July 04, 2018.</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While in power, PM Imran Khan initiated by setting up a Housing Task Force, and made Zaigham as its Chairman.</a:t>
            </a:r>
          </a:p>
          <a:p>
            <a:pPr marL="285750" lvl="0" indent="-285750">
              <a:buFont typeface="Arial" panose="020B0604020202020204" pitchFamily="34" charset="0"/>
              <a:buChar char="•"/>
              <a:defRPr/>
            </a:pPr>
            <a:r>
              <a:rPr lang="en-US" sz="1600" b="1" i="1" dirty="0">
                <a:solidFill>
                  <a:prstClr val="black"/>
                </a:solidFill>
                <a:latin typeface="Calibri" panose="020F0502020204030204" pitchFamily="34" charset="0"/>
                <a:ea typeface="Calibri" panose="020F0502020204030204" pitchFamily="34" charset="0"/>
                <a:cs typeface="Arial" panose="020B0604020202020204" pitchFamily="34" charset="0"/>
              </a:rPr>
              <a:t>While announcing the Housing Policy, he declared in front of Builders/Developers that the Govt. would play the role of ‘Enabler and Facilitator”, while the execution of the programme will be done by the private sector.</a:t>
            </a:r>
          </a:p>
          <a:p>
            <a:pPr marL="285750" lvl="0" indent="-285750">
              <a:buFont typeface="Arial" panose="020B0604020202020204" pitchFamily="34" charset="0"/>
              <a:buChar char="•"/>
              <a:defRPr/>
            </a:pP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The program and the policy has a </a:t>
            </a:r>
            <a:r>
              <a:rPr lang="en-US" sz="1600" b="1" dirty="0">
                <a:solidFill>
                  <a:prstClr val="black"/>
                </a:solidFill>
                <a:latin typeface="Calibri" panose="020F0502020204030204" pitchFamily="34" charset="0"/>
                <a:ea typeface="Calibri" panose="020F0502020204030204" pitchFamily="34" charset="0"/>
                <a:cs typeface="Arial" panose="020B0604020202020204" pitchFamily="34" charset="0"/>
              </a:rPr>
              <a:t>focus on Affordable Housing </a:t>
            </a:r>
            <a:r>
              <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rPr>
              <a:t>for wider coverage of low-income segments and with a wider geographical coverage around the country, and thus covered rural, peri-urban and urban housing. </a:t>
            </a:r>
          </a:p>
          <a:p>
            <a:pPr marL="285750" lvl="0" indent="-285750">
              <a:buFont typeface="Arial" panose="020B0604020202020204" pitchFamily="34" charset="0"/>
              <a:buChar char="•"/>
              <a:defRPr/>
            </a:pPr>
            <a:r>
              <a:rPr lang="en-US" sz="1600" b="1" i="1" dirty="0">
                <a:solidFill>
                  <a:prstClr val="black"/>
                </a:solidFill>
                <a:latin typeface="Calibri" panose="020F0502020204030204" pitchFamily="34" charset="0"/>
                <a:cs typeface="Arial" panose="020B0604020202020204" pitchFamily="34" charset="0"/>
              </a:rPr>
              <a:t>In addition to Federal Housing Task Force, similar setups were also made in provinces. </a:t>
            </a:r>
          </a:p>
          <a:p>
            <a:pPr marL="285750" lvl="0" indent="-285750">
              <a:buFont typeface="Arial" panose="020B0604020202020204" pitchFamily="34" charset="0"/>
              <a:buChar char="•"/>
              <a:defRPr/>
            </a:pPr>
            <a:r>
              <a:rPr lang="en-US" sz="1600" b="1" i="1" dirty="0">
                <a:solidFill>
                  <a:prstClr val="black"/>
                </a:solidFill>
              </a:rPr>
              <a:t>For on ground delivery of the program, the execution authorities were set  at Federal and Provincial levels.</a:t>
            </a:r>
          </a:p>
        </p:txBody>
      </p:sp>
      <p:sp>
        <p:nvSpPr>
          <p:cNvPr id="3" name="Slide Number Placeholder 2">
            <a:extLst>
              <a:ext uri="{FF2B5EF4-FFF2-40B4-BE49-F238E27FC236}">
                <a16:creationId xmlns:a16="http://schemas.microsoft.com/office/drawing/2014/main" id="{AEBF6200-BF40-D061-75E0-E4F0EE938C97}"/>
              </a:ext>
            </a:extLst>
          </p:cNvPr>
          <p:cNvSpPr>
            <a:spLocks noGrp="1"/>
          </p:cNvSpPr>
          <p:nvPr>
            <p:ph type="sldNum" sz="quarter" idx="12"/>
          </p:nvPr>
        </p:nvSpPr>
        <p:spPr/>
        <p:txBody>
          <a:bodyPr/>
          <a:lstStyle/>
          <a:p>
            <a:pPr>
              <a:defRPr/>
            </a:pPr>
            <a:fld id="{4329BDD8-424D-414E-8DDE-D53D27147AAE}" type="slidenum">
              <a:rPr lang="en-US" smtClean="0"/>
              <a:pPr>
                <a:defRPr/>
              </a:pPr>
              <a:t>6</a:t>
            </a:fld>
            <a:endParaRPr lang="en-US" dirty="0"/>
          </a:p>
        </p:txBody>
      </p:sp>
    </p:spTree>
    <p:extLst>
      <p:ext uri="{BB962C8B-B14F-4D97-AF65-F5344CB8AC3E}">
        <p14:creationId xmlns:p14="http://schemas.microsoft.com/office/powerpoint/2010/main" val="351459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6915"/>
            <a:ext cx="10972800" cy="926927"/>
          </a:xfrm>
        </p:spPr>
        <p:txBody>
          <a:bodyPr/>
          <a:lstStyle/>
          <a:p>
            <a:pPr algn="ctr"/>
            <a:r>
              <a:rPr lang="en-US" sz="3200" b="1" dirty="0">
                <a:solidFill>
                  <a:schemeClr val="accent5">
                    <a:lumMod val="50000"/>
                  </a:schemeClr>
                </a:solidFill>
              </a:rPr>
              <a:t>Housing for all: Targets of PTI Naya Pakistan Housing Program (NPHP)</a:t>
            </a:r>
          </a:p>
        </p:txBody>
      </p:sp>
      <p:sp>
        <p:nvSpPr>
          <p:cNvPr id="3" name="Content Placeholder 2"/>
          <p:cNvSpPr>
            <a:spLocks noGrp="1"/>
          </p:cNvSpPr>
          <p:nvPr>
            <p:ph idx="1"/>
          </p:nvPr>
        </p:nvSpPr>
        <p:spPr>
          <a:xfrm>
            <a:off x="609600" y="2249088"/>
            <a:ext cx="10972800" cy="4188288"/>
          </a:xfrm>
        </p:spPr>
        <p:txBody>
          <a:bodyPr>
            <a:normAutofit/>
          </a:bodyPr>
          <a:lstStyle/>
          <a:p>
            <a:pPr marL="0" indent="0" algn="just">
              <a:buNone/>
            </a:pPr>
            <a:r>
              <a:rPr lang="en-US" sz="2000" b="1" dirty="0"/>
              <a:t>Target Numbers</a:t>
            </a:r>
            <a:r>
              <a:rPr lang="en-US" sz="2000" dirty="0"/>
              <a:t>: The target of 10 lacs housing units per year (50 lacs over 5 years tenor) was aimed to be achieved in following market segments: </a:t>
            </a:r>
          </a:p>
          <a:p>
            <a:pPr marL="450850" lvl="0" indent="-450850" algn="just"/>
            <a:r>
              <a:rPr lang="en-US" sz="2000" dirty="0"/>
              <a:t>Rural Areas:          4 lacs units/year </a:t>
            </a:r>
          </a:p>
          <a:p>
            <a:pPr marL="450850" lvl="0" indent="-450850" algn="just"/>
            <a:r>
              <a:rPr lang="en-US" sz="2000" dirty="0"/>
              <a:t>Peri-Urban areas:  2 lacs units/year </a:t>
            </a:r>
          </a:p>
          <a:p>
            <a:pPr marL="450850" lvl="0" indent="-450850" algn="just"/>
            <a:r>
              <a:rPr lang="en-US" sz="2000" dirty="0"/>
              <a:t>Urban Areas:         4 lacs units/year </a:t>
            </a:r>
          </a:p>
          <a:p>
            <a:pPr marL="0" indent="0" algn="just">
              <a:buNone/>
              <a:defRPr/>
            </a:pPr>
            <a:r>
              <a:rPr lang="en-US" sz="2000" b="1" dirty="0"/>
              <a:t> Target Segments: </a:t>
            </a:r>
            <a:r>
              <a:rPr lang="en-US" sz="2000" dirty="0"/>
              <a:t>Addressing housing issue in wider geographical and income perspective:</a:t>
            </a:r>
          </a:p>
          <a:p>
            <a:pPr marL="514350" indent="-514350" algn="just">
              <a:buClrTx/>
              <a:buFont typeface="Wingdings 2" pitchFamily="18" charset="2"/>
              <a:buAutoNum type="arabicParenR"/>
              <a:defRPr/>
            </a:pPr>
            <a:r>
              <a:rPr lang="en-US" sz="2000" b="1" dirty="0"/>
              <a:t>Rural, Rural and Peri-Urban Housing:</a:t>
            </a:r>
            <a:r>
              <a:rPr lang="en-US" sz="2000" dirty="0"/>
              <a:t> Address the rural and peri-urban housing issue, alongside the main issue of housing shortage in urban metropolitans.</a:t>
            </a:r>
          </a:p>
          <a:p>
            <a:pPr marL="514350" indent="-514350" algn="just">
              <a:buClrTx/>
              <a:buFont typeface="Wingdings 2" pitchFamily="18" charset="2"/>
              <a:buAutoNum type="arabicParenR"/>
              <a:defRPr/>
            </a:pPr>
            <a:r>
              <a:rPr lang="en-US" sz="2000" b="1" dirty="0"/>
              <a:t>Economically Weaker Segments:</a:t>
            </a:r>
            <a:r>
              <a:rPr lang="en-US" sz="2000" dirty="0"/>
              <a:t> Focus on lower-middle, low-income and housing issues of Bottom-of-Pyramid</a:t>
            </a:r>
          </a:p>
          <a:p>
            <a:pPr marL="514350" indent="-514350" algn="just">
              <a:buClrTx/>
              <a:buFont typeface="Wingdings 2" pitchFamily="18" charset="2"/>
              <a:buAutoNum type="arabicParenR"/>
              <a:defRPr/>
            </a:pPr>
            <a:r>
              <a:rPr lang="en-US" sz="2000" b="1" dirty="0"/>
              <a:t>Slums and Katchi-</a:t>
            </a:r>
            <a:r>
              <a:rPr lang="en-US" sz="2000" b="1" dirty="0" err="1"/>
              <a:t>Abadis</a:t>
            </a:r>
            <a:r>
              <a:rPr lang="en-US" sz="2000" b="1" dirty="0"/>
              <a:t>: </a:t>
            </a:r>
            <a:r>
              <a:rPr lang="en-US" sz="2000" dirty="0"/>
              <a:t>Address slums improvement, rehabilitation and resettlement of slums/squatters, and zero-tolerance for new squatter settlements.</a:t>
            </a:r>
            <a:endParaRPr lang="en-US" sz="2000" b="1" dirty="0"/>
          </a:p>
        </p:txBody>
      </p:sp>
      <p:sp>
        <p:nvSpPr>
          <p:cNvPr id="5" name="Slide Number Placeholder 4">
            <a:extLst>
              <a:ext uri="{FF2B5EF4-FFF2-40B4-BE49-F238E27FC236}">
                <a16:creationId xmlns:a16="http://schemas.microsoft.com/office/drawing/2014/main" id="{DB6CB2B4-A23B-890B-0CD4-E837B6B55E78}"/>
              </a:ext>
            </a:extLst>
          </p:cNvPr>
          <p:cNvSpPr>
            <a:spLocks noGrp="1"/>
          </p:cNvSpPr>
          <p:nvPr>
            <p:ph type="sldNum" sz="quarter" idx="12"/>
          </p:nvPr>
        </p:nvSpPr>
        <p:spPr/>
        <p:txBody>
          <a:bodyPr/>
          <a:lstStyle/>
          <a:p>
            <a:pPr>
              <a:defRPr/>
            </a:pPr>
            <a:fld id="{4329BDD8-424D-414E-8DDE-D53D27147AAE}" type="slidenum">
              <a:rPr lang="en-US" smtClean="0"/>
              <a:pPr>
                <a:defRPr/>
              </a:pPr>
              <a:t>7</a:t>
            </a:fld>
            <a:endParaRPr lang="en-US" dirty="0"/>
          </a:p>
        </p:txBody>
      </p:sp>
    </p:spTree>
    <p:extLst>
      <p:ext uri="{BB962C8B-B14F-4D97-AF65-F5344CB8AC3E}">
        <p14:creationId xmlns:p14="http://schemas.microsoft.com/office/powerpoint/2010/main" val="33389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5715"/>
            <a:ext cx="10972800" cy="469987"/>
          </a:xfrm>
        </p:spPr>
        <p:txBody>
          <a:bodyPr>
            <a:noAutofit/>
          </a:bodyPr>
          <a:lstStyle/>
          <a:p>
            <a:pPr algn="ctr"/>
            <a:r>
              <a:rPr lang="en-US" sz="2400" b="1" dirty="0">
                <a:solidFill>
                  <a:schemeClr val="accent5">
                    <a:lumMod val="50000"/>
                  </a:schemeClr>
                </a:solidFill>
              </a:rPr>
              <a:t>We need to understand the stakeholders of </a:t>
            </a:r>
            <a:r>
              <a:rPr lang="en-US" sz="2400" b="1" dirty="0" smtClean="0">
                <a:solidFill>
                  <a:schemeClr val="accent5">
                    <a:lumMod val="50000"/>
                  </a:schemeClr>
                </a:solidFill>
              </a:rPr>
              <a:t>affordable housing </a:t>
            </a:r>
            <a:r>
              <a:rPr lang="en-US" sz="2400" b="1" dirty="0">
                <a:solidFill>
                  <a:schemeClr val="accent5">
                    <a:lumMod val="50000"/>
                  </a:schemeClr>
                </a:solidFill>
              </a:rPr>
              <a:t>first</a:t>
            </a:r>
          </a:p>
        </p:txBody>
      </p:sp>
      <p:sp>
        <p:nvSpPr>
          <p:cNvPr id="3" name="Content Placeholder 2"/>
          <p:cNvSpPr>
            <a:spLocks noGrp="1"/>
          </p:cNvSpPr>
          <p:nvPr>
            <p:ph idx="1"/>
          </p:nvPr>
        </p:nvSpPr>
        <p:spPr>
          <a:xfrm>
            <a:off x="609600" y="1731524"/>
            <a:ext cx="10972800" cy="4996580"/>
          </a:xfrm>
        </p:spPr>
        <p:txBody>
          <a:bodyPr>
            <a:normAutofit/>
          </a:bodyPr>
          <a:lstStyle/>
          <a:p>
            <a:pPr marL="542925" lvl="1" indent="-482600"/>
            <a:r>
              <a:rPr lang="en-US" sz="1600" b="1" dirty="0">
                <a:solidFill>
                  <a:schemeClr val="bg2">
                    <a:lumMod val="10000"/>
                  </a:schemeClr>
                </a:solidFill>
                <a:latin typeface="+mj-lt"/>
              </a:rPr>
              <a:t>Government</a:t>
            </a:r>
            <a:r>
              <a:rPr lang="en-US" sz="1600" dirty="0">
                <a:solidFill>
                  <a:schemeClr val="bg2">
                    <a:lumMod val="10000"/>
                  </a:schemeClr>
                </a:solidFill>
                <a:latin typeface="+mj-lt"/>
              </a:rPr>
              <a:t> </a:t>
            </a:r>
            <a:r>
              <a:rPr lang="en-US" sz="1600" b="1" dirty="0">
                <a:solidFill>
                  <a:schemeClr val="bg2">
                    <a:lumMod val="10000"/>
                  </a:schemeClr>
                </a:solidFill>
                <a:latin typeface="+mj-lt"/>
              </a:rPr>
              <a:t>at federal and provincial levels</a:t>
            </a:r>
            <a:r>
              <a:rPr lang="en-US" sz="1600" dirty="0">
                <a:solidFill>
                  <a:schemeClr val="bg2">
                    <a:lumMod val="10000"/>
                  </a:schemeClr>
                </a:solidFill>
                <a:latin typeface="+mj-lt"/>
              </a:rPr>
              <a:t>: Facilitator and Enabler Role. Land is a provincial subject (Constitution)</a:t>
            </a:r>
          </a:p>
          <a:p>
            <a:pPr marL="542925" lvl="1" indent="-482600"/>
            <a:r>
              <a:rPr lang="en-US" sz="1600" b="1" dirty="0">
                <a:solidFill>
                  <a:schemeClr val="bg2">
                    <a:lumMod val="10000"/>
                  </a:schemeClr>
                </a:solidFill>
                <a:latin typeface="+mj-lt"/>
              </a:rPr>
              <a:t>Master Plan and Town Planners</a:t>
            </a:r>
            <a:r>
              <a:rPr lang="en-US" sz="1600" dirty="0">
                <a:solidFill>
                  <a:schemeClr val="bg2">
                    <a:lumMod val="10000"/>
                  </a:schemeClr>
                </a:solidFill>
                <a:latin typeface="+mj-lt"/>
              </a:rPr>
              <a:t>: Integrator of Housing and Habitat Development with Zoning and Town Planning.</a:t>
            </a:r>
          </a:p>
          <a:p>
            <a:pPr marL="542925" lvl="1" indent="-482600"/>
            <a:r>
              <a:rPr lang="en-US" sz="1600" b="1" dirty="0">
                <a:solidFill>
                  <a:schemeClr val="bg2">
                    <a:lumMod val="10000"/>
                  </a:schemeClr>
                </a:solidFill>
                <a:latin typeface="+mj-lt"/>
              </a:rPr>
              <a:t>Fiscal Authorities </a:t>
            </a:r>
            <a:r>
              <a:rPr lang="en-US" sz="1600" dirty="0">
                <a:solidFill>
                  <a:schemeClr val="bg2">
                    <a:lumMod val="10000"/>
                  </a:schemeClr>
                </a:solidFill>
                <a:latin typeface="+mj-lt"/>
              </a:rPr>
              <a:t>: Providers of Fiscal Incentives to Construction Industry (</a:t>
            </a:r>
            <a:r>
              <a:rPr lang="en-US" sz="1600" dirty="0" err="1">
                <a:solidFill>
                  <a:schemeClr val="bg2">
                    <a:lumMod val="10000"/>
                  </a:schemeClr>
                </a:solidFill>
                <a:latin typeface="+mj-lt"/>
              </a:rPr>
              <a:t>MoF</a:t>
            </a:r>
            <a:r>
              <a:rPr lang="en-US" sz="1600" dirty="0">
                <a:solidFill>
                  <a:schemeClr val="bg2">
                    <a:lumMod val="10000"/>
                  </a:schemeClr>
                </a:solidFill>
                <a:latin typeface="+mj-lt"/>
              </a:rPr>
              <a:t> and FBR and such authorities in Provinces).</a:t>
            </a:r>
          </a:p>
          <a:p>
            <a:pPr marL="542925" lvl="1" indent="-482600"/>
            <a:r>
              <a:rPr lang="en-US" sz="1600" b="1" dirty="0">
                <a:solidFill>
                  <a:schemeClr val="bg2">
                    <a:lumMod val="10000"/>
                  </a:schemeClr>
                </a:solidFill>
                <a:latin typeface="+mj-lt"/>
              </a:rPr>
              <a:t>Regulatory Agencies </a:t>
            </a:r>
            <a:r>
              <a:rPr lang="en-US" sz="1600" dirty="0">
                <a:solidFill>
                  <a:schemeClr val="bg2">
                    <a:lumMod val="10000"/>
                  </a:schemeClr>
                </a:solidFill>
                <a:latin typeface="+mj-lt"/>
              </a:rPr>
              <a:t>like central bank, building control authorities, RERA etc: Makers and implementers of Construction and Material Codes, Building Control Authorities etc.</a:t>
            </a:r>
          </a:p>
          <a:p>
            <a:pPr marL="542925" lvl="1" indent="-482600"/>
            <a:r>
              <a:rPr lang="en-US" sz="1600" b="1" dirty="0">
                <a:solidFill>
                  <a:schemeClr val="bg2">
                    <a:lumMod val="10000"/>
                  </a:schemeClr>
                </a:solidFill>
                <a:latin typeface="+mj-lt"/>
              </a:rPr>
              <a:t>Academia</a:t>
            </a:r>
            <a:r>
              <a:rPr lang="en-US" sz="1600" dirty="0">
                <a:solidFill>
                  <a:schemeClr val="bg2">
                    <a:lumMod val="10000"/>
                  </a:schemeClr>
                </a:solidFill>
                <a:latin typeface="+mj-lt"/>
              </a:rPr>
              <a:t>: Academic Professional and students involved in research and development on Urban Planning, Habitat Designs, Construction Materials and Technologies.</a:t>
            </a:r>
          </a:p>
          <a:p>
            <a:pPr marL="542925" lvl="1" indent="-482600"/>
            <a:r>
              <a:rPr lang="en-US" sz="1600" b="1" dirty="0">
                <a:solidFill>
                  <a:schemeClr val="bg2">
                    <a:lumMod val="10000"/>
                  </a:schemeClr>
                </a:solidFill>
                <a:latin typeface="+mj-lt"/>
              </a:rPr>
              <a:t>Developers/ Builders</a:t>
            </a:r>
            <a:r>
              <a:rPr lang="en-US" sz="1600" dirty="0">
                <a:solidFill>
                  <a:schemeClr val="bg2">
                    <a:lumMod val="10000"/>
                  </a:schemeClr>
                </a:solidFill>
                <a:latin typeface="+mj-lt"/>
              </a:rPr>
              <a:t>: Engaged in development of large scale housing including, LIH, users of innovative construction technologies for manufacturing scale production, development models under PPP modes, etc. (ABAD, Punjab Developers Association etc)</a:t>
            </a:r>
          </a:p>
          <a:p>
            <a:pPr marL="542925" lvl="1" indent="-482600"/>
            <a:r>
              <a:rPr lang="en-US" sz="1600" b="1" dirty="0">
                <a:solidFill>
                  <a:schemeClr val="bg2">
                    <a:lumMod val="10000"/>
                  </a:schemeClr>
                </a:solidFill>
                <a:latin typeface="+mj-lt"/>
              </a:rPr>
              <a:t>Construction Materials Industry (CMIs): </a:t>
            </a:r>
            <a:r>
              <a:rPr lang="en-US" sz="1600" dirty="0">
                <a:solidFill>
                  <a:schemeClr val="bg2">
                    <a:lumMod val="10000"/>
                  </a:schemeClr>
                </a:solidFill>
                <a:latin typeface="+mj-lt"/>
              </a:rPr>
              <a:t>Providers of standardized Materials on large economies of scale volumes so as to go for Home Depot Concepts</a:t>
            </a:r>
          </a:p>
          <a:p>
            <a:pPr marL="542925" lvl="1" indent="-482600"/>
            <a:r>
              <a:rPr lang="en-US" sz="1600" b="1" dirty="0">
                <a:solidFill>
                  <a:schemeClr val="bg2">
                    <a:lumMod val="10000"/>
                  </a:schemeClr>
                </a:solidFill>
                <a:latin typeface="+mj-lt"/>
              </a:rPr>
              <a:t>Housing Finance Companies and Commercial Banks (</a:t>
            </a:r>
            <a:r>
              <a:rPr lang="en-US" sz="1600" dirty="0">
                <a:solidFill>
                  <a:schemeClr val="bg2">
                    <a:lumMod val="10000"/>
                  </a:schemeClr>
                </a:solidFill>
                <a:latin typeface="+mj-lt"/>
              </a:rPr>
              <a:t>HFCs/CBs): Providers of Diversified Housing Finance Products, Expansion of Outreach and Financial Inclusion across geographical areas and income segments.</a:t>
            </a:r>
          </a:p>
          <a:p>
            <a:pPr marL="542925" lvl="1" indent="-482600"/>
            <a:r>
              <a:rPr lang="en-US" sz="1600" b="1" dirty="0">
                <a:solidFill>
                  <a:schemeClr val="bg2">
                    <a:lumMod val="10000"/>
                  </a:schemeClr>
                </a:solidFill>
                <a:latin typeface="+mj-lt"/>
              </a:rPr>
              <a:t>Land Agencies/Land Banks </a:t>
            </a:r>
            <a:r>
              <a:rPr lang="en-US" sz="1600" dirty="0">
                <a:solidFill>
                  <a:schemeClr val="bg2">
                    <a:lumMod val="10000"/>
                  </a:schemeClr>
                </a:solidFill>
                <a:latin typeface="+mj-lt"/>
              </a:rPr>
              <a:t>(Land): </a:t>
            </a:r>
            <a:r>
              <a:rPr lang="en-US" sz="1600" dirty="0" smtClean="0">
                <a:solidFill>
                  <a:schemeClr val="bg2">
                    <a:lumMod val="10000"/>
                  </a:schemeClr>
                </a:solidFill>
                <a:latin typeface="+mj-lt"/>
              </a:rPr>
              <a:t>Federal </a:t>
            </a:r>
            <a:r>
              <a:rPr lang="en-US" sz="1600" dirty="0">
                <a:solidFill>
                  <a:schemeClr val="bg2">
                    <a:lumMod val="10000"/>
                  </a:schemeClr>
                </a:solidFill>
                <a:latin typeface="+mj-lt"/>
              </a:rPr>
              <a:t>and Provincial Land, Land with state entities like ETBP, Railways etc. </a:t>
            </a:r>
          </a:p>
          <a:p>
            <a:pPr marL="542925" lvl="1" indent="-482600"/>
            <a:r>
              <a:rPr lang="en-US" sz="1600" dirty="0">
                <a:solidFill>
                  <a:schemeClr val="bg2">
                    <a:lumMod val="10000"/>
                  </a:schemeClr>
                </a:solidFill>
                <a:latin typeface="+mj-lt"/>
              </a:rPr>
              <a:t>Arranger and manager of Raw Lands to Serviced Lands, enhancing supply of lands for habitat development.</a:t>
            </a:r>
          </a:p>
          <a:p>
            <a:pPr marL="542925" lvl="1" indent="-482600"/>
            <a:r>
              <a:rPr lang="en-US" sz="1600" b="1" dirty="0">
                <a:solidFill>
                  <a:schemeClr val="bg2">
                    <a:lumMod val="10000"/>
                  </a:schemeClr>
                </a:solidFill>
                <a:latin typeface="+mj-lt"/>
              </a:rPr>
              <a:t>Agencies responsible for External Infrastructure: </a:t>
            </a:r>
            <a:r>
              <a:rPr lang="en-US" sz="1600" i="1" dirty="0">
                <a:solidFill>
                  <a:schemeClr val="bg2">
                    <a:lumMod val="10000"/>
                  </a:schemeClr>
                </a:solidFill>
                <a:latin typeface="+mj-lt"/>
              </a:rPr>
              <a:t>Physical Infrastructure </a:t>
            </a:r>
            <a:r>
              <a:rPr lang="en-US" sz="1600" b="1" dirty="0">
                <a:solidFill>
                  <a:schemeClr val="bg2">
                    <a:lumMod val="10000"/>
                  </a:schemeClr>
                </a:solidFill>
                <a:latin typeface="+mj-lt"/>
              </a:rPr>
              <a:t>(</a:t>
            </a:r>
            <a:r>
              <a:rPr lang="en-US" sz="1600" dirty="0">
                <a:solidFill>
                  <a:schemeClr val="bg2">
                    <a:lumMod val="10000"/>
                  </a:schemeClr>
                </a:solidFill>
                <a:latin typeface="+mj-lt"/>
              </a:rPr>
              <a:t>Roads, Communication, Transport,) and </a:t>
            </a:r>
            <a:r>
              <a:rPr lang="en-US" sz="1600" i="1" dirty="0">
                <a:solidFill>
                  <a:schemeClr val="bg2">
                    <a:lumMod val="10000"/>
                  </a:schemeClr>
                </a:solidFill>
                <a:latin typeface="+mj-lt"/>
              </a:rPr>
              <a:t>Social Infrastructure </a:t>
            </a:r>
            <a:r>
              <a:rPr lang="en-US" sz="1600" dirty="0">
                <a:solidFill>
                  <a:schemeClr val="bg2">
                    <a:lumMod val="10000"/>
                  </a:schemeClr>
                </a:solidFill>
                <a:latin typeface="+mj-lt"/>
              </a:rPr>
              <a:t>( Health, Education, Social Integration).</a:t>
            </a:r>
            <a:endParaRPr lang="en-US" sz="1800" dirty="0">
              <a:latin typeface="+mj-lt"/>
            </a:endParaRPr>
          </a:p>
          <a:p>
            <a:endParaRPr lang="en-US" sz="1800" dirty="0">
              <a:latin typeface="+mj-lt"/>
            </a:endParaRPr>
          </a:p>
        </p:txBody>
      </p:sp>
      <p:sp>
        <p:nvSpPr>
          <p:cNvPr id="6" name="Slide Number Placeholder 5">
            <a:extLst>
              <a:ext uri="{FF2B5EF4-FFF2-40B4-BE49-F238E27FC236}">
                <a16:creationId xmlns:a16="http://schemas.microsoft.com/office/drawing/2014/main" id="{B0791C7D-6650-73D0-DCC6-574DEC452DC8}"/>
              </a:ext>
            </a:extLst>
          </p:cNvPr>
          <p:cNvSpPr>
            <a:spLocks noGrp="1"/>
          </p:cNvSpPr>
          <p:nvPr>
            <p:ph type="sldNum" sz="quarter" idx="12"/>
          </p:nvPr>
        </p:nvSpPr>
        <p:spPr/>
        <p:txBody>
          <a:bodyPr/>
          <a:lstStyle/>
          <a:p>
            <a:pPr>
              <a:defRPr/>
            </a:pPr>
            <a:fld id="{4329BDD8-424D-414E-8DDE-D53D27147AAE}" type="slidenum">
              <a:rPr lang="en-US" smtClean="0"/>
              <a:pPr>
                <a:defRPr/>
              </a:pPr>
              <a:t>8</a:t>
            </a:fld>
            <a:endParaRPr lang="en-US" dirty="0"/>
          </a:p>
        </p:txBody>
      </p:sp>
    </p:spTree>
    <p:extLst>
      <p:ext uri="{BB962C8B-B14F-4D97-AF65-F5344CB8AC3E}">
        <p14:creationId xmlns:p14="http://schemas.microsoft.com/office/powerpoint/2010/main" val="23926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609600" y="1158621"/>
            <a:ext cx="10972800" cy="489403"/>
          </a:xfrm>
          <a:prstGeom prst="rect">
            <a:avLst/>
          </a:prstGeom>
        </p:spPr>
        <p:txBody>
          <a:bodyPr/>
          <a:lstStyle>
            <a:lvl1pPr>
              <a:defRPr b="1">
                <a:solidFill>
                  <a:srgbClr val="1F497D"/>
                </a:solidFill>
              </a:defRPr>
            </a:lvl1pPr>
          </a:lstStyle>
          <a:p>
            <a:pPr algn="ctr"/>
            <a:r>
              <a:rPr lang="en-US" sz="3200" dirty="0">
                <a:solidFill>
                  <a:schemeClr val="accent5">
                    <a:lumMod val="50000"/>
                  </a:schemeClr>
                </a:solidFill>
              </a:rPr>
              <a:t>Key Players of Affordable Housing-1</a:t>
            </a:r>
            <a:endParaRPr sz="3200" dirty="0">
              <a:solidFill>
                <a:schemeClr val="accent5">
                  <a:lumMod val="50000"/>
                </a:schemeClr>
              </a:solidFill>
            </a:endParaRPr>
          </a:p>
        </p:txBody>
      </p:sp>
      <p:sp>
        <p:nvSpPr>
          <p:cNvPr id="188" name="Content Placeholder 2"/>
          <p:cNvSpPr txBox="1">
            <a:spLocks noGrp="1"/>
          </p:cNvSpPr>
          <p:nvPr>
            <p:ph idx="1"/>
          </p:nvPr>
        </p:nvSpPr>
        <p:spPr>
          <a:xfrm>
            <a:off x="609600" y="1741251"/>
            <a:ext cx="10972800" cy="4679004"/>
          </a:xfrm>
          <a:prstGeom prst="rect">
            <a:avLst/>
          </a:prstGeom>
        </p:spPr>
        <p:txBody>
          <a:bodyPr>
            <a:normAutofit fontScale="92500" lnSpcReduction="10000"/>
          </a:bodyPr>
          <a:lstStyle/>
          <a:p>
            <a:pPr marL="0" indent="0" algn="just">
              <a:spcBef>
                <a:spcPts val="300"/>
              </a:spcBef>
              <a:buSzTx/>
              <a:buFont typeface="Wingdings 2"/>
              <a:buNone/>
              <a:defRPr sz="1400" b="1"/>
            </a:pPr>
            <a:r>
              <a:rPr sz="1800" dirty="0">
                <a:solidFill>
                  <a:srgbClr val="0070C0"/>
                </a:solidFill>
                <a:latin typeface="+mj-lt"/>
              </a:rPr>
              <a:t>Finance-Side</a:t>
            </a:r>
            <a:r>
              <a:rPr sz="1800" dirty="0">
                <a:latin typeface="+mj-lt"/>
              </a:rPr>
              <a:t> : </a:t>
            </a:r>
          </a:p>
          <a:p>
            <a:pPr algn="just">
              <a:spcBef>
                <a:spcPts val="300"/>
              </a:spcBef>
              <a:defRPr sz="1400"/>
            </a:pPr>
            <a:r>
              <a:rPr lang="en-US" sz="1800" b="1" dirty="0">
                <a:latin typeface="+mj-lt"/>
              </a:rPr>
              <a:t>Specialized Housing Finance Institutions (SHFIs) </a:t>
            </a:r>
            <a:r>
              <a:rPr lang="en-US" sz="1800" dirty="0">
                <a:latin typeface="+mj-lt"/>
              </a:rPr>
              <a:t>like HBFC. Pakistan has only 4, while India has more than 100.</a:t>
            </a:r>
          </a:p>
          <a:p>
            <a:pPr algn="just">
              <a:spcBef>
                <a:spcPts val="300"/>
              </a:spcBef>
              <a:defRPr sz="1400"/>
            </a:pPr>
            <a:r>
              <a:rPr lang="en-US" sz="1800" b="1" dirty="0">
                <a:latin typeface="+mj-lt"/>
              </a:rPr>
              <a:t>Commercial Banks </a:t>
            </a:r>
            <a:r>
              <a:rPr lang="en-US" sz="1800" dirty="0">
                <a:latin typeface="+mj-lt"/>
              </a:rPr>
              <a:t>active in housing finance. A recent phenomenon.</a:t>
            </a:r>
            <a:endParaRPr sz="1800" dirty="0">
              <a:latin typeface="+mj-lt"/>
            </a:endParaRPr>
          </a:p>
          <a:p>
            <a:pPr algn="just">
              <a:spcBef>
                <a:spcPts val="300"/>
              </a:spcBef>
              <a:defRPr sz="1400"/>
            </a:pPr>
            <a:r>
              <a:rPr lang="en-US" sz="1800" b="1" dirty="0" smtClean="0">
                <a:latin typeface="+mj-lt"/>
              </a:rPr>
              <a:t>Central Bank as </a:t>
            </a:r>
            <a:r>
              <a:rPr sz="1800" b="1" dirty="0" smtClean="0">
                <a:latin typeface="+mj-lt"/>
              </a:rPr>
              <a:t>Regulator-State </a:t>
            </a:r>
            <a:r>
              <a:rPr sz="1800" dirty="0">
                <a:latin typeface="+mj-lt"/>
              </a:rPr>
              <a:t>Bank of Pakistan (SBP)</a:t>
            </a:r>
            <a:r>
              <a:rPr lang="en-US" sz="1800" dirty="0">
                <a:latin typeface="+mj-lt"/>
              </a:rPr>
              <a:t> for HBFC under DFI Mode,</a:t>
            </a:r>
            <a:r>
              <a:rPr sz="1800" dirty="0">
                <a:latin typeface="+mj-lt"/>
              </a:rPr>
              <a:t> SECP for </a:t>
            </a:r>
            <a:r>
              <a:rPr lang="en-US" sz="1800" dirty="0">
                <a:latin typeface="+mj-lt"/>
              </a:rPr>
              <a:t>SHFIs</a:t>
            </a:r>
          </a:p>
          <a:p>
            <a:pPr algn="just">
              <a:spcBef>
                <a:spcPts val="300"/>
              </a:spcBef>
              <a:defRPr sz="1400"/>
            </a:pPr>
            <a:r>
              <a:rPr lang="en-US" sz="1800" dirty="0">
                <a:latin typeface="+mj-lt"/>
              </a:rPr>
              <a:t>Pakistan Mortgage Refinance Co. (PMRC): A </a:t>
            </a:r>
            <a:r>
              <a:rPr lang="en-US" sz="1800" b="1" dirty="0">
                <a:latin typeface="+mj-lt"/>
              </a:rPr>
              <a:t>long-term liquidity facility institution</a:t>
            </a:r>
            <a:endParaRPr sz="1800" b="1" dirty="0">
              <a:latin typeface="+mj-lt"/>
            </a:endParaRPr>
          </a:p>
          <a:p>
            <a:pPr algn="just">
              <a:spcBef>
                <a:spcPts val="300"/>
              </a:spcBef>
              <a:defRPr sz="1400"/>
            </a:pPr>
            <a:r>
              <a:rPr sz="1800" b="1" dirty="0">
                <a:latin typeface="+mj-lt"/>
              </a:rPr>
              <a:t>Capital market </a:t>
            </a:r>
            <a:r>
              <a:rPr sz="1800" dirty="0">
                <a:latin typeface="+mj-lt"/>
              </a:rPr>
              <a:t>for market based</a:t>
            </a:r>
            <a:r>
              <a:rPr lang="en-US" sz="1800" dirty="0">
                <a:latin typeface="+mj-lt"/>
              </a:rPr>
              <a:t> long term funding and liquidity </a:t>
            </a:r>
            <a:r>
              <a:rPr sz="1800" dirty="0">
                <a:latin typeface="+mj-lt"/>
              </a:rPr>
              <a:t>instruments like REITs, Listed Property Instruments, Mortgage Backed Sukuks, </a:t>
            </a:r>
            <a:r>
              <a:rPr lang="en-US" sz="1800" dirty="0">
                <a:latin typeface="+mj-lt"/>
              </a:rPr>
              <a:t>and </a:t>
            </a:r>
            <a:r>
              <a:rPr sz="1800" dirty="0">
                <a:latin typeface="+mj-lt"/>
              </a:rPr>
              <a:t>Bonds issued by Pakistan Mortgage Refinance Co. (PMRC) etc.</a:t>
            </a:r>
            <a:endParaRPr lang="en-US" sz="1800" dirty="0">
              <a:latin typeface="+mj-lt"/>
            </a:endParaRPr>
          </a:p>
          <a:p>
            <a:pPr marL="0" indent="0" algn="just">
              <a:spcBef>
                <a:spcPts val="300"/>
              </a:spcBef>
              <a:buNone/>
              <a:defRPr sz="1400"/>
            </a:pPr>
            <a:endParaRPr sz="1800" dirty="0">
              <a:latin typeface="+mj-lt"/>
            </a:endParaRPr>
          </a:p>
          <a:p>
            <a:pPr marL="0" indent="0" algn="just">
              <a:spcBef>
                <a:spcPts val="300"/>
              </a:spcBef>
              <a:buSzTx/>
              <a:buFont typeface="Wingdings 2"/>
              <a:buNone/>
              <a:defRPr sz="1400" b="1"/>
            </a:pPr>
            <a:r>
              <a:rPr sz="1800" dirty="0">
                <a:solidFill>
                  <a:srgbClr val="0070C0"/>
                </a:solidFill>
                <a:latin typeface="+mj-lt"/>
              </a:rPr>
              <a:t>Supply-Side Agents:</a:t>
            </a:r>
            <a:endParaRPr lang="en-US" sz="1800" dirty="0">
              <a:solidFill>
                <a:srgbClr val="0070C0"/>
              </a:solidFill>
              <a:latin typeface="+mj-lt"/>
            </a:endParaRPr>
          </a:p>
          <a:p>
            <a:pPr algn="just">
              <a:spcBef>
                <a:spcPts val="300"/>
              </a:spcBef>
              <a:defRPr sz="1400"/>
            </a:pPr>
            <a:r>
              <a:rPr lang="en-US" sz="1800" dirty="0">
                <a:latin typeface="+mj-lt"/>
              </a:rPr>
              <a:t>Land supply, </a:t>
            </a:r>
            <a:r>
              <a:rPr lang="en-US" sz="1800" b="1" dirty="0">
                <a:latin typeface="+mj-lt"/>
              </a:rPr>
              <a:t>transformation of raw-land to serviced-land</a:t>
            </a:r>
            <a:r>
              <a:rPr lang="en-US" sz="1800" dirty="0">
                <a:latin typeface="+mj-lt"/>
              </a:rPr>
              <a:t>, Public Land and/or Private Land. Land Information Repository.</a:t>
            </a:r>
          </a:p>
          <a:p>
            <a:pPr algn="just">
              <a:spcBef>
                <a:spcPts val="300"/>
              </a:spcBef>
              <a:defRPr sz="1400"/>
            </a:pPr>
            <a:r>
              <a:rPr lang="en-US" sz="1800" dirty="0">
                <a:latin typeface="+mj-lt"/>
              </a:rPr>
              <a:t>Land is a provincial subject under the constitution, so becomes the housing in practical sense.</a:t>
            </a:r>
          </a:p>
          <a:p>
            <a:pPr algn="just">
              <a:spcBef>
                <a:spcPts val="300"/>
              </a:spcBef>
              <a:defRPr sz="1400"/>
            </a:pPr>
            <a:r>
              <a:rPr lang="en-US" sz="1800" b="1" dirty="0">
                <a:latin typeface="+mj-lt"/>
              </a:rPr>
              <a:t>Developer Industry</a:t>
            </a:r>
            <a:r>
              <a:rPr sz="1800" dirty="0">
                <a:latin typeface="+mj-lt"/>
              </a:rPr>
              <a:t>: Real Estate (RE) developers under platform of ABAD</a:t>
            </a:r>
            <a:r>
              <a:rPr lang="en-US" sz="1800" dirty="0">
                <a:latin typeface="+mj-lt"/>
              </a:rPr>
              <a:t>, Punjab Developers Association etc.</a:t>
            </a:r>
            <a:r>
              <a:rPr sz="1800" dirty="0">
                <a:latin typeface="+mj-lt"/>
              </a:rPr>
              <a:t> for large scale housing development both through horizontal and vertical habitat</a:t>
            </a:r>
            <a:r>
              <a:rPr lang="en-US" sz="1800" dirty="0">
                <a:latin typeface="+mj-lt"/>
              </a:rPr>
              <a:t>, under different PPP Modes</a:t>
            </a:r>
            <a:r>
              <a:rPr sz="1800" dirty="0">
                <a:latin typeface="+mj-lt"/>
              </a:rPr>
              <a:t>.</a:t>
            </a:r>
            <a:endParaRPr lang="en-US" sz="1800" dirty="0">
              <a:latin typeface="+mj-lt"/>
            </a:endParaRPr>
          </a:p>
          <a:p>
            <a:pPr algn="just">
              <a:spcBef>
                <a:spcPts val="300"/>
              </a:spcBef>
              <a:defRPr sz="1400"/>
            </a:pPr>
            <a:r>
              <a:rPr sz="1800" b="1" dirty="0">
                <a:latin typeface="+mj-lt"/>
              </a:rPr>
              <a:t>Supply-Side Regulatory Agents </a:t>
            </a:r>
            <a:r>
              <a:rPr sz="1800" dirty="0">
                <a:latin typeface="+mj-lt"/>
              </a:rPr>
              <a:t>like Building Control Authority, SECP, and Municipal Authorities</a:t>
            </a:r>
            <a:r>
              <a:rPr lang="en-US" sz="1800" dirty="0">
                <a:latin typeface="+mj-lt"/>
              </a:rPr>
              <a:t> like CDA, LDA,</a:t>
            </a:r>
            <a:r>
              <a:rPr sz="1800" dirty="0">
                <a:latin typeface="+mj-lt"/>
              </a:rPr>
              <a:t> etc.</a:t>
            </a:r>
            <a:endParaRPr lang="en-US" sz="1800" dirty="0">
              <a:latin typeface="+mj-lt"/>
            </a:endParaRPr>
          </a:p>
          <a:p>
            <a:pPr algn="just">
              <a:spcBef>
                <a:spcPts val="300"/>
              </a:spcBef>
              <a:defRPr sz="1400"/>
            </a:pPr>
            <a:r>
              <a:rPr sz="1800" b="1" dirty="0">
                <a:latin typeface="+mj-lt"/>
              </a:rPr>
              <a:t>Real Estate Regulatory Authority (RERA) </a:t>
            </a:r>
            <a:r>
              <a:rPr sz="1800" dirty="0">
                <a:latin typeface="+mj-lt"/>
              </a:rPr>
              <a:t>to </a:t>
            </a:r>
            <a:r>
              <a:rPr lang="en-US" sz="1800" dirty="0">
                <a:latin typeface="+mj-lt"/>
              </a:rPr>
              <a:t>ensure discipline in the developers industry and Real Estate Agents (Marketing)</a:t>
            </a:r>
          </a:p>
        </p:txBody>
      </p:sp>
      <p:sp>
        <p:nvSpPr>
          <p:cNvPr id="2" name="Slide Number Placeholder 1">
            <a:extLst>
              <a:ext uri="{FF2B5EF4-FFF2-40B4-BE49-F238E27FC236}">
                <a16:creationId xmlns:a16="http://schemas.microsoft.com/office/drawing/2014/main" id="{27AC1CE5-B530-5215-2C5B-96EDD01A7B73}"/>
              </a:ext>
            </a:extLst>
          </p:cNvPr>
          <p:cNvSpPr>
            <a:spLocks noGrp="1"/>
          </p:cNvSpPr>
          <p:nvPr>
            <p:ph type="sldNum" sz="quarter" idx="12"/>
          </p:nvPr>
        </p:nvSpPr>
        <p:spPr/>
        <p:txBody>
          <a:bodyPr/>
          <a:lstStyle/>
          <a:p>
            <a:pPr>
              <a:defRPr/>
            </a:pPr>
            <a:fld id="{4329BDD8-424D-414E-8DDE-D53D27147AAE}" type="slidenum">
              <a:rPr lang="en-US" smtClean="0"/>
              <a:pPr>
                <a:defRPr/>
              </a:pPr>
              <a:t>9</a:t>
            </a:fld>
            <a:endParaRPr lang="en-US" dirty="0"/>
          </a:p>
        </p:txBody>
      </p:sp>
    </p:spTree>
    <p:extLst>
      <p:ext uri="{BB962C8B-B14F-4D97-AF65-F5344CB8AC3E}">
        <p14:creationId xmlns:p14="http://schemas.microsoft.com/office/powerpoint/2010/main" val="1949461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P Global Busines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Global Business Design" id="{7727E2C2-0724-43D4-BEBA-5C50DDD1792B}" vid="{2A8B05ED-E0F7-49C4-AEEF-05101148F05B}"/>
    </a:ext>
  </a:extLst>
</a:theme>
</file>

<file path=ppt/theme/theme3.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12242</TotalTime>
  <Words>5641</Words>
  <Application>Microsoft Office PowerPoint</Application>
  <PresentationFormat>Widescreen</PresentationFormat>
  <Paragraphs>406</Paragraphs>
  <Slides>34</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34</vt:i4>
      </vt:variant>
    </vt:vector>
  </HeadingPairs>
  <TitlesOfParts>
    <vt:vector size="49" baseType="lpstr">
      <vt:lpstr>SimSun</vt:lpstr>
      <vt:lpstr>Arial</vt:lpstr>
      <vt:lpstr>Arial Black</vt:lpstr>
      <vt:lpstr>Arial Rounded MT Bold</vt:lpstr>
      <vt:lpstr>Berlin Sans FB Demi</vt:lpstr>
      <vt:lpstr>Calibri</vt:lpstr>
      <vt:lpstr>Constantia</vt:lpstr>
      <vt:lpstr>Impact</vt:lpstr>
      <vt:lpstr>Times New Roman</vt:lpstr>
      <vt:lpstr>Verdana</vt:lpstr>
      <vt:lpstr>Wingdings</vt:lpstr>
      <vt:lpstr>Wingdings 2</vt:lpstr>
      <vt:lpstr>Flow</vt:lpstr>
      <vt:lpstr>PP Global Business Design</vt:lpstr>
      <vt:lpstr>Blue Waves</vt:lpstr>
      <vt:lpstr>Affordable Housing Models Asian Scenario  at  Global Housing Foundation  “Innovative Ideas to Transform the Global Workforce Housing” October 24, 2022</vt:lpstr>
      <vt:lpstr>   Housing is a number Game Population, Area, Population Density Challenge of Food Clothing and Shelter</vt:lpstr>
      <vt:lpstr>Asian Snapshot</vt:lpstr>
      <vt:lpstr>PowerPoint Presentation</vt:lpstr>
      <vt:lpstr>                      Affordable Housing Program Case of Pakistan Housing for all - is now beyond any Political Slogan</vt:lpstr>
      <vt:lpstr>Housing backlog is increasing BUT housing delivery did not move beyond public announcements</vt:lpstr>
      <vt:lpstr>Housing for all: Targets of PTI Naya Pakistan Housing Program (NPHP)</vt:lpstr>
      <vt:lpstr>We need to understand the stakeholders of affordable housing first</vt:lpstr>
      <vt:lpstr>Key Players of Affordable Housing-1</vt:lpstr>
      <vt:lpstr>Key Players of Affordable Housing-2 Policy and Execution Platforms</vt:lpstr>
      <vt:lpstr>Housing development models</vt:lpstr>
      <vt:lpstr>Market Segmentation for Affordability      </vt:lpstr>
      <vt:lpstr>Affordability:  Based on general definition used in Asia-Pacific region</vt:lpstr>
      <vt:lpstr>PowerPoint Presentation</vt:lpstr>
      <vt:lpstr>PowerPoint Presentation</vt:lpstr>
      <vt:lpstr>Housing Affordability Models </vt:lpstr>
      <vt:lpstr>Affordable Housing</vt:lpstr>
      <vt:lpstr>Affordability Measures: Supply Side-1</vt:lpstr>
      <vt:lpstr>Affordability Measures: Supply Side-2</vt:lpstr>
      <vt:lpstr>Affordability Measures: Supply Side-3</vt:lpstr>
      <vt:lpstr>New Satellite Towns on State Land:</vt:lpstr>
      <vt:lpstr>Fiscal and Regulatory Incentives to Construction Industry</vt:lpstr>
      <vt:lpstr>Urban Housing: Progress on Ground</vt:lpstr>
      <vt:lpstr>PowerPoint Presentation</vt:lpstr>
      <vt:lpstr>         Finance-Side-1:  Retail Housing Finance (Mortgage) – Pakistan’s Scenario </vt:lpstr>
      <vt:lpstr>Finance-Side-2: Challenges of Affordable LIH</vt:lpstr>
      <vt:lpstr>AKHUWAT “Mawakhat Shelter Program (MSP)”</vt:lpstr>
      <vt:lpstr>Fincnce-Side-3:  Retail Housing Finance (Mortgage) – Pakistan’s Scenario</vt:lpstr>
      <vt:lpstr>   Fincnce-Side-4: Market Based Funding and  Role of Long-term Liquidity Facility Institutions</vt:lpstr>
      <vt:lpstr>  Affordable Housing Program:   Case of India, Pakistan, Indonesia, Turkey</vt:lpstr>
      <vt:lpstr>Energy (Electricity) Poverty around Globe and in Asia: Solar for Social Housing</vt:lpstr>
      <vt:lpstr>Advisory Center for Affordable Settlements &amp; Housing (ACASH)</vt:lpstr>
      <vt:lpstr>Recommendation</vt:lpstr>
      <vt:lpstr>      The information has been compiled by Mr. Rizvi from self study and from different sources. He is grateful to all those serving this noble cause in some form or the other.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Models NAPHDA</dc:title>
  <dc:creator>ZMR</dc:creator>
  <cp:lastModifiedBy>ZMR</cp:lastModifiedBy>
  <cp:revision>305</cp:revision>
  <dcterms:created xsi:type="dcterms:W3CDTF">2022-08-08T13:45:01Z</dcterms:created>
  <dcterms:modified xsi:type="dcterms:W3CDTF">2022-10-19T11:45:14Z</dcterms:modified>
</cp:coreProperties>
</file>