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90" r:id="rId24"/>
    <p:sldId id="279" r:id="rId25"/>
    <p:sldId id="280" r:id="rId26"/>
    <p:sldId id="281" r:id="rId27"/>
    <p:sldId id="282" r:id="rId28"/>
    <p:sldId id="291" r:id="rId29"/>
    <p:sldId id="293" r:id="rId30"/>
    <p:sldId id="283" r:id="rId31"/>
    <p:sldId id="285" r:id="rId32"/>
    <p:sldId id="286" r:id="rId33"/>
    <p:sldId id="288" r:id="rId34"/>
    <p:sldId id="292" r:id="rId35"/>
    <p:sldId id="289"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EE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4EAB06-6920-4DDD-AC7E-1915247A54AC}" type="datetimeFigureOut">
              <a:rPr lang="en-GB" smtClean="0"/>
              <a:t>06/03/2015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0B1BDB-41D2-4BB9-8882-55D7BF378DC1}" type="slidenum">
              <a:rPr lang="en-GB" smtClean="0"/>
              <a:t>‹#›</a:t>
            </a:fld>
            <a:endParaRPr lang="en-GB"/>
          </a:p>
        </p:txBody>
      </p:sp>
    </p:spTree>
    <p:extLst>
      <p:ext uri="{BB962C8B-B14F-4D97-AF65-F5344CB8AC3E}">
        <p14:creationId xmlns:p14="http://schemas.microsoft.com/office/powerpoint/2010/main" val="3951544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lgn="ctr">
              <a:defRPr sz="4400"/>
            </a:lvl1p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smtClean="0"/>
              <a:t>Presentation on Housing and Housing Finance by Zaigham Rizvi</a:t>
            </a:r>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5A334C7-B19B-4994-A2CE-36E3BE5ECDD9}" type="slidenum">
              <a:rPr lang="en-GB" smtClean="0"/>
              <a:t>‹#›</a:t>
            </a:fld>
            <a:endParaRPr lang="en-GB"/>
          </a:p>
        </p:txBody>
      </p:sp>
      <p:grpSp>
        <p:nvGrpSpPr>
          <p:cNvPr id="7" name="Group 6"/>
          <p:cNvGrpSpPr/>
          <p:nvPr userDrawn="1"/>
        </p:nvGrpSpPr>
        <p:grpSpPr>
          <a:xfrm>
            <a:off x="-9" y="-16"/>
            <a:ext cx="9252346" cy="6858038"/>
            <a:chOff x="-9" y="-16"/>
            <a:chExt cx="9252346" cy="6858038"/>
          </a:xfrm>
        </p:grpSpPr>
        <p:grpSp>
          <p:nvGrpSpPr>
            <p:cNvPr id="8" name="Group 638"/>
            <p:cNvGrpSpPr/>
            <p:nvPr/>
          </p:nvGrpSpPr>
          <p:grpSpPr>
            <a:xfrm>
              <a:off x="8528" y="419213"/>
              <a:ext cx="9073251" cy="5913938"/>
              <a:chOff x="8528" y="419213"/>
              <a:chExt cx="9073251" cy="5913938"/>
            </a:xfrm>
          </p:grpSpPr>
          <p:grpSp>
            <p:nvGrpSpPr>
              <p:cNvPr id="91"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11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92"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113"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4"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93"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109"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2"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94"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10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95"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101"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96"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97"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8"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9"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0"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9" name="Group 669"/>
            <p:cNvGrpSpPr/>
            <p:nvPr/>
          </p:nvGrpSpPr>
          <p:grpSpPr>
            <a:xfrm>
              <a:off x="-9" y="242195"/>
              <a:ext cx="9144001" cy="6615827"/>
              <a:chOff x="-9" y="242195"/>
              <a:chExt cx="9144001" cy="6615827"/>
            </a:xfrm>
          </p:grpSpPr>
          <p:grpSp>
            <p:nvGrpSpPr>
              <p:cNvPr id="50"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87"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8"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9"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0"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51"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83"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4"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5"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6"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52"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53"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79"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0"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2"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54"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75"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55"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71"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56"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67"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57"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63"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58"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59"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0" name="Group 715"/>
            <p:cNvGrpSpPr/>
            <p:nvPr/>
          </p:nvGrpSpPr>
          <p:grpSpPr>
            <a:xfrm>
              <a:off x="2" y="-16"/>
              <a:ext cx="9252335" cy="6787414"/>
              <a:chOff x="2" y="-16"/>
              <a:chExt cx="9252335" cy="6787414"/>
            </a:xfrm>
          </p:grpSpPr>
          <p:grpSp>
            <p:nvGrpSpPr>
              <p:cNvPr id="11"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4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49"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2"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43"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3"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39"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35"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5"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31"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6"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27"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7"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23"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9"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Tree>
    <p:extLst>
      <p:ext uri="{BB962C8B-B14F-4D97-AF65-F5344CB8AC3E}">
        <p14:creationId xmlns:p14="http://schemas.microsoft.com/office/powerpoint/2010/main" val="378389814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1036"/>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smtClean="0"/>
              <a:t>Presentation on Housing and Housing Finance by Zaigham Rizvi</a:t>
            </a:r>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5A334C7-B19B-4994-A2CE-36E3BE5ECDD9}" type="slidenum">
              <a:rPr lang="en-GB" smtClean="0"/>
              <a:t>‹#›</a:t>
            </a:fld>
            <a:endParaRPr lang="en-GB"/>
          </a:p>
        </p:txBody>
      </p:sp>
    </p:spTree>
    <p:extLst>
      <p:ext uri="{BB962C8B-B14F-4D97-AF65-F5344CB8AC3E}">
        <p14:creationId xmlns:p14="http://schemas.microsoft.com/office/powerpoint/2010/main" val="328871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smtClean="0"/>
              <a:t>Presentation on Housing and Housing Finance by Zaigham Rizvi</a:t>
            </a:r>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5A334C7-B19B-4994-A2CE-36E3BE5ECDD9}" type="slidenum">
              <a:rPr lang="en-GB" smtClean="0"/>
              <a:t>‹#›</a:t>
            </a:fld>
            <a:endParaRPr lang="en-GB"/>
          </a:p>
        </p:txBody>
      </p:sp>
    </p:spTree>
    <p:extLst>
      <p:ext uri="{BB962C8B-B14F-4D97-AF65-F5344CB8AC3E}">
        <p14:creationId xmlns:p14="http://schemas.microsoft.com/office/powerpoint/2010/main" val="409888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1036"/>
          </a:xfrm>
          <a:prstGeom prst="rect">
            <a:avLst/>
          </a:prstGeom>
        </p:spPr>
        <p:txBody>
          <a:bodyPr anchor="ctr"/>
          <a:lstStyle/>
          <a:p>
            <a:r>
              <a:rPr lang="en-US" dirty="0" smtClean="0"/>
              <a:t>Click to edit Master title style</a:t>
            </a:r>
            <a:endParaRPr lang="en-GB" dirty="0"/>
          </a:p>
        </p:txBody>
      </p:sp>
      <p:sp>
        <p:nvSpPr>
          <p:cNvPr id="3" name="Content Placeholder 2"/>
          <p:cNvSpPr>
            <a:spLocks noGrp="1"/>
          </p:cNvSpPr>
          <p:nvPr>
            <p:ph idx="1"/>
          </p:nvPr>
        </p:nvSpPr>
        <p:spPr>
          <a:xfrm>
            <a:off x="457200" y="1447800"/>
            <a:ext cx="8229600" cy="4525963"/>
          </a:xfrm>
          <a:prstGeom prst="rect">
            <a:avLst/>
          </a:prstGeom>
        </p:spPr>
        <p:txBody>
          <a:bodyPr/>
          <a:lstStyle>
            <a:lvl1pPr marL="342900" indent="-342900">
              <a:buFont typeface="Wingdings" pitchFamily="2" charset="2"/>
              <a:buChar char="q"/>
              <a:defRPr sz="20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Footer Placeholder 4"/>
          <p:cNvSpPr>
            <a:spLocks noGrp="1"/>
          </p:cNvSpPr>
          <p:nvPr>
            <p:ph type="ftr" sz="quarter" idx="11"/>
          </p:nvPr>
        </p:nvSpPr>
        <p:spPr>
          <a:xfrm>
            <a:off x="3886200" y="6680531"/>
            <a:ext cx="5256399" cy="365125"/>
          </a:xfrm>
          <a:prstGeom prst="rect">
            <a:avLst/>
          </a:prstGeom>
        </p:spPr>
        <p:txBody>
          <a:bodyPr/>
          <a:lstStyle>
            <a:lvl1pPr algn="r">
              <a:defRPr sz="900">
                <a:latin typeface="Verdana (Body)"/>
              </a:defRPr>
            </a:lvl1pPr>
          </a:lstStyle>
          <a:p>
            <a:r>
              <a:rPr lang="en-US" smtClean="0"/>
              <a:t>Presentation on Housing and Housing Finance by Zaigham Rizvi</a:t>
            </a:r>
            <a:endParaRPr lang="en-US" dirty="0"/>
          </a:p>
        </p:txBody>
      </p:sp>
      <p:sp>
        <p:nvSpPr>
          <p:cNvPr id="8" name="Slide Number Placeholder 5"/>
          <p:cNvSpPr>
            <a:spLocks noGrp="1"/>
          </p:cNvSpPr>
          <p:nvPr>
            <p:ph type="sldNum" sz="quarter" idx="12"/>
          </p:nvPr>
        </p:nvSpPr>
        <p:spPr>
          <a:xfrm>
            <a:off x="0" y="6663679"/>
            <a:ext cx="608287" cy="270521"/>
          </a:xfrm>
          <a:prstGeom prst="rect">
            <a:avLst/>
          </a:prstGeom>
        </p:spPr>
        <p:txBody>
          <a:bodyPr/>
          <a:lstStyle>
            <a:lvl1pPr>
              <a:defRPr sz="900">
                <a:solidFill>
                  <a:schemeClr val="tx1"/>
                </a:solidFill>
                <a:latin typeface="Verdana (Body)"/>
              </a:defRPr>
            </a:lvl1pPr>
          </a:lstStyle>
          <a:p>
            <a:fld id="{0D03FCAF-3107-4F14-97F4-3C7779A2A693}" type="slidenum">
              <a:rPr lang="en-US" smtClean="0"/>
              <a:pPr/>
              <a:t>‹#›</a:t>
            </a:fld>
            <a:endParaRPr lang="en-US" dirty="0"/>
          </a:p>
        </p:txBody>
      </p:sp>
      <p:cxnSp>
        <p:nvCxnSpPr>
          <p:cNvPr id="9" name="Straight Connector 8"/>
          <p:cNvCxnSpPr/>
          <p:nvPr userDrawn="1"/>
        </p:nvCxnSpPr>
        <p:spPr>
          <a:xfrm>
            <a:off x="497541" y="1183341"/>
            <a:ext cx="8305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719825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smtClean="0"/>
              <a:t>Presentation on Housing and Housing Finance by Zaigham Rizvi</a:t>
            </a:r>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5A334C7-B19B-4994-A2CE-36E3BE5ECDD9}" type="slidenum">
              <a:rPr lang="en-GB" smtClean="0"/>
              <a:t>‹#›</a:t>
            </a:fld>
            <a:endParaRPr lang="en-GB"/>
          </a:p>
        </p:txBody>
      </p:sp>
    </p:spTree>
    <p:extLst>
      <p:ext uri="{BB962C8B-B14F-4D97-AF65-F5344CB8AC3E}">
        <p14:creationId xmlns:p14="http://schemas.microsoft.com/office/powerpoint/2010/main" val="609616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1036"/>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smtClean="0"/>
              <a:t>Presentation on Housing and Housing Finance by Zaigham Rizvi</a:t>
            </a:r>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5A334C7-B19B-4994-A2CE-36E3BE5ECDD9}" type="slidenum">
              <a:rPr lang="en-GB" smtClean="0"/>
              <a:t>‹#›</a:t>
            </a:fld>
            <a:endParaRPr lang="en-GB"/>
          </a:p>
        </p:txBody>
      </p:sp>
    </p:spTree>
    <p:extLst>
      <p:ext uri="{BB962C8B-B14F-4D97-AF65-F5344CB8AC3E}">
        <p14:creationId xmlns:p14="http://schemas.microsoft.com/office/powerpoint/2010/main" val="2106546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1036"/>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GB"/>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r>
              <a:rPr lang="en-US" smtClean="0"/>
              <a:t>Presentation on Housing and Housing Finance by Zaigham Rizvi</a:t>
            </a:r>
            <a:endParaRPr lang="en-GB"/>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45A334C7-B19B-4994-A2CE-36E3BE5ECDD9}" type="slidenum">
              <a:rPr lang="en-GB" smtClean="0"/>
              <a:t>‹#›</a:t>
            </a:fld>
            <a:endParaRPr lang="en-GB"/>
          </a:p>
        </p:txBody>
      </p:sp>
    </p:spTree>
    <p:extLst>
      <p:ext uri="{BB962C8B-B14F-4D97-AF65-F5344CB8AC3E}">
        <p14:creationId xmlns:p14="http://schemas.microsoft.com/office/powerpoint/2010/main" val="4003602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1036"/>
          </a:xfrm>
          <a:prstGeom prst="rect">
            <a:avLst/>
          </a:prstGeom>
        </p:spPr>
        <p:txBody>
          <a:bodyPr/>
          <a:lstStyle/>
          <a:p>
            <a:r>
              <a:rPr lang="en-US" smtClean="0"/>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GB"/>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r>
              <a:rPr lang="en-US" smtClean="0"/>
              <a:t>Presentation on Housing and Housing Finance by Zaigham Rizvi</a:t>
            </a:r>
            <a:endParaRPr lang="en-GB"/>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45A334C7-B19B-4994-A2CE-36E3BE5ECDD9}" type="slidenum">
              <a:rPr lang="en-GB" smtClean="0"/>
              <a:t>‹#›</a:t>
            </a:fld>
            <a:endParaRPr lang="en-GB"/>
          </a:p>
        </p:txBody>
      </p:sp>
    </p:spTree>
    <p:extLst>
      <p:ext uri="{BB962C8B-B14F-4D97-AF65-F5344CB8AC3E}">
        <p14:creationId xmlns:p14="http://schemas.microsoft.com/office/powerpoint/2010/main" val="3211455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GB"/>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r>
              <a:rPr lang="en-US" smtClean="0"/>
              <a:t>Presentation on Housing and Housing Finance by Zaigham Rizvi</a:t>
            </a:r>
            <a:endParaRPr lang="en-GB"/>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45A334C7-B19B-4994-A2CE-36E3BE5ECDD9}" type="slidenum">
              <a:rPr lang="en-GB" smtClean="0"/>
              <a:t>‹#›</a:t>
            </a:fld>
            <a:endParaRPr lang="en-GB"/>
          </a:p>
        </p:txBody>
      </p:sp>
    </p:spTree>
    <p:extLst>
      <p:ext uri="{BB962C8B-B14F-4D97-AF65-F5344CB8AC3E}">
        <p14:creationId xmlns:p14="http://schemas.microsoft.com/office/powerpoint/2010/main" val="4204891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smtClean="0"/>
              <a:t>Presentation on Housing and Housing Finance by Zaigham Rizvi</a:t>
            </a:r>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5A334C7-B19B-4994-A2CE-36E3BE5ECDD9}" type="slidenum">
              <a:rPr lang="en-GB" smtClean="0"/>
              <a:t>‹#›</a:t>
            </a:fld>
            <a:endParaRPr lang="en-GB"/>
          </a:p>
        </p:txBody>
      </p:sp>
    </p:spTree>
    <p:extLst>
      <p:ext uri="{BB962C8B-B14F-4D97-AF65-F5344CB8AC3E}">
        <p14:creationId xmlns:p14="http://schemas.microsoft.com/office/powerpoint/2010/main" val="3521914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smtClean="0"/>
              <a:t>Presentation on Housing and Housing Finance by Zaigham Rizvi</a:t>
            </a:r>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5A334C7-B19B-4994-A2CE-36E3BE5ECDD9}" type="slidenum">
              <a:rPr lang="en-GB" smtClean="0"/>
              <a:t>‹#›</a:t>
            </a:fld>
            <a:endParaRPr lang="en-GB"/>
          </a:p>
        </p:txBody>
      </p:sp>
    </p:spTree>
    <p:extLst>
      <p:ext uri="{BB962C8B-B14F-4D97-AF65-F5344CB8AC3E}">
        <p14:creationId xmlns:p14="http://schemas.microsoft.com/office/powerpoint/2010/main" val="2708874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BFEE6F"/>
            </a:gs>
            <a:gs pos="0">
              <a:srgbClr val="BFEE6F"/>
            </a:gs>
          </a:gsLst>
          <a:lin ang="5400000" scaled="1"/>
          <a:tileRect/>
        </a:gradFill>
        <a:effectLst/>
      </p:bgPr>
    </p:bg>
    <p:spTree>
      <p:nvGrpSpPr>
        <p:cNvPr id="1" name=""/>
        <p:cNvGrpSpPr/>
        <p:nvPr/>
      </p:nvGrpSpPr>
      <p:grpSpPr>
        <a:xfrm>
          <a:off x="0" y="0"/>
          <a:ext cx="0" cy="0"/>
          <a:chOff x="0" y="0"/>
          <a:chExt cx="0" cy="0"/>
        </a:xfrm>
      </p:grpSpPr>
      <p:sp>
        <p:nvSpPr>
          <p:cNvPr id="121" name="Footer Placeholder 4"/>
          <p:cNvSpPr>
            <a:spLocks noGrp="1"/>
          </p:cNvSpPr>
          <p:nvPr>
            <p:ph type="ftr" sz="quarter" idx="3"/>
          </p:nvPr>
        </p:nvSpPr>
        <p:spPr>
          <a:xfrm>
            <a:off x="382401" y="6680531"/>
            <a:ext cx="5256399" cy="365125"/>
          </a:xfrm>
          <a:prstGeom prst="rect">
            <a:avLst/>
          </a:prstGeom>
        </p:spPr>
        <p:txBody>
          <a:bodyPr/>
          <a:lstStyle>
            <a:lvl1pPr>
              <a:defRPr sz="900">
                <a:latin typeface="Verdana (Body)"/>
              </a:defRPr>
            </a:lvl1pPr>
          </a:lstStyle>
          <a:p>
            <a:r>
              <a:rPr lang="en-US" dirty="0" smtClean="0"/>
              <a:t>Presentation on Housing and Housing Finance by Zaigham Rizvi</a:t>
            </a:r>
          </a:p>
        </p:txBody>
      </p:sp>
      <p:sp>
        <p:nvSpPr>
          <p:cNvPr id="122" name="Slide Number Placeholder 5"/>
          <p:cNvSpPr>
            <a:spLocks noGrp="1"/>
          </p:cNvSpPr>
          <p:nvPr>
            <p:ph type="sldNum" sz="quarter" idx="4"/>
          </p:nvPr>
        </p:nvSpPr>
        <p:spPr>
          <a:xfrm>
            <a:off x="0" y="6663679"/>
            <a:ext cx="608287" cy="270521"/>
          </a:xfrm>
          <a:prstGeom prst="rect">
            <a:avLst/>
          </a:prstGeom>
        </p:spPr>
        <p:txBody>
          <a:bodyPr/>
          <a:lstStyle>
            <a:lvl1pPr>
              <a:defRPr sz="900">
                <a:solidFill>
                  <a:schemeClr val="tx1"/>
                </a:solidFill>
                <a:latin typeface="Verdana (Body)"/>
              </a:defRPr>
            </a:lvl1pPr>
          </a:lstStyle>
          <a:p>
            <a:fld id="{0D03FCAF-3107-4F14-97F4-3C7779A2A693}" type="slidenum">
              <a:rPr lang="en-US" smtClean="0"/>
              <a:pPr/>
              <a:t>‹#›</a:t>
            </a:fld>
            <a:endParaRPr lang="en-US" dirty="0"/>
          </a:p>
        </p:txBody>
      </p:sp>
    </p:spTree>
    <p:extLst>
      <p:ext uri="{BB962C8B-B14F-4D97-AF65-F5344CB8AC3E}">
        <p14:creationId xmlns:p14="http://schemas.microsoft.com/office/powerpoint/2010/main" val="2796241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2600" b="1"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BFEE6F"/>
            </a:gs>
            <a:gs pos="75000">
              <a:srgbClr val="BFEE6F"/>
            </a:gs>
          </a:gsLst>
          <a:lin ang="5400000" scaled="1"/>
          <a:tileRect/>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667000"/>
            <a:ext cx="7772400" cy="1470025"/>
          </a:xfrm>
        </p:spPr>
        <p:txBody>
          <a:bodyPr/>
          <a:lstStyle/>
          <a:p>
            <a:pPr marL="0" indent="0" algn="ctr"/>
            <a:r>
              <a:rPr lang="en-US" sz="4400" dirty="0" smtClean="0"/>
              <a:t>Affordable </a:t>
            </a:r>
            <a:r>
              <a:rPr lang="en-US" sz="4400" dirty="0"/>
              <a:t>Housing and Housing </a:t>
            </a:r>
            <a:r>
              <a:rPr lang="en-US" sz="4400" dirty="0" smtClean="0"/>
              <a:t>Finance –</a:t>
            </a:r>
            <a:br>
              <a:rPr lang="en-US" sz="4400" dirty="0" smtClean="0"/>
            </a:br>
            <a:r>
              <a:rPr lang="en-US" dirty="0" smtClean="0"/>
              <a:t>Issues and solutions</a:t>
            </a:r>
            <a:endParaRPr lang="en-GB" dirty="0"/>
          </a:p>
        </p:txBody>
      </p:sp>
      <p:sp>
        <p:nvSpPr>
          <p:cNvPr id="5" name="Subtitle 4"/>
          <p:cNvSpPr>
            <a:spLocks noGrp="1"/>
          </p:cNvSpPr>
          <p:nvPr>
            <p:ph type="subTitle" idx="1"/>
          </p:nvPr>
        </p:nvSpPr>
        <p:spPr>
          <a:xfrm>
            <a:off x="83539" y="5638800"/>
            <a:ext cx="6400800" cy="758825"/>
          </a:xfrm>
        </p:spPr>
        <p:txBody>
          <a:bodyPr/>
          <a:lstStyle/>
          <a:p>
            <a:pPr algn="l"/>
            <a:r>
              <a:rPr lang="en-US" b="1" dirty="0" smtClean="0">
                <a:solidFill>
                  <a:schemeClr val="bg1"/>
                </a:solidFill>
              </a:rPr>
              <a:t>By: Zaigham M. Rizvi</a:t>
            </a:r>
            <a:endParaRPr lang="en-GB" b="1" dirty="0">
              <a:solidFill>
                <a:schemeClr val="bg1"/>
              </a:solidFill>
            </a:endParaRPr>
          </a:p>
        </p:txBody>
      </p:sp>
      <p:sp>
        <p:nvSpPr>
          <p:cNvPr id="6" name="Rectangle 5"/>
          <p:cNvSpPr/>
          <p:nvPr/>
        </p:nvSpPr>
        <p:spPr>
          <a:xfrm>
            <a:off x="76200" y="6211669"/>
            <a:ext cx="8077200" cy="646331"/>
          </a:xfrm>
          <a:prstGeom prst="rect">
            <a:avLst/>
          </a:prstGeom>
        </p:spPr>
        <p:txBody>
          <a:bodyPr wrap="square">
            <a:spAutoFit/>
          </a:bodyPr>
          <a:lstStyle/>
          <a:p>
            <a:pPr lvl="0"/>
            <a:r>
              <a:rPr lang="en-US" b="1" dirty="0"/>
              <a:t>Presentation made at IDB </a:t>
            </a:r>
            <a:r>
              <a:rPr lang="en-US" b="1" dirty="0" smtClean="0"/>
              <a:t>Workshop - Jeddah </a:t>
            </a:r>
            <a:r>
              <a:rPr lang="en-US" b="1" dirty="0"/>
              <a:t>Saudi Arabia</a:t>
            </a:r>
          </a:p>
          <a:p>
            <a:r>
              <a:rPr lang="en-US" b="1" dirty="0"/>
              <a:t>September 15, 2012</a:t>
            </a:r>
          </a:p>
        </p:txBody>
      </p:sp>
      <p:sp>
        <p:nvSpPr>
          <p:cNvPr id="7" name="Title 1"/>
          <p:cNvSpPr txBox="1">
            <a:spLocks/>
          </p:cNvSpPr>
          <p:nvPr/>
        </p:nvSpPr>
        <p:spPr>
          <a:xfrm>
            <a:off x="1828800" y="914400"/>
            <a:ext cx="7772400" cy="609599"/>
          </a:xfrm>
          <a:prstGeom prst="rect">
            <a:avLst/>
          </a:prstGeom>
        </p:spPr>
        <p:txBody>
          <a:bodyPr/>
          <a:lstStyle>
            <a:lvl1pPr algn="l" defTabSz="914400" rtl="0" eaLnBrk="1" latinLnBrk="0" hangingPunct="1">
              <a:spcBef>
                <a:spcPct val="0"/>
              </a:spcBef>
              <a:buNone/>
              <a:defRPr sz="2600" b="1" kern="1200">
                <a:solidFill>
                  <a:schemeClr val="bg1"/>
                </a:solidFill>
                <a:latin typeface="Verdana" pitchFamily="34" charset="0"/>
                <a:ea typeface="Verdana" pitchFamily="34" charset="0"/>
                <a:cs typeface="Verdana" pitchFamily="34" charset="0"/>
              </a:defRPr>
            </a:lvl1pPr>
          </a:lstStyle>
          <a:p>
            <a:r>
              <a:rPr lang="en-US" sz="4000" dirty="0" smtClean="0"/>
              <a:t>   IDB Member Countries</a:t>
            </a:r>
            <a:endParaRPr lang="en-US" sz="4000" dirty="0"/>
          </a:p>
        </p:txBody>
      </p:sp>
      <p:pic>
        <p:nvPicPr>
          <p:cNvPr id="8" name="Picture 2" descr="http://ww1.prweb.com/prfiles/2010/03/10/2833514/IDBLogoJPE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39" y="583406"/>
            <a:ext cx="2278661" cy="162639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26587085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Housing Challenges in Asia-Pacific region</a:t>
            </a:r>
            <a:endParaRPr lang="en-GB" dirty="0"/>
          </a:p>
        </p:txBody>
      </p:sp>
      <p:sp>
        <p:nvSpPr>
          <p:cNvPr id="3" name="Content Placeholder 2"/>
          <p:cNvSpPr>
            <a:spLocks noGrp="1"/>
          </p:cNvSpPr>
          <p:nvPr>
            <p:ph idx="1"/>
          </p:nvPr>
        </p:nvSpPr>
        <p:spPr/>
        <p:txBody>
          <a:bodyPr/>
          <a:lstStyle/>
          <a:p>
            <a:r>
              <a:rPr lang="en-US" dirty="0" smtClean="0"/>
              <a:t>Region represents more than 1/4</a:t>
            </a:r>
            <a:r>
              <a:rPr lang="en-US" baseline="30000" dirty="0" smtClean="0"/>
              <a:t>th</a:t>
            </a:r>
            <a:r>
              <a:rPr lang="en-US" dirty="0" smtClean="0"/>
              <a:t> of Worlds population and ½ of the poor on the planet</a:t>
            </a:r>
          </a:p>
          <a:p>
            <a:r>
              <a:rPr lang="en-US" dirty="0" smtClean="0"/>
              <a:t>Including China, Asia-Pacific represents ½ of the Worlds population</a:t>
            </a:r>
          </a:p>
          <a:p>
            <a:r>
              <a:rPr lang="en-US" dirty="0" smtClean="0"/>
              <a:t>Region still among the lowest in terms of Mortgage Finance</a:t>
            </a:r>
          </a:p>
          <a:p>
            <a:pPr lvl="1"/>
            <a:r>
              <a:rPr lang="en-US" dirty="0" smtClean="0"/>
              <a:t>Average Mortgage Debt to GDP Ratio 3.3</a:t>
            </a:r>
          </a:p>
          <a:p>
            <a:r>
              <a:rPr lang="en-US" dirty="0" smtClean="0"/>
              <a:t>Region is faced with massive housing shortage </a:t>
            </a:r>
          </a:p>
          <a:p>
            <a:pPr lvl="1"/>
            <a:r>
              <a:rPr lang="en-US" dirty="0" smtClean="0"/>
              <a:t>India alone faces an Urban Housing shortage of 27 </a:t>
            </a:r>
            <a:r>
              <a:rPr lang="en-US" dirty="0" err="1" smtClean="0"/>
              <a:t>mn</a:t>
            </a:r>
            <a:endParaRPr lang="en-US" dirty="0" smtClean="0"/>
          </a:p>
          <a:p>
            <a:r>
              <a:rPr lang="en-US" dirty="0" smtClean="0"/>
              <a:t>Nearly entire urban shortage is in Low-Income Category</a:t>
            </a:r>
          </a:p>
          <a:p>
            <a:r>
              <a:rPr lang="en-US" dirty="0" smtClean="0"/>
              <a:t>Persons per Room Density: </a:t>
            </a:r>
          </a:p>
          <a:p>
            <a:pPr lvl="1"/>
            <a:r>
              <a:rPr lang="en-US" dirty="0" smtClean="0"/>
              <a:t>India/Pakistan is 3.5;</a:t>
            </a:r>
          </a:p>
          <a:p>
            <a:pPr lvl="1"/>
            <a:r>
              <a:rPr lang="en-US" dirty="0" smtClean="0"/>
              <a:t>EU is 1.1; and </a:t>
            </a:r>
          </a:p>
          <a:p>
            <a:pPr lvl="1"/>
            <a:r>
              <a:rPr lang="en-US" dirty="0" smtClean="0"/>
              <a:t>USA is 0.5</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10</a:t>
            </a:fld>
            <a:endParaRPr lang="en-US" dirty="0"/>
          </a:p>
        </p:txBody>
      </p:sp>
    </p:spTree>
    <p:extLst>
      <p:ext uri="{BB962C8B-B14F-4D97-AF65-F5344CB8AC3E}">
        <p14:creationId xmlns:p14="http://schemas.microsoft.com/office/powerpoint/2010/main" val="42139517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Population explosion in Asian Cities</a:t>
            </a:r>
            <a:endParaRPr lang="en-GB" dirty="0"/>
          </a:p>
        </p:txBody>
      </p:sp>
      <p:sp>
        <p:nvSpPr>
          <p:cNvPr id="3" name="Content Placeholder 2"/>
          <p:cNvSpPr>
            <a:spLocks noGrp="1"/>
          </p:cNvSpPr>
          <p:nvPr>
            <p:ph idx="1"/>
          </p:nvPr>
        </p:nvSpPr>
        <p:spPr/>
        <p:txBody>
          <a:bodyPr/>
          <a:lstStyle/>
          <a:p>
            <a:r>
              <a:rPr lang="en-US" dirty="0" smtClean="0"/>
              <a:t>In 1950, about 232 </a:t>
            </a:r>
            <a:r>
              <a:rPr lang="en-US" dirty="0" err="1" smtClean="0"/>
              <a:t>mn</a:t>
            </a:r>
            <a:r>
              <a:rPr lang="en-US" dirty="0" smtClean="0"/>
              <a:t> people lived in urban areas representing 17% of Asia’s total population. Today it is more than 1/3</a:t>
            </a:r>
            <a:r>
              <a:rPr lang="en-US" baseline="30000" dirty="0" smtClean="0"/>
              <a:t>rd</a:t>
            </a:r>
            <a:r>
              <a:rPr lang="en-US" dirty="0" smtClean="0"/>
              <a:t> and by 2025 nearly ½ of Asian Population will be Urban</a:t>
            </a:r>
          </a:p>
          <a:p>
            <a:r>
              <a:rPr lang="en-US" dirty="0" smtClean="0"/>
              <a:t>By 2030, 1 of every 2 urban residents in the world will reside in Asia</a:t>
            </a:r>
          </a:p>
          <a:p>
            <a:r>
              <a:rPr lang="en-US" dirty="0" smtClean="0"/>
              <a:t>In India,  as per census 2001, total housing stock was 249 </a:t>
            </a:r>
            <a:r>
              <a:rPr lang="en-US" dirty="0" err="1" smtClean="0"/>
              <a:t>mn</a:t>
            </a:r>
            <a:r>
              <a:rPr lang="en-US" dirty="0" smtClean="0"/>
              <a:t> units of which 29% (72 million) were in urban areas. India today faces an Urban housing shortage of 25 </a:t>
            </a:r>
            <a:r>
              <a:rPr lang="en-US" dirty="0" err="1" smtClean="0"/>
              <a:t>mn</a:t>
            </a:r>
            <a:r>
              <a:rPr lang="en-US" dirty="0" smtClean="0"/>
              <a:t> units (Pakistan around 3 </a:t>
            </a:r>
            <a:r>
              <a:rPr lang="en-US" dirty="0" err="1" smtClean="0"/>
              <a:t>mn</a:t>
            </a:r>
            <a:r>
              <a:rPr lang="en-US" dirty="0" smtClean="0"/>
              <a:t>)    </a:t>
            </a:r>
          </a:p>
          <a:p>
            <a:r>
              <a:rPr lang="en-US" dirty="0" smtClean="0"/>
              <a:t>Nearly entire Urban Housing Shortage is in Economically Weaker Sections of society</a:t>
            </a:r>
          </a:p>
          <a:p>
            <a:r>
              <a:rPr lang="en-US" dirty="0" smtClean="0"/>
              <a:t>India, Thailand, Indonesia, Malaysia and more from the region have unique success stories in different areas </a:t>
            </a:r>
          </a:p>
          <a:p>
            <a:pPr lvl="1"/>
            <a:r>
              <a:rPr lang="en-US" dirty="0" smtClean="0"/>
              <a:t>Regional countries could benefit from knowledge and experience sharing</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11</a:t>
            </a:fld>
            <a:endParaRPr lang="en-US" dirty="0"/>
          </a:p>
        </p:txBody>
      </p:sp>
    </p:spTree>
    <p:extLst>
      <p:ext uri="{BB962C8B-B14F-4D97-AF65-F5344CB8AC3E}">
        <p14:creationId xmlns:p14="http://schemas.microsoft.com/office/powerpoint/2010/main" val="11627956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Slums Prevalence in Asia</a:t>
            </a:r>
            <a:endParaRPr lang="en-GB" dirty="0"/>
          </a:p>
        </p:txBody>
      </p:sp>
      <p:sp>
        <p:nvSpPr>
          <p:cNvPr id="3" name="Content Placeholder 2"/>
          <p:cNvSpPr>
            <a:spLocks noGrp="1"/>
          </p:cNvSpPr>
          <p:nvPr>
            <p:ph idx="1"/>
          </p:nvPr>
        </p:nvSpPr>
        <p:spPr/>
        <p:txBody>
          <a:bodyPr/>
          <a:lstStyle/>
          <a:p>
            <a:r>
              <a:rPr lang="en-US" dirty="0" smtClean="0"/>
              <a:t>Afghanistan: 80% of Kabul’s population (2.44 </a:t>
            </a:r>
            <a:r>
              <a:rPr lang="en-US" dirty="0" err="1" smtClean="0"/>
              <a:t>mn</a:t>
            </a:r>
            <a:r>
              <a:rPr lang="en-US" dirty="0" smtClean="0"/>
              <a:t>) live in slums or damaged/destroyed housing</a:t>
            </a:r>
          </a:p>
          <a:p>
            <a:r>
              <a:rPr lang="en-US" dirty="0" smtClean="0"/>
              <a:t>Bangladesh: 2,100 slums.  In Dhaka, 2 </a:t>
            </a:r>
            <a:r>
              <a:rPr lang="en-US" dirty="0" err="1" smtClean="0"/>
              <a:t>mn</a:t>
            </a:r>
            <a:r>
              <a:rPr lang="en-US" dirty="0" smtClean="0"/>
              <a:t> people live either in slums or are without any proper shelter </a:t>
            </a:r>
          </a:p>
          <a:p>
            <a:r>
              <a:rPr lang="en-US" dirty="0" smtClean="0"/>
              <a:t>India: 52,000 slums providing housing to 8 </a:t>
            </a:r>
            <a:r>
              <a:rPr lang="en-US" dirty="0" err="1" smtClean="0"/>
              <a:t>mn</a:t>
            </a:r>
            <a:r>
              <a:rPr lang="en-US" dirty="0" smtClean="0"/>
              <a:t> people (about 14% of the total urban population)</a:t>
            </a:r>
          </a:p>
          <a:p>
            <a:r>
              <a:rPr lang="en-US" dirty="0" smtClean="0"/>
              <a:t>Pakistan: Karachi alone has between 600-800 slums sheltering 7.6 </a:t>
            </a:r>
            <a:r>
              <a:rPr lang="en-US" dirty="0" err="1" smtClean="0"/>
              <a:t>mn</a:t>
            </a:r>
            <a:r>
              <a:rPr lang="en-US" dirty="0" smtClean="0"/>
              <a:t> people (1 million households) out of the total city’s population of 15.1 </a:t>
            </a:r>
            <a:r>
              <a:rPr lang="en-US" dirty="0" err="1" smtClean="0"/>
              <a:t>mn</a:t>
            </a:r>
            <a:r>
              <a:rPr lang="en-US" dirty="0" smtClean="0"/>
              <a:t> people</a:t>
            </a:r>
          </a:p>
          <a:p>
            <a:r>
              <a:rPr lang="en-US" dirty="0" smtClean="0"/>
              <a:t>Sri Lanka: A considerable share of the population of Sri Lanka lives in plantations, slums or  shanties</a:t>
            </a:r>
          </a:p>
          <a:p>
            <a:r>
              <a:rPr lang="en-US" dirty="0" smtClean="0"/>
              <a:t>Mongolia: 51% of the population residing in temporary ‘</a:t>
            </a:r>
            <a:r>
              <a:rPr lang="en-US" dirty="0" err="1" smtClean="0"/>
              <a:t>ger</a:t>
            </a:r>
            <a:r>
              <a:rPr lang="en-US" dirty="0" smtClean="0"/>
              <a:t>’ dwellings</a:t>
            </a:r>
          </a:p>
          <a:p>
            <a:r>
              <a:rPr lang="en-US" dirty="0" smtClean="0"/>
              <a:t>Indonesia: 17.2 </a:t>
            </a:r>
            <a:r>
              <a:rPr lang="en-US" dirty="0" err="1" smtClean="0"/>
              <a:t>mn</a:t>
            </a:r>
            <a:r>
              <a:rPr lang="en-US" dirty="0" smtClean="0"/>
              <a:t> families live in approximately 10,000 slum areas</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12</a:t>
            </a:fld>
            <a:endParaRPr lang="en-US" dirty="0"/>
          </a:p>
        </p:txBody>
      </p:sp>
    </p:spTree>
    <p:extLst>
      <p:ext uri="{BB962C8B-B14F-4D97-AF65-F5344CB8AC3E}">
        <p14:creationId xmlns:p14="http://schemas.microsoft.com/office/powerpoint/2010/main" val="42796988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the Urban Poor Live</a:t>
            </a:r>
            <a:endParaRPr lang="en-GB" dirty="0"/>
          </a:p>
        </p:txBody>
      </p:sp>
      <p:sp>
        <p:nvSpPr>
          <p:cNvPr id="3" name="Content Placeholder 2"/>
          <p:cNvSpPr>
            <a:spLocks noGrp="1"/>
          </p:cNvSpPr>
          <p:nvPr>
            <p:ph idx="1"/>
          </p:nvPr>
        </p:nvSpPr>
        <p:spPr/>
        <p:txBody>
          <a:bodyPr/>
          <a:lstStyle/>
          <a:p>
            <a:r>
              <a:rPr lang="en-US" dirty="0" smtClean="0"/>
              <a:t>Slums known through various names across the region:  Shanty Towns, </a:t>
            </a:r>
            <a:r>
              <a:rPr lang="en-US" dirty="0" err="1" smtClean="0"/>
              <a:t>Jhopar</a:t>
            </a:r>
            <a:r>
              <a:rPr lang="en-US" dirty="0" smtClean="0"/>
              <a:t> Patti, </a:t>
            </a:r>
            <a:r>
              <a:rPr lang="en-US" dirty="0" err="1" smtClean="0"/>
              <a:t>Jhuggi</a:t>
            </a:r>
            <a:r>
              <a:rPr lang="en-US" dirty="0" smtClean="0"/>
              <a:t>, </a:t>
            </a:r>
            <a:r>
              <a:rPr lang="en-US" dirty="0" err="1" smtClean="0"/>
              <a:t>Basti</a:t>
            </a:r>
            <a:r>
              <a:rPr lang="en-US" dirty="0" smtClean="0"/>
              <a:t>, </a:t>
            </a:r>
            <a:r>
              <a:rPr lang="en-US" dirty="0" err="1" smtClean="0"/>
              <a:t>Katchi</a:t>
            </a:r>
            <a:r>
              <a:rPr lang="en-US" dirty="0" smtClean="0"/>
              <a:t> </a:t>
            </a:r>
            <a:r>
              <a:rPr lang="en-US" dirty="0" err="1" smtClean="0"/>
              <a:t>Abadi</a:t>
            </a:r>
            <a:r>
              <a:rPr lang="en-US" dirty="0" smtClean="0"/>
              <a:t>, Squatter Settlements, legal/illegal habitat, </a:t>
            </a:r>
            <a:r>
              <a:rPr lang="en-US" dirty="0" err="1" smtClean="0"/>
              <a:t>etc</a:t>
            </a:r>
            <a:endParaRPr lang="en-US" dirty="0" smtClean="0"/>
          </a:p>
          <a:p>
            <a:r>
              <a:rPr lang="en-US" dirty="0" smtClean="0"/>
              <a:t>Hidden behind higher persons per room density </a:t>
            </a:r>
          </a:p>
          <a:p>
            <a:r>
              <a:rPr lang="en-US" dirty="0" smtClean="0"/>
              <a:t>Most, if not all, shelter in slums</a:t>
            </a:r>
          </a:p>
          <a:p>
            <a:r>
              <a:rPr lang="en-US" dirty="0" smtClean="0"/>
              <a:t>In some cases homeless poor live on footpaths, and even in abandoned sewerage pipes</a:t>
            </a:r>
          </a:p>
          <a:p>
            <a:r>
              <a:rPr lang="en-US" dirty="0" smtClean="0"/>
              <a:t>Nearly 50% of major metropolitans in the regions are slums</a:t>
            </a:r>
          </a:p>
          <a:p>
            <a:r>
              <a:rPr lang="en-US" dirty="0" smtClean="0"/>
              <a:t>A two pronged approach is required:</a:t>
            </a:r>
          </a:p>
          <a:p>
            <a:pPr lvl="1"/>
            <a:r>
              <a:rPr lang="en-US" dirty="0" smtClean="0"/>
              <a:t>Slums improvement programs; and</a:t>
            </a:r>
          </a:p>
          <a:p>
            <a:pPr lvl="1"/>
            <a:r>
              <a:rPr lang="en-US" dirty="0" smtClean="0"/>
              <a:t>Slums rehabilitation programs</a:t>
            </a:r>
          </a:p>
          <a:p>
            <a:endParaRPr lang="en-GB" dirty="0"/>
          </a:p>
        </p:txBody>
      </p:sp>
      <p:sp>
        <p:nvSpPr>
          <p:cNvPr id="6" name="Footer Placeholder 5"/>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7" name="Slide Number Placeholder 6"/>
          <p:cNvSpPr>
            <a:spLocks noGrp="1"/>
          </p:cNvSpPr>
          <p:nvPr>
            <p:ph type="sldNum" sz="quarter" idx="12"/>
          </p:nvPr>
        </p:nvSpPr>
        <p:spPr/>
        <p:txBody>
          <a:bodyPr/>
          <a:lstStyle/>
          <a:p>
            <a:fld id="{0D03FCAF-3107-4F14-97F4-3C7779A2A693}" type="slidenum">
              <a:rPr lang="en-US" smtClean="0"/>
              <a:pPr/>
              <a:t>13</a:t>
            </a:fld>
            <a:endParaRPr lang="en-US" dirty="0"/>
          </a:p>
        </p:txBody>
      </p:sp>
    </p:spTree>
    <p:extLst>
      <p:ext uri="{BB962C8B-B14F-4D97-AF65-F5344CB8AC3E}">
        <p14:creationId xmlns:p14="http://schemas.microsoft.com/office/powerpoint/2010/main" val="21466781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Urban Realities – A glimpse into reality</a:t>
            </a:r>
            <a:endParaRPr lang="en-GB" dirty="0"/>
          </a:p>
        </p:txBody>
      </p:sp>
      <p:pic>
        <p:nvPicPr>
          <p:cNvPr id="4" name="Picture 3" descr="slumsanit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24000"/>
            <a:ext cx="4419600" cy="2528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5" name="Picture 4" descr="navimumbai_slu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2025" y="3956050"/>
            <a:ext cx="4264025" cy="2857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6" name="Footer Placeholder 5"/>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7" name="Slide Number Placeholder 6"/>
          <p:cNvSpPr>
            <a:spLocks noGrp="1"/>
          </p:cNvSpPr>
          <p:nvPr>
            <p:ph type="sldNum" sz="quarter" idx="12"/>
          </p:nvPr>
        </p:nvSpPr>
        <p:spPr/>
        <p:txBody>
          <a:bodyPr/>
          <a:lstStyle/>
          <a:p>
            <a:fld id="{0D03FCAF-3107-4F14-97F4-3C7779A2A693}" type="slidenum">
              <a:rPr lang="en-US" smtClean="0"/>
              <a:pPr/>
              <a:t>14</a:t>
            </a:fld>
            <a:endParaRPr lang="en-US" dirty="0"/>
          </a:p>
        </p:txBody>
      </p:sp>
    </p:spTree>
    <p:extLst>
      <p:ext uri="{BB962C8B-B14F-4D97-AF65-F5344CB8AC3E}">
        <p14:creationId xmlns:p14="http://schemas.microsoft.com/office/powerpoint/2010/main" val="383983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Role of the Developer Industry and the Construction Industry</a:t>
            </a:r>
            <a:br>
              <a:rPr lang="en-US" dirty="0" smtClean="0"/>
            </a:br>
            <a:endParaRPr lang="en-GB" dirty="0"/>
          </a:p>
        </p:txBody>
      </p:sp>
    </p:spTree>
    <p:extLst>
      <p:ext uri="{BB962C8B-B14F-4D97-AF65-F5344CB8AC3E}">
        <p14:creationId xmlns:p14="http://schemas.microsoft.com/office/powerpoint/2010/main" val="30319698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Major players in the Construction sectors</a:t>
            </a:r>
            <a:endParaRPr lang="en-GB" dirty="0"/>
          </a:p>
        </p:txBody>
      </p:sp>
      <p:sp>
        <p:nvSpPr>
          <p:cNvPr id="3" name="Content Placeholder 2"/>
          <p:cNvSpPr>
            <a:spLocks noGrp="1"/>
          </p:cNvSpPr>
          <p:nvPr>
            <p:ph idx="1"/>
          </p:nvPr>
        </p:nvSpPr>
        <p:spPr/>
        <p:txBody>
          <a:bodyPr/>
          <a:lstStyle/>
          <a:p>
            <a:r>
              <a:rPr lang="en-US" dirty="0" smtClean="0"/>
              <a:t>Developers/contractors;</a:t>
            </a:r>
          </a:p>
          <a:p>
            <a:r>
              <a:rPr lang="en-US" dirty="0" smtClean="0"/>
              <a:t>Designers;</a:t>
            </a:r>
          </a:p>
          <a:p>
            <a:r>
              <a:rPr lang="en-US" dirty="0" smtClean="0"/>
              <a:t>Construction material Industry (CMI);</a:t>
            </a:r>
          </a:p>
          <a:p>
            <a:r>
              <a:rPr lang="en-US" dirty="0" smtClean="0"/>
              <a:t>Labor/employment;</a:t>
            </a:r>
          </a:p>
          <a:p>
            <a:r>
              <a:rPr lang="en-US" dirty="0" smtClean="0"/>
              <a:t>Financial Institutions/Banks;</a:t>
            </a:r>
          </a:p>
          <a:p>
            <a:r>
              <a:rPr lang="en-US" dirty="0" smtClean="0"/>
              <a:t>Capital Market (REITs, MBS, </a:t>
            </a:r>
            <a:r>
              <a:rPr lang="en-US" dirty="0" err="1" smtClean="0"/>
              <a:t>Sukuk</a:t>
            </a:r>
            <a:r>
              <a:rPr lang="en-US" dirty="0" smtClean="0"/>
              <a:t> etc.);</a:t>
            </a:r>
          </a:p>
          <a:p>
            <a:r>
              <a:rPr lang="en-US" dirty="0" smtClean="0"/>
              <a:t>Regulatory agencies/Fiscal Authorities;</a:t>
            </a:r>
          </a:p>
          <a:p>
            <a:r>
              <a:rPr lang="en-US" dirty="0" smtClean="0"/>
              <a:t>Trade Associations; and above all</a:t>
            </a:r>
          </a:p>
          <a:p>
            <a:r>
              <a:rPr lang="en-US" dirty="0" smtClean="0"/>
              <a:t>the Federal and Provincial Governments</a:t>
            </a:r>
          </a:p>
          <a:p>
            <a:endParaRPr lang="en-US" dirty="0" smtClean="0"/>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16</a:t>
            </a:fld>
            <a:endParaRPr lang="en-US" dirty="0"/>
          </a:p>
        </p:txBody>
      </p:sp>
    </p:spTree>
    <p:extLst>
      <p:ext uri="{BB962C8B-B14F-4D97-AF65-F5344CB8AC3E}">
        <p14:creationId xmlns:p14="http://schemas.microsoft.com/office/powerpoint/2010/main" val="15786725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Construction sectors covers the following</a:t>
            </a:r>
            <a:endParaRPr lang="en-GB" dirty="0"/>
          </a:p>
        </p:txBody>
      </p:sp>
      <p:sp>
        <p:nvSpPr>
          <p:cNvPr id="3" name="Content Placeholder 2"/>
          <p:cNvSpPr>
            <a:spLocks noGrp="1"/>
          </p:cNvSpPr>
          <p:nvPr>
            <p:ph idx="1"/>
          </p:nvPr>
        </p:nvSpPr>
        <p:spPr/>
        <p:txBody>
          <a:bodyPr/>
          <a:lstStyle/>
          <a:p>
            <a:r>
              <a:rPr lang="en-US" dirty="0" smtClean="0"/>
              <a:t>Real Estate</a:t>
            </a:r>
          </a:p>
          <a:p>
            <a:pPr lvl="1"/>
            <a:r>
              <a:rPr lang="en-US" dirty="0" smtClean="0"/>
              <a:t>Residential real estate (retail &amp; wholesale)</a:t>
            </a:r>
          </a:p>
          <a:p>
            <a:pPr lvl="1"/>
            <a:r>
              <a:rPr lang="en-US" dirty="0" smtClean="0"/>
              <a:t>Commercial real estate (office, markets </a:t>
            </a:r>
            <a:r>
              <a:rPr lang="en-US" dirty="0" err="1" smtClean="0"/>
              <a:t>etc</a:t>
            </a:r>
            <a:r>
              <a:rPr lang="en-US" dirty="0" smtClean="0"/>
              <a:t>)</a:t>
            </a:r>
          </a:p>
          <a:p>
            <a:r>
              <a:rPr lang="en-US" dirty="0" smtClean="0"/>
              <a:t>Industrial</a:t>
            </a:r>
          </a:p>
          <a:p>
            <a:r>
              <a:rPr lang="en-US" dirty="0" smtClean="0"/>
              <a:t>Infrastructure</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17</a:t>
            </a:fld>
            <a:endParaRPr lang="en-US" dirty="0"/>
          </a:p>
        </p:txBody>
      </p:sp>
    </p:spTree>
    <p:extLst>
      <p:ext uri="{BB962C8B-B14F-4D97-AF65-F5344CB8AC3E}">
        <p14:creationId xmlns:p14="http://schemas.microsoft.com/office/powerpoint/2010/main" val="14047859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Contribution to Construction Material Industries (CMIs)</a:t>
            </a:r>
            <a:endParaRPr lang="en-GB" dirty="0"/>
          </a:p>
        </p:txBody>
      </p:sp>
      <p:sp>
        <p:nvSpPr>
          <p:cNvPr id="3" name="Content Placeholder 2"/>
          <p:cNvSpPr>
            <a:spLocks noGrp="1"/>
          </p:cNvSpPr>
          <p:nvPr>
            <p:ph idx="1"/>
          </p:nvPr>
        </p:nvSpPr>
        <p:spPr/>
        <p:txBody>
          <a:bodyPr/>
          <a:lstStyle/>
          <a:p>
            <a:r>
              <a:rPr lang="en-US" dirty="0" smtClean="0"/>
              <a:t>In the developed world, the real estate sector contributes to the growth and development of 71 CMIs</a:t>
            </a:r>
          </a:p>
          <a:p>
            <a:pPr lvl="1"/>
            <a:r>
              <a:rPr lang="en-US" dirty="0" smtClean="0"/>
              <a:t>Contribution to GDP is 7-10%.</a:t>
            </a:r>
          </a:p>
          <a:p>
            <a:r>
              <a:rPr lang="en-US" dirty="0" smtClean="0"/>
              <a:t>In the developing world, its contribution  spreads over about 42 CMIs</a:t>
            </a:r>
          </a:p>
          <a:p>
            <a:pPr lvl="1"/>
            <a:r>
              <a:rPr lang="en-US" dirty="0" smtClean="0"/>
              <a:t>Contribution to GDP is 3-6%.</a:t>
            </a:r>
          </a:p>
          <a:p>
            <a:r>
              <a:rPr lang="en-US" dirty="0" smtClean="0"/>
              <a:t>The main industries are steel, cement, wood, electrical, and ceramics</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18</a:t>
            </a:fld>
            <a:endParaRPr lang="en-US" dirty="0"/>
          </a:p>
        </p:txBody>
      </p:sp>
    </p:spTree>
    <p:extLst>
      <p:ext uri="{BB962C8B-B14F-4D97-AF65-F5344CB8AC3E}">
        <p14:creationId xmlns:p14="http://schemas.microsoft.com/office/powerpoint/2010/main" val="22051972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Construction industry and challenges of low cost housing</a:t>
            </a:r>
            <a:endParaRPr lang="en-GB" dirty="0"/>
          </a:p>
        </p:txBody>
      </p:sp>
      <p:sp>
        <p:nvSpPr>
          <p:cNvPr id="3" name="Content Placeholder 2"/>
          <p:cNvSpPr>
            <a:spLocks noGrp="1"/>
          </p:cNvSpPr>
          <p:nvPr>
            <p:ph idx="1"/>
          </p:nvPr>
        </p:nvSpPr>
        <p:spPr/>
        <p:txBody>
          <a:bodyPr/>
          <a:lstStyle/>
          <a:p>
            <a:r>
              <a:rPr lang="en-US" dirty="0" smtClean="0"/>
              <a:t>India faces an urban housing shortage of 27 </a:t>
            </a:r>
            <a:r>
              <a:rPr lang="en-US" dirty="0" err="1" smtClean="0"/>
              <a:t>mn</a:t>
            </a:r>
            <a:r>
              <a:rPr lang="en-US" dirty="0" smtClean="0"/>
              <a:t> units - nearly all in low income category</a:t>
            </a:r>
          </a:p>
          <a:p>
            <a:r>
              <a:rPr lang="en-US" dirty="0" smtClean="0"/>
              <a:t>Pakistan faces an urban housing shortage of 3-4 million units - again nearly all in low income category</a:t>
            </a:r>
          </a:p>
          <a:p>
            <a:r>
              <a:rPr lang="en-US" dirty="0" smtClean="0"/>
              <a:t>In Afghanistan, nearly 90% of population is a candidate for housing micro finance</a:t>
            </a:r>
          </a:p>
          <a:p>
            <a:r>
              <a:rPr lang="en-US" dirty="0" smtClean="0"/>
              <a:t>Low income housing: </a:t>
            </a:r>
          </a:p>
          <a:p>
            <a:pPr lvl="1"/>
            <a:r>
              <a:rPr lang="en-US" dirty="0" smtClean="0"/>
              <a:t>Is a challenge to the developer industry; and </a:t>
            </a:r>
          </a:p>
          <a:p>
            <a:pPr lvl="1"/>
            <a:r>
              <a:rPr lang="en-US" dirty="0" smtClean="0"/>
              <a:t>Needs to be addressed in a professional and commercially sustainable manner</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19</a:t>
            </a:fld>
            <a:endParaRPr lang="en-US" dirty="0"/>
          </a:p>
        </p:txBody>
      </p:sp>
    </p:spTree>
    <p:extLst>
      <p:ext uri="{BB962C8B-B14F-4D97-AF65-F5344CB8AC3E}">
        <p14:creationId xmlns:p14="http://schemas.microsoft.com/office/powerpoint/2010/main" val="12492871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Housing is a ‘Numbers’ game –</a:t>
            </a:r>
            <a:br>
              <a:rPr lang="en-US" dirty="0" smtClean="0"/>
            </a:br>
            <a:r>
              <a:rPr lang="en-US" dirty="0" smtClean="0"/>
              <a:t>The Muslim World is no exception!</a:t>
            </a:r>
            <a:endParaRPr lang="en-GB" dirty="0"/>
          </a:p>
        </p:txBody>
      </p:sp>
      <p:sp>
        <p:nvSpPr>
          <p:cNvPr id="5" name="Content Placeholder 4"/>
          <p:cNvSpPr>
            <a:spLocks noGrp="1"/>
          </p:cNvSpPr>
          <p:nvPr>
            <p:ph idx="1"/>
          </p:nvPr>
        </p:nvSpPr>
        <p:spPr/>
        <p:txBody>
          <a:bodyPr/>
          <a:lstStyle/>
          <a:p>
            <a:r>
              <a:rPr lang="en-US" dirty="0" smtClean="0"/>
              <a:t>The Muslim world represents 1 of 4 humans on the planet</a:t>
            </a:r>
          </a:p>
          <a:p>
            <a:r>
              <a:rPr lang="en-US" dirty="0" smtClean="0"/>
              <a:t>Nearly the same share in number of countries</a:t>
            </a:r>
          </a:p>
          <a:p>
            <a:r>
              <a:rPr lang="en-US" dirty="0" smtClean="0"/>
              <a:t>Represents 1 of 2 poor on the planet</a:t>
            </a:r>
          </a:p>
          <a:p>
            <a:r>
              <a:rPr lang="en-US" dirty="0" smtClean="0"/>
              <a:t>An acute challenge of widening demand/supply gap and rising housing backlog</a:t>
            </a:r>
          </a:p>
          <a:p>
            <a:r>
              <a:rPr lang="en-US" dirty="0" smtClean="0"/>
              <a:t>Most of the housing backlog and short supply is in low-income segment of the population</a:t>
            </a:r>
          </a:p>
          <a:p>
            <a:r>
              <a:rPr lang="en-US" dirty="0" smtClean="0"/>
              <a:t>Population growth and urbanization are further compounding the existing huge backlog</a:t>
            </a:r>
          </a:p>
          <a:p>
            <a:r>
              <a:rPr lang="en-US" dirty="0" smtClean="0"/>
              <a:t>Rising costs (land, construction, construction materials) are making housing unaffordable for the poor</a:t>
            </a:r>
          </a:p>
        </p:txBody>
      </p:sp>
      <p:sp>
        <p:nvSpPr>
          <p:cNvPr id="6" name="Footer Placeholder 5"/>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7" name="Slide Number Placeholder 6"/>
          <p:cNvSpPr>
            <a:spLocks noGrp="1"/>
          </p:cNvSpPr>
          <p:nvPr>
            <p:ph type="sldNum" sz="quarter" idx="12"/>
          </p:nvPr>
        </p:nvSpPr>
        <p:spPr/>
        <p:txBody>
          <a:bodyPr/>
          <a:lstStyle/>
          <a:p>
            <a:fld id="{0D03FCAF-3107-4F14-97F4-3C7779A2A693}" type="slidenum">
              <a:rPr lang="en-US" smtClean="0"/>
              <a:pPr/>
              <a:t>2</a:t>
            </a:fld>
            <a:endParaRPr lang="en-US" dirty="0"/>
          </a:p>
        </p:txBody>
      </p:sp>
    </p:spTree>
    <p:extLst>
      <p:ext uri="{BB962C8B-B14F-4D97-AF65-F5344CB8AC3E}">
        <p14:creationId xmlns:p14="http://schemas.microsoft.com/office/powerpoint/2010/main" val="22635491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Urbanization Challenges</a:t>
            </a:r>
            <a:endParaRPr lang="en-GB" dirty="0"/>
          </a:p>
        </p:txBody>
      </p:sp>
    </p:spTree>
    <p:extLst>
      <p:ext uri="{BB962C8B-B14F-4D97-AF65-F5344CB8AC3E}">
        <p14:creationId xmlns:p14="http://schemas.microsoft.com/office/powerpoint/2010/main" val="7124321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Urbanization Explosion</a:t>
            </a:r>
            <a:endParaRPr lang="en-GB" dirty="0"/>
          </a:p>
        </p:txBody>
      </p:sp>
      <p:sp>
        <p:nvSpPr>
          <p:cNvPr id="3" name="Content Placeholder 2"/>
          <p:cNvSpPr>
            <a:spLocks noGrp="1"/>
          </p:cNvSpPr>
          <p:nvPr>
            <p:ph idx="1"/>
          </p:nvPr>
        </p:nvSpPr>
        <p:spPr/>
        <p:txBody>
          <a:bodyPr/>
          <a:lstStyle/>
          <a:p>
            <a:r>
              <a:rPr lang="en-US" dirty="0" smtClean="0"/>
              <a:t>World population expected to reach between 7.9 to 10.9 billion by 2050</a:t>
            </a:r>
          </a:p>
          <a:p>
            <a:r>
              <a:rPr lang="en-US" dirty="0" smtClean="0"/>
              <a:t>By 2030, nearly 60% of the worlds population will be urban, and nearly ½ will comprise of urban poor living in poor habitat and in slums</a:t>
            </a:r>
          </a:p>
          <a:p>
            <a:r>
              <a:rPr lang="en-US" dirty="0" smtClean="0"/>
              <a:t>Urban growth rates highest in the developing world, absorbing an average of 5 </a:t>
            </a:r>
            <a:r>
              <a:rPr lang="en-US" dirty="0" err="1" smtClean="0"/>
              <a:t>mn</a:t>
            </a:r>
            <a:r>
              <a:rPr lang="en-US" dirty="0" smtClean="0"/>
              <a:t> new urban residents/month </a:t>
            </a:r>
          </a:p>
          <a:p>
            <a:pPr lvl="1"/>
            <a:r>
              <a:rPr lang="en-US" dirty="0" smtClean="0"/>
              <a:t>Responsible for 95% of world’s urban population growth</a:t>
            </a:r>
          </a:p>
          <a:p>
            <a:r>
              <a:rPr lang="en-US" dirty="0" smtClean="0"/>
              <a:t>Factors contributing to urban migration are: greater economic growth, rising income levels, employment opportunities in the cities, occupational shift from agriculture to manufacturing and services, and changing attitudes towards consumption and life style</a:t>
            </a:r>
          </a:p>
          <a:p>
            <a:r>
              <a:rPr lang="en-US" dirty="0" smtClean="0"/>
              <a:t>Changing family culture and shrinking household size.</a:t>
            </a:r>
          </a:p>
          <a:p>
            <a:r>
              <a:rPr lang="en-US" dirty="0" smtClean="0"/>
              <a:t>Slum population in India has increased from 26 </a:t>
            </a:r>
            <a:r>
              <a:rPr lang="en-US" dirty="0" err="1" smtClean="0"/>
              <a:t>mn</a:t>
            </a:r>
            <a:r>
              <a:rPr lang="en-US" dirty="0" smtClean="0"/>
              <a:t> units in 1981 to 61.8 </a:t>
            </a:r>
            <a:r>
              <a:rPr lang="en-US" dirty="0" err="1" smtClean="0"/>
              <a:t>mn</a:t>
            </a:r>
            <a:r>
              <a:rPr lang="en-US" dirty="0" smtClean="0"/>
              <a:t> units in 2001</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21</a:t>
            </a:fld>
            <a:endParaRPr lang="en-US" dirty="0"/>
          </a:p>
        </p:txBody>
      </p:sp>
    </p:spTree>
    <p:extLst>
      <p:ext uri="{BB962C8B-B14F-4D97-AF65-F5344CB8AC3E}">
        <p14:creationId xmlns:p14="http://schemas.microsoft.com/office/powerpoint/2010/main" val="11646234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Housing Micro-Finance (“HMF”)</a:t>
            </a:r>
            <a:endParaRPr lang="en-GB" dirty="0"/>
          </a:p>
        </p:txBody>
      </p:sp>
      <p:sp>
        <p:nvSpPr>
          <p:cNvPr id="3" name="Content Placeholder 2"/>
          <p:cNvSpPr>
            <a:spLocks noGrp="1"/>
          </p:cNvSpPr>
          <p:nvPr>
            <p:ph idx="1"/>
          </p:nvPr>
        </p:nvSpPr>
        <p:spPr/>
        <p:txBody>
          <a:bodyPr/>
          <a:lstStyle/>
          <a:p>
            <a:r>
              <a:rPr lang="en-US" dirty="0" smtClean="0"/>
              <a:t>Nearly 1/5</a:t>
            </a:r>
            <a:r>
              <a:rPr lang="en-US" baseline="30000" dirty="0" smtClean="0"/>
              <a:t>th</a:t>
            </a:r>
            <a:r>
              <a:rPr lang="en-US" dirty="0" smtClean="0"/>
              <a:t> of population in the Muslim World is a candidate for HMF</a:t>
            </a:r>
          </a:p>
          <a:p>
            <a:r>
              <a:rPr lang="en-US" dirty="0" smtClean="0"/>
              <a:t>At this income segment people are more concerned on Faith-Based Finance</a:t>
            </a:r>
          </a:p>
          <a:p>
            <a:r>
              <a:rPr lang="en-US" dirty="0" smtClean="0"/>
              <a:t>Issues with HMF:</a:t>
            </a:r>
          </a:p>
          <a:p>
            <a:pPr lvl="1"/>
            <a:r>
              <a:rPr lang="en-US" dirty="0" smtClean="0"/>
              <a:t>Product Design;</a:t>
            </a:r>
          </a:p>
          <a:p>
            <a:pPr lvl="1"/>
            <a:r>
              <a:rPr lang="en-US" dirty="0" smtClean="0"/>
              <a:t>Outreach;</a:t>
            </a:r>
          </a:p>
          <a:p>
            <a:pPr lvl="1"/>
            <a:r>
              <a:rPr lang="en-US" dirty="0" smtClean="0"/>
              <a:t>MF Housing Microfinance Regulations;</a:t>
            </a:r>
          </a:p>
          <a:p>
            <a:pPr lvl="1"/>
            <a:r>
              <a:rPr lang="en-US" dirty="0" smtClean="0"/>
              <a:t>Income Assessment;</a:t>
            </a:r>
          </a:p>
          <a:p>
            <a:pPr lvl="1"/>
            <a:r>
              <a:rPr lang="en-US" dirty="0" smtClean="0"/>
              <a:t>Appraisal, Surveillance; </a:t>
            </a:r>
          </a:p>
          <a:p>
            <a:pPr lvl="1"/>
            <a:r>
              <a:rPr lang="en-US" dirty="0" smtClean="0"/>
              <a:t>Delivery; and </a:t>
            </a:r>
          </a:p>
          <a:p>
            <a:pPr lvl="1"/>
            <a:r>
              <a:rPr lang="en-US" dirty="0" smtClean="0"/>
              <a:t>Recovery</a:t>
            </a:r>
          </a:p>
          <a:p>
            <a:r>
              <a:rPr lang="en-US" dirty="0" smtClean="0"/>
              <a:t>Facilitate and management of Default </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22</a:t>
            </a:fld>
            <a:endParaRPr lang="en-US" dirty="0"/>
          </a:p>
        </p:txBody>
      </p:sp>
    </p:spTree>
    <p:extLst>
      <p:ext uri="{BB962C8B-B14F-4D97-AF65-F5344CB8AC3E}">
        <p14:creationId xmlns:p14="http://schemas.microsoft.com/office/powerpoint/2010/main" val="25502048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HMF Institutional Framework</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Social Housing Finance Institutions (HMFIs)</a:t>
            </a:r>
          </a:p>
          <a:p>
            <a:r>
              <a:rPr lang="en-US" dirty="0" smtClean="0"/>
              <a:t>Social Housing Finance Institutions with a focus on slums improvement, Incremental Housing </a:t>
            </a:r>
            <a:r>
              <a:rPr lang="en-US" dirty="0" err="1" smtClean="0"/>
              <a:t>etc</a:t>
            </a:r>
            <a:endParaRPr lang="en-US" dirty="0" smtClean="0"/>
          </a:p>
          <a:p>
            <a:r>
              <a:rPr lang="en-US" dirty="0" smtClean="0"/>
              <a:t>Sponsor a Shelter Programs: as delivery channels for Charity, Zakat.</a:t>
            </a:r>
          </a:p>
          <a:p>
            <a:r>
              <a:rPr lang="en-US" dirty="0" smtClean="0"/>
              <a:t>Specific Regulatory Regimes for HMF, both for financiers and developers</a:t>
            </a:r>
          </a:p>
          <a:p>
            <a:r>
              <a:rPr lang="en-US" dirty="0" smtClean="0"/>
              <a:t>Specific Fiscal Regimes on Smart Subsidies and Cross Subsidies</a:t>
            </a:r>
          </a:p>
          <a:p>
            <a:r>
              <a:rPr lang="en-US" dirty="0" smtClean="0"/>
              <a:t>Need to define HMF for regulatory and fiscal support</a:t>
            </a:r>
            <a:endParaRPr lang="en-US"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a:p>
        </p:txBody>
      </p:sp>
      <p:sp>
        <p:nvSpPr>
          <p:cNvPr id="5" name="Slide Number Placeholder 4"/>
          <p:cNvSpPr>
            <a:spLocks noGrp="1"/>
          </p:cNvSpPr>
          <p:nvPr>
            <p:ph type="sldNum" sz="quarter" idx="12"/>
          </p:nvPr>
        </p:nvSpPr>
        <p:spPr/>
        <p:txBody>
          <a:bodyPr/>
          <a:lstStyle/>
          <a:p>
            <a:fld id="{0D03FCAF-3107-4F14-97F4-3C7779A2A693}" type="slidenum">
              <a:rPr lang="en-US" smtClean="0"/>
              <a:pPr/>
              <a:t>23</a:t>
            </a:fld>
            <a:endParaRPr lang="en-US" dirty="0"/>
          </a:p>
        </p:txBody>
      </p:sp>
    </p:spTree>
    <p:extLst>
      <p:ext uri="{BB962C8B-B14F-4D97-AF65-F5344CB8AC3E}">
        <p14:creationId xmlns:p14="http://schemas.microsoft.com/office/powerpoint/2010/main" val="4263349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Framework for  Housing at Government Level</a:t>
            </a:r>
            <a:br>
              <a:rPr lang="en-US" dirty="0" smtClean="0"/>
            </a:br>
            <a:endParaRPr lang="en-GB"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Define roles at Federal and Provincial Level </a:t>
            </a:r>
          </a:p>
          <a:p>
            <a:r>
              <a:rPr lang="en-US" dirty="0" smtClean="0"/>
              <a:t>Integrate Housing and Urban Planning</a:t>
            </a:r>
          </a:p>
          <a:p>
            <a:r>
              <a:rPr lang="en-US" dirty="0" smtClean="0"/>
              <a:t>Housing Policies</a:t>
            </a:r>
          </a:p>
          <a:p>
            <a:r>
              <a:rPr lang="en-US" dirty="0" smtClean="0"/>
              <a:t>Land Banking and Role of the Government</a:t>
            </a:r>
          </a:p>
          <a:p>
            <a:r>
              <a:rPr lang="en-US" dirty="0" smtClean="0"/>
              <a:t>Smart Subsidies and Cross Subsidies</a:t>
            </a:r>
          </a:p>
          <a:p>
            <a:r>
              <a:rPr lang="en-US" dirty="0" smtClean="0"/>
              <a:t>Wisdom Sharing with all Stakeholders</a:t>
            </a:r>
          </a:p>
          <a:p>
            <a:endParaRPr lang="en-US" dirty="0" smtClean="0"/>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24</a:t>
            </a:fld>
            <a:endParaRPr lang="en-US" dirty="0"/>
          </a:p>
        </p:txBody>
      </p:sp>
    </p:spTree>
    <p:extLst>
      <p:ext uri="{BB962C8B-B14F-4D97-AF65-F5344CB8AC3E}">
        <p14:creationId xmlns:p14="http://schemas.microsoft.com/office/powerpoint/2010/main" val="2619064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
            </a:r>
            <a:br>
              <a:rPr lang="en-GB" dirty="0" smtClean="0"/>
            </a:br>
            <a:r>
              <a:rPr lang="en-GB" dirty="0" smtClean="0"/>
              <a:t>Just a few Examples</a:t>
            </a:r>
            <a:br>
              <a:rPr lang="en-GB" dirty="0" smtClean="0"/>
            </a:br>
            <a:endParaRPr lang="en-GB" dirty="0"/>
          </a:p>
        </p:txBody>
      </p:sp>
    </p:spTree>
    <p:extLst>
      <p:ext uri="{BB962C8B-B14F-4D97-AF65-F5344CB8AC3E}">
        <p14:creationId xmlns:p14="http://schemas.microsoft.com/office/powerpoint/2010/main" val="32578028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Pakistan: Some statistics</a:t>
            </a:r>
            <a:endParaRPr lang="en-GB" dirty="0"/>
          </a:p>
        </p:txBody>
      </p:sp>
      <p:sp>
        <p:nvSpPr>
          <p:cNvPr id="3" name="Content Placeholder 2"/>
          <p:cNvSpPr>
            <a:spLocks noGrp="1"/>
          </p:cNvSpPr>
          <p:nvPr>
            <p:ph idx="1"/>
          </p:nvPr>
        </p:nvSpPr>
        <p:spPr/>
        <p:txBody>
          <a:bodyPr/>
          <a:lstStyle/>
          <a:p>
            <a:r>
              <a:rPr lang="en-GB" dirty="0" smtClean="0"/>
              <a:t>Population:</a:t>
            </a:r>
          </a:p>
          <a:p>
            <a:pPr lvl="1"/>
            <a:r>
              <a:rPr lang="en-GB" dirty="0" smtClean="0"/>
              <a:t>160-170 million</a:t>
            </a:r>
          </a:p>
          <a:p>
            <a:pPr lvl="1"/>
            <a:r>
              <a:rPr lang="en-GB" dirty="0" smtClean="0"/>
              <a:t>2/3</a:t>
            </a:r>
            <a:r>
              <a:rPr lang="en-GB" baseline="30000" dirty="0" smtClean="0"/>
              <a:t>rd</a:t>
            </a:r>
            <a:r>
              <a:rPr lang="en-GB" dirty="0" smtClean="0"/>
              <a:t> Rural, 1/3</a:t>
            </a:r>
            <a:r>
              <a:rPr lang="en-GB" baseline="30000" dirty="0" smtClean="0"/>
              <a:t>rd</a:t>
            </a:r>
            <a:r>
              <a:rPr lang="en-GB" dirty="0" smtClean="0"/>
              <a:t> Urban</a:t>
            </a:r>
          </a:p>
          <a:p>
            <a:r>
              <a:rPr lang="en-GB" dirty="0" smtClean="0"/>
              <a:t>Major metropolitans:</a:t>
            </a:r>
          </a:p>
          <a:p>
            <a:pPr lvl="1"/>
            <a:r>
              <a:rPr lang="en-GB" dirty="0" smtClean="0"/>
              <a:t>Karachi, Lahore, Rawalpindi/Islamabad, Peshawar, Hyderabad and Faisalabad facing high rate of urbanization</a:t>
            </a:r>
          </a:p>
          <a:p>
            <a:r>
              <a:rPr lang="en-GB" dirty="0" smtClean="0"/>
              <a:t>Karachi: Population 16-17 </a:t>
            </a:r>
            <a:r>
              <a:rPr lang="en-GB" dirty="0" err="1" smtClean="0"/>
              <a:t>mn</a:t>
            </a:r>
            <a:r>
              <a:rPr lang="en-GB" dirty="0" smtClean="0"/>
              <a:t> and growing @ of 7 to 8%</a:t>
            </a:r>
          </a:p>
          <a:p>
            <a:r>
              <a:rPr lang="en-GB" dirty="0" smtClean="0"/>
              <a:t>Nearly half of Karachi’s population is in squatter settlements (600-800 squatter settlements)</a:t>
            </a:r>
          </a:p>
          <a:p>
            <a:r>
              <a:rPr lang="en-GB" dirty="0" smtClean="0"/>
              <a:t>Karachi only needs 100,000 new housing units per year to meet natural growth, cover backlog and urbanization pressure</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26</a:t>
            </a:fld>
            <a:endParaRPr lang="en-US" dirty="0"/>
          </a:p>
        </p:txBody>
      </p:sp>
    </p:spTree>
    <p:extLst>
      <p:ext uri="{BB962C8B-B14F-4D97-AF65-F5344CB8AC3E}">
        <p14:creationId xmlns:p14="http://schemas.microsoft.com/office/powerpoint/2010/main" val="10687509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Housing Continuum in Pakistan</a:t>
            </a:r>
            <a:endParaRPr lang="en-GB" dirty="0"/>
          </a:p>
        </p:txBody>
      </p:sp>
      <p:sp>
        <p:nvSpPr>
          <p:cNvPr id="63" name="AutoShape 2"/>
          <p:cNvSpPr>
            <a:spLocks noChangeArrowheads="1"/>
          </p:cNvSpPr>
          <p:nvPr/>
        </p:nvSpPr>
        <p:spPr bwMode="auto">
          <a:xfrm rot="10800000">
            <a:off x="3267075" y="1701800"/>
            <a:ext cx="2209800" cy="2971800"/>
          </a:xfrm>
          <a:prstGeom prst="triangle">
            <a:avLst>
              <a:gd name="adj" fmla="val 50468"/>
            </a:avLst>
          </a:prstGeom>
          <a:solidFill>
            <a:srgbClr val="C1EC76"/>
          </a:solidFill>
          <a:ln w="9525">
            <a:solidFill>
              <a:sysClr val="windowText" lastClr="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prstClr val="black"/>
              </a:solidFill>
              <a:effectLst/>
              <a:uLnTx/>
              <a:uFillTx/>
            </a:endParaRPr>
          </a:p>
        </p:txBody>
      </p:sp>
      <p:sp>
        <p:nvSpPr>
          <p:cNvPr id="64" name="AutoShape 3"/>
          <p:cNvSpPr>
            <a:spLocks noChangeArrowheads="1"/>
          </p:cNvSpPr>
          <p:nvPr/>
        </p:nvSpPr>
        <p:spPr bwMode="auto">
          <a:xfrm>
            <a:off x="2200275" y="1676400"/>
            <a:ext cx="2133600" cy="2971800"/>
          </a:xfrm>
          <a:prstGeom prst="triangle">
            <a:avLst>
              <a:gd name="adj" fmla="val 50468"/>
            </a:avLst>
          </a:prstGeom>
          <a:solidFill>
            <a:srgbClr val="C1EC76"/>
          </a:solidFill>
          <a:ln w="9525">
            <a:solidFill>
              <a:sysClr val="windowText" lastClr="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prstClr val="black"/>
              </a:solidFill>
              <a:effectLst/>
              <a:uLnTx/>
              <a:uFillTx/>
            </a:endParaRPr>
          </a:p>
        </p:txBody>
      </p:sp>
      <p:sp>
        <p:nvSpPr>
          <p:cNvPr id="65" name="AutoShape 4"/>
          <p:cNvSpPr>
            <a:spLocks noChangeArrowheads="1"/>
          </p:cNvSpPr>
          <p:nvPr/>
        </p:nvSpPr>
        <p:spPr bwMode="auto">
          <a:xfrm rot="10800000">
            <a:off x="1219200" y="1701800"/>
            <a:ext cx="2057400" cy="2971800"/>
          </a:xfrm>
          <a:prstGeom prst="triangle">
            <a:avLst>
              <a:gd name="adj" fmla="val 50468"/>
            </a:avLst>
          </a:prstGeom>
          <a:solidFill>
            <a:srgbClr val="C1EC76"/>
          </a:solidFill>
          <a:ln w="9525">
            <a:solidFill>
              <a:sysClr val="windowText" lastClr="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prstClr val="black"/>
              </a:solidFill>
              <a:effectLst/>
              <a:uLnTx/>
              <a:uFillTx/>
            </a:endParaRPr>
          </a:p>
        </p:txBody>
      </p:sp>
      <p:sp>
        <p:nvSpPr>
          <p:cNvPr id="66" name="Text Box 5"/>
          <p:cNvSpPr txBox="1">
            <a:spLocks noChangeArrowheads="1"/>
          </p:cNvSpPr>
          <p:nvPr/>
        </p:nvSpPr>
        <p:spPr bwMode="auto">
          <a:xfrm>
            <a:off x="1371600" y="2073275"/>
            <a:ext cx="1828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black"/>
                </a:solidFill>
                <a:effectLst/>
                <a:uLnTx/>
                <a:uFillTx/>
              </a:rPr>
              <a:t>Commercial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black"/>
                </a:solidFill>
                <a:effectLst/>
                <a:uLnTx/>
                <a:uFillTx/>
              </a:rPr>
              <a:t>Banks</a:t>
            </a:r>
          </a:p>
        </p:txBody>
      </p:sp>
      <p:sp>
        <p:nvSpPr>
          <p:cNvPr id="67" name="Text Box 6"/>
          <p:cNvSpPr txBox="1">
            <a:spLocks noChangeArrowheads="1"/>
          </p:cNvSpPr>
          <p:nvPr/>
        </p:nvSpPr>
        <p:spPr bwMode="auto">
          <a:xfrm>
            <a:off x="838200" y="1371600"/>
            <a:ext cx="25273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US"/>
            </a:defPPr>
            <a:lvl1pPr marR="0" lvl="0" indent="0" algn="ctr" fontAlgn="auto">
              <a:lnSpc>
                <a:spcPct val="100000"/>
              </a:lnSpc>
              <a:spcBef>
                <a:spcPts val="0"/>
              </a:spcBef>
              <a:spcAft>
                <a:spcPts val="0"/>
              </a:spcAft>
              <a:buClrTx/>
              <a:buSzTx/>
              <a:buFontTx/>
              <a:buNone/>
              <a:tabLst/>
              <a:defRPr kumimoji="0" sz="1400" b="1" i="0" u="none" strike="noStrike" kern="0" cap="none" spc="0" normalizeH="0" baseline="0">
                <a:ln>
                  <a:noFill/>
                </a:ln>
                <a:solidFill>
                  <a:prstClr val="white"/>
                </a:solidFill>
                <a:effectLst/>
                <a:uLnTx/>
                <a:uFillTx/>
                <a:latin typeface="Verdana" pitchFamily="34" charset="0"/>
                <a:ea typeface="Verdana" pitchFamily="34" charset="0"/>
                <a:cs typeface="Verdana" pitchFamily="34" charset="0"/>
              </a:defRPr>
            </a:lvl1pPr>
          </a:lstStyle>
          <a:p>
            <a:r>
              <a:rPr lang="en-US" dirty="0"/>
              <a:t>Housing Finance Player</a:t>
            </a:r>
          </a:p>
        </p:txBody>
      </p:sp>
      <p:sp>
        <p:nvSpPr>
          <p:cNvPr id="68" name="Text Box 7"/>
          <p:cNvSpPr txBox="1">
            <a:spLocks noChangeArrowheads="1"/>
          </p:cNvSpPr>
          <p:nvPr/>
        </p:nvSpPr>
        <p:spPr bwMode="auto">
          <a:xfrm>
            <a:off x="3420438" y="1371600"/>
            <a:ext cx="183736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US"/>
            </a:defPPr>
            <a:lvl1pPr marR="0" lvl="0" indent="0" algn="ctr" fontAlgn="auto">
              <a:lnSpc>
                <a:spcPct val="100000"/>
              </a:lnSpc>
              <a:spcBef>
                <a:spcPts val="0"/>
              </a:spcBef>
              <a:spcAft>
                <a:spcPts val="0"/>
              </a:spcAft>
              <a:buClrTx/>
              <a:buSzTx/>
              <a:buFontTx/>
              <a:buNone/>
              <a:tabLst/>
              <a:defRPr kumimoji="0" sz="1400" b="1" i="0" u="none" strike="noStrike" kern="0" cap="none" spc="0" normalizeH="0" baseline="0">
                <a:ln>
                  <a:noFill/>
                </a:ln>
                <a:solidFill>
                  <a:prstClr val="white"/>
                </a:solidFill>
                <a:effectLst/>
                <a:uLnTx/>
                <a:uFillTx/>
                <a:latin typeface="Verdana" pitchFamily="34" charset="0"/>
                <a:ea typeface="Verdana" pitchFamily="34" charset="0"/>
                <a:cs typeface="Verdana" pitchFamily="34" charset="0"/>
              </a:defRPr>
            </a:lvl1pPr>
          </a:lstStyle>
          <a:p>
            <a:r>
              <a:rPr lang="en-US" dirty="0"/>
              <a:t>Market Segment</a:t>
            </a:r>
          </a:p>
        </p:txBody>
      </p:sp>
      <p:sp>
        <p:nvSpPr>
          <p:cNvPr id="69" name="Text Box 9"/>
          <p:cNvSpPr txBox="1">
            <a:spLocks noChangeArrowheads="1"/>
          </p:cNvSpPr>
          <p:nvPr/>
        </p:nvSpPr>
        <p:spPr bwMode="auto">
          <a:xfrm>
            <a:off x="673" y="4724400"/>
            <a:ext cx="245451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white"/>
                </a:solidFill>
                <a:effectLst/>
                <a:uLnTx/>
                <a:uFillTx/>
                <a:latin typeface="Verdana" pitchFamily="34" charset="0"/>
                <a:ea typeface="Verdana" pitchFamily="34" charset="0"/>
                <a:cs typeface="Verdana" pitchFamily="34" charset="0"/>
              </a:rPr>
              <a:t>Mortgage Affordability</a:t>
            </a:r>
            <a:br>
              <a:rPr kumimoji="0" lang="en-US" sz="1400" b="1" i="0" u="none" strike="noStrike" kern="0" cap="none" spc="0" normalizeH="0" baseline="0" noProof="0" dirty="0">
                <a:ln>
                  <a:noFill/>
                </a:ln>
                <a:solidFill>
                  <a:prstClr val="white"/>
                </a:solidFill>
                <a:effectLst/>
                <a:uLnTx/>
                <a:uFillTx/>
                <a:latin typeface="Verdana" pitchFamily="34" charset="0"/>
                <a:ea typeface="Verdana" pitchFamily="34" charset="0"/>
                <a:cs typeface="Verdana" pitchFamily="34" charset="0"/>
              </a:rPr>
            </a:br>
            <a:r>
              <a:rPr kumimoji="0" lang="en-US" sz="1400" b="1" i="0" u="none" strike="noStrike" kern="0" cap="none" spc="0" normalizeH="0" baseline="0" noProof="0" dirty="0">
                <a:ln>
                  <a:noFill/>
                </a:ln>
                <a:solidFill>
                  <a:prstClr val="white"/>
                </a:solidFill>
                <a:effectLst/>
                <a:uLnTx/>
                <a:uFillTx/>
                <a:latin typeface="Verdana" pitchFamily="34" charset="0"/>
                <a:ea typeface="Verdana" pitchFamily="34" charset="0"/>
                <a:cs typeface="Verdana" pitchFamily="34" charset="0"/>
              </a:rPr>
              <a:t>(Rupees in </a:t>
            </a:r>
            <a:r>
              <a:rPr lang="en-US" sz="1400" b="1" kern="0" dirty="0" smtClean="0">
                <a:solidFill>
                  <a:prstClr val="white"/>
                </a:solidFill>
                <a:latin typeface="Verdana" pitchFamily="34" charset="0"/>
                <a:ea typeface="Verdana" pitchFamily="34" charset="0"/>
                <a:cs typeface="Verdana" pitchFamily="34" charset="0"/>
              </a:rPr>
              <a:t>m</a:t>
            </a:r>
            <a:r>
              <a:rPr kumimoji="0" lang="en-US" sz="1400" b="1" i="0" u="none" strike="noStrike" kern="0" cap="none" spc="0" normalizeH="0" baseline="0" noProof="0" dirty="0" err="1" smtClean="0">
                <a:ln>
                  <a:noFill/>
                </a:ln>
                <a:solidFill>
                  <a:prstClr val="white"/>
                </a:solidFill>
                <a:effectLst/>
                <a:uLnTx/>
                <a:uFillTx/>
                <a:latin typeface="Verdana" pitchFamily="34" charset="0"/>
                <a:ea typeface="Verdana" pitchFamily="34" charset="0"/>
                <a:cs typeface="Verdana" pitchFamily="34" charset="0"/>
              </a:rPr>
              <a:t>illions</a:t>
            </a:r>
            <a:r>
              <a:rPr kumimoji="0" lang="en-US" sz="1400" b="1" i="0" u="none" strike="noStrike" kern="0" cap="none" spc="0" normalizeH="0" baseline="0" noProof="0" dirty="0" smtClean="0">
                <a:ln>
                  <a:noFill/>
                </a:ln>
                <a:solidFill>
                  <a:prstClr val="white"/>
                </a:solidFill>
                <a:effectLst/>
                <a:uLnTx/>
                <a:uFillTx/>
                <a:latin typeface="Verdana" pitchFamily="34" charset="0"/>
                <a:ea typeface="Verdana" pitchFamily="34" charset="0"/>
                <a:cs typeface="Verdana" pitchFamily="34" charset="0"/>
              </a:rPr>
              <a:t>)</a:t>
            </a:r>
            <a:endParaRPr kumimoji="0" lang="en-US" sz="1400" b="1" i="0" u="none" strike="noStrike" kern="0" cap="none" spc="0" normalizeH="0" baseline="0" noProof="0" dirty="0">
              <a:ln>
                <a:noFill/>
              </a:ln>
              <a:solidFill>
                <a:prstClr val="white"/>
              </a:solidFill>
              <a:effectLst/>
              <a:uLnTx/>
              <a:uFillTx/>
              <a:latin typeface="Verdana" pitchFamily="34" charset="0"/>
              <a:ea typeface="Verdana" pitchFamily="34" charset="0"/>
              <a:cs typeface="Verdana" pitchFamily="34" charset="0"/>
            </a:endParaRPr>
          </a:p>
        </p:txBody>
      </p:sp>
      <p:sp>
        <p:nvSpPr>
          <p:cNvPr id="70" name="AutoShape 10"/>
          <p:cNvSpPr>
            <a:spLocks noChangeArrowheads="1"/>
          </p:cNvSpPr>
          <p:nvPr/>
        </p:nvSpPr>
        <p:spPr bwMode="auto">
          <a:xfrm>
            <a:off x="4333875" y="1676400"/>
            <a:ext cx="2209800" cy="2971800"/>
          </a:xfrm>
          <a:prstGeom prst="triangle">
            <a:avLst>
              <a:gd name="adj" fmla="val 50468"/>
            </a:avLst>
          </a:prstGeom>
          <a:solidFill>
            <a:srgbClr val="C1EC76"/>
          </a:solidFill>
          <a:ln w="9525">
            <a:solidFill>
              <a:sysClr val="windowText" lastClr="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prstClr val="black"/>
              </a:solidFill>
              <a:effectLst/>
              <a:uLnTx/>
              <a:uFillTx/>
            </a:endParaRPr>
          </a:p>
        </p:txBody>
      </p:sp>
      <p:sp>
        <p:nvSpPr>
          <p:cNvPr id="71" name="Text Box 11"/>
          <p:cNvSpPr txBox="1">
            <a:spLocks noChangeArrowheads="1"/>
          </p:cNvSpPr>
          <p:nvPr/>
        </p:nvSpPr>
        <p:spPr bwMode="auto">
          <a:xfrm>
            <a:off x="1916526" y="2895600"/>
            <a:ext cx="70243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rPr>
              <a:t>HBFC</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rPr>
              <a:t>(SMH)</a:t>
            </a:r>
          </a:p>
        </p:txBody>
      </p:sp>
      <p:sp>
        <p:nvSpPr>
          <p:cNvPr id="72" name="Text Box 12"/>
          <p:cNvSpPr txBox="1">
            <a:spLocks noChangeArrowheads="1"/>
          </p:cNvSpPr>
          <p:nvPr/>
        </p:nvSpPr>
        <p:spPr bwMode="auto">
          <a:xfrm>
            <a:off x="1918385" y="3530600"/>
            <a:ext cx="6463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HBFC &amp;</a:t>
            </a:r>
            <a:br>
              <a:rPr kumimoji="0" lang="en-US" sz="900" b="1" i="0" u="none" strike="noStrike" kern="0" cap="none" spc="0" normalizeH="0" baseline="0" noProof="0">
                <a:ln>
                  <a:noFill/>
                </a:ln>
                <a:solidFill>
                  <a:prstClr val="black"/>
                </a:solidFill>
                <a:effectLst/>
                <a:uLnTx/>
                <a:uFillTx/>
              </a:rPr>
            </a:br>
            <a:r>
              <a:rPr kumimoji="0" lang="en-US" sz="900" b="1" i="0" u="none" strike="noStrike" kern="0" cap="none" spc="0" normalizeH="0" baseline="0" noProof="0">
                <a:ln>
                  <a:noFill/>
                </a:ln>
                <a:solidFill>
                  <a:prstClr val="black"/>
                </a:solidFill>
                <a:effectLst/>
                <a:uLnTx/>
                <a:uFillTx/>
              </a:rPr>
              <a:t>Social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Housing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Bank</a:t>
            </a:r>
          </a:p>
        </p:txBody>
      </p:sp>
      <p:sp>
        <p:nvSpPr>
          <p:cNvPr id="73" name="Text Box 13"/>
          <p:cNvSpPr txBox="1">
            <a:spLocks noChangeArrowheads="1"/>
          </p:cNvSpPr>
          <p:nvPr/>
        </p:nvSpPr>
        <p:spPr bwMode="auto">
          <a:xfrm>
            <a:off x="2891885" y="3810000"/>
            <a:ext cx="89960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black"/>
                </a:solidFill>
                <a:effectLst/>
                <a:uLnTx/>
                <a:uFillTx/>
              </a:rPr>
              <a:t>Social</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black"/>
                </a:solidFill>
                <a:effectLst/>
                <a:uLnTx/>
                <a:uFillTx/>
              </a:rPr>
              <a:t>Housing</a:t>
            </a:r>
          </a:p>
        </p:txBody>
      </p:sp>
      <p:sp>
        <p:nvSpPr>
          <p:cNvPr id="74" name="Text Box 14"/>
          <p:cNvSpPr txBox="1">
            <a:spLocks noChangeArrowheads="1"/>
          </p:cNvSpPr>
          <p:nvPr/>
        </p:nvSpPr>
        <p:spPr bwMode="auto">
          <a:xfrm>
            <a:off x="2815685" y="2606675"/>
            <a:ext cx="89960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black"/>
                </a:solidFill>
                <a:effectLst/>
                <a:uLnTx/>
                <a:uFillTx/>
              </a:rPr>
              <a:t>Market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black"/>
                </a:solidFill>
                <a:effectLst/>
                <a:uLnTx/>
                <a:uFillTx/>
              </a:rPr>
              <a:t>Housing</a:t>
            </a:r>
          </a:p>
        </p:txBody>
      </p:sp>
      <p:sp>
        <p:nvSpPr>
          <p:cNvPr id="75" name="Text Box 15"/>
          <p:cNvSpPr txBox="1">
            <a:spLocks noChangeArrowheads="1"/>
          </p:cNvSpPr>
          <p:nvPr/>
        </p:nvSpPr>
        <p:spPr bwMode="auto">
          <a:xfrm>
            <a:off x="3913188" y="2498725"/>
            <a:ext cx="74136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High End</a:t>
            </a:r>
          </a:p>
        </p:txBody>
      </p:sp>
      <p:sp>
        <p:nvSpPr>
          <p:cNvPr id="76" name="Text Box 16"/>
          <p:cNvSpPr txBox="1">
            <a:spLocks noChangeArrowheads="1"/>
          </p:cNvSpPr>
          <p:nvPr/>
        </p:nvSpPr>
        <p:spPr bwMode="auto">
          <a:xfrm>
            <a:off x="3810000" y="2895600"/>
            <a:ext cx="9874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Upper Middle</a:t>
            </a:r>
          </a:p>
        </p:txBody>
      </p:sp>
      <p:sp>
        <p:nvSpPr>
          <p:cNvPr id="77" name="Text Box 17"/>
          <p:cNvSpPr txBox="1">
            <a:spLocks noChangeArrowheads="1"/>
          </p:cNvSpPr>
          <p:nvPr/>
        </p:nvSpPr>
        <p:spPr bwMode="auto">
          <a:xfrm>
            <a:off x="3857625" y="3260725"/>
            <a:ext cx="9937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Lower Middle</a:t>
            </a:r>
          </a:p>
        </p:txBody>
      </p:sp>
      <p:sp>
        <p:nvSpPr>
          <p:cNvPr id="78" name="Text Box 18"/>
          <p:cNvSpPr txBox="1">
            <a:spLocks noChangeArrowheads="1"/>
          </p:cNvSpPr>
          <p:nvPr/>
        </p:nvSpPr>
        <p:spPr bwMode="auto">
          <a:xfrm>
            <a:off x="4106863" y="3657600"/>
            <a:ext cx="5207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Small</a:t>
            </a:r>
          </a:p>
        </p:txBody>
      </p:sp>
      <p:sp>
        <p:nvSpPr>
          <p:cNvPr id="79" name="Text Box 19"/>
          <p:cNvSpPr txBox="1">
            <a:spLocks noChangeArrowheads="1"/>
          </p:cNvSpPr>
          <p:nvPr/>
        </p:nvSpPr>
        <p:spPr bwMode="auto">
          <a:xfrm>
            <a:off x="4086225" y="3924300"/>
            <a:ext cx="5222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Micro</a:t>
            </a:r>
          </a:p>
        </p:txBody>
      </p:sp>
      <p:sp>
        <p:nvSpPr>
          <p:cNvPr id="80" name="Text Box 20"/>
          <p:cNvSpPr txBox="1">
            <a:spLocks noChangeArrowheads="1"/>
          </p:cNvSpPr>
          <p:nvPr/>
        </p:nvSpPr>
        <p:spPr bwMode="auto">
          <a:xfrm>
            <a:off x="4902200" y="4038600"/>
            <a:ext cx="939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Upto Rs.4,000</a:t>
            </a:r>
            <a:endParaRPr kumimoji="0" lang="en-US" sz="900" b="0" i="0" u="none" strike="noStrike" kern="0" cap="none" spc="0" normalizeH="0" baseline="0" noProof="0">
              <a:ln>
                <a:noFill/>
              </a:ln>
              <a:solidFill>
                <a:prstClr val="black"/>
              </a:solidFill>
              <a:effectLst/>
              <a:uLnTx/>
              <a:uFillTx/>
            </a:endParaRPr>
          </a:p>
        </p:txBody>
      </p:sp>
      <p:sp>
        <p:nvSpPr>
          <p:cNvPr id="81" name="Text Box 21"/>
          <p:cNvSpPr txBox="1">
            <a:spLocks noChangeArrowheads="1"/>
          </p:cNvSpPr>
          <p:nvPr/>
        </p:nvSpPr>
        <p:spPr bwMode="auto">
          <a:xfrm>
            <a:off x="2482850" y="4719638"/>
            <a:ext cx="176843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white"/>
                </a:solidFill>
                <a:effectLst/>
                <a:uLnTx/>
                <a:uFillTx/>
                <a:latin typeface="Verdana" pitchFamily="34" charset="0"/>
                <a:ea typeface="Verdana" pitchFamily="34" charset="0"/>
                <a:cs typeface="Verdana" pitchFamily="34" charset="0"/>
              </a:rPr>
              <a:t>Housing Market</a:t>
            </a:r>
          </a:p>
        </p:txBody>
      </p:sp>
      <p:sp>
        <p:nvSpPr>
          <p:cNvPr id="82" name="Rectangle 22"/>
          <p:cNvSpPr>
            <a:spLocks noChangeArrowheads="1"/>
          </p:cNvSpPr>
          <p:nvPr/>
        </p:nvSpPr>
        <p:spPr bwMode="auto">
          <a:xfrm>
            <a:off x="5011738" y="2540000"/>
            <a:ext cx="7747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Rs.100,000</a:t>
            </a:r>
            <a:endParaRPr kumimoji="0" lang="en-US" sz="1400" b="1" i="0" u="none" strike="noStrike" kern="0" cap="none" spc="0" normalizeH="0" baseline="0" noProof="0">
              <a:ln>
                <a:noFill/>
              </a:ln>
              <a:solidFill>
                <a:prstClr val="black"/>
              </a:solidFill>
              <a:effectLst/>
              <a:uLnTx/>
              <a:uFillTx/>
            </a:endParaRPr>
          </a:p>
        </p:txBody>
      </p:sp>
      <p:sp>
        <p:nvSpPr>
          <p:cNvPr id="83" name="Text Box 23"/>
          <p:cNvSpPr txBox="1">
            <a:spLocks noChangeArrowheads="1"/>
          </p:cNvSpPr>
          <p:nvPr/>
        </p:nvSpPr>
        <p:spPr bwMode="auto">
          <a:xfrm>
            <a:off x="4954250" y="2844800"/>
            <a:ext cx="85792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Rs.25,001 to</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Rs.50,000</a:t>
            </a:r>
            <a:endParaRPr kumimoji="0" lang="en-US" sz="900" b="0" i="0" u="none" strike="noStrike" kern="0" cap="none" spc="0" normalizeH="0" baseline="0" noProof="0">
              <a:ln>
                <a:noFill/>
              </a:ln>
              <a:solidFill>
                <a:prstClr val="black"/>
              </a:solidFill>
              <a:effectLst/>
              <a:uLnTx/>
              <a:uFillTx/>
            </a:endParaRPr>
          </a:p>
        </p:txBody>
      </p:sp>
      <p:sp>
        <p:nvSpPr>
          <p:cNvPr id="84" name="Text Box 24"/>
          <p:cNvSpPr txBox="1">
            <a:spLocks noChangeArrowheads="1"/>
          </p:cNvSpPr>
          <p:nvPr/>
        </p:nvSpPr>
        <p:spPr bwMode="auto">
          <a:xfrm>
            <a:off x="4946312" y="3263900"/>
            <a:ext cx="85792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Rs.10,001 to</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Rs.25,000</a:t>
            </a:r>
            <a:endParaRPr kumimoji="0" lang="en-US" sz="900" b="0" i="0" u="none" strike="noStrike" kern="0" cap="none" spc="0" normalizeH="0" baseline="0" noProof="0">
              <a:ln>
                <a:noFill/>
              </a:ln>
              <a:solidFill>
                <a:prstClr val="black"/>
              </a:solidFill>
              <a:effectLst/>
              <a:uLnTx/>
              <a:uFillTx/>
            </a:endParaRPr>
          </a:p>
        </p:txBody>
      </p:sp>
      <p:sp>
        <p:nvSpPr>
          <p:cNvPr id="85" name="Text Box 25"/>
          <p:cNvSpPr txBox="1">
            <a:spLocks noChangeArrowheads="1"/>
          </p:cNvSpPr>
          <p:nvPr/>
        </p:nvSpPr>
        <p:spPr bwMode="auto">
          <a:xfrm>
            <a:off x="4967260" y="3597275"/>
            <a:ext cx="7938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Rs.4,001 to</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Rs.10,000</a:t>
            </a:r>
            <a:endParaRPr kumimoji="0" lang="en-US" sz="900" b="0" i="0" u="none" strike="noStrike" kern="0" cap="none" spc="0" normalizeH="0" baseline="0" noProof="0">
              <a:ln>
                <a:noFill/>
              </a:ln>
              <a:solidFill>
                <a:prstClr val="black"/>
              </a:solidFill>
              <a:effectLst/>
              <a:uLnTx/>
              <a:uFillTx/>
            </a:endParaRPr>
          </a:p>
        </p:txBody>
      </p:sp>
      <p:sp>
        <p:nvSpPr>
          <p:cNvPr id="86" name="AutoShape 26"/>
          <p:cNvSpPr>
            <a:spLocks noChangeArrowheads="1"/>
          </p:cNvSpPr>
          <p:nvPr/>
        </p:nvSpPr>
        <p:spPr bwMode="auto">
          <a:xfrm>
            <a:off x="228600" y="1689100"/>
            <a:ext cx="1981200" cy="2971800"/>
          </a:xfrm>
          <a:prstGeom prst="triangle">
            <a:avLst>
              <a:gd name="adj" fmla="val 50468"/>
            </a:avLst>
          </a:prstGeom>
          <a:solidFill>
            <a:srgbClr val="C1EC76"/>
          </a:solidFill>
          <a:ln w="9525">
            <a:solidFill>
              <a:sysClr val="windowText" lastClr="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prstClr val="white"/>
              </a:solidFill>
              <a:effectLst/>
              <a:uLnTx/>
              <a:uFillTx/>
            </a:endParaRPr>
          </a:p>
        </p:txBody>
      </p:sp>
      <p:sp>
        <p:nvSpPr>
          <p:cNvPr id="87" name="Line 27"/>
          <p:cNvSpPr>
            <a:spLocks noChangeShapeType="1"/>
          </p:cNvSpPr>
          <p:nvPr/>
        </p:nvSpPr>
        <p:spPr bwMode="auto">
          <a:xfrm>
            <a:off x="838200" y="2843213"/>
            <a:ext cx="2057400" cy="1587"/>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endParaRPr>
          </a:p>
        </p:txBody>
      </p:sp>
      <p:sp>
        <p:nvSpPr>
          <p:cNvPr id="88" name="Line 28"/>
          <p:cNvSpPr>
            <a:spLocks noChangeShapeType="1"/>
          </p:cNvSpPr>
          <p:nvPr/>
        </p:nvSpPr>
        <p:spPr bwMode="auto">
          <a:xfrm>
            <a:off x="736600" y="3200400"/>
            <a:ext cx="1016000" cy="0"/>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endParaRPr>
          </a:p>
        </p:txBody>
      </p:sp>
      <p:sp>
        <p:nvSpPr>
          <p:cNvPr id="89" name="Line 29"/>
          <p:cNvSpPr>
            <a:spLocks noChangeShapeType="1"/>
          </p:cNvSpPr>
          <p:nvPr/>
        </p:nvSpPr>
        <p:spPr bwMode="auto">
          <a:xfrm>
            <a:off x="457200" y="3962400"/>
            <a:ext cx="1524000" cy="1588"/>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endParaRPr>
          </a:p>
        </p:txBody>
      </p:sp>
      <p:sp>
        <p:nvSpPr>
          <p:cNvPr id="90" name="Rectangle 30"/>
          <p:cNvSpPr>
            <a:spLocks noChangeArrowheads="1"/>
          </p:cNvSpPr>
          <p:nvPr/>
        </p:nvSpPr>
        <p:spPr bwMode="auto">
          <a:xfrm>
            <a:off x="927100" y="2133600"/>
            <a:ext cx="609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a:ln>
                  <a:noFill/>
                </a:ln>
                <a:solidFill>
                  <a:prstClr val="black"/>
                </a:solidFill>
                <a:effectLst/>
                <a:uLnTx/>
                <a:uFillTx/>
              </a:rPr>
              <a:t>Rs 5.0 </a:t>
            </a:r>
            <a:br>
              <a:rPr kumimoji="0" lang="en-US" sz="800" b="1" i="0" u="none" strike="noStrike" kern="0" cap="none" spc="0" normalizeH="0" baseline="0" noProof="0">
                <a:ln>
                  <a:noFill/>
                </a:ln>
                <a:solidFill>
                  <a:prstClr val="black"/>
                </a:solidFill>
                <a:effectLst/>
                <a:uLnTx/>
                <a:uFillTx/>
              </a:rPr>
            </a:br>
            <a:r>
              <a:rPr kumimoji="0" lang="en-US" sz="800" b="1" i="0" u="none" strike="noStrike" kern="0" cap="none" spc="0" normalizeH="0" baseline="0" noProof="0">
                <a:ln>
                  <a:noFill/>
                </a:ln>
                <a:solidFill>
                  <a:prstClr val="black"/>
                </a:solidFill>
                <a:effectLst/>
                <a:uLnTx/>
                <a:uFillTx/>
              </a:rPr>
              <a:t>&amp; above </a:t>
            </a:r>
            <a:endParaRPr kumimoji="0" lang="en-US" sz="1200" b="1" i="0" u="none" strike="noStrike" kern="0" cap="none" spc="0" normalizeH="0" baseline="0" noProof="0">
              <a:ln>
                <a:noFill/>
              </a:ln>
              <a:solidFill>
                <a:prstClr val="black"/>
              </a:solidFill>
              <a:effectLst/>
              <a:uLnTx/>
              <a:uFillTx/>
            </a:endParaRPr>
          </a:p>
        </p:txBody>
      </p:sp>
      <p:sp>
        <p:nvSpPr>
          <p:cNvPr id="91" name="Text Box 31"/>
          <p:cNvSpPr txBox="1">
            <a:spLocks noChangeArrowheads="1"/>
          </p:cNvSpPr>
          <p:nvPr/>
        </p:nvSpPr>
        <p:spPr bwMode="auto">
          <a:xfrm>
            <a:off x="733425" y="2959100"/>
            <a:ext cx="968375"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 1.25  ~ 2.50</a:t>
            </a:r>
            <a:endParaRPr kumimoji="0" lang="en-US" sz="900" b="0" i="0" u="none" strike="noStrike" kern="0" cap="none" spc="0" normalizeH="0" baseline="0" noProof="0">
              <a:ln>
                <a:noFill/>
              </a:ln>
              <a:solidFill>
                <a:prstClr val="black"/>
              </a:solidFill>
              <a:effectLst/>
              <a:uLnTx/>
              <a:uFillTx/>
            </a:endParaRPr>
          </a:p>
        </p:txBody>
      </p:sp>
      <p:sp>
        <p:nvSpPr>
          <p:cNvPr id="92" name="Text Box 32"/>
          <p:cNvSpPr txBox="1">
            <a:spLocks noChangeArrowheads="1"/>
          </p:cNvSpPr>
          <p:nvPr/>
        </p:nvSpPr>
        <p:spPr bwMode="auto">
          <a:xfrm>
            <a:off x="795338" y="3276600"/>
            <a:ext cx="873125"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 0.5 ~ 1.25</a:t>
            </a:r>
            <a:endParaRPr kumimoji="0" lang="en-US" sz="900" b="0" i="0" u="none" strike="noStrike" kern="0" cap="none" spc="0" normalizeH="0" baseline="0" noProof="0">
              <a:ln>
                <a:noFill/>
              </a:ln>
              <a:solidFill>
                <a:prstClr val="black"/>
              </a:solidFill>
              <a:effectLst/>
              <a:uLnTx/>
              <a:uFillTx/>
            </a:endParaRPr>
          </a:p>
        </p:txBody>
      </p:sp>
      <p:sp>
        <p:nvSpPr>
          <p:cNvPr id="93" name="Text Box 33"/>
          <p:cNvSpPr txBox="1">
            <a:spLocks noChangeArrowheads="1"/>
          </p:cNvSpPr>
          <p:nvPr/>
        </p:nvSpPr>
        <p:spPr bwMode="auto">
          <a:xfrm>
            <a:off x="679450" y="3657600"/>
            <a:ext cx="1082675"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 0.20~Rs.0.50 </a:t>
            </a:r>
            <a:endParaRPr kumimoji="0" lang="en-US" sz="900" b="0" i="0" u="none" strike="noStrike" kern="0" cap="none" spc="0" normalizeH="0" baseline="0" noProof="0">
              <a:ln>
                <a:noFill/>
              </a:ln>
              <a:solidFill>
                <a:prstClr val="black"/>
              </a:solidFill>
              <a:effectLst/>
              <a:uLnTx/>
              <a:uFillTx/>
            </a:endParaRPr>
          </a:p>
        </p:txBody>
      </p:sp>
      <p:sp>
        <p:nvSpPr>
          <p:cNvPr id="94" name="Text Box 35"/>
          <p:cNvSpPr txBox="1">
            <a:spLocks noChangeArrowheads="1"/>
          </p:cNvSpPr>
          <p:nvPr/>
        </p:nvSpPr>
        <p:spPr bwMode="auto">
          <a:xfrm>
            <a:off x="903288" y="4191000"/>
            <a:ext cx="5842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 0.20</a:t>
            </a:r>
            <a:endParaRPr kumimoji="0" lang="en-US" sz="900" b="0" i="0" u="none" strike="noStrike" kern="0" cap="none" spc="0" normalizeH="0" baseline="0" noProof="0">
              <a:ln>
                <a:noFill/>
              </a:ln>
              <a:solidFill>
                <a:prstClr val="black"/>
              </a:solidFill>
              <a:effectLst/>
              <a:uLnTx/>
              <a:uFillTx/>
            </a:endParaRPr>
          </a:p>
        </p:txBody>
      </p:sp>
      <p:sp>
        <p:nvSpPr>
          <p:cNvPr id="95" name="Rectangle 36"/>
          <p:cNvSpPr>
            <a:spLocks noChangeArrowheads="1"/>
          </p:cNvSpPr>
          <p:nvPr/>
        </p:nvSpPr>
        <p:spPr bwMode="auto">
          <a:xfrm>
            <a:off x="5105992" y="1962150"/>
            <a:ext cx="665567"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a:t>
            </a:r>
            <a:br>
              <a:rPr kumimoji="0" lang="en-US" sz="900" b="1" i="0" u="none" strike="noStrike" kern="0" cap="none" spc="0" normalizeH="0" baseline="0" noProof="0">
                <a:ln>
                  <a:noFill/>
                </a:ln>
                <a:solidFill>
                  <a:prstClr val="black"/>
                </a:solidFill>
                <a:effectLst/>
                <a:uLnTx/>
                <a:uFillTx/>
              </a:rPr>
            </a:br>
            <a:r>
              <a:rPr kumimoji="0" lang="en-US" sz="900" b="1" i="0" u="none" strike="noStrike" kern="0" cap="none" spc="0" normalizeH="0" baseline="0" noProof="0">
                <a:ln>
                  <a:noFill/>
                </a:ln>
                <a:solidFill>
                  <a:prstClr val="black"/>
                </a:solidFill>
                <a:effectLst/>
                <a:uLnTx/>
                <a:uFillTx/>
              </a:rPr>
              <a:t>1 Lac</a:t>
            </a:r>
            <a:br>
              <a:rPr kumimoji="0" lang="en-US" sz="900" b="1" i="0" u="none" strike="noStrike" kern="0" cap="none" spc="0" normalizeH="0" baseline="0" noProof="0">
                <a:ln>
                  <a:noFill/>
                </a:ln>
                <a:solidFill>
                  <a:prstClr val="black"/>
                </a:solidFill>
                <a:effectLst/>
                <a:uLnTx/>
                <a:uFillTx/>
              </a:rPr>
            </a:br>
            <a:r>
              <a:rPr kumimoji="0" lang="en-US" sz="900" b="1" i="0" u="none" strike="noStrike" kern="0" cap="none" spc="0" normalizeH="0" baseline="0" noProof="0">
                <a:ln>
                  <a:noFill/>
                </a:ln>
                <a:solidFill>
                  <a:prstClr val="black"/>
                </a:solidFill>
                <a:effectLst/>
                <a:uLnTx/>
                <a:uFillTx/>
              </a:rPr>
              <a:t>&amp; above.</a:t>
            </a:r>
            <a:endParaRPr kumimoji="0" lang="en-US" sz="1400" b="1" i="0" u="none" strike="noStrike" kern="0" cap="none" spc="0" normalizeH="0" baseline="0" noProof="0">
              <a:ln>
                <a:noFill/>
              </a:ln>
              <a:solidFill>
                <a:prstClr val="black"/>
              </a:solidFill>
              <a:effectLst/>
              <a:uLnTx/>
              <a:uFillTx/>
            </a:endParaRPr>
          </a:p>
        </p:txBody>
      </p:sp>
      <p:sp>
        <p:nvSpPr>
          <p:cNvPr id="96" name="Text Box 37"/>
          <p:cNvSpPr txBox="1">
            <a:spLocks noChangeArrowheads="1"/>
          </p:cNvSpPr>
          <p:nvPr/>
        </p:nvSpPr>
        <p:spPr bwMode="auto">
          <a:xfrm>
            <a:off x="3810000" y="2041525"/>
            <a:ext cx="86201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High - High</a:t>
            </a:r>
          </a:p>
        </p:txBody>
      </p:sp>
      <p:sp>
        <p:nvSpPr>
          <p:cNvPr id="97" name="Line 38"/>
          <p:cNvSpPr>
            <a:spLocks noChangeShapeType="1"/>
          </p:cNvSpPr>
          <p:nvPr/>
        </p:nvSpPr>
        <p:spPr bwMode="auto">
          <a:xfrm>
            <a:off x="990600" y="2438400"/>
            <a:ext cx="457200" cy="0"/>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endParaRPr>
          </a:p>
        </p:txBody>
      </p:sp>
      <p:sp>
        <p:nvSpPr>
          <p:cNvPr id="98" name="Rectangle 39"/>
          <p:cNvSpPr>
            <a:spLocks noChangeArrowheads="1"/>
          </p:cNvSpPr>
          <p:nvPr/>
        </p:nvSpPr>
        <p:spPr bwMode="auto">
          <a:xfrm>
            <a:off x="898962" y="2438400"/>
            <a:ext cx="69762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a:ln>
                  <a:noFill/>
                </a:ln>
                <a:solidFill>
                  <a:prstClr val="black"/>
                </a:solidFill>
                <a:effectLst/>
                <a:uLnTx/>
                <a:uFillTx/>
              </a:rPr>
              <a:t>Rs 2.5 to </a:t>
            </a:r>
            <a:br>
              <a:rPr kumimoji="0" lang="en-US" sz="900" b="1" i="0" u="none" strike="noStrike" kern="0" cap="none" spc="0" normalizeH="0" baseline="0" noProof="0">
                <a:ln>
                  <a:noFill/>
                </a:ln>
                <a:solidFill>
                  <a:prstClr val="black"/>
                </a:solidFill>
                <a:effectLst/>
                <a:uLnTx/>
                <a:uFillTx/>
              </a:rPr>
            </a:br>
            <a:r>
              <a:rPr kumimoji="0" lang="en-US" sz="900" b="1" i="0" u="none" strike="noStrike" kern="0" cap="none" spc="0" normalizeH="0" baseline="0" noProof="0">
                <a:ln>
                  <a:noFill/>
                </a:ln>
                <a:solidFill>
                  <a:prstClr val="black"/>
                </a:solidFill>
                <a:effectLst/>
                <a:uLnTx/>
                <a:uFillTx/>
              </a:rPr>
              <a:t>Rs 5.0 </a:t>
            </a:r>
            <a:endParaRPr kumimoji="0" lang="en-US" sz="1400" b="1" i="0" u="none" strike="noStrike" kern="0" cap="none" spc="0" normalizeH="0" baseline="0" noProof="0">
              <a:ln>
                <a:noFill/>
              </a:ln>
              <a:solidFill>
                <a:prstClr val="black"/>
              </a:solidFill>
              <a:effectLst/>
              <a:uLnTx/>
              <a:uFillTx/>
            </a:endParaRPr>
          </a:p>
        </p:txBody>
      </p:sp>
      <p:sp>
        <p:nvSpPr>
          <p:cNvPr id="99" name="AutoShape 40"/>
          <p:cNvSpPr>
            <a:spLocks noChangeArrowheads="1"/>
          </p:cNvSpPr>
          <p:nvPr/>
        </p:nvSpPr>
        <p:spPr bwMode="auto">
          <a:xfrm rot="10800000">
            <a:off x="5473700" y="1701800"/>
            <a:ext cx="2146300" cy="2971800"/>
          </a:xfrm>
          <a:prstGeom prst="triangle">
            <a:avLst>
              <a:gd name="adj" fmla="val 50000"/>
            </a:avLst>
          </a:prstGeom>
          <a:solidFill>
            <a:srgbClr val="C1EC76"/>
          </a:solidFill>
          <a:ln w="9525">
            <a:solidFill>
              <a:sysClr val="windowText" lastClr="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endParaRPr>
          </a:p>
        </p:txBody>
      </p:sp>
      <p:sp>
        <p:nvSpPr>
          <p:cNvPr id="100" name="Text Box 41"/>
          <p:cNvSpPr txBox="1">
            <a:spLocks noChangeArrowheads="1"/>
          </p:cNvSpPr>
          <p:nvPr/>
        </p:nvSpPr>
        <p:spPr bwMode="auto">
          <a:xfrm>
            <a:off x="5256338" y="1371600"/>
            <a:ext cx="274466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US"/>
            </a:defPPr>
            <a:lvl1pPr marR="0" lvl="0" indent="0" algn="ctr" fontAlgn="auto">
              <a:lnSpc>
                <a:spcPct val="100000"/>
              </a:lnSpc>
              <a:spcBef>
                <a:spcPts val="0"/>
              </a:spcBef>
              <a:spcAft>
                <a:spcPts val="0"/>
              </a:spcAft>
              <a:buClrTx/>
              <a:buSzTx/>
              <a:buFontTx/>
              <a:buNone/>
              <a:tabLst/>
              <a:defRPr kumimoji="0" sz="1400" b="1" i="0" u="none" strike="noStrike" kern="0" cap="none" spc="0" normalizeH="0" baseline="0">
                <a:ln>
                  <a:noFill/>
                </a:ln>
                <a:solidFill>
                  <a:prstClr val="white"/>
                </a:solidFill>
                <a:effectLst/>
                <a:uLnTx/>
                <a:uFillTx/>
                <a:latin typeface="Verdana" pitchFamily="34" charset="0"/>
                <a:ea typeface="Verdana" pitchFamily="34" charset="0"/>
                <a:cs typeface="Verdana" pitchFamily="34" charset="0"/>
              </a:defRPr>
            </a:lvl1pPr>
          </a:lstStyle>
          <a:p>
            <a:r>
              <a:rPr lang="en-US" dirty="0"/>
              <a:t>Income Distribution in %</a:t>
            </a:r>
          </a:p>
        </p:txBody>
      </p:sp>
      <p:sp>
        <p:nvSpPr>
          <p:cNvPr id="101" name="Text Box 42"/>
          <p:cNvSpPr txBox="1">
            <a:spLocks noChangeArrowheads="1"/>
          </p:cNvSpPr>
          <p:nvPr/>
        </p:nvSpPr>
        <p:spPr bwMode="auto">
          <a:xfrm>
            <a:off x="6396038" y="2514600"/>
            <a:ext cx="4016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4 %</a:t>
            </a:r>
          </a:p>
        </p:txBody>
      </p:sp>
      <p:sp>
        <p:nvSpPr>
          <p:cNvPr id="102" name="Text Box 43"/>
          <p:cNvSpPr txBox="1">
            <a:spLocks noChangeArrowheads="1"/>
          </p:cNvSpPr>
          <p:nvPr/>
        </p:nvSpPr>
        <p:spPr bwMode="auto">
          <a:xfrm>
            <a:off x="6326188" y="2911475"/>
            <a:ext cx="47148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15 %</a:t>
            </a:r>
          </a:p>
        </p:txBody>
      </p:sp>
      <p:sp>
        <p:nvSpPr>
          <p:cNvPr id="103" name="Text Box 44"/>
          <p:cNvSpPr txBox="1">
            <a:spLocks noChangeArrowheads="1"/>
          </p:cNvSpPr>
          <p:nvPr/>
        </p:nvSpPr>
        <p:spPr bwMode="auto">
          <a:xfrm>
            <a:off x="6334125" y="3276600"/>
            <a:ext cx="471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20 %</a:t>
            </a:r>
          </a:p>
        </p:txBody>
      </p:sp>
      <p:sp>
        <p:nvSpPr>
          <p:cNvPr id="104" name="Text Box 45"/>
          <p:cNvSpPr txBox="1">
            <a:spLocks noChangeArrowheads="1"/>
          </p:cNvSpPr>
          <p:nvPr/>
        </p:nvSpPr>
        <p:spPr bwMode="auto">
          <a:xfrm>
            <a:off x="6326188" y="3657600"/>
            <a:ext cx="47148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40 %</a:t>
            </a:r>
          </a:p>
        </p:txBody>
      </p:sp>
      <p:sp>
        <p:nvSpPr>
          <p:cNvPr id="105" name="Text Box 46"/>
          <p:cNvSpPr txBox="1">
            <a:spLocks noChangeArrowheads="1"/>
          </p:cNvSpPr>
          <p:nvPr/>
        </p:nvSpPr>
        <p:spPr bwMode="auto">
          <a:xfrm>
            <a:off x="6324600" y="4022725"/>
            <a:ext cx="471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20 %</a:t>
            </a:r>
          </a:p>
        </p:txBody>
      </p:sp>
      <p:sp>
        <p:nvSpPr>
          <p:cNvPr id="106" name="Text Box 47"/>
          <p:cNvSpPr txBox="1">
            <a:spLocks noChangeArrowheads="1"/>
          </p:cNvSpPr>
          <p:nvPr/>
        </p:nvSpPr>
        <p:spPr bwMode="auto">
          <a:xfrm>
            <a:off x="6396038" y="2057400"/>
            <a:ext cx="4016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1 %</a:t>
            </a:r>
          </a:p>
        </p:txBody>
      </p:sp>
      <p:sp>
        <p:nvSpPr>
          <p:cNvPr id="107" name="Text Box 48"/>
          <p:cNvSpPr txBox="1">
            <a:spLocks noChangeArrowheads="1"/>
          </p:cNvSpPr>
          <p:nvPr/>
        </p:nvSpPr>
        <p:spPr bwMode="auto">
          <a:xfrm>
            <a:off x="304800" y="5349907"/>
            <a:ext cx="5181600" cy="63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ct val="50000"/>
              </a:spcBef>
              <a:spcAft>
                <a:spcPts val="0"/>
              </a:spcAft>
              <a:buClrTx/>
              <a:buSzTx/>
              <a:buFontTx/>
              <a:buChar char="-"/>
              <a:tabLst/>
              <a:defRPr/>
            </a:pPr>
            <a:r>
              <a:rPr kumimoji="0" lang="en-US" sz="1400" b="0" i="0" u="none" strike="noStrike" kern="0" cap="none" spc="0" normalizeH="0" baseline="0" noProof="0" dirty="0">
                <a:ln>
                  <a:noFill/>
                </a:ln>
                <a:effectLst/>
                <a:uLnTx/>
                <a:uFillTx/>
                <a:latin typeface="Verdana" pitchFamily="34" charset="0"/>
                <a:ea typeface="Verdana" pitchFamily="34" charset="0"/>
                <a:cs typeface="Verdana" pitchFamily="34" charset="0"/>
              </a:rPr>
              <a:t> </a:t>
            </a:r>
            <a:r>
              <a:rPr kumimoji="0" lang="en-US" sz="1400" b="0" i="0" u="none" strike="noStrike" kern="0" cap="none" spc="0" normalizeH="0" baseline="0" noProof="0" dirty="0" smtClean="0">
                <a:ln>
                  <a:noFill/>
                </a:ln>
                <a:effectLst/>
                <a:uLnTx/>
                <a:uFillTx/>
                <a:latin typeface="Verdana" pitchFamily="34" charset="0"/>
                <a:ea typeface="Verdana" pitchFamily="34" charset="0"/>
                <a:cs typeface="Verdana" pitchFamily="34" charset="0"/>
              </a:rPr>
              <a:t>Per </a:t>
            </a:r>
            <a:r>
              <a:rPr kumimoji="0" lang="en-US" sz="1400" b="0" i="0" u="none" strike="noStrike" kern="0" cap="none" spc="0" normalizeH="0" baseline="0" noProof="0" dirty="0">
                <a:ln>
                  <a:noFill/>
                </a:ln>
                <a:effectLst/>
                <a:uLnTx/>
                <a:uFillTx/>
                <a:latin typeface="Verdana" pitchFamily="34" charset="0"/>
                <a:ea typeface="Verdana" pitchFamily="34" charset="0"/>
                <a:cs typeface="Verdana" pitchFamily="34" charset="0"/>
              </a:rPr>
              <a:t>Capita </a:t>
            </a:r>
            <a:r>
              <a:rPr kumimoji="0" lang="en-US" sz="1400" b="0" i="0" u="none" strike="noStrike" kern="0" cap="none" spc="0" normalizeH="0" baseline="0" noProof="0" dirty="0" smtClean="0">
                <a:ln>
                  <a:noFill/>
                </a:ln>
                <a:effectLst/>
                <a:uLnTx/>
                <a:uFillTx/>
                <a:latin typeface="Verdana" pitchFamily="34" charset="0"/>
                <a:ea typeface="Verdana" pitchFamily="34" charset="0"/>
                <a:cs typeface="Verdana" pitchFamily="34" charset="0"/>
              </a:rPr>
              <a:t>Income:</a:t>
            </a:r>
            <a:r>
              <a:rPr kumimoji="0" lang="en-US" sz="1400" b="0" i="0" u="none" strike="noStrike" kern="0" cap="none" spc="0" normalizeH="0" noProof="0" dirty="0" smtClean="0">
                <a:ln>
                  <a:noFill/>
                </a:ln>
                <a:effectLst/>
                <a:uLnTx/>
                <a:uFillTx/>
                <a:latin typeface="Verdana" pitchFamily="34" charset="0"/>
                <a:ea typeface="Verdana" pitchFamily="34" charset="0"/>
                <a:cs typeface="Verdana" pitchFamily="34" charset="0"/>
              </a:rPr>
              <a:t>  	</a:t>
            </a:r>
            <a:r>
              <a:rPr kumimoji="0" lang="en-US" sz="1400" b="0" i="0" u="none" strike="noStrike" kern="0" cap="none" spc="0" normalizeH="0" baseline="0" noProof="0" dirty="0" smtClean="0">
                <a:ln>
                  <a:noFill/>
                </a:ln>
                <a:effectLst/>
                <a:uLnTx/>
                <a:uFillTx/>
                <a:latin typeface="Verdana" pitchFamily="34" charset="0"/>
                <a:ea typeface="Verdana" pitchFamily="34" charset="0"/>
                <a:cs typeface="Verdana" pitchFamily="34" charset="0"/>
              </a:rPr>
              <a:t>Rs.5,000 </a:t>
            </a:r>
            <a:r>
              <a:rPr kumimoji="0" lang="en-US" sz="1400" b="0" i="0" u="none" strike="noStrike" kern="0" cap="none" spc="0" normalizeH="0" baseline="0" noProof="0" dirty="0">
                <a:ln>
                  <a:noFill/>
                </a:ln>
                <a:effectLst/>
                <a:uLnTx/>
                <a:uFillTx/>
                <a:latin typeface="Verdana" pitchFamily="34" charset="0"/>
                <a:ea typeface="Verdana" pitchFamily="34" charset="0"/>
                <a:cs typeface="Verdana" pitchFamily="34" charset="0"/>
              </a:rPr>
              <a:t>per month</a:t>
            </a:r>
          </a:p>
          <a:p>
            <a:pPr marL="0" marR="0" lvl="0" indent="0" defTabSz="914400" eaLnBrk="1" fontAlgn="auto" latinLnBrk="0" hangingPunct="1">
              <a:lnSpc>
                <a:spcPct val="100000"/>
              </a:lnSpc>
              <a:spcBef>
                <a:spcPct val="50000"/>
              </a:spcBef>
              <a:spcAft>
                <a:spcPts val="0"/>
              </a:spcAft>
              <a:buClrTx/>
              <a:buSzTx/>
              <a:buFontTx/>
              <a:buChar char="-"/>
              <a:tabLst/>
              <a:defRPr/>
            </a:pPr>
            <a:r>
              <a:rPr kumimoji="0" lang="en-US" sz="1400" b="0" i="0" u="none" strike="noStrike" kern="0" cap="none" spc="0" normalizeH="0" baseline="0" noProof="0" dirty="0">
                <a:ln>
                  <a:noFill/>
                </a:ln>
                <a:effectLst/>
                <a:uLnTx/>
                <a:uFillTx/>
                <a:latin typeface="Verdana" pitchFamily="34" charset="0"/>
                <a:ea typeface="Verdana" pitchFamily="34" charset="0"/>
                <a:cs typeface="Verdana" pitchFamily="34" charset="0"/>
              </a:rPr>
              <a:t> </a:t>
            </a:r>
            <a:r>
              <a:rPr kumimoji="0" lang="en-US" sz="1400" b="0" i="0" u="none" strike="noStrike" kern="0" cap="none" spc="0" normalizeH="0" baseline="0" noProof="0" dirty="0" smtClean="0">
                <a:ln>
                  <a:noFill/>
                </a:ln>
                <a:effectLst/>
                <a:uLnTx/>
                <a:uFillTx/>
                <a:latin typeface="Verdana" pitchFamily="34" charset="0"/>
                <a:ea typeface="Verdana" pitchFamily="34" charset="0"/>
                <a:cs typeface="Verdana" pitchFamily="34" charset="0"/>
              </a:rPr>
              <a:t>Minimum </a:t>
            </a:r>
            <a:r>
              <a:rPr kumimoji="0" lang="en-US" sz="1400" b="0" i="0" u="none" strike="noStrike" kern="0" cap="none" spc="0" normalizeH="0" baseline="0" noProof="0" dirty="0">
                <a:ln>
                  <a:noFill/>
                </a:ln>
                <a:effectLst/>
                <a:uLnTx/>
                <a:uFillTx/>
                <a:latin typeface="Verdana" pitchFamily="34" charset="0"/>
                <a:ea typeface="Verdana" pitchFamily="34" charset="0"/>
                <a:cs typeface="Verdana" pitchFamily="34" charset="0"/>
              </a:rPr>
              <a:t>Wage Rate	Rs.4,000 per </a:t>
            </a:r>
            <a:r>
              <a:rPr kumimoji="0" lang="en-US" sz="1400" b="0" i="0" u="none" strike="noStrike" kern="0" cap="none" spc="0" normalizeH="0" baseline="0" noProof="0" dirty="0" smtClean="0">
                <a:ln>
                  <a:noFill/>
                </a:ln>
                <a:effectLst/>
                <a:uLnTx/>
                <a:uFillTx/>
                <a:latin typeface="Verdana" pitchFamily="34" charset="0"/>
                <a:ea typeface="Verdana" pitchFamily="34" charset="0"/>
                <a:cs typeface="Verdana" pitchFamily="34" charset="0"/>
              </a:rPr>
              <a:t>month</a:t>
            </a:r>
            <a:endParaRPr kumimoji="0" lang="en-US" sz="1400" b="0" i="0" u="none" strike="noStrike" kern="0" cap="none" spc="0" normalizeH="0" baseline="0" noProof="0" dirty="0">
              <a:ln>
                <a:noFill/>
              </a:ln>
              <a:effectLst/>
              <a:uLnTx/>
              <a:uFillTx/>
              <a:latin typeface="Verdana" pitchFamily="34" charset="0"/>
              <a:ea typeface="Verdana" pitchFamily="34" charset="0"/>
              <a:cs typeface="Verdana" pitchFamily="34" charset="0"/>
            </a:endParaRPr>
          </a:p>
        </p:txBody>
      </p:sp>
      <p:sp>
        <p:nvSpPr>
          <p:cNvPr id="108" name="AutoShape 50"/>
          <p:cNvSpPr>
            <a:spLocks noChangeArrowheads="1"/>
          </p:cNvSpPr>
          <p:nvPr/>
        </p:nvSpPr>
        <p:spPr bwMode="auto">
          <a:xfrm>
            <a:off x="6527800" y="1676400"/>
            <a:ext cx="2235200" cy="2971800"/>
          </a:xfrm>
          <a:prstGeom prst="triangle">
            <a:avLst>
              <a:gd name="adj" fmla="val 50468"/>
            </a:avLst>
          </a:prstGeom>
          <a:solidFill>
            <a:srgbClr val="C1EC76"/>
          </a:solidFill>
          <a:ln w="9525">
            <a:solidFill>
              <a:sysClr val="windowText" lastClr="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prstClr val="white"/>
              </a:solidFill>
              <a:effectLst/>
              <a:uLnTx/>
              <a:uFillTx/>
            </a:endParaRPr>
          </a:p>
        </p:txBody>
      </p:sp>
      <p:sp>
        <p:nvSpPr>
          <p:cNvPr id="109" name="Line 51"/>
          <p:cNvSpPr>
            <a:spLocks noChangeShapeType="1"/>
          </p:cNvSpPr>
          <p:nvPr/>
        </p:nvSpPr>
        <p:spPr bwMode="auto">
          <a:xfrm>
            <a:off x="609600" y="3581400"/>
            <a:ext cx="7772400" cy="0"/>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endParaRPr>
          </a:p>
        </p:txBody>
      </p:sp>
      <p:sp>
        <p:nvSpPr>
          <p:cNvPr id="110" name="Line 52"/>
          <p:cNvSpPr>
            <a:spLocks noChangeShapeType="1"/>
          </p:cNvSpPr>
          <p:nvPr/>
        </p:nvSpPr>
        <p:spPr bwMode="auto">
          <a:xfrm>
            <a:off x="3810000" y="3200400"/>
            <a:ext cx="4419600" cy="0"/>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endParaRPr>
          </a:p>
        </p:txBody>
      </p:sp>
      <p:sp>
        <p:nvSpPr>
          <p:cNvPr id="111" name="Line 53"/>
          <p:cNvSpPr>
            <a:spLocks noChangeShapeType="1"/>
          </p:cNvSpPr>
          <p:nvPr/>
        </p:nvSpPr>
        <p:spPr bwMode="auto">
          <a:xfrm>
            <a:off x="3733800" y="2843213"/>
            <a:ext cx="4343400" cy="1587"/>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endParaRPr>
          </a:p>
        </p:txBody>
      </p:sp>
      <p:sp>
        <p:nvSpPr>
          <p:cNvPr id="112" name="Line 54"/>
          <p:cNvSpPr>
            <a:spLocks noChangeShapeType="1"/>
          </p:cNvSpPr>
          <p:nvPr/>
        </p:nvSpPr>
        <p:spPr bwMode="auto">
          <a:xfrm>
            <a:off x="3581400" y="2438400"/>
            <a:ext cx="4343400" cy="3175"/>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endParaRPr>
          </a:p>
        </p:txBody>
      </p:sp>
      <p:sp>
        <p:nvSpPr>
          <p:cNvPr id="113" name="Text Box 55"/>
          <p:cNvSpPr txBox="1">
            <a:spLocks noChangeArrowheads="1"/>
          </p:cNvSpPr>
          <p:nvPr/>
        </p:nvSpPr>
        <p:spPr bwMode="auto">
          <a:xfrm>
            <a:off x="6396038" y="4694238"/>
            <a:ext cx="236696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white"/>
                </a:solidFill>
                <a:effectLst/>
                <a:uLnTx/>
                <a:uFillTx/>
                <a:latin typeface="Verdana" pitchFamily="34" charset="0"/>
                <a:ea typeface="Verdana" pitchFamily="34" charset="0"/>
                <a:cs typeface="Verdana" pitchFamily="34" charset="0"/>
              </a:rPr>
              <a:t>Housing Shortage </a:t>
            </a:r>
            <a:r>
              <a:rPr kumimoji="0" lang="en-US" sz="1400" b="1" i="0" u="none" strike="noStrike" kern="0" cap="none" spc="0" normalizeH="0" baseline="0" noProof="0" dirty="0" smtClean="0">
                <a:ln>
                  <a:noFill/>
                </a:ln>
                <a:solidFill>
                  <a:prstClr val="white"/>
                </a:solidFill>
                <a:effectLst/>
                <a:uLnTx/>
                <a:uFillTx/>
                <a:latin typeface="Verdana" pitchFamily="34" charset="0"/>
                <a:ea typeface="Verdana" pitchFamily="34" charset="0"/>
                <a:cs typeface="Verdana" pitchFamily="34" charset="0"/>
              </a:rPr>
              <a:t>*</a:t>
            </a:r>
            <a:r>
              <a:rPr kumimoji="0" lang="en-US" sz="1400" b="1" i="0" u="none" strike="noStrike" kern="0" cap="none" spc="0" normalizeH="0" baseline="0" noProof="0" dirty="0">
                <a:ln>
                  <a:noFill/>
                </a:ln>
                <a:solidFill>
                  <a:prstClr val="white"/>
                </a:solidFill>
                <a:effectLst/>
                <a:uLnTx/>
                <a:uFillTx/>
                <a:latin typeface="Verdana" pitchFamily="34" charset="0"/>
                <a:ea typeface="Verdana" pitchFamily="34" charset="0"/>
                <a:cs typeface="Verdana" pitchFamily="34" charset="0"/>
              </a:rPr>
              <a:t/>
            </a:r>
            <a:br>
              <a:rPr kumimoji="0" lang="en-US" sz="1400" b="1" i="0" u="none" strike="noStrike" kern="0" cap="none" spc="0" normalizeH="0" baseline="0" noProof="0" dirty="0">
                <a:ln>
                  <a:noFill/>
                </a:ln>
                <a:solidFill>
                  <a:prstClr val="white"/>
                </a:solidFill>
                <a:effectLst/>
                <a:uLnTx/>
                <a:uFillTx/>
                <a:latin typeface="Verdana" pitchFamily="34" charset="0"/>
                <a:ea typeface="Verdana" pitchFamily="34" charset="0"/>
                <a:cs typeface="Verdana" pitchFamily="34" charset="0"/>
              </a:rPr>
            </a:br>
            <a:r>
              <a:rPr kumimoji="0" lang="en-US" sz="1400" b="1" i="0" u="none" strike="noStrike" kern="0" cap="none" spc="0" normalizeH="0" baseline="0" noProof="0" dirty="0" smtClean="0">
                <a:ln>
                  <a:noFill/>
                </a:ln>
                <a:solidFill>
                  <a:prstClr val="white"/>
                </a:solidFill>
                <a:effectLst/>
                <a:uLnTx/>
                <a:uFillTx/>
                <a:latin typeface="Verdana" pitchFamily="34" charset="0"/>
                <a:ea typeface="Verdana" pitchFamily="34" charset="0"/>
                <a:cs typeface="Verdana" pitchFamily="34" charset="0"/>
              </a:rPr>
              <a:t>(millions)</a:t>
            </a:r>
            <a:endParaRPr kumimoji="0" lang="en-US" sz="1400" b="1" i="0" u="none" strike="noStrike" kern="0" cap="none" spc="0" normalizeH="0" baseline="0" noProof="0" dirty="0">
              <a:ln>
                <a:noFill/>
              </a:ln>
              <a:solidFill>
                <a:prstClr val="white"/>
              </a:solidFill>
              <a:effectLst/>
              <a:uLnTx/>
              <a:uFillTx/>
              <a:latin typeface="Verdana" pitchFamily="34" charset="0"/>
              <a:ea typeface="Verdana" pitchFamily="34" charset="0"/>
              <a:cs typeface="Verdana" pitchFamily="34" charset="0"/>
            </a:endParaRPr>
          </a:p>
        </p:txBody>
      </p:sp>
      <p:sp>
        <p:nvSpPr>
          <p:cNvPr id="114" name="Line 56"/>
          <p:cNvSpPr>
            <a:spLocks noChangeShapeType="1"/>
          </p:cNvSpPr>
          <p:nvPr/>
        </p:nvSpPr>
        <p:spPr bwMode="auto">
          <a:xfrm>
            <a:off x="4114800" y="3962400"/>
            <a:ext cx="4419600" cy="0"/>
          </a:xfrm>
          <a:prstGeom prst="line">
            <a:avLst/>
          </a:prstGeom>
          <a:noFill/>
          <a:ln w="9525">
            <a:solidFill>
              <a:sysClr val="windowText" lastClr="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black"/>
              </a:solidFill>
              <a:effectLst/>
              <a:uLnTx/>
              <a:uFillTx/>
            </a:endParaRPr>
          </a:p>
        </p:txBody>
      </p:sp>
      <p:sp>
        <p:nvSpPr>
          <p:cNvPr id="115" name="Text Box 57"/>
          <p:cNvSpPr txBox="1">
            <a:spLocks noChangeArrowheads="1"/>
          </p:cNvSpPr>
          <p:nvPr/>
        </p:nvSpPr>
        <p:spPr bwMode="auto">
          <a:xfrm>
            <a:off x="7372350" y="2514600"/>
            <a:ext cx="53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0.300 </a:t>
            </a:r>
          </a:p>
        </p:txBody>
      </p:sp>
      <p:sp>
        <p:nvSpPr>
          <p:cNvPr id="116" name="Text Box 58"/>
          <p:cNvSpPr txBox="1">
            <a:spLocks noChangeArrowheads="1"/>
          </p:cNvSpPr>
          <p:nvPr/>
        </p:nvSpPr>
        <p:spPr bwMode="auto">
          <a:xfrm>
            <a:off x="7337425" y="2911475"/>
            <a:ext cx="53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1.125 </a:t>
            </a:r>
          </a:p>
        </p:txBody>
      </p:sp>
      <p:sp>
        <p:nvSpPr>
          <p:cNvPr id="117" name="Text Box 59"/>
          <p:cNvSpPr txBox="1">
            <a:spLocks noChangeArrowheads="1"/>
          </p:cNvSpPr>
          <p:nvPr/>
        </p:nvSpPr>
        <p:spPr bwMode="auto">
          <a:xfrm>
            <a:off x="7362825" y="3340100"/>
            <a:ext cx="4984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1.500</a:t>
            </a:r>
          </a:p>
        </p:txBody>
      </p:sp>
      <p:sp>
        <p:nvSpPr>
          <p:cNvPr id="118" name="Text Box 60"/>
          <p:cNvSpPr txBox="1">
            <a:spLocks noChangeArrowheads="1"/>
          </p:cNvSpPr>
          <p:nvPr/>
        </p:nvSpPr>
        <p:spPr bwMode="auto">
          <a:xfrm>
            <a:off x="7354888" y="3733800"/>
            <a:ext cx="4984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3.000</a:t>
            </a:r>
          </a:p>
        </p:txBody>
      </p:sp>
      <p:sp>
        <p:nvSpPr>
          <p:cNvPr id="119" name="Text Box 61"/>
          <p:cNvSpPr txBox="1">
            <a:spLocks noChangeArrowheads="1"/>
          </p:cNvSpPr>
          <p:nvPr/>
        </p:nvSpPr>
        <p:spPr bwMode="auto">
          <a:xfrm>
            <a:off x="7353300" y="4022725"/>
            <a:ext cx="4984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1.500</a:t>
            </a:r>
          </a:p>
        </p:txBody>
      </p:sp>
      <p:sp>
        <p:nvSpPr>
          <p:cNvPr id="120" name="Text Box 62"/>
          <p:cNvSpPr txBox="1">
            <a:spLocks noChangeArrowheads="1"/>
          </p:cNvSpPr>
          <p:nvPr/>
        </p:nvSpPr>
        <p:spPr bwMode="auto">
          <a:xfrm>
            <a:off x="7426325" y="2193925"/>
            <a:ext cx="4984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a:ln>
                  <a:noFill/>
                </a:ln>
                <a:solidFill>
                  <a:prstClr val="black"/>
                </a:solidFill>
                <a:effectLst/>
                <a:uLnTx/>
                <a:uFillTx/>
              </a:rPr>
              <a:t>0.075</a:t>
            </a:r>
          </a:p>
        </p:txBody>
      </p:sp>
      <p:sp>
        <p:nvSpPr>
          <p:cNvPr id="121" name="Text Box 63"/>
          <p:cNvSpPr txBox="1">
            <a:spLocks noChangeArrowheads="1"/>
          </p:cNvSpPr>
          <p:nvPr/>
        </p:nvSpPr>
        <p:spPr bwMode="auto">
          <a:xfrm>
            <a:off x="308768" y="5980849"/>
            <a:ext cx="8606632" cy="692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300" b="0" i="0" u="none" strike="noStrike" kern="0" cap="none" spc="0" normalizeH="0" baseline="0" noProof="0" dirty="0" smtClean="0">
                <a:ln>
                  <a:noFill/>
                </a:ln>
                <a:effectLst/>
                <a:uLnTx/>
                <a:uFillTx/>
                <a:latin typeface="Verdana" pitchFamily="34" charset="0"/>
                <a:ea typeface="Verdana" pitchFamily="34" charset="0"/>
                <a:cs typeface="Verdana" pitchFamily="34" charset="0"/>
              </a:rPr>
              <a:t>* Total existing backlog is estimated at 7.5 </a:t>
            </a:r>
            <a:r>
              <a:rPr kumimoji="0" lang="en-US" sz="1300" b="0" i="0" u="none" strike="noStrike" kern="0" cap="none" spc="0" normalizeH="0" baseline="0" noProof="0" dirty="0" err="1" smtClean="0">
                <a:ln>
                  <a:noFill/>
                </a:ln>
                <a:effectLst/>
                <a:uLnTx/>
                <a:uFillTx/>
                <a:latin typeface="Verdana" pitchFamily="34" charset="0"/>
                <a:ea typeface="Verdana" pitchFamily="34" charset="0"/>
                <a:cs typeface="Verdana" pitchFamily="34" charset="0"/>
              </a:rPr>
              <a:t>mn</a:t>
            </a:r>
            <a:r>
              <a:rPr kumimoji="0" lang="en-US" sz="1300" b="0" i="0" u="none" strike="noStrike" kern="0" cap="none" spc="0" normalizeH="0" baseline="0" noProof="0" dirty="0" smtClean="0">
                <a:ln>
                  <a:noFill/>
                </a:ln>
                <a:effectLst/>
                <a:uLnTx/>
                <a:uFillTx/>
                <a:latin typeface="Verdana" pitchFamily="34" charset="0"/>
                <a:ea typeface="Verdana" pitchFamily="34" charset="0"/>
                <a:cs typeface="Verdana" pitchFamily="34" charset="0"/>
              </a:rPr>
              <a:t> units. The shortage in various income segments is assumed in the same proportion as per income distribution pattern. However, actual shortage is much higher in low income segments as opposed to higher income segments. </a:t>
            </a:r>
            <a:endParaRPr kumimoji="0" lang="en-US" sz="1300" b="0" i="0" u="none" strike="noStrike" kern="0" cap="none" spc="0" normalizeH="0" baseline="0" noProof="0" dirty="0">
              <a:ln>
                <a:noFill/>
              </a:ln>
              <a:effectLst/>
              <a:uLnTx/>
              <a:uFillTx/>
              <a:latin typeface="Verdana" pitchFamily="34" charset="0"/>
              <a:ea typeface="Verdana" pitchFamily="34" charset="0"/>
              <a:cs typeface="Verdana" pitchFamily="34" charset="0"/>
            </a:endParaRPr>
          </a:p>
        </p:txBody>
      </p:sp>
      <p:sp>
        <p:nvSpPr>
          <p:cNvPr id="122" name="Footer Placeholder 121"/>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123" name="Slide Number Placeholder 122"/>
          <p:cNvSpPr>
            <a:spLocks noGrp="1"/>
          </p:cNvSpPr>
          <p:nvPr>
            <p:ph type="sldNum" sz="quarter" idx="12"/>
          </p:nvPr>
        </p:nvSpPr>
        <p:spPr/>
        <p:txBody>
          <a:bodyPr/>
          <a:lstStyle/>
          <a:p>
            <a:fld id="{0D03FCAF-3107-4F14-97F4-3C7779A2A693}" type="slidenum">
              <a:rPr lang="en-US" smtClean="0"/>
              <a:pPr/>
              <a:t>27</a:t>
            </a:fld>
            <a:endParaRPr lang="en-US" dirty="0"/>
          </a:p>
        </p:txBody>
      </p:sp>
    </p:spTree>
    <p:extLst>
      <p:ext uri="{BB962C8B-B14F-4D97-AF65-F5344CB8AC3E}">
        <p14:creationId xmlns:p14="http://schemas.microsoft.com/office/powerpoint/2010/main" val="30659660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Afghanistan</a:t>
            </a:r>
            <a:endParaRPr lang="en-US" dirty="0"/>
          </a:p>
        </p:txBody>
      </p:sp>
      <p:sp>
        <p:nvSpPr>
          <p:cNvPr id="3" name="Content Placeholder 2"/>
          <p:cNvSpPr>
            <a:spLocks noGrp="1"/>
          </p:cNvSpPr>
          <p:nvPr>
            <p:ph idx="1"/>
          </p:nvPr>
        </p:nvSpPr>
        <p:spPr>
          <a:xfrm>
            <a:off x="457200" y="1447800"/>
            <a:ext cx="8229600" cy="4830763"/>
          </a:xfrm>
        </p:spPr>
        <p:txBody>
          <a:bodyPr/>
          <a:lstStyle/>
          <a:p>
            <a:r>
              <a:rPr lang="en-US" dirty="0" smtClean="0"/>
              <a:t>Afghanistan has a population of nearly 27 </a:t>
            </a:r>
            <a:r>
              <a:rPr lang="en-US" dirty="0" err="1" smtClean="0"/>
              <a:t>mn</a:t>
            </a:r>
            <a:r>
              <a:rPr lang="en-US" dirty="0" smtClean="0"/>
              <a:t> people</a:t>
            </a:r>
          </a:p>
          <a:p>
            <a:r>
              <a:rPr lang="en-US" dirty="0" smtClean="0"/>
              <a:t>Most of its population is a candidate for HMF</a:t>
            </a:r>
          </a:p>
          <a:p>
            <a:r>
              <a:rPr lang="en-US" dirty="0" smtClean="0"/>
              <a:t>Three to four decades of war has partially or totally destroyed institutional infrastructure in many cities</a:t>
            </a:r>
          </a:p>
          <a:p>
            <a:r>
              <a:rPr lang="en-US" dirty="0" smtClean="0"/>
              <a:t>Land records have been either destroyed or manipulated </a:t>
            </a:r>
          </a:p>
          <a:p>
            <a:r>
              <a:rPr lang="en-US" dirty="0" smtClean="0"/>
              <a:t>In Kabul Land Records are now being recreated and computerized under LIETRA Project</a:t>
            </a:r>
          </a:p>
          <a:p>
            <a:r>
              <a:rPr lang="en-US" dirty="0" smtClean="0"/>
              <a:t>Only Specialized HFI which existed in the past has been closed down for various reasons</a:t>
            </a:r>
          </a:p>
          <a:p>
            <a:r>
              <a:rPr lang="en-US" dirty="0" smtClean="0"/>
              <a:t>In Kabul only, an estimated $ 2.5 </a:t>
            </a:r>
            <a:r>
              <a:rPr lang="en-US" dirty="0" err="1" smtClean="0"/>
              <a:t>Bn</a:t>
            </a:r>
            <a:r>
              <a:rPr lang="en-US" dirty="0" smtClean="0"/>
              <a:t> are needed to repair and rehabilitate damaged/destroyed housing (World</a:t>
            </a:r>
          </a:p>
          <a:p>
            <a:r>
              <a:rPr lang="en-US" dirty="0" smtClean="0"/>
              <a:t>Central Bank of Afghanistan (DAB) is actively working on different initiatives on housing and seeks TA and Funding Support</a:t>
            </a:r>
          </a:p>
          <a:p>
            <a:endParaRPr lang="en-US"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a:p>
        </p:txBody>
      </p:sp>
      <p:sp>
        <p:nvSpPr>
          <p:cNvPr id="5" name="Slide Number Placeholder 4"/>
          <p:cNvSpPr>
            <a:spLocks noGrp="1"/>
          </p:cNvSpPr>
          <p:nvPr>
            <p:ph type="sldNum" sz="quarter" idx="12"/>
          </p:nvPr>
        </p:nvSpPr>
        <p:spPr/>
        <p:txBody>
          <a:bodyPr/>
          <a:lstStyle/>
          <a:p>
            <a:fld id="{0D03FCAF-3107-4F14-97F4-3C7779A2A693}" type="slidenum">
              <a:rPr lang="en-US" smtClean="0"/>
              <a:pPr/>
              <a:t>28</a:t>
            </a:fld>
            <a:endParaRPr lang="en-US" dirty="0"/>
          </a:p>
        </p:txBody>
      </p:sp>
    </p:spTree>
    <p:extLst>
      <p:ext uri="{BB962C8B-B14F-4D97-AF65-F5344CB8AC3E}">
        <p14:creationId xmlns:p14="http://schemas.microsoft.com/office/powerpoint/2010/main" val="18109506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of some other countries</a:t>
            </a:r>
            <a:endParaRPr lang="en-US" dirty="0"/>
          </a:p>
        </p:txBody>
      </p:sp>
      <p:sp>
        <p:nvSpPr>
          <p:cNvPr id="3" name="Content Placeholder 2"/>
          <p:cNvSpPr>
            <a:spLocks noGrp="1"/>
          </p:cNvSpPr>
          <p:nvPr>
            <p:ph idx="1"/>
          </p:nvPr>
        </p:nvSpPr>
        <p:spPr>
          <a:xfrm>
            <a:off x="304800" y="1600200"/>
            <a:ext cx="8229600" cy="4754563"/>
          </a:xfrm>
        </p:spPr>
        <p:txBody>
          <a:bodyPr/>
          <a:lstStyle/>
          <a:p>
            <a:r>
              <a:rPr lang="en-US" dirty="0" smtClean="0"/>
              <a:t>Recent uprising in some </a:t>
            </a:r>
            <a:r>
              <a:rPr lang="en-US" b="1" dirty="0" smtClean="0"/>
              <a:t>ME Countries </a:t>
            </a:r>
            <a:r>
              <a:rPr lang="en-US" dirty="0" smtClean="0"/>
              <a:t>have brought to surface the social issue of low-income affordable housing</a:t>
            </a:r>
          </a:p>
          <a:p>
            <a:r>
              <a:rPr lang="en-US" dirty="0" smtClean="0"/>
              <a:t>Nearly all countries in the region have allocated huge funding and have initiated plans and projects to address it</a:t>
            </a:r>
          </a:p>
          <a:p>
            <a:r>
              <a:rPr lang="en-US" dirty="0" smtClean="0"/>
              <a:t>Most of these programs are based on State Subsidy, and thus would not be viable and sustainable in the long run. </a:t>
            </a:r>
          </a:p>
          <a:p>
            <a:r>
              <a:rPr lang="en-US" b="1" i="1" dirty="0" smtClean="0"/>
              <a:t>Indonesia</a:t>
            </a:r>
            <a:r>
              <a:rPr lang="en-US" dirty="0" smtClean="0"/>
              <a:t>, over the years have developed and implemented a very comprehensive program of State Subsidized Pro-Poor Housing. </a:t>
            </a:r>
          </a:p>
          <a:p>
            <a:r>
              <a:rPr lang="en-US" b="1" i="1" dirty="0" smtClean="0"/>
              <a:t>Africa</a:t>
            </a:r>
            <a:r>
              <a:rPr lang="en-US" dirty="0" smtClean="0"/>
              <a:t> has a unique challenge of Low-Income housing, with challenges of Affordability, HMF, major Slums etc.</a:t>
            </a:r>
          </a:p>
          <a:p>
            <a:r>
              <a:rPr lang="en-US" dirty="0" smtClean="0"/>
              <a:t>In many African Countries, largely Muslim population is a candidate for Sharia-Compatible Housing Finance</a:t>
            </a:r>
          </a:p>
          <a:p>
            <a:endParaRPr lang="en-US" dirty="0" smtClean="0"/>
          </a:p>
          <a:p>
            <a:endParaRPr lang="en-US" dirty="0" smtClean="0"/>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a:p>
        </p:txBody>
      </p:sp>
      <p:sp>
        <p:nvSpPr>
          <p:cNvPr id="5" name="Slide Number Placeholder 4"/>
          <p:cNvSpPr>
            <a:spLocks noGrp="1"/>
          </p:cNvSpPr>
          <p:nvPr>
            <p:ph type="sldNum" sz="quarter" idx="12"/>
          </p:nvPr>
        </p:nvSpPr>
        <p:spPr/>
        <p:txBody>
          <a:bodyPr/>
          <a:lstStyle/>
          <a:p>
            <a:fld id="{0D03FCAF-3107-4F14-97F4-3C7779A2A693}" type="slidenum">
              <a:rPr lang="en-US" smtClean="0"/>
              <a:pPr/>
              <a:t>29</a:t>
            </a:fld>
            <a:endParaRPr lang="en-US" dirty="0"/>
          </a:p>
        </p:txBody>
      </p:sp>
    </p:spTree>
    <p:extLst>
      <p:ext uri="{BB962C8B-B14F-4D97-AF65-F5344CB8AC3E}">
        <p14:creationId xmlns:p14="http://schemas.microsoft.com/office/powerpoint/2010/main" val="3716418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Housing Supply Challenge –</a:t>
            </a:r>
            <a:br>
              <a:rPr lang="en-US" dirty="0" smtClean="0"/>
            </a:br>
            <a:r>
              <a:rPr lang="en-US" dirty="0" smtClean="0"/>
              <a:t>Figures speak for themselves</a:t>
            </a:r>
            <a:endParaRPr lang="en-GB" dirty="0"/>
          </a:p>
        </p:txBody>
      </p:sp>
      <p:sp>
        <p:nvSpPr>
          <p:cNvPr id="3" name="Content Placeholder 2"/>
          <p:cNvSpPr>
            <a:spLocks noGrp="1"/>
          </p:cNvSpPr>
          <p:nvPr>
            <p:ph idx="1"/>
          </p:nvPr>
        </p:nvSpPr>
        <p:spPr/>
        <p:txBody>
          <a:bodyPr/>
          <a:lstStyle/>
          <a:p>
            <a:r>
              <a:rPr lang="en-US" dirty="0" smtClean="0"/>
              <a:t>IDB study suggests housing needs of the Muslim World at 8 </a:t>
            </a:r>
            <a:r>
              <a:rPr lang="en-US" dirty="0" err="1" smtClean="0"/>
              <a:t>mn</a:t>
            </a:r>
            <a:r>
              <a:rPr lang="en-US" dirty="0" smtClean="0"/>
              <a:t> units, nearly all in Low-Income Segment</a:t>
            </a:r>
          </a:p>
          <a:p>
            <a:pPr lvl="1"/>
            <a:r>
              <a:rPr lang="en-US" dirty="0" smtClean="0"/>
              <a:t>The estimate needs further analysis and breakdown</a:t>
            </a:r>
          </a:p>
          <a:p>
            <a:pPr lvl="1"/>
            <a:r>
              <a:rPr lang="en-US" dirty="0" smtClean="0"/>
              <a:t>MENA 3.2 </a:t>
            </a:r>
            <a:r>
              <a:rPr lang="en-US" dirty="0" err="1" smtClean="0"/>
              <a:t>mn</a:t>
            </a:r>
            <a:r>
              <a:rPr lang="en-US" dirty="0"/>
              <a:t>;</a:t>
            </a:r>
            <a:r>
              <a:rPr lang="en-US" dirty="0" smtClean="0"/>
              <a:t> </a:t>
            </a:r>
          </a:p>
          <a:p>
            <a:pPr lvl="1"/>
            <a:r>
              <a:rPr lang="en-US" dirty="0" smtClean="0"/>
              <a:t>Asia 2.7 </a:t>
            </a:r>
            <a:r>
              <a:rPr lang="en-US" dirty="0" err="1" smtClean="0"/>
              <a:t>mn</a:t>
            </a:r>
            <a:r>
              <a:rPr lang="en-US" dirty="0" smtClean="0"/>
              <a:t>; and</a:t>
            </a:r>
          </a:p>
          <a:p>
            <a:pPr lvl="1"/>
            <a:r>
              <a:rPr lang="en-US" dirty="0" smtClean="0"/>
              <a:t>Africa/others 2.3 </a:t>
            </a:r>
            <a:r>
              <a:rPr lang="en-US" dirty="0" err="1" smtClean="0"/>
              <a:t>mn</a:t>
            </a:r>
            <a:r>
              <a:rPr lang="en-US" dirty="0" smtClean="0"/>
              <a:t>.</a:t>
            </a:r>
          </a:p>
          <a:p>
            <a:r>
              <a:rPr lang="en-US" dirty="0" smtClean="0"/>
              <a:t>Urban population likely to rise from 1/4</a:t>
            </a:r>
            <a:r>
              <a:rPr lang="en-US" baseline="30000" dirty="0" smtClean="0"/>
              <a:t>th</a:t>
            </a:r>
            <a:r>
              <a:rPr lang="en-US" dirty="0" smtClean="0"/>
              <a:t> to 1/3</a:t>
            </a:r>
            <a:r>
              <a:rPr lang="en-US" baseline="30000" dirty="0" smtClean="0"/>
              <a:t>rd</a:t>
            </a:r>
            <a:r>
              <a:rPr lang="en-US" dirty="0" smtClean="0"/>
              <a:t> of total</a:t>
            </a:r>
          </a:p>
          <a:p>
            <a:r>
              <a:rPr lang="en-US" dirty="0" smtClean="0"/>
              <a:t>Rapid Urbanization a major issue in low income housing</a:t>
            </a:r>
          </a:p>
          <a:p>
            <a:r>
              <a:rPr lang="en-US" dirty="0" smtClean="0"/>
              <a:t>Need for new housing of 8 </a:t>
            </a:r>
            <a:r>
              <a:rPr lang="en-US" dirty="0" err="1" smtClean="0"/>
              <a:t>mn</a:t>
            </a:r>
            <a:r>
              <a:rPr lang="en-US" dirty="0" smtClean="0"/>
              <a:t> due to population growth is based on 5-5.5/HH and population growth at 2.5%</a:t>
            </a:r>
          </a:p>
          <a:p>
            <a:r>
              <a:rPr lang="en-US" dirty="0" smtClean="0"/>
              <a:t>Urbanization and population growth further increases the year-on-year housing needs in major metropolitans</a:t>
            </a:r>
          </a:p>
          <a:p>
            <a:r>
              <a:rPr lang="en-US" dirty="0" smtClean="0"/>
              <a:t>Supply is 30-40% on new demand for housing</a:t>
            </a:r>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3</a:t>
            </a:fld>
            <a:endParaRPr lang="en-US" dirty="0"/>
          </a:p>
        </p:txBody>
      </p:sp>
    </p:spTree>
    <p:extLst>
      <p:ext uri="{BB962C8B-B14F-4D97-AF65-F5344CB8AC3E}">
        <p14:creationId xmlns:p14="http://schemas.microsoft.com/office/powerpoint/2010/main" val="40623862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few recommendations</a:t>
            </a:r>
            <a:endParaRPr lang="en-GB" dirty="0"/>
          </a:p>
        </p:txBody>
      </p:sp>
      <p:sp>
        <p:nvSpPr>
          <p:cNvPr id="3" name="Content Placeholder 2"/>
          <p:cNvSpPr>
            <a:spLocks noGrp="1"/>
          </p:cNvSpPr>
          <p:nvPr>
            <p:ph idx="1"/>
          </p:nvPr>
        </p:nvSpPr>
        <p:spPr/>
        <p:txBody>
          <a:bodyPr/>
          <a:lstStyle/>
          <a:p>
            <a:r>
              <a:rPr lang="en-US" dirty="0" smtClean="0"/>
              <a:t>Develop country specific Housing Observatory and HISs</a:t>
            </a:r>
          </a:p>
          <a:p>
            <a:r>
              <a:rPr lang="en-US" dirty="0" smtClean="0"/>
              <a:t>Standardize and simplify Sharia-Compatible Housing Finance Products</a:t>
            </a:r>
          </a:p>
          <a:p>
            <a:r>
              <a:rPr lang="en-US" dirty="0" smtClean="0"/>
              <a:t>Regulatory Regimes and Regulations</a:t>
            </a:r>
          </a:p>
          <a:p>
            <a:r>
              <a:rPr lang="en-US" dirty="0" smtClean="0"/>
              <a:t>Proactive role of National and Provincial governments in Housing, supported by proper institutional framework</a:t>
            </a:r>
          </a:p>
          <a:p>
            <a:r>
              <a:rPr lang="en-US" dirty="0" smtClean="0"/>
              <a:t>Capacity Building</a:t>
            </a:r>
          </a:p>
          <a:p>
            <a:r>
              <a:rPr lang="en-US" dirty="0" smtClean="0"/>
              <a:t>Creation of an Affordable Housing Fund</a:t>
            </a:r>
          </a:p>
          <a:p>
            <a:r>
              <a:rPr lang="en-US" dirty="0" smtClean="0"/>
              <a:t>Channeling Loans through Community Savings Groups</a:t>
            </a:r>
          </a:p>
          <a:p>
            <a:r>
              <a:rPr lang="en-US" dirty="0" smtClean="0"/>
              <a:t>Strengthening of Laws related to Recovery of Loans</a:t>
            </a:r>
          </a:p>
          <a:p>
            <a:r>
              <a:rPr lang="en-US" dirty="0" smtClean="0"/>
              <a:t>Need for Exclusive and Intermediate Institutions</a:t>
            </a:r>
          </a:p>
          <a:p>
            <a:r>
              <a:rPr lang="en-US" dirty="0" smtClean="0"/>
              <a:t>Need for continuous Dialogue and Dissemination</a:t>
            </a:r>
          </a:p>
          <a:p>
            <a:endParaRPr lang="en-US" dirty="0" smtClean="0"/>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30</a:t>
            </a:fld>
            <a:endParaRPr lang="en-US" dirty="0"/>
          </a:p>
        </p:txBody>
      </p:sp>
    </p:spTree>
    <p:extLst>
      <p:ext uri="{BB962C8B-B14F-4D97-AF65-F5344CB8AC3E}">
        <p14:creationId xmlns:p14="http://schemas.microsoft.com/office/powerpoint/2010/main" val="32534198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few recommendations (cont.)</a:t>
            </a:r>
            <a:endParaRPr lang="en-GB" dirty="0"/>
          </a:p>
        </p:txBody>
      </p:sp>
      <p:sp>
        <p:nvSpPr>
          <p:cNvPr id="3" name="Content Placeholder 2"/>
          <p:cNvSpPr>
            <a:spLocks noGrp="1"/>
          </p:cNvSpPr>
          <p:nvPr>
            <p:ph idx="1"/>
          </p:nvPr>
        </p:nvSpPr>
        <p:spPr/>
        <p:txBody>
          <a:bodyPr/>
          <a:lstStyle/>
          <a:p>
            <a:r>
              <a:rPr lang="en-US" dirty="0" smtClean="0"/>
              <a:t>Risk </a:t>
            </a:r>
            <a:r>
              <a:rPr lang="en-US" dirty="0" err="1" smtClean="0"/>
              <a:t>Mitigants</a:t>
            </a:r>
            <a:r>
              <a:rPr lang="en-US" dirty="0" smtClean="0"/>
              <a:t>:</a:t>
            </a:r>
          </a:p>
          <a:p>
            <a:pPr lvl="1"/>
            <a:r>
              <a:rPr lang="en-US" dirty="0" smtClean="0"/>
              <a:t>Credit  Guarantee Programs, Mortgage Insurance</a:t>
            </a:r>
          </a:p>
          <a:p>
            <a:pPr lvl="1"/>
            <a:r>
              <a:rPr lang="en-US" dirty="0" smtClean="0"/>
              <a:t>Title Insurance</a:t>
            </a:r>
          </a:p>
          <a:p>
            <a:pPr lvl="1"/>
            <a:r>
              <a:rPr lang="en-US" dirty="0" smtClean="0"/>
              <a:t>Credit Bureaus</a:t>
            </a:r>
          </a:p>
          <a:p>
            <a:pPr lvl="1"/>
            <a:r>
              <a:rPr lang="en-US" dirty="0" smtClean="0"/>
              <a:t>Alternative Forms of Collaterals</a:t>
            </a:r>
          </a:p>
          <a:p>
            <a:pPr lvl="1"/>
            <a:r>
              <a:rPr lang="en-US" dirty="0" smtClean="0"/>
              <a:t>Mortgage Counseling and Consumer Education</a:t>
            </a:r>
          </a:p>
          <a:p>
            <a:pPr lvl="1"/>
            <a:r>
              <a:rPr lang="en-US" dirty="0" smtClean="0"/>
              <a:t>Technical Assistance for Low cost  construction Technologies and, Construction Materials </a:t>
            </a:r>
          </a:p>
          <a:p>
            <a:endParaRPr lang="en-US" dirty="0" smtClean="0"/>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31</a:t>
            </a:fld>
            <a:endParaRPr lang="en-US" dirty="0"/>
          </a:p>
        </p:txBody>
      </p:sp>
    </p:spTree>
    <p:extLst>
      <p:ext uri="{BB962C8B-B14F-4D97-AF65-F5344CB8AC3E}">
        <p14:creationId xmlns:p14="http://schemas.microsoft.com/office/powerpoint/2010/main" val="19679567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need to share common wisdom and experience</a:t>
            </a:r>
            <a:endParaRPr lang="en-GB" dirty="0"/>
          </a:p>
        </p:txBody>
      </p:sp>
      <p:sp>
        <p:nvSpPr>
          <p:cNvPr id="3" name="Content Placeholder 2"/>
          <p:cNvSpPr>
            <a:spLocks noGrp="1"/>
          </p:cNvSpPr>
          <p:nvPr>
            <p:ph idx="1"/>
          </p:nvPr>
        </p:nvSpPr>
        <p:spPr/>
        <p:txBody>
          <a:bodyPr/>
          <a:lstStyle/>
          <a:p>
            <a:r>
              <a:rPr lang="en-US" dirty="0" smtClean="0"/>
              <a:t>Issues are common, answers are different and not shared</a:t>
            </a:r>
          </a:p>
          <a:p>
            <a:pPr lvl="1"/>
            <a:r>
              <a:rPr lang="en-US" dirty="0" smtClean="0"/>
              <a:t>Experiences are varied but rarely documented</a:t>
            </a:r>
          </a:p>
          <a:p>
            <a:r>
              <a:rPr lang="en-US" dirty="0" smtClean="0"/>
              <a:t>Essential to promote Networking and Joint Ventures</a:t>
            </a:r>
          </a:p>
          <a:p>
            <a:r>
              <a:rPr lang="en-US" dirty="0" smtClean="0"/>
              <a:t>An immediate need to share:</a:t>
            </a:r>
          </a:p>
          <a:p>
            <a:pPr lvl="1"/>
            <a:r>
              <a:rPr lang="en-US" dirty="0" smtClean="0"/>
              <a:t>Low Cost Construction Technologies </a:t>
            </a:r>
          </a:p>
          <a:p>
            <a:pPr lvl="1"/>
            <a:r>
              <a:rPr lang="en-US" dirty="0" smtClean="0"/>
              <a:t>Low Cost Construction Material</a:t>
            </a:r>
          </a:p>
          <a:p>
            <a:pPr lvl="1"/>
            <a:r>
              <a:rPr lang="en-US" dirty="0" smtClean="0"/>
              <a:t>Builders with technical and financial muscle </a:t>
            </a:r>
          </a:p>
          <a:p>
            <a:pPr lvl="1"/>
            <a:r>
              <a:rPr lang="en-US" dirty="0" smtClean="0"/>
              <a:t>Long Term Funding, issues and answers</a:t>
            </a:r>
          </a:p>
          <a:p>
            <a:pPr lvl="1"/>
            <a:r>
              <a:rPr lang="en-US" dirty="0" smtClean="0"/>
              <a:t>Product innovation and experiences</a:t>
            </a:r>
          </a:p>
          <a:p>
            <a:pPr lvl="1"/>
            <a:r>
              <a:rPr lang="en-US" dirty="0" smtClean="0"/>
              <a:t>Policy Initiatives and Programs in different countries</a:t>
            </a:r>
          </a:p>
          <a:p>
            <a:pPr lvl="1"/>
            <a:r>
              <a:rPr lang="en-US" dirty="0" smtClean="0"/>
              <a:t>Provision of Affordable Serviced Land, and Land Banking</a:t>
            </a:r>
          </a:p>
          <a:p>
            <a:pPr lvl="1"/>
            <a:r>
              <a:rPr lang="en-US" dirty="0" smtClean="0"/>
              <a:t>Housing Micro-Finance Institutions</a:t>
            </a:r>
          </a:p>
          <a:p>
            <a:pPr lvl="1"/>
            <a:r>
              <a:rPr lang="en-US" dirty="0" smtClean="0"/>
              <a:t>Use and Abuse of Subsidies (Smart Subsidies vs. Charities)</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32</a:t>
            </a:fld>
            <a:endParaRPr lang="en-US" dirty="0"/>
          </a:p>
        </p:txBody>
      </p:sp>
    </p:spTree>
    <p:extLst>
      <p:ext uri="{BB962C8B-B14F-4D97-AF65-F5344CB8AC3E}">
        <p14:creationId xmlns:p14="http://schemas.microsoft.com/office/powerpoint/2010/main" val="20988927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we know – Answers we need</a:t>
            </a:r>
            <a:endParaRPr lang="en-GB" dirty="0"/>
          </a:p>
        </p:txBody>
      </p:sp>
      <p:sp>
        <p:nvSpPr>
          <p:cNvPr id="3" name="Content Placeholder 2"/>
          <p:cNvSpPr>
            <a:spLocks noGrp="1"/>
          </p:cNvSpPr>
          <p:nvPr>
            <p:ph idx="1"/>
          </p:nvPr>
        </p:nvSpPr>
        <p:spPr/>
        <p:txBody>
          <a:bodyPr/>
          <a:lstStyle/>
          <a:p>
            <a:r>
              <a:rPr lang="en-US" dirty="0" smtClean="0"/>
              <a:t>Generally Political </a:t>
            </a:r>
            <a:r>
              <a:rPr lang="en-US" dirty="0" err="1" smtClean="0"/>
              <a:t>Sloganizm</a:t>
            </a:r>
            <a:endParaRPr lang="en-US" dirty="0" smtClean="0"/>
          </a:p>
          <a:p>
            <a:pPr lvl="1"/>
            <a:r>
              <a:rPr lang="en-US" dirty="0" smtClean="0"/>
              <a:t>“Housing for all”,</a:t>
            </a:r>
          </a:p>
          <a:p>
            <a:pPr lvl="1"/>
            <a:r>
              <a:rPr lang="en-US" dirty="0" smtClean="0"/>
              <a:t>“Slums Free Cities”,</a:t>
            </a:r>
          </a:p>
          <a:p>
            <a:pPr lvl="1"/>
            <a:r>
              <a:rPr lang="en-US" dirty="0" smtClean="0"/>
              <a:t>“</a:t>
            </a:r>
            <a:r>
              <a:rPr lang="en-US" dirty="0" err="1" smtClean="0"/>
              <a:t>Maang</a:t>
            </a:r>
            <a:r>
              <a:rPr lang="en-US" dirty="0" smtClean="0"/>
              <a:t> </a:t>
            </a:r>
            <a:r>
              <a:rPr lang="en-US" dirty="0" err="1" smtClean="0"/>
              <a:t>Raha</a:t>
            </a:r>
            <a:r>
              <a:rPr lang="en-US" dirty="0" smtClean="0"/>
              <a:t> </a:t>
            </a:r>
            <a:r>
              <a:rPr lang="en-US" dirty="0" err="1" smtClean="0"/>
              <a:t>hai</a:t>
            </a:r>
            <a:r>
              <a:rPr lang="en-US" dirty="0" smtClean="0"/>
              <a:t> </a:t>
            </a:r>
            <a:r>
              <a:rPr lang="en-US" dirty="0" err="1" smtClean="0"/>
              <a:t>har</a:t>
            </a:r>
            <a:r>
              <a:rPr lang="en-US" dirty="0" smtClean="0"/>
              <a:t> </a:t>
            </a:r>
            <a:r>
              <a:rPr lang="en-US" dirty="0" err="1" smtClean="0"/>
              <a:t>Insaan</a:t>
            </a:r>
            <a:r>
              <a:rPr lang="en-US" dirty="0" smtClean="0"/>
              <a:t>-Roti, </a:t>
            </a:r>
            <a:r>
              <a:rPr lang="en-US" dirty="0" err="1" smtClean="0"/>
              <a:t>Kapra</a:t>
            </a:r>
            <a:r>
              <a:rPr lang="en-US" dirty="0" smtClean="0"/>
              <a:t>, </a:t>
            </a:r>
            <a:r>
              <a:rPr lang="en-US" dirty="0" err="1" smtClean="0"/>
              <a:t>aur</a:t>
            </a:r>
            <a:r>
              <a:rPr lang="en-US" dirty="0" smtClean="0"/>
              <a:t> </a:t>
            </a:r>
            <a:r>
              <a:rPr lang="en-US" dirty="0" err="1" smtClean="0"/>
              <a:t>Makan</a:t>
            </a:r>
            <a:r>
              <a:rPr lang="en-US" dirty="0" smtClean="0"/>
              <a:t>”, and so on……</a:t>
            </a:r>
          </a:p>
          <a:p>
            <a:r>
              <a:rPr lang="en-US" dirty="0" smtClean="0"/>
              <a:t>In some countries delivery is SOME, and in most it is NONE</a:t>
            </a:r>
          </a:p>
          <a:p>
            <a:r>
              <a:rPr lang="en-US" dirty="0" smtClean="0"/>
              <a:t>Each country facing a common issue of “shelter less poor” with an ever increasing backlog</a:t>
            </a:r>
          </a:p>
          <a:p>
            <a:r>
              <a:rPr lang="en-US" dirty="0" smtClean="0"/>
              <a:t>Regional successful models are to be shared and INDIGENIZED </a:t>
            </a:r>
          </a:p>
          <a:p>
            <a:r>
              <a:rPr lang="en-US" dirty="0" smtClean="0"/>
              <a:t>Islamic Development Bank to play a pivotal Role</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33</a:t>
            </a:fld>
            <a:endParaRPr lang="en-US" dirty="0"/>
          </a:p>
        </p:txBody>
      </p:sp>
    </p:spTree>
    <p:extLst>
      <p:ext uri="{BB962C8B-B14F-4D97-AF65-F5344CB8AC3E}">
        <p14:creationId xmlns:p14="http://schemas.microsoft.com/office/powerpoint/2010/main" val="6302695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Roles for IDB</a:t>
            </a:r>
            <a:br>
              <a:rPr lang="en-US" dirty="0" smtClean="0"/>
            </a:br>
            <a:r>
              <a:rPr lang="en-US" dirty="0" smtClean="0"/>
              <a:t>Set up an exclusive function for Housing</a:t>
            </a:r>
            <a:endParaRPr lang="en-US" dirty="0"/>
          </a:p>
        </p:txBody>
      </p:sp>
      <p:sp>
        <p:nvSpPr>
          <p:cNvPr id="3" name="Content Placeholder 2"/>
          <p:cNvSpPr>
            <a:spLocks noGrp="1"/>
          </p:cNvSpPr>
          <p:nvPr>
            <p:ph idx="1"/>
          </p:nvPr>
        </p:nvSpPr>
        <p:spPr/>
        <p:txBody>
          <a:bodyPr/>
          <a:lstStyle/>
          <a:p>
            <a:r>
              <a:rPr lang="en-US" dirty="0" smtClean="0"/>
              <a:t>World Bank, ADB have now well equipped functions on Housing and Housing Finance, liked to Urban Development</a:t>
            </a:r>
          </a:p>
          <a:p>
            <a:r>
              <a:rPr lang="en-US" dirty="0" smtClean="0"/>
              <a:t>Technical Assistance on housing to member countries</a:t>
            </a:r>
          </a:p>
          <a:p>
            <a:r>
              <a:rPr lang="en-US" dirty="0" smtClean="0"/>
              <a:t>Funding Support and LT Credit</a:t>
            </a:r>
          </a:p>
          <a:p>
            <a:r>
              <a:rPr lang="en-US" dirty="0" smtClean="0"/>
              <a:t>Non-Funded Credit Enhancement Support</a:t>
            </a:r>
          </a:p>
          <a:p>
            <a:r>
              <a:rPr lang="en-US" dirty="0" smtClean="0"/>
              <a:t>Promote country specific and region financing instruments like Securitization (MBS), </a:t>
            </a:r>
            <a:r>
              <a:rPr lang="en-US" dirty="0" err="1" smtClean="0"/>
              <a:t>i</a:t>
            </a:r>
            <a:r>
              <a:rPr lang="en-US" dirty="0" smtClean="0"/>
              <a:t>-REITS </a:t>
            </a:r>
            <a:r>
              <a:rPr lang="en-US" dirty="0" err="1" smtClean="0"/>
              <a:t>etc</a:t>
            </a:r>
            <a:endParaRPr lang="en-US" dirty="0" smtClean="0"/>
          </a:p>
          <a:p>
            <a:r>
              <a:rPr lang="en-US" dirty="0" smtClean="0"/>
              <a:t>Help establish LT Liquidity Facility Institutions</a:t>
            </a:r>
          </a:p>
          <a:p>
            <a:r>
              <a:rPr lang="en-US" dirty="0" smtClean="0"/>
              <a:t>Research, Development, Knowledge Sharing Platform at IDB</a:t>
            </a:r>
          </a:p>
          <a:p>
            <a:r>
              <a:rPr lang="en-US" dirty="0" smtClean="0"/>
              <a:t>Housing Data/Info Centre for the Muslim World (like HOFINET</a:t>
            </a:r>
          </a:p>
          <a:p>
            <a:r>
              <a:rPr lang="en-US" dirty="0" smtClean="0"/>
              <a:t>Fund Projects to convert Raw Land to Serviced Land</a:t>
            </a:r>
          </a:p>
          <a:p>
            <a:r>
              <a:rPr lang="en-US" dirty="0" smtClean="0"/>
              <a:t>Computerization of Land Records and Mortgage Registry</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a:p>
        </p:txBody>
      </p:sp>
      <p:sp>
        <p:nvSpPr>
          <p:cNvPr id="5" name="Slide Number Placeholder 4"/>
          <p:cNvSpPr>
            <a:spLocks noGrp="1"/>
          </p:cNvSpPr>
          <p:nvPr>
            <p:ph type="sldNum" sz="quarter" idx="12"/>
          </p:nvPr>
        </p:nvSpPr>
        <p:spPr/>
        <p:txBody>
          <a:bodyPr/>
          <a:lstStyle/>
          <a:p>
            <a:fld id="{0D03FCAF-3107-4F14-97F4-3C7779A2A693}" type="slidenum">
              <a:rPr lang="en-US" smtClean="0"/>
              <a:pPr/>
              <a:t>34</a:t>
            </a:fld>
            <a:endParaRPr lang="en-US" dirty="0"/>
          </a:p>
        </p:txBody>
      </p:sp>
    </p:spTree>
    <p:extLst>
      <p:ext uri="{BB962C8B-B14F-4D97-AF65-F5344CB8AC3E}">
        <p14:creationId xmlns:p14="http://schemas.microsoft.com/office/powerpoint/2010/main" val="38286847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mcse08.hostoi.com/project/mid/220/images/ZaighamMahmoodRizv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004" y="2514600"/>
            <a:ext cx="1751396" cy="230320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5" name="Text Box 6"/>
          <p:cNvSpPr txBox="1">
            <a:spLocks noChangeArrowheads="1"/>
          </p:cNvSpPr>
          <p:nvPr/>
        </p:nvSpPr>
        <p:spPr bwMode="auto">
          <a:xfrm>
            <a:off x="2898058" y="2286000"/>
            <a:ext cx="5804443" cy="2912805"/>
          </a:xfrm>
          <a:prstGeom prst="rect">
            <a:avLst/>
          </a:prstGeom>
          <a:noFill/>
          <a:ln w="28575" algn="ctr">
            <a:noFill/>
            <a:miter lim="800000"/>
            <a:headEnd/>
            <a:tailEnd/>
          </a:ln>
          <a:effectLst/>
        </p:spPr>
        <p:txBody>
          <a:bodyPr wrap="square" lIns="0" tIns="0" rIns="36000" bIns="36000" anchor="ctr">
            <a:noAutofit/>
          </a:bodyPr>
          <a:lstStyle/>
          <a:p>
            <a:pPr marL="236538" algn="l">
              <a:spcAft>
                <a:spcPts val="1200"/>
              </a:spcAft>
            </a:pPr>
            <a:r>
              <a:rPr lang="en-US" sz="2400" b="1" dirty="0" smtClean="0">
                <a:solidFill>
                  <a:schemeClr val="bg1"/>
                </a:solidFill>
                <a:latin typeface="Verdana" pitchFamily="34" charset="0"/>
                <a:ea typeface="Verdana" pitchFamily="34" charset="0"/>
                <a:cs typeface="Verdana" pitchFamily="34" charset="0"/>
              </a:rPr>
              <a:t>Mr. Zaigham Mahmood Rizvi</a:t>
            </a:r>
          </a:p>
          <a:p>
            <a:pPr marL="236538">
              <a:spcAft>
                <a:spcPts val="1200"/>
              </a:spcAft>
            </a:pPr>
            <a:r>
              <a:rPr lang="en-US" sz="2000" b="1" dirty="0" smtClean="0">
                <a:solidFill>
                  <a:srgbClr val="0070C0"/>
                </a:solidFill>
                <a:latin typeface="Verdana" pitchFamily="34" charset="0"/>
                <a:ea typeface="Verdana" pitchFamily="34" charset="0"/>
                <a:cs typeface="Verdana" pitchFamily="34" charset="0"/>
              </a:rPr>
              <a:t>zaigham2r@yahoo.com</a:t>
            </a:r>
          </a:p>
          <a:p>
            <a:pPr marL="579438" indent="-342900">
              <a:spcAft>
                <a:spcPts val="1200"/>
              </a:spcAft>
              <a:buFont typeface="Arial" pitchFamily="34" charset="0"/>
              <a:buChar char="•"/>
            </a:pPr>
            <a:r>
              <a:rPr lang="en-US" sz="2000" b="1" dirty="0" smtClean="0">
                <a:solidFill>
                  <a:schemeClr val="bg1"/>
                </a:solidFill>
                <a:latin typeface="Verdana" pitchFamily="34" charset="0"/>
                <a:ea typeface="Verdana" pitchFamily="34" charset="0"/>
                <a:cs typeface="Verdana" pitchFamily="34" charset="0"/>
              </a:rPr>
              <a:t>Expert Consultant Housing:  The World Bank</a:t>
            </a:r>
          </a:p>
          <a:p>
            <a:pPr marL="579438" indent="-342900">
              <a:spcAft>
                <a:spcPts val="1200"/>
              </a:spcAft>
              <a:buFont typeface="Arial" pitchFamily="34" charset="0"/>
              <a:buChar char="•"/>
            </a:pPr>
            <a:r>
              <a:rPr lang="en-US" sz="2000" b="1" dirty="0" smtClean="0">
                <a:solidFill>
                  <a:schemeClr val="bg1"/>
                </a:solidFill>
                <a:latin typeface="Verdana" pitchFamily="34" charset="0"/>
                <a:ea typeface="Verdana" pitchFamily="34" charset="0"/>
                <a:cs typeface="Verdana" pitchFamily="34" charset="0"/>
              </a:rPr>
              <a:t>Adviser Housing: State Bank of Pakistan</a:t>
            </a:r>
          </a:p>
          <a:p>
            <a:pPr marL="579438" indent="-342900">
              <a:spcAft>
                <a:spcPts val="1200"/>
              </a:spcAft>
              <a:buFont typeface="Arial" pitchFamily="34" charset="0"/>
              <a:buChar char="•"/>
            </a:pPr>
            <a:r>
              <a:rPr lang="en-US" sz="2000" b="1" dirty="0" smtClean="0">
                <a:solidFill>
                  <a:schemeClr val="bg1"/>
                </a:solidFill>
                <a:latin typeface="Verdana" pitchFamily="34" charset="0"/>
                <a:ea typeface="Verdana" pitchFamily="34" charset="0"/>
                <a:cs typeface="Verdana" pitchFamily="34" charset="0"/>
              </a:rPr>
              <a:t>Secretary General: Asia-Pacific Union for Housing Finance-APUHF      www.apuhf.info</a:t>
            </a:r>
          </a:p>
          <a:p>
            <a:pPr marL="236538" algn="l">
              <a:lnSpc>
                <a:spcPts val="1400"/>
              </a:lnSpc>
              <a:spcAft>
                <a:spcPts val="1200"/>
              </a:spcAft>
            </a:pPr>
            <a:endParaRPr lang="en-GB" sz="2400" b="1" dirty="0">
              <a:solidFill>
                <a:schemeClr val="bg1"/>
              </a:solidFill>
              <a:latin typeface="Verdana" pitchFamily="34" charset="0"/>
              <a:ea typeface="Verdana" pitchFamily="34" charset="0"/>
              <a:cs typeface="Verdana" pitchFamily="34" charset="0"/>
            </a:endParaRPr>
          </a:p>
        </p:txBody>
      </p:sp>
      <p:sp>
        <p:nvSpPr>
          <p:cNvPr id="6" name="Text Box 6"/>
          <p:cNvSpPr txBox="1">
            <a:spLocks noChangeArrowheads="1"/>
          </p:cNvSpPr>
          <p:nvPr/>
        </p:nvSpPr>
        <p:spPr bwMode="auto">
          <a:xfrm>
            <a:off x="152400" y="5564894"/>
            <a:ext cx="8763000" cy="1293106"/>
          </a:xfrm>
          <a:prstGeom prst="rect">
            <a:avLst/>
          </a:prstGeom>
          <a:noFill/>
          <a:ln w="9525" algn="ctr">
            <a:noFill/>
            <a:miter lim="800000"/>
            <a:headEnd/>
            <a:tailEnd/>
          </a:ln>
          <a:effectLst/>
        </p:spPr>
        <p:txBody>
          <a:bodyPr wrap="square" lIns="0" tIns="0" rIns="36000" bIns="36000">
            <a:spAutoFit/>
          </a:bodyPr>
          <a:lstStyle/>
          <a:p>
            <a:pPr algn="l">
              <a:lnSpc>
                <a:spcPts val="1400"/>
              </a:lnSpc>
              <a:spcAft>
                <a:spcPct val="0"/>
              </a:spcAft>
            </a:pPr>
            <a:r>
              <a:rPr lang="en-GB" sz="1400" b="1" i="1" dirty="0" smtClean="0">
                <a:latin typeface="Verdana" pitchFamily="34" charset="0"/>
                <a:ea typeface="Verdana" pitchFamily="34" charset="0"/>
                <a:cs typeface="Verdana" pitchFamily="34" charset="0"/>
              </a:rPr>
              <a:t>Notice:</a:t>
            </a:r>
          </a:p>
          <a:p>
            <a:pPr algn="l">
              <a:lnSpc>
                <a:spcPts val="1400"/>
              </a:lnSpc>
              <a:spcAft>
                <a:spcPct val="0"/>
              </a:spcAft>
            </a:pPr>
            <a:r>
              <a:rPr lang="en-US" sz="1400" i="1" dirty="0">
                <a:latin typeface="Verdana" pitchFamily="34" charset="0"/>
                <a:ea typeface="Verdana" pitchFamily="34" charset="0"/>
                <a:cs typeface="Verdana" pitchFamily="34" charset="0"/>
              </a:rPr>
              <a:t>This </a:t>
            </a:r>
            <a:r>
              <a:rPr lang="en-US" sz="1400" i="1" dirty="0" smtClean="0">
                <a:latin typeface="Verdana" pitchFamily="34" charset="0"/>
                <a:ea typeface="Verdana" pitchFamily="34" charset="0"/>
                <a:cs typeface="Verdana" pitchFamily="34" charset="0"/>
              </a:rPr>
              <a:t>document has </a:t>
            </a:r>
            <a:r>
              <a:rPr lang="en-US" sz="1400" i="1" dirty="0">
                <a:latin typeface="Verdana" pitchFamily="34" charset="0"/>
                <a:ea typeface="Verdana" pitchFamily="34" charset="0"/>
                <a:cs typeface="Verdana" pitchFamily="34" charset="0"/>
              </a:rPr>
              <a:t>been prepared by </a:t>
            </a:r>
            <a:r>
              <a:rPr lang="en-US" sz="1400" i="1" dirty="0" smtClean="0">
                <a:latin typeface="Verdana" pitchFamily="34" charset="0"/>
                <a:ea typeface="Verdana" pitchFamily="34" charset="0"/>
                <a:cs typeface="Verdana" pitchFamily="34" charset="0"/>
              </a:rPr>
              <a:t>Mr. Zaigham Mahmood Rizvi for </a:t>
            </a:r>
            <a:r>
              <a:rPr lang="en-US" sz="1400" i="1" dirty="0">
                <a:latin typeface="Verdana" pitchFamily="34" charset="0"/>
                <a:ea typeface="Verdana" pitchFamily="34" charset="0"/>
                <a:cs typeface="Verdana" pitchFamily="34" charset="0"/>
              </a:rPr>
              <a:t>the sole purpose of providing a </a:t>
            </a:r>
            <a:r>
              <a:rPr lang="en-US" sz="1400" i="1" dirty="0" smtClean="0">
                <a:latin typeface="Verdana" pitchFamily="34" charset="0"/>
                <a:ea typeface="Verdana" pitchFamily="34" charset="0"/>
                <a:cs typeface="Verdana" pitchFamily="34" charset="0"/>
              </a:rPr>
              <a:t>presentation document to the Islamic Development Bank for the Workshop to be held on September 15, 2012. The </a:t>
            </a:r>
            <a:r>
              <a:rPr lang="en-US" sz="1400" i="1" dirty="0">
                <a:latin typeface="Verdana" pitchFamily="34" charset="0"/>
                <a:ea typeface="Verdana" pitchFamily="34" charset="0"/>
                <a:cs typeface="Verdana" pitchFamily="34" charset="0"/>
              </a:rPr>
              <a:t>information contained in this document has been compiled by </a:t>
            </a:r>
            <a:r>
              <a:rPr lang="en-US" sz="1400" i="1" dirty="0" smtClean="0">
                <a:latin typeface="Verdana" pitchFamily="34" charset="0"/>
                <a:ea typeface="Verdana" pitchFamily="34" charset="0"/>
                <a:cs typeface="Verdana" pitchFamily="34" charset="0"/>
              </a:rPr>
              <a:t>Mr. Rizvi and </a:t>
            </a:r>
            <a:r>
              <a:rPr lang="en-US" sz="1400" i="1" dirty="0">
                <a:latin typeface="Verdana" pitchFamily="34" charset="0"/>
                <a:ea typeface="Verdana" pitchFamily="34" charset="0"/>
                <a:cs typeface="Verdana" pitchFamily="34" charset="0"/>
              </a:rPr>
              <a:t>includes material obtained </a:t>
            </a:r>
            <a:r>
              <a:rPr lang="en-US" sz="1400" i="1" dirty="0" smtClean="0">
                <a:latin typeface="Verdana" pitchFamily="34" charset="0"/>
                <a:ea typeface="Verdana" pitchFamily="34" charset="0"/>
                <a:cs typeface="Verdana" pitchFamily="34" charset="0"/>
              </a:rPr>
              <a:t>by him. </a:t>
            </a:r>
            <a:r>
              <a:rPr lang="en-US" sz="1400" i="1" dirty="0">
                <a:latin typeface="Verdana" pitchFamily="34" charset="0"/>
                <a:ea typeface="Verdana" pitchFamily="34" charset="0"/>
                <a:cs typeface="Verdana" pitchFamily="34" charset="0"/>
              </a:rPr>
              <a:t>This document also contains confidential material proprietary to </a:t>
            </a:r>
            <a:r>
              <a:rPr lang="en-US" sz="1400" i="1" dirty="0" smtClean="0">
                <a:latin typeface="Verdana" pitchFamily="34" charset="0"/>
                <a:ea typeface="Verdana" pitchFamily="34" charset="0"/>
                <a:cs typeface="Verdana" pitchFamily="34" charset="0"/>
              </a:rPr>
              <a:t>Mr. Zaigham Mahmood Rizvi</a:t>
            </a:r>
            <a:r>
              <a:rPr lang="en-US" sz="1400" i="1" dirty="0">
                <a:latin typeface="Verdana" pitchFamily="34" charset="0"/>
                <a:ea typeface="Verdana" pitchFamily="34" charset="0"/>
                <a:cs typeface="Verdana" pitchFamily="34" charset="0"/>
              </a:rPr>
              <a:t> </a:t>
            </a:r>
            <a:r>
              <a:rPr lang="en-US" sz="1400" i="1" dirty="0" smtClean="0">
                <a:latin typeface="Verdana" pitchFamily="34" charset="0"/>
                <a:ea typeface="Verdana" pitchFamily="34" charset="0"/>
                <a:cs typeface="Verdana" pitchFamily="34" charset="0"/>
              </a:rPr>
              <a:t>and can not be distributed without his explicit permission.</a:t>
            </a:r>
            <a:endParaRPr lang="en-GB" sz="1400" i="1" dirty="0">
              <a:latin typeface="Verdana" pitchFamily="34" charset="0"/>
              <a:ea typeface="Verdana" pitchFamily="34" charset="0"/>
              <a:cs typeface="Verdana" pitchFamily="34" charset="0"/>
            </a:endParaRPr>
          </a:p>
        </p:txBody>
      </p:sp>
      <p:sp>
        <p:nvSpPr>
          <p:cNvPr id="8" name="Title 7"/>
          <p:cNvSpPr txBox="1">
            <a:spLocks/>
          </p:cNvSpPr>
          <p:nvPr/>
        </p:nvSpPr>
        <p:spPr>
          <a:xfrm>
            <a:off x="2057400" y="607400"/>
            <a:ext cx="5757767" cy="985053"/>
          </a:xfrm>
          <a:prstGeom prst="rect">
            <a:avLst/>
          </a:prstGeom>
        </p:spPr>
        <p:txBody>
          <a:bodyPr/>
          <a:lstStyle>
            <a:lvl1pPr algn="r" rtl="0" fontAlgn="base">
              <a:spcBef>
                <a:spcPct val="0"/>
              </a:spcBef>
              <a:spcAft>
                <a:spcPct val="0"/>
              </a:spcAft>
              <a:defRPr sz="1000" b="1">
                <a:solidFill>
                  <a:schemeClr val="bg1"/>
                </a:solidFill>
                <a:latin typeface="+mj-lt"/>
                <a:ea typeface="+mj-ea"/>
                <a:cs typeface="+mj-cs"/>
              </a:defRPr>
            </a:lvl1pPr>
            <a:lvl2pPr algn="r" rtl="0" fontAlgn="base">
              <a:spcBef>
                <a:spcPct val="0"/>
              </a:spcBef>
              <a:spcAft>
                <a:spcPct val="0"/>
              </a:spcAft>
              <a:defRPr sz="1000" b="1">
                <a:solidFill>
                  <a:srgbClr val="000066"/>
                </a:solidFill>
                <a:latin typeface="Arial" charset="0"/>
                <a:cs typeface="Arial" charset="0"/>
              </a:defRPr>
            </a:lvl2pPr>
            <a:lvl3pPr algn="r" rtl="0" fontAlgn="base">
              <a:spcBef>
                <a:spcPct val="0"/>
              </a:spcBef>
              <a:spcAft>
                <a:spcPct val="0"/>
              </a:spcAft>
              <a:defRPr sz="1000" b="1">
                <a:solidFill>
                  <a:srgbClr val="000066"/>
                </a:solidFill>
                <a:latin typeface="Arial" charset="0"/>
                <a:cs typeface="Arial" charset="0"/>
              </a:defRPr>
            </a:lvl3pPr>
            <a:lvl4pPr algn="r" rtl="0" fontAlgn="base">
              <a:spcBef>
                <a:spcPct val="0"/>
              </a:spcBef>
              <a:spcAft>
                <a:spcPct val="0"/>
              </a:spcAft>
              <a:defRPr sz="1000" b="1">
                <a:solidFill>
                  <a:srgbClr val="000066"/>
                </a:solidFill>
                <a:latin typeface="Arial" charset="0"/>
                <a:cs typeface="Arial" charset="0"/>
              </a:defRPr>
            </a:lvl4pPr>
            <a:lvl5pPr algn="r" rtl="0" fontAlgn="base">
              <a:spcBef>
                <a:spcPct val="0"/>
              </a:spcBef>
              <a:spcAft>
                <a:spcPct val="0"/>
              </a:spcAft>
              <a:defRPr sz="1000" b="1">
                <a:solidFill>
                  <a:srgbClr val="000066"/>
                </a:solidFill>
                <a:latin typeface="Arial" charset="0"/>
                <a:cs typeface="Arial" charset="0"/>
              </a:defRPr>
            </a:lvl5pPr>
            <a:lvl6pPr marL="457200" algn="r" rtl="0" fontAlgn="base">
              <a:spcBef>
                <a:spcPct val="0"/>
              </a:spcBef>
              <a:spcAft>
                <a:spcPct val="0"/>
              </a:spcAft>
              <a:defRPr sz="1000" b="1">
                <a:solidFill>
                  <a:srgbClr val="000066"/>
                </a:solidFill>
                <a:latin typeface="Arial" charset="0"/>
                <a:cs typeface="Arial" charset="0"/>
              </a:defRPr>
            </a:lvl6pPr>
            <a:lvl7pPr marL="914400" algn="r" rtl="0" fontAlgn="base">
              <a:spcBef>
                <a:spcPct val="0"/>
              </a:spcBef>
              <a:spcAft>
                <a:spcPct val="0"/>
              </a:spcAft>
              <a:defRPr sz="1000" b="1">
                <a:solidFill>
                  <a:srgbClr val="000066"/>
                </a:solidFill>
                <a:latin typeface="Arial" charset="0"/>
                <a:cs typeface="Arial" charset="0"/>
              </a:defRPr>
            </a:lvl7pPr>
            <a:lvl8pPr marL="1371600" algn="r" rtl="0" fontAlgn="base">
              <a:spcBef>
                <a:spcPct val="0"/>
              </a:spcBef>
              <a:spcAft>
                <a:spcPct val="0"/>
              </a:spcAft>
              <a:defRPr sz="1000" b="1">
                <a:solidFill>
                  <a:srgbClr val="000066"/>
                </a:solidFill>
                <a:latin typeface="Arial" charset="0"/>
                <a:cs typeface="Arial" charset="0"/>
              </a:defRPr>
            </a:lvl8pPr>
            <a:lvl9pPr marL="1828800" algn="r" rtl="0" fontAlgn="base">
              <a:spcBef>
                <a:spcPct val="0"/>
              </a:spcBef>
              <a:spcAft>
                <a:spcPct val="0"/>
              </a:spcAft>
              <a:defRPr sz="1000" b="1">
                <a:solidFill>
                  <a:srgbClr val="000066"/>
                </a:solidFill>
                <a:latin typeface="Arial" charset="0"/>
                <a:cs typeface="Arial" charset="0"/>
              </a:defRPr>
            </a:lvl9pPr>
          </a:lstStyle>
          <a:p>
            <a:pPr algn="ctr"/>
            <a:r>
              <a:rPr lang="en-GB" sz="6000" dirty="0" smtClean="0">
                <a:latin typeface="Arial (Headings)"/>
              </a:rPr>
              <a:t>Thank you</a:t>
            </a:r>
            <a:endParaRPr lang="en-GB" sz="6000" dirty="0">
              <a:latin typeface="Arial (Headings)"/>
            </a:endParaRPr>
          </a:p>
        </p:txBody>
      </p:sp>
      <p:sp>
        <p:nvSpPr>
          <p:cNvPr id="9" name="Rectangle 8"/>
          <p:cNvSpPr/>
          <p:nvPr/>
        </p:nvSpPr>
        <p:spPr>
          <a:xfrm>
            <a:off x="152400" y="1676400"/>
            <a:ext cx="8763000" cy="3817747"/>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Slide Number Placeholder 10"/>
          <p:cNvSpPr>
            <a:spLocks noGrp="1"/>
          </p:cNvSpPr>
          <p:nvPr>
            <p:ph type="sldNum" sz="quarter" idx="12"/>
          </p:nvPr>
        </p:nvSpPr>
        <p:spPr/>
        <p:txBody>
          <a:bodyPr/>
          <a:lstStyle/>
          <a:p>
            <a:fld id="{45A334C7-B19B-4994-A2CE-36E3BE5ECDD9}" type="slidenum">
              <a:rPr lang="en-GB" smtClean="0"/>
              <a:t>35</a:t>
            </a:fld>
            <a:endParaRPr lang="en-GB"/>
          </a:p>
        </p:txBody>
      </p:sp>
    </p:spTree>
    <p:extLst>
      <p:ext uri="{BB962C8B-B14F-4D97-AF65-F5344CB8AC3E}">
        <p14:creationId xmlns:p14="http://schemas.microsoft.com/office/powerpoint/2010/main" val="20421832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Housing Finance Challenges</a:t>
            </a:r>
            <a:endParaRPr lang="en-GB" dirty="0"/>
          </a:p>
        </p:txBody>
      </p:sp>
      <p:sp>
        <p:nvSpPr>
          <p:cNvPr id="3" name="Content Placeholder 2"/>
          <p:cNvSpPr>
            <a:spLocks noGrp="1"/>
          </p:cNvSpPr>
          <p:nvPr>
            <p:ph idx="1"/>
          </p:nvPr>
        </p:nvSpPr>
        <p:spPr/>
        <p:txBody>
          <a:bodyPr/>
          <a:lstStyle/>
          <a:p>
            <a:r>
              <a:rPr lang="en-US" dirty="0" smtClean="0"/>
              <a:t>As most of housing shortage is in low income segment, poor need empowerment through housing finance</a:t>
            </a:r>
          </a:p>
          <a:p>
            <a:r>
              <a:rPr lang="en-US" dirty="0" smtClean="0"/>
              <a:t>Institutional Housing Finance is either non-existent or in infancy stages in most of the Muslim World (Afghanistan and some African Countries)</a:t>
            </a:r>
          </a:p>
          <a:p>
            <a:r>
              <a:rPr lang="en-US" dirty="0" smtClean="0"/>
              <a:t>Slightly advanced in some others (Malaysia, Turkey, Egypt, Morocco, Indonesia, Pakistan and Saudi Arabia)</a:t>
            </a:r>
          </a:p>
          <a:p>
            <a:r>
              <a:rPr lang="en-US" dirty="0" smtClean="0"/>
              <a:t>Regulatory Framework is also quite similar</a:t>
            </a:r>
          </a:p>
          <a:p>
            <a:r>
              <a:rPr lang="en-US" dirty="0" smtClean="0"/>
              <a:t>Additional challenges include:</a:t>
            </a:r>
          </a:p>
          <a:p>
            <a:pPr lvl="1"/>
            <a:r>
              <a:rPr lang="en-US" dirty="0" smtClean="0"/>
              <a:t>Role and responsibilities of Specialized Housing Finance Institutions (HFIs) and Commercial Banks (CBs)</a:t>
            </a:r>
          </a:p>
          <a:p>
            <a:pPr lvl="1"/>
            <a:r>
              <a:rPr lang="en-US" dirty="0" smtClean="0"/>
              <a:t>Long Term Liquidity Facility Institutions and Instruments</a:t>
            </a:r>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4</a:t>
            </a:fld>
            <a:endParaRPr lang="en-US" dirty="0"/>
          </a:p>
        </p:txBody>
      </p:sp>
    </p:spTree>
    <p:extLst>
      <p:ext uri="{BB962C8B-B14F-4D97-AF65-F5344CB8AC3E}">
        <p14:creationId xmlns:p14="http://schemas.microsoft.com/office/powerpoint/2010/main" val="26453908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Asian Snapshot</a:t>
            </a:r>
            <a:endParaRPr lang="en-GB" dirty="0"/>
          </a:p>
        </p:txBody>
      </p:sp>
      <p:sp>
        <p:nvSpPr>
          <p:cNvPr id="3" name="Content Placeholder 2"/>
          <p:cNvSpPr>
            <a:spLocks noGrp="1"/>
          </p:cNvSpPr>
          <p:nvPr>
            <p:ph idx="1"/>
          </p:nvPr>
        </p:nvSpPr>
        <p:spPr/>
        <p:txBody>
          <a:bodyPr/>
          <a:lstStyle/>
          <a:p>
            <a:r>
              <a:rPr lang="en-US" dirty="0" smtClean="0"/>
              <a:t>Asia-Pacific represents: </a:t>
            </a:r>
          </a:p>
          <a:p>
            <a:pPr lvl="1"/>
            <a:r>
              <a:rPr lang="en-US" dirty="0" smtClean="0"/>
              <a:t>1/4</a:t>
            </a:r>
            <a:r>
              <a:rPr lang="en-US" baseline="30000" dirty="0" smtClean="0"/>
              <a:t>th</a:t>
            </a:r>
            <a:r>
              <a:rPr lang="en-US" dirty="0" smtClean="0"/>
              <a:t> of the Worlds population, and</a:t>
            </a:r>
          </a:p>
          <a:p>
            <a:pPr lvl="1"/>
            <a:r>
              <a:rPr lang="en-US" dirty="0" smtClean="0"/>
              <a:t>Nearly ½ of the Worlds Poor</a:t>
            </a:r>
          </a:p>
          <a:p>
            <a:r>
              <a:rPr lang="en-US" dirty="0" smtClean="0"/>
              <a:t>Housing is an essential part of political </a:t>
            </a:r>
            <a:r>
              <a:rPr lang="en-US" dirty="0" err="1" smtClean="0"/>
              <a:t>sloganizm</a:t>
            </a:r>
            <a:endParaRPr lang="en-US" dirty="0"/>
          </a:p>
          <a:p>
            <a:pPr lvl="1"/>
            <a:r>
              <a:rPr lang="en-US" dirty="0" smtClean="0"/>
              <a:t>“Housing for all”; </a:t>
            </a:r>
          </a:p>
          <a:p>
            <a:pPr lvl="1"/>
            <a:r>
              <a:rPr lang="en-US" dirty="0" smtClean="0"/>
              <a:t>“Slum Free Cities”</a:t>
            </a:r>
          </a:p>
          <a:p>
            <a:pPr lvl="1"/>
            <a:r>
              <a:rPr lang="en-US" dirty="0" smtClean="0"/>
              <a:t>“</a:t>
            </a:r>
            <a:r>
              <a:rPr lang="en-US" dirty="0" err="1" smtClean="0"/>
              <a:t>Maang</a:t>
            </a:r>
            <a:r>
              <a:rPr lang="en-US" dirty="0" smtClean="0"/>
              <a:t> </a:t>
            </a:r>
            <a:r>
              <a:rPr lang="en-US" dirty="0" err="1" smtClean="0"/>
              <a:t>Raha</a:t>
            </a:r>
            <a:r>
              <a:rPr lang="en-US" dirty="0" smtClean="0"/>
              <a:t> </a:t>
            </a:r>
            <a:r>
              <a:rPr lang="en-US" dirty="0" err="1" smtClean="0"/>
              <a:t>hai</a:t>
            </a:r>
            <a:r>
              <a:rPr lang="en-US" dirty="0" smtClean="0"/>
              <a:t> </a:t>
            </a:r>
            <a:r>
              <a:rPr lang="en-US" dirty="0" err="1" smtClean="0"/>
              <a:t>har</a:t>
            </a:r>
            <a:r>
              <a:rPr lang="en-US" dirty="0" smtClean="0"/>
              <a:t> </a:t>
            </a:r>
            <a:r>
              <a:rPr lang="en-US" dirty="0" err="1" smtClean="0"/>
              <a:t>Insaan</a:t>
            </a:r>
            <a:r>
              <a:rPr lang="en-US" dirty="0" smtClean="0"/>
              <a:t>-Roti, </a:t>
            </a:r>
            <a:r>
              <a:rPr lang="en-US" dirty="0" err="1" smtClean="0"/>
              <a:t>Kapra</a:t>
            </a:r>
            <a:r>
              <a:rPr lang="en-US" dirty="0" smtClean="0"/>
              <a:t>, </a:t>
            </a:r>
            <a:r>
              <a:rPr lang="en-US" dirty="0" err="1" smtClean="0"/>
              <a:t>aur</a:t>
            </a:r>
            <a:r>
              <a:rPr lang="en-US" dirty="0" smtClean="0"/>
              <a:t> </a:t>
            </a:r>
            <a:r>
              <a:rPr lang="en-US" dirty="0" err="1" smtClean="0"/>
              <a:t>Makan</a:t>
            </a:r>
            <a:r>
              <a:rPr lang="en-US" dirty="0" smtClean="0"/>
              <a:t>” (Every human demands food, clothing and shelter); etc.</a:t>
            </a:r>
          </a:p>
          <a:p>
            <a:r>
              <a:rPr lang="en-US" dirty="0" smtClean="0"/>
              <a:t>In some countries there is SOME delivery but in most there is NONE</a:t>
            </a:r>
          </a:p>
          <a:p>
            <a:r>
              <a:rPr lang="en-US" dirty="0" smtClean="0"/>
              <a:t>Each country in the region has its own geo-socio- economic parameters and all face a common issue of “shelter less poor” </a:t>
            </a:r>
          </a:p>
          <a:p>
            <a:pPr lvl="1"/>
            <a:r>
              <a:rPr lang="en-US" dirty="0" smtClean="0"/>
              <a:t>Regional successful models would be need for sharing experience and knowledge</a:t>
            </a:r>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5</a:t>
            </a:fld>
            <a:endParaRPr lang="en-US" dirty="0"/>
          </a:p>
        </p:txBody>
      </p:sp>
    </p:spTree>
    <p:extLst>
      <p:ext uri="{BB962C8B-B14F-4D97-AF65-F5344CB8AC3E}">
        <p14:creationId xmlns:p14="http://schemas.microsoft.com/office/powerpoint/2010/main" val="16828612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Regulatory Regimes –</a:t>
            </a:r>
            <a:br>
              <a:rPr lang="en-US" dirty="0" smtClean="0"/>
            </a:br>
            <a:r>
              <a:rPr lang="en-US" dirty="0" smtClean="0"/>
              <a:t>Much more needs to be done</a:t>
            </a:r>
            <a:endParaRPr lang="en-GB" dirty="0"/>
          </a:p>
        </p:txBody>
      </p:sp>
      <p:sp>
        <p:nvSpPr>
          <p:cNvPr id="3" name="Content Placeholder 2"/>
          <p:cNvSpPr>
            <a:spLocks noGrp="1"/>
          </p:cNvSpPr>
          <p:nvPr>
            <p:ph idx="1"/>
          </p:nvPr>
        </p:nvSpPr>
        <p:spPr/>
        <p:txBody>
          <a:bodyPr/>
          <a:lstStyle/>
          <a:p>
            <a:r>
              <a:rPr lang="en-US" dirty="0" smtClean="0"/>
              <a:t>Central Banks as regulators with limited focus on housing</a:t>
            </a:r>
          </a:p>
          <a:p>
            <a:r>
              <a:rPr lang="en-US" dirty="0" smtClean="0"/>
              <a:t>Need to strengthen regulatory regimes with development and implementation of: </a:t>
            </a:r>
          </a:p>
          <a:p>
            <a:pPr lvl="1"/>
            <a:r>
              <a:rPr lang="en-US" dirty="0" smtClean="0"/>
              <a:t>Prudential Regulations; </a:t>
            </a:r>
          </a:p>
          <a:p>
            <a:pPr lvl="1"/>
            <a:r>
              <a:rPr lang="en-US" dirty="0" smtClean="0"/>
              <a:t>Mortgage Guidelines; </a:t>
            </a:r>
          </a:p>
          <a:p>
            <a:pPr lvl="1"/>
            <a:r>
              <a:rPr lang="en-US" dirty="0" smtClean="0"/>
              <a:t>Developer Finance Framework etc.</a:t>
            </a:r>
          </a:p>
          <a:p>
            <a:r>
              <a:rPr lang="en-US" dirty="0" smtClean="0"/>
              <a:t>Mortgage Law/Foreclosure Law with a focus on Sharia-Compatible Housing Finance</a:t>
            </a:r>
          </a:p>
          <a:p>
            <a:r>
              <a:rPr lang="en-US" dirty="0" smtClean="0"/>
              <a:t>Housing Finance Regulatory Framework for developers and construction industry with a focus on Low-Cost Housing</a:t>
            </a:r>
          </a:p>
          <a:p>
            <a:r>
              <a:rPr lang="en-US" dirty="0" smtClean="0"/>
              <a:t>Fiscal Regimes with a focus on Low Income Housing (“LIH”)</a:t>
            </a:r>
          </a:p>
          <a:p>
            <a:r>
              <a:rPr lang="en-US" dirty="0" smtClean="0"/>
              <a:t>Country specific definition of Affordability in term of Cost of house and area</a:t>
            </a:r>
          </a:p>
          <a:p>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6</a:t>
            </a:fld>
            <a:endParaRPr lang="en-US" dirty="0"/>
          </a:p>
        </p:txBody>
      </p:sp>
    </p:spTree>
    <p:extLst>
      <p:ext uri="{BB962C8B-B14F-4D97-AF65-F5344CB8AC3E}">
        <p14:creationId xmlns:p14="http://schemas.microsoft.com/office/powerpoint/2010/main" val="4802686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Sharia-Compatible Housing Finance</a:t>
            </a:r>
            <a:endParaRPr lang="en-GB" dirty="0"/>
          </a:p>
        </p:txBody>
      </p:sp>
      <p:sp>
        <p:nvSpPr>
          <p:cNvPr id="3" name="Content Placeholder 2"/>
          <p:cNvSpPr>
            <a:spLocks noGrp="1"/>
          </p:cNvSpPr>
          <p:nvPr>
            <p:ph idx="1"/>
          </p:nvPr>
        </p:nvSpPr>
        <p:spPr/>
        <p:txBody>
          <a:bodyPr/>
          <a:lstStyle/>
          <a:p>
            <a:r>
              <a:rPr lang="en-US" dirty="0" smtClean="0"/>
              <a:t>An issue of faith e.g. Afghanistan with nearly 100% Muslim Population</a:t>
            </a:r>
          </a:p>
          <a:p>
            <a:r>
              <a:rPr lang="en-US" dirty="0" smtClean="0"/>
              <a:t>Also an issue of Financial Inclusion. Even if conventional finance is available, Faith-Based clients do not </a:t>
            </a:r>
            <a:r>
              <a:rPr lang="en-US" dirty="0" err="1" smtClean="0"/>
              <a:t>availit</a:t>
            </a:r>
            <a:endParaRPr lang="en-US" dirty="0" smtClean="0"/>
          </a:p>
          <a:p>
            <a:r>
              <a:rPr lang="en-US" dirty="0" smtClean="0"/>
              <a:t>Standardization and Diversification of RE/Housing Products on Asset Side and Liability Side </a:t>
            </a:r>
          </a:p>
          <a:p>
            <a:r>
              <a:rPr lang="en-US" dirty="0" smtClean="0"/>
              <a:t>Islamic REITS and MBS Products</a:t>
            </a:r>
          </a:p>
          <a:p>
            <a:r>
              <a:rPr lang="en-US" dirty="0" smtClean="0"/>
              <a:t>Role of Islamic Banks and Islamic Windows of Conventional Banks</a:t>
            </a:r>
          </a:p>
          <a:p>
            <a:r>
              <a:rPr lang="en-US" dirty="0" smtClean="0"/>
              <a:t>Need for Research and Development Center</a:t>
            </a:r>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7</a:t>
            </a:fld>
            <a:endParaRPr lang="en-US" dirty="0"/>
          </a:p>
        </p:txBody>
      </p:sp>
    </p:spTree>
    <p:extLst>
      <p:ext uri="{BB962C8B-B14F-4D97-AF65-F5344CB8AC3E}">
        <p14:creationId xmlns:p14="http://schemas.microsoft.com/office/powerpoint/2010/main" val="2766410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Housing Information System –</a:t>
            </a:r>
            <a:br>
              <a:rPr lang="en-US" dirty="0" smtClean="0"/>
            </a:br>
            <a:r>
              <a:rPr lang="en-US" dirty="0" smtClean="0"/>
              <a:t>Housing Observatory</a:t>
            </a:r>
            <a:endParaRPr lang="en-GB" dirty="0"/>
          </a:p>
        </p:txBody>
      </p:sp>
      <p:sp>
        <p:nvSpPr>
          <p:cNvPr id="3" name="Content Placeholder 2"/>
          <p:cNvSpPr>
            <a:spLocks noGrp="1"/>
          </p:cNvSpPr>
          <p:nvPr>
            <p:ph idx="1"/>
          </p:nvPr>
        </p:nvSpPr>
        <p:spPr/>
        <p:txBody>
          <a:bodyPr/>
          <a:lstStyle/>
          <a:p>
            <a:r>
              <a:rPr lang="en-US" dirty="0" smtClean="0"/>
              <a:t>No Muslim country has any Housing Observatory or Housing Information System-HIS (exception Egypt) </a:t>
            </a:r>
          </a:p>
          <a:p>
            <a:r>
              <a:rPr lang="en-US" dirty="0" smtClean="0"/>
              <a:t>To address the challenge of Pro-Poor LIH detailed data on Income Segments, Affordability in terms of Finance and Supply are needed</a:t>
            </a:r>
          </a:p>
          <a:p>
            <a:r>
              <a:rPr lang="en-US" dirty="0" smtClean="0"/>
              <a:t>Central Banks need to play a pro-active role in compilation of Data on Housing Finance, Income and Affordability</a:t>
            </a:r>
          </a:p>
          <a:p>
            <a:pPr lvl="1"/>
            <a:r>
              <a:rPr lang="en-US" dirty="0" smtClean="0"/>
              <a:t>Such data should cover Geographical and Income segments</a:t>
            </a:r>
          </a:p>
          <a:p>
            <a:r>
              <a:rPr lang="en-US" dirty="0" smtClean="0"/>
              <a:t>Developers and Governments ( e.g. Housing Ministry) need to compile data on Housing Supply </a:t>
            </a:r>
          </a:p>
          <a:p>
            <a:r>
              <a:rPr lang="en-US" dirty="0" smtClean="0"/>
              <a:t>An increased role of Developers Associations, Mortgage bankers Associations, and bodies of other Stakeholders</a:t>
            </a:r>
            <a:endParaRPr lang="en-GB" dirty="0"/>
          </a:p>
        </p:txBody>
      </p:sp>
      <p:sp>
        <p:nvSpPr>
          <p:cNvPr id="4" name="Footer Placeholder 3"/>
          <p:cNvSpPr>
            <a:spLocks noGrp="1"/>
          </p:cNvSpPr>
          <p:nvPr>
            <p:ph type="ftr" sz="quarter" idx="11"/>
          </p:nvPr>
        </p:nvSpPr>
        <p:spPr/>
        <p:txBody>
          <a:bodyPr/>
          <a:lstStyle/>
          <a:p>
            <a:r>
              <a:rPr lang="en-US" smtClean="0"/>
              <a:t>Presentation on Housing and Housing Finance by Zaigham Rizvi</a:t>
            </a:r>
            <a:endParaRPr lang="en-US" dirty="0" smtClean="0"/>
          </a:p>
        </p:txBody>
      </p:sp>
      <p:sp>
        <p:nvSpPr>
          <p:cNvPr id="5" name="Slide Number Placeholder 4"/>
          <p:cNvSpPr>
            <a:spLocks noGrp="1"/>
          </p:cNvSpPr>
          <p:nvPr>
            <p:ph type="sldNum" sz="quarter" idx="12"/>
          </p:nvPr>
        </p:nvSpPr>
        <p:spPr/>
        <p:txBody>
          <a:bodyPr/>
          <a:lstStyle/>
          <a:p>
            <a:fld id="{0D03FCAF-3107-4F14-97F4-3C7779A2A693}" type="slidenum">
              <a:rPr lang="en-US" smtClean="0"/>
              <a:pPr/>
              <a:t>8</a:t>
            </a:fld>
            <a:endParaRPr lang="en-US" dirty="0"/>
          </a:p>
        </p:txBody>
      </p:sp>
    </p:spTree>
    <p:extLst>
      <p:ext uri="{BB962C8B-B14F-4D97-AF65-F5344CB8AC3E}">
        <p14:creationId xmlns:p14="http://schemas.microsoft.com/office/powerpoint/2010/main" val="14079369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chemeClr val="bg1"/>
                </a:solidFill>
              </a:rPr>
              <a:t>The Asian Scenario</a:t>
            </a:r>
            <a:endParaRPr lang="en-GB" dirty="0"/>
          </a:p>
        </p:txBody>
      </p:sp>
    </p:spTree>
    <p:extLst>
      <p:ext uri="{BB962C8B-B14F-4D97-AF65-F5344CB8AC3E}">
        <p14:creationId xmlns:p14="http://schemas.microsoft.com/office/powerpoint/2010/main" val="25468497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TotalTime>
  <Words>2776</Words>
  <Application>Microsoft Office PowerPoint</Application>
  <PresentationFormat>On-screen Show (4:3)</PresentationFormat>
  <Paragraphs>376</Paragraphs>
  <Slides>35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Arial (Headings)</vt:lpstr>
      <vt:lpstr>Calibri</vt:lpstr>
      <vt:lpstr>Verdana</vt:lpstr>
      <vt:lpstr>Verdana (Body)</vt:lpstr>
      <vt:lpstr>Wingdings</vt:lpstr>
      <vt:lpstr>Office Theme</vt:lpstr>
      <vt:lpstr>Affordable Housing and Housing Finance – Issues and solutions</vt:lpstr>
      <vt:lpstr>Housing is a ‘Numbers’ game – The Muslim World is no exception!</vt:lpstr>
      <vt:lpstr>Housing Supply Challenge – Figures speak for themselves</vt:lpstr>
      <vt:lpstr>Housing Finance Challenges</vt:lpstr>
      <vt:lpstr>An Asian Snapshot</vt:lpstr>
      <vt:lpstr>Regulatory Regimes – Much more needs to be done</vt:lpstr>
      <vt:lpstr>Sharia-Compatible Housing Finance</vt:lpstr>
      <vt:lpstr>Housing Information System – Housing Observatory</vt:lpstr>
      <vt:lpstr>The Asian Scenario</vt:lpstr>
      <vt:lpstr>Housing Challenges in Asia-Pacific region</vt:lpstr>
      <vt:lpstr>Population explosion in Asian Cities</vt:lpstr>
      <vt:lpstr>Slums Prevalence in Asia</vt:lpstr>
      <vt:lpstr>Where the Urban Poor Live</vt:lpstr>
      <vt:lpstr>Urban Realities – A glimpse into reality</vt:lpstr>
      <vt:lpstr>Role of the Developer Industry and the Construction Industry </vt:lpstr>
      <vt:lpstr>Major players in the Construction sectors</vt:lpstr>
      <vt:lpstr>Construction sectors covers the following</vt:lpstr>
      <vt:lpstr>Contribution to Construction Material Industries (CMIs)</vt:lpstr>
      <vt:lpstr>Construction industry and challenges of low cost housing</vt:lpstr>
      <vt:lpstr>Urbanization Challenges</vt:lpstr>
      <vt:lpstr>Urbanization Explosion</vt:lpstr>
      <vt:lpstr>Housing Micro-Finance (“HMF”)</vt:lpstr>
      <vt:lpstr>HMF Institutional Framework</vt:lpstr>
      <vt:lpstr>Institutional Framework for  Housing at Government Level </vt:lpstr>
      <vt:lpstr> Just a few Examples </vt:lpstr>
      <vt:lpstr>Pakistan: Some statistics</vt:lpstr>
      <vt:lpstr>Housing Continuum in Pakistan</vt:lpstr>
      <vt:lpstr>Afghanistan</vt:lpstr>
      <vt:lpstr>Case of some other countries</vt:lpstr>
      <vt:lpstr>A few recommendations</vt:lpstr>
      <vt:lpstr>A few recommendations (cont.)</vt:lpstr>
      <vt:lpstr>A need to share common wisdom and experience</vt:lpstr>
      <vt:lpstr>Issues we know – Answers we need</vt:lpstr>
      <vt:lpstr>Potential Roles for IDB Set up an exclusive function for Housing</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Affordable Housing and Housing Finance</dc:title>
  <dc:creator>Ghazanfar Shah</dc:creator>
  <cp:lastModifiedBy>Zaigham Rizvi</cp:lastModifiedBy>
  <cp:revision>27</cp:revision>
  <dcterms:created xsi:type="dcterms:W3CDTF">2012-09-13T07:55:26Z</dcterms:created>
  <dcterms:modified xsi:type="dcterms:W3CDTF">2015-03-07T04:42:28Z</dcterms:modified>
</cp:coreProperties>
</file>