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 id="2147483704" r:id="rId2"/>
  </p:sldMasterIdLst>
  <p:notesMasterIdLst>
    <p:notesMasterId r:id="rId48"/>
  </p:notesMasterIdLst>
  <p:sldIdLst>
    <p:sldId id="259" r:id="rId3"/>
    <p:sldId id="330" r:id="rId4"/>
    <p:sldId id="264" r:id="rId5"/>
    <p:sldId id="265" r:id="rId6"/>
    <p:sldId id="288" r:id="rId7"/>
    <p:sldId id="291" r:id="rId8"/>
    <p:sldId id="313" r:id="rId9"/>
    <p:sldId id="294" r:id="rId10"/>
    <p:sldId id="295" r:id="rId11"/>
    <p:sldId id="337" r:id="rId12"/>
    <p:sldId id="341" r:id="rId13"/>
    <p:sldId id="334" r:id="rId14"/>
    <p:sldId id="266" r:id="rId15"/>
    <p:sldId id="318" r:id="rId16"/>
    <p:sldId id="323" r:id="rId17"/>
    <p:sldId id="332" r:id="rId18"/>
    <p:sldId id="324" r:id="rId19"/>
    <p:sldId id="315" r:id="rId20"/>
    <p:sldId id="269" r:id="rId21"/>
    <p:sldId id="280" r:id="rId22"/>
    <p:sldId id="327" r:id="rId23"/>
    <p:sldId id="343" r:id="rId24"/>
    <p:sldId id="345" r:id="rId25"/>
    <p:sldId id="347" r:id="rId26"/>
    <p:sldId id="336" r:id="rId27"/>
    <p:sldId id="305" r:id="rId28"/>
    <p:sldId id="310" r:id="rId29"/>
    <p:sldId id="340" r:id="rId30"/>
    <p:sldId id="297" r:id="rId31"/>
    <p:sldId id="363" r:id="rId32"/>
    <p:sldId id="364" r:id="rId33"/>
    <p:sldId id="365" r:id="rId34"/>
    <p:sldId id="366" r:id="rId35"/>
    <p:sldId id="368" r:id="rId36"/>
    <p:sldId id="373" r:id="rId37"/>
    <p:sldId id="374" r:id="rId38"/>
    <p:sldId id="375" r:id="rId39"/>
    <p:sldId id="376" r:id="rId40"/>
    <p:sldId id="351" r:id="rId41"/>
    <p:sldId id="352" r:id="rId42"/>
    <p:sldId id="353" r:id="rId43"/>
    <p:sldId id="356" r:id="rId44"/>
    <p:sldId id="357" r:id="rId45"/>
    <p:sldId id="358" r:id="rId46"/>
    <p:sldId id="270"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yef hussain" initials="s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89" d="100"/>
          <a:sy n="89" d="100"/>
        </p:scale>
        <p:origin x="3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3-18T23:44:34.984" idx="2">
    <p:pos x="6740" y="2502"/>
    <p:text>Probably this has been done..</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36E753-C3C3-4773-89E5-187CC6F6FB92}" type="doc">
      <dgm:prSet loTypeId="urn:microsoft.com/office/officeart/2005/8/layout/chevron1" loCatId="process" qsTypeId="urn:microsoft.com/office/officeart/2005/8/quickstyle/simple1" qsCatId="simple" csTypeId="urn:microsoft.com/office/officeart/2005/8/colors/accent1_2" csCatId="accent1" phldr="1"/>
      <dgm:spPr/>
    </dgm:pt>
    <dgm:pt modelId="{0EE22C2D-2BD0-4920-B62D-51028BF79E98}">
      <dgm:prSet phldrT="[Text]"/>
      <dgm:spPr>
        <a:solidFill>
          <a:srgbClr val="009A44"/>
        </a:solidFill>
      </dgm:spPr>
      <dgm:t>
        <a:bodyPr/>
        <a:lstStyle/>
        <a:p>
          <a:r>
            <a:rPr lang="en-US" b="0" dirty="0" smtClean="0">
              <a:latin typeface="Univers for KPMG" panose="020B0603020202020204" pitchFamily="34" charset="0"/>
            </a:rPr>
            <a:t>Establishment of HDB-1960 </a:t>
          </a:r>
          <a:endParaRPr lang="en-US" dirty="0"/>
        </a:p>
      </dgm:t>
    </dgm:pt>
    <dgm:pt modelId="{D60EAB21-4002-4621-A902-6B0FEB06F34D}" type="parTrans" cxnId="{A7AFB34A-97E5-4211-84A9-FDB8CE799870}">
      <dgm:prSet/>
      <dgm:spPr/>
      <dgm:t>
        <a:bodyPr/>
        <a:lstStyle/>
        <a:p>
          <a:endParaRPr lang="en-US"/>
        </a:p>
      </dgm:t>
    </dgm:pt>
    <dgm:pt modelId="{7A866F59-EC8B-4961-9568-3ADDB66C4A5D}" type="sibTrans" cxnId="{A7AFB34A-97E5-4211-84A9-FDB8CE799870}">
      <dgm:prSet/>
      <dgm:spPr/>
      <dgm:t>
        <a:bodyPr/>
        <a:lstStyle/>
        <a:p>
          <a:endParaRPr lang="en-US"/>
        </a:p>
      </dgm:t>
    </dgm:pt>
    <dgm:pt modelId="{02BB5796-0141-4957-A6CD-215CA8C9D605}">
      <dgm:prSet phldrT="[Text]"/>
      <dgm:spPr>
        <a:solidFill>
          <a:srgbClr val="009A44"/>
        </a:solidFill>
      </dgm:spPr>
      <dgm:t>
        <a:bodyPr/>
        <a:lstStyle/>
        <a:p>
          <a:r>
            <a:rPr lang="en-US" b="0" dirty="0" smtClean="0">
              <a:latin typeface="Univers for KPMG" panose="020B0603020202020204" pitchFamily="34" charset="0"/>
            </a:rPr>
            <a:t>Land Acquisition Act-1967 </a:t>
          </a:r>
          <a:endParaRPr lang="en-US" dirty="0"/>
        </a:p>
      </dgm:t>
    </dgm:pt>
    <dgm:pt modelId="{B0602BB9-20EC-4753-8237-BCADF60B0291}" type="parTrans" cxnId="{6396C060-A108-4A9F-B8C7-7DF57AEFCE62}">
      <dgm:prSet/>
      <dgm:spPr/>
      <dgm:t>
        <a:bodyPr/>
        <a:lstStyle/>
        <a:p>
          <a:endParaRPr lang="en-US"/>
        </a:p>
      </dgm:t>
    </dgm:pt>
    <dgm:pt modelId="{723B7D93-95F2-4238-9E7B-14DD8B603470}" type="sibTrans" cxnId="{6396C060-A108-4A9F-B8C7-7DF57AEFCE62}">
      <dgm:prSet/>
      <dgm:spPr/>
      <dgm:t>
        <a:bodyPr/>
        <a:lstStyle/>
        <a:p>
          <a:endParaRPr lang="en-US"/>
        </a:p>
      </dgm:t>
    </dgm:pt>
    <dgm:pt modelId="{808301E3-096E-4070-B773-2506C2A1D085}">
      <dgm:prSet phldrT="[Text]"/>
      <dgm:spPr>
        <a:solidFill>
          <a:srgbClr val="009A44"/>
        </a:solidFill>
      </dgm:spPr>
      <dgm:t>
        <a:bodyPr/>
        <a:lstStyle/>
        <a:p>
          <a:r>
            <a:rPr lang="en-US" b="0" dirty="0" smtClean="0">
              <a:latin typeface="Univers for KPMG" panose="020B0603020202020204" pitchFamily="34" charset="0"/>
            </a:rPr>
            <a:t>CFP establishes Housing Finance Institution-1968</a:t>
          </a:r>
          <a:endParaRPr lang="en-US" dirty="0"/>
        </a:p>
      </dgm:t>
    </dgm:pt>
    <dgm:pt modelId="{9E6A8B24-0EB5-4F2A-B46E-12681F9FD69A}" type="parTrans" cxnId="{69E9A117-3B0F-4A01-B4B5-0A3E6B106822}">
      <dgm:prSet/>
      <dgm:spPr/>
      <dgm:t>
        <a:bodyPr/>
        <a:lstStyle/>
        <a:p>
          <a:endParaRPr lang="en-US"/>
        </a:p>
      </dgm:t>
    </dgm:pt>
    <dgm:pt modelId="{4889DE37-EC5C-4134-9463-6A87BADE448C}" type="sibTrans" cxnId="{69E9A117-3B0F-4A01-B4B5-0A3E6B106822}">
      <dgm:prSet/>
      <dgm:spPr/>
      <dgm:t>
        <a:bodyPr/>
        <a:lstStyle/>
        <a:p>
          <a:endParaRPr lang="en-US"/>
        </a:p>
      </dgm:t>
    </dgm:pt>
    <dgm:pt modelId="{5825FBAD-DAA3-4BF0-A688-7E1B57514717}" type="pres">
      <dgm:prSet presAssocID="{3636E753-C3C3-4773-89E5-187CC6F6FB92}" presName="Name0" presStyleCnt="0">
        <dgm:presLayoutVars>
          <dgm:dir/>
          <dgm:animLvl val="lvl"/>
          <dgm:resizeHandles val="exact"/>
        </dgm:presLayoutVars>
      </dgm:prSet>
      <dgm:spPr/>
    </dgm:pt>
    <dgm:pt modelId="{796B9144-5065-4B38-A6D2-3762716A4E7B}" type="pres">
      <dgm:prSet presAssocID="{0EE22C2D-2BD0-4920-B62D-51028BF79E98}" presName="parTxOnly" presStyleLbl="node1" presStyleIdx="0" presStyleCnt="3">
        <dgm:presLayoutVars>
          <dgm:chMax val="0"/>
          <dgm:chPref val="0"/>
          <dgm:bulletEnabled val="1"/>
        </dgm:presLayoutVars>
      </dgm:prSet>
      <dgm:spPr/>
      <dgm:t>
        <a:bodyPr/>
        <a:lstStyle/>
        <a:p>
          <a:endParaRPr lang="en-US"/>
        </a:p>
      </dgm:t>
    </dgm:pt>
    <dgm:pt modelId="{EA9A3033-4A69-4A9D-A63E-D22DC9389590}" type="pres">
      <dgm:prSet presAssocID="{7A866F59-EC8B-4961-9568-3ADDB66C4A5D}" presName="parTxOnlySpace" presStyleCnt="0"/>
      <dgm:spPr/>
    </dgm:pt>
    <dgm:pt modelId="{87DB5D99-9ECB-4C9C-A832-1A5BC97AC9B8}" type="pres">
      <dgm:prSet presAssocID="{02BB5796-0141-4957-A6CD-215CA8C9D605}" presName="parTxOnly" presStyleLbl="node1" presStyleIdx="1" presStyleCnt="3">
        <dgm:presLayoutVars>
          <dgm:chMax val="0"/>
          <dgm:chPref val="0"/>
          <dgm:bulletEnabled val="1"/>
        </dgm:presLayoutVars>
      </dgm:prSet>
      <dgm:spPr/>
      <dgm:t>
        <a:bodyPr/>
        <a:lstStyle/>
        <a:p>
          <a:endParaRPr lang="en-US"/>
        </a:p>
      </dgm:t>
    </dgm:pt>
    <dgm:pt modelId="{2D1BF01F-2834-48EF-A628-98E19EEC1CDE}" type="pres">
      <dgm:prSet presAssocID="{723B7D93-95F2-4238-9E7B-14DD8B603470}" presName="parTxOnlySpace" presStyleCnt="0"/>
      <dgm:spPr/>
    </dgm:pt>
    <dgm:pt modelId="{435BAF11-2A9F-4E8C-84A9-C3D4ADAD16DC}" type="pres">
      <dgm:prSet presAssocID="{808301E3-096E-4070-B773-2506C2A1D085}" presName="parTxOnly" presStyleLbl="node1" presStyleIdx="2" presStyleCnt="3">
        <dgm:presLayoutVars>
          <dgm:chMax val="0"/>
          <dgm:chPref val="0"/>
          <dgm:bulletEnabled val="1"/>
        </dgm:presLayoutVars>
      </dgm:prSet>
      <dgm:spPr/>
      <dgm:t>
        <a:bodyPr/>
        <a:lstStyle/>
        <a:p>
          <a:endParaRPr lang="en-US"/>
        </a:p>
      </dgm:t>
    </dgm:pt>
  </dgm:ptLst>
  <dgm:cxnLst>
    <dgm:cxn modelId="{2475734C-39FB-4B34-A966-A78492C0F544}" type="presOf" srcId="{02BB5796-0141-4957-A6CD-215CA8C9D605}" destId="{87DB5D99-9ECB-4C9C-A832-1A5BC97AC9B8}" srcOrd="0" destOrd="0" presId="urn:microsoft.com/office/officeart/2005/8/layout/chevron1"/>
    <dgm:cxn modelId="{6396C060-A108-4A9F-B8C7-7DF57AEFCE62}" srcId="{3636E753-C3C3-4773-89E5-187CC6F6FB92}" destId="{02BB5796-0141-4957-A6CD-215CA8C9D605}" srcOrd="1" destOrd="0" parTransId="{B0602BB9-20EC-4753-8237-BCADF60B0291}" sibTransId="{723B7D93-95F2-4238-9E7B-14DD8B603470}"/>
    <dgm:cxn modelId="{A7AFB34A-97E5-4211-84A9-FDB8CE799870}" srcId="{3636E753-C3C3-4773-89E5-187CC6F6FB92}" destId="{0EE22C2D-2BD0-4920-B62D-51028BF79E98}" srcOrd="0" destOrd="0" parTransId="{D60EAB21-4002-4621-A902-6B0FEB06F34D}" sibTransId="{7A866F59-EC8B-4961-9568-3ADDB66C4A5D}"/>
    <dgm:cxn modelId="{33C6884E-F257-41EC-9EBD-070E089807F4}" type="presOf" srcId="{0EE22C2D-2BD0-4920-B62D-51028BF79E98}" destId="{796B9144-5065-4B38-A6D2-3762716A4E7B}" srcOrd="0" destOrd="0" presId="urn:microsoft.com/office/officeart/2005/8/layout/chevron1"/>
    <dgm:cxn modelId="{C9FA93D6-0DBA-4F22-A5AE-0C9EAD3CDE35}" type="presOf" srcId="{3636E753-C3C3-4773-89E5-187CC6F6FB92}" destId="{5825FBAD-DAA3-4BF0-A688-7E1B57514717}" srcOrd="0" destOrd="0" presId="urn:microsoft.com/office/officeart/2005/8/layout/chevron1"/>
    <dgm:cxn modelId="{69E9A117-3B0F-4A01-B4B5-0A3E6B106822}" srcId="{3636E753-C3C3-4773-89E5-187CC6F6FB92}" destId="{808301E3-096E-4070-B773-2506C2A1D085}" srcOrd="2" destOrd="0" parTransId="{9E6A8B24-0EB5-4F2A-B46E-12681F9FD69A}" sibTransId="{4889DE37-EC5C-4134-9463-6A87BADE448C}"/>
    <dgm:cxn modelId="{D11CEBAD-9A53-49FA-9458-2B6C8DF666CE}" type="presOf" srcId="{808301E3-096E-4070-B773-2506C2A1D085}" destId="{435BAF11-2A9F-4E8C-84A9-C3D4ADAD16DC}" srcOrd="0" destOrd="0" presId="urn:microsoft.com/office/officeart/2005/8/layout/chevron1"/>
    <dgm:cxn modelId="{0C565185-C333-4626-AB48-FC028289BA44}" type="presParOf" srcId="{5825FBAD-DAA3-4BF0-A688-7E1B57514717}" destId="{796B9144-5065-4B38-A6D2-3762716A4E7B}" srcOrd="0" destOrd="0" presId="urn:microsoft.com/office/officeart/2005/8/layout/chevron1"/>
    <dgm:cxn modelId="{D056F735-B21E-4A5A-938F-A14513D96E3A}" type="presParOf" srcId="{5825FBAD-DAA3-4BF0-A688-7E1B57514717}" destId="{EA9A3033-4A69-4A9D-A63E-D22DC9389590}" srcOrd="1" destOrd="0" presId="urn:microsoft.com/office/officeart/2005/8/layout/chevron1"/>
    <dgm:cxn modelId="{C3777459-49DA-43FC-A13F-A8DC68CDADA8}" type="presParOf" srcId="{5825FBAD-DAA3-4BF0-A688-7E1B57514717}" destId="{87DB5D99-9ECB-4C9C-A832-1A5BC97AC9B8}" srcOrd="2" destOrd="0" presId="urn:microsoft.com/office/officeart/2005/8/layout/chevron1"/>
    <dgm:cxn modelId="{A5AC5419-C592-46CC-B802-1F9C46AFA869}" type="presParOf" srcId="{5825FBAD-DAA3-4BF0-A688-7E1B57514717}" destId="{2D1BF01F-2834-48EF-A628-98E19EEC1CDE}" srcOrd="3" destOrd="0" presId="urn:microsoft.com/office/officeart/2005/8/layout/chevron1"/>
    <dgm:cxn modelId="{02CB8A7E-557E-4BE2-8DB8-A6A582C57E9F}" type="presParOf" srcId="{5825FBAD-DAA3-4BF0-A688-7E1B57514717}" destId="{435BAF11-2A9F-4E8C-84A9-C3D4ADAD16DC}" srcOrd="4"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B9144-5065-4B38-A6D2-3762716A4E7B}">
      <dsp:nvSpPr>
        <dsp:cNvPr id="0" name=""/>
        <dsp:cNvSpPr/>
      </dsp:nvSpPr>
      <dsp:spPr>
        <a:xfrm>
          <a:off x="1924" y="0"/>
          <a:ext cx="2344843" cy="648510"/>
        </a:xfrm>
        <a:prstGeom prst="chevron">
          <a:avLst/>
        </a:prstGeom>
        <a:solidFill>
          <a:srgbClr val="009A44"/>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b="0" kern="1200" dirty="0" smtClean="0">
              <a:latin typeface="Univers for KPMG" panose="020B0603020202020204" pitchFamily="34" charset="0"/>
            </a:rPr>
            <a:t>Establishment of HDB-1960 </a:t>
          </a:r>
          <a:endParaRPr lang="en-US" sz="1500" kern="1200" dirty="0"/>
        </a:p>
      </dsp:txBody>
      <dsp:txXfrm>
        <a:off x="326179" y="0"/>
        <a:ext cx="1696333" cy="648510"/>
      </dsp:txXfrm>
    </dsp:sp>
    <dsp:sp modelId="{87DB5D99-9ECB-4C9C-A832-1A5BC97AC9B8}">
      <dsp:nvSpPr>
        <dsp:cNvPr id="0" name=""/>
        <dsp:cNvSpPr/>
      </dsp:nvSpPr>
      <dsp:spPr>
        <a:xfrm>
          <a:off x="2112284" y="0"/>
          <a:ext cx="2344843" cy="648510"/>
        </a:xfrm>
        <a:prstGeom prst="chevron">
          <a:avLst/>
        </a:prstGeom>
        <a:solidFill>
          <a:srgbClr val="009A44"/>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b="0" kern="1200" dirty="0" smtClean="0">
              <a:latin typeface="Univers for KPMG" panose="020B0603020202020204" pitchFamily="34" charset="0"/>
            </a:rPr>
            <a:t>Land Acquisition Act-1967 </a:t>
          </a:r>
          <a:endParaRPr lang="en-US" sz="1500" kern="1200" dirty="0"/>
        </a:p>
      </dsp:txBody>
      <dsp:txXfrm>
        <a:off x="2436539" y="0"/>
        <a:ext cx="1696333" cy="648510"/>
      </dsp:txXfrm>
    </dsp:sp>
    <dsp:sp modelId="{435BAF11-2A9F-4E8C-84A9-C3D4ADAD16DC}">
      <dsp:nvSpPr>
        <dsp:cNvPr id="0" name=""/>
        <dsp:cNvSpPr/>
      </dsp:nvSpPr>
      <dsp:spPr>
        <a:xfrm>
          <a:off x="4222643" y="0"/>
          <a:ext cx="2344843" cy="648510"/>
        </a:xfrm>
        <a:prstGeom prst="chevron">
          <a:avLst/>
        </a:prstGeom>
        <a:solidFill>
          <a:srgbClr val="009A44"/>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b="0" kern="1200" dirty="0" smtClean="0">
              <a:latin typeface="Univers for KPMG" panose="020B0603020202020204" pitchFamily="34" charset="0"/>
            </a:rPr>
            <a:t>CFP establishes Housing Finance Institution-1968</a:t>
          </a:r>
          <a:endParaRPr lang="en-US" sz="1500" kern="1200" dirty="0"/>
        </a:p>
      </dsp:txBody>
      <dsp:txXfrm>
        <a:off x="4546898" y="0"/>
        <a:ext cx="1696333" cy="64851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E9C369-D289-4EF5-81AC-4BDAF6D92FFB}" type="datetimeFigureOut">
              <a:rPr lang="en-US" smtClean="0"/>
              <a:t>7/20/2018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10B62C-D99F-4E50-BFBF-78B728E3BB69}" type="slidenum">
              <a:rPr lang="en-US" smtClean="0"/>
              <a:t>‹#›</a:t>
            </a:fld>
            <a:endParaRPr lang="en-US"/>
          </a:p>
        </p:txBody>
      </p:sp>
    </p:spTree>
    <p:extLst>
      <p:ext uri="{BB962C8B-B14F-4D97-AF65-F5344CB8AC3E}">
        <p14:creationId xmlns:p14="http://schemas.microsoft.com/office/powerpoint/2010/main" val="3900761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D8F110-4CFB-45A6-BEFC-738FC4D00DE6}" type="slidenum">
              <a:rPr lang="en-US" smtClean="0"/>
              <a:t>6</a:t>
            </a:fld>
            <a:endParaRPr lang="en-US"/>
          </a:p>
        </p:txBody>
      </p:sp>
    </p:spTree>
    <p:extLst>
      <p:ext uri="{BB962C8B-B14F-4D97-AF65-F5344CB8AC3E}">
        <p14:creationId xmlns:p14="http://schemas.microsoft.com/office/powerpoint/2010/main" val="562360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fontAlgn="base">
              <a:spcBef>
                <a:spcPct val="0"/>
              </a:spcBef>
              <a:spcAft>
                <a:spcPct val="0"/>
              </a:spcAft>
              <a:defRPr/>
            </a:pPr>
            <a:fld id="{93C633F2-5312-41E1-B3E9-C30B092D272B}" type="slidenum">
              <a:rPr lang="en-US" sz="1200">
                <a:solidFill>
                  <a:prstClr val="black"/>
                </a:solidFill>
              </a:rPr>
              <a:pPr algn="r" fontAlgn="base">
                <a:spcBef>
                  <a:spcPct val="0"/>
                </a:spcBef>
                <a:spcAft>
                  <a:spcPct val="0"/>
                </a:spcAft>
                <a:defRPr/>
              </a:pPr>
              <a:t>22</a:t>
            </a:fld>
            <a:endParaRPr lang="en-US" sz="1200">
              <a:solidFill>
                <a:prstClr val="black"/>
              </a:solidFill>
            </a:endParaRPr>
          </a:p>
        </p:txBody>
      </p:sp>
    </p:spTree>
    <p:extLst>
      <p:ext uri="{BB962C8B-B14F-4D97-AF65-F5344CB8AC3E}">
        <p14:creationId xmlns:p14="http://schemas.microsoft.com/office/powerpoint/2010/main" val="1846565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E9D84E-F7A7-455E-A05D-511851F8419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537660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58687C3F-41C6-4683-BEAD-EAD189CF3E42}" type="slidenum">
              <a:rPr lang="en-US" smtClean="0"/>
              <a:pPr>
                <a:defRPr/>
              </a:pPr>
              <a:t>35</a:t>
            </a:fld>
            <a:endParaRPr lang="en-US" dirty="0"/>
          </a:p>
        </p:txBody>
      </p:sp>
    </p:spTree>
    <p:extLst>
      <p:ext uri="{BB962C8B-B14F-4D97-AF65-F5344CB8AC3E}">
        <p14:creationId xmlns:p14="http://schemas.microsoft.com/office/powerpoint/2010/main" val="194785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4069923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2143693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B4FDEF-A317-4D33-9DF9-12F10BCD2587}" type="slidenum">
              <a:rPr lang="en-US" smtClean="0"/>
              <a:t>44</a:t>
            </a:fld>
            <a:endParaRPr lang="en-US"/>
          </a:p>
        </p:txBody>
      </p:sp>
    </p:spTree>
    <p:extLst>
      <p:ext uri="{BB962C8B-B14F-4D97-AF65-F5344CB8AC3E}">
        <p14:creationId xmlns:p14="http://schemas.microsoft.com/office/powerpoint/2010/main" val="3925685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303030">
                    <a:lumMod val="90000"/>
                    <a:lumOff val="10000"/>
                  </a:srgbClr>
                </a:solidFill>
              </a:rPr>
              <a:pPr/>
              <a:t>7/20/2018</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582100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303030">
                    <a:lumMod val="90000"/>
                    <a:lumOff val="10000"/>
                  </a:srgbClr>
                </a:solidFill>
              </a:rPr>
              <a:pPr/>
              <a:t>7/20/2018</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00260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2"/>
            <a:ext cx="24384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303030">
                    <a:lumMod val="90000"/>
                    <a:lumOff val="10000"/>
                  </a:srgbClr>
                </a:solidFill>
              </a:rPr>
              <a:pPr/>
              <a:t>7/20/2018</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863429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F944FE5-162A-4F76-B98E-DEE63B3F99DA}" type="datetimeFigureOut">
              <a:rPr lang="en-US" smtClean="0">
                <a:solidFill>
                  <a:prstClr val="black">
                    <a:tint val="75000"/>
                  </a:prstClr>
                </a:solidFill>
              </a:rPr>
              <a:pPr/>
              <a:t>7/20/2018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4C31243-B7F2-4EA0-9E26-D17218B4D2B3}"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userDrawn="1"/>
        </p:nvCxnSpPr>
        <p:spPr>
          <a:xfrm>
            <a:off x="0" y="0"/>
            <a:ext cx="12192000" cy="0"/>
          </a:xfrm>
          <a:prstGeom prst="line">
            <a:avLst/>
          </a:prstGeom>
          <a:ln w="254000" cap="rnd">
            <a:solidFill>
              <a:srgbClr val="00B050"/>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userDrawn="1"/>
        </p:nvCxnSpPr>
        <p:spPr>
          <a:xfrm>
            <a:off x="0" y="6858000"/>
            <a:ext cx="12192000" cy="0"/>
          </a:xfrm>
          <a:prstGeom prst="line">
            <a:avLst/>
          </a:prstGeom>
          <a:ln w="254000" cap="rnd">
            <a:solidFill>
              <a:srgbClr val="00B050"/>
            </a:solidFill>
          </a:ln>
        </p:spPr>
        <p:style>
          <a:lnRef idx="1">
            <a:schemeClr val="accent3"/>
          </a:lnRef>
          <a:fillRef idx="0">
            <a:schemeClr val="accent3"/>
          </a:fillRef>
          <a:effectRef idx="0">
            <a:schemeClr val="accent3"/>
          </a:effectRef>
          <a:fontRef idx="minor">
            <a:schemeClr val="tx1"/>
          </a:fontRef>
        </p:style>
      </p:cxnSp>
      <p:cxnSp>
        <p:nvCxnSpPr>
          <p:cNvPr id="11" name="Straight Connector 10"/>
          <p:cNvCxnSpPr/>
          <p:nvPr userDrawn="1"/>
        </p:nvCxnSpPr>
        <p:spPr>
          <a:xfrm>
            <a:off x="0" y="0"/>
            <a:ext cx="0" cy="6781800"/>
          </a:xfrm>
          <a:prstGeom prst="line">
            <a:avLst/>
          </a:prstGeom>
          <a:ln w="254000" cap="rnd">
            <a:solidFill>
              <a:srgbClr val="00B050"/>
            </a:solidFill>
          </a:ln>
        </p:spPr>
        <p:style>
          <a:lnRef idx="1">
            <a:schemeClr val="accent3"/>
          </a:lnRef>
          <a:fillRef idx="0">
            <a:schemeClr val="accent3"/>
          </a:fillRef>
          <a:effectRef idx="0">
            <a:schemeClr val="accent3"/>
          </a:effectRef>
          <a:fontRef idx="minor">
            <a:schemeClr val="tx1"/>
          </a:fontRef>
        </p:style>
      </p:cxnSp>
      <p:cxnSp>
        <p:nvCxnSpPr>
          <p:cNvPr id="14" name="Straight Connector 13"/>
          <p:cNvCxnSpPr/>
          <p:nvPr userDrawn="1"/>
        </p:nvCxnSpPr>
        <p:spPr>
          <a:xfrm>
            <a:off x="12192000" y="0"/>
            <a:ext cx="0" cy="6705600"/>
          </a:xfrm>
          <a:prstGeom prst="line">
            <a:avLst/>
          </a:prstGeom>
          <a:ln w="254000" cap="rnd">
            <a:solidFill>
              <a:srgbClr val="00B05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648067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_Akram">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srgbClr val="303030">
                  <a:lumMod val="90000"/>
                  <a:lumOff val="10000"/>
                </a:srgbClr>
              </a:solidFill>
            </a:endParaRPr>
          </a:p>
        </p:txBody>
      </p:sp>
      <p:sp>
        <p:nvSpPr>
          <p:cNvPr id="5" name="TextBox 4"/>
          <p:cNvSpPr txBox="1"/>
          <p:nvPr userDrawn="1"/>
        </p:nvSpPr>
        <p:spPr>
          <a:xfrm>
            <a:off x="10091760" y="6177274"/>
            <a:ext cx="1016000" cy="369332"/>
          </a:xfrm>
          <a:prstGeom prst="rect">
            <a:avLst/>
          </a:prstGeom>
          <a:noFill/>
        </p:spPr>
        <p:txBody>
          <a:bodyPr wrap="square" rtlCol="0">
            <a:spAutoFit/>
          </a:bodyPr>
          <a:lstStyle/>
          <a:p>
            <a:pPr algn="r" defTabSz="914400"/>
            <a:fld id="{F3AC9910-5388-41C1-9A9C-179DD05A0CBF}" type="slidenum">
              <a:rPr lang="en-US" smtClean="0">
                <a:solidFill>
                  <a:prstClr val="black">
                    <a:lumMod val="85000"/>
                    <a:lumOff val="15000"/>
                  </a:prstClr>
                </a:solidFill>
              </a:rPr>
              <a:pPr algn="r" defTabSz="914400"/>
              <a:t>‹#›</a:t>
            </a:fld>
            <a:r>
              <a:rPr lang="en-US" dirty="0" smtClean="0">
                <a:solidFill>
                  <a:prstClr val="black">
                    <a:lumMod val="85000"/>
                    <a:lumOff val="15000"/>
                  </a:prstClr>
                </a:solidFill>
              </a:rPr>
              <a:t> of 32</a:t>
            </a:r>
            <a:endParaRPr lang="en-US" dirty="0">
              <a:solidFill>
                <a:prstClr val="black">
                  <a:lumMod val="85000"/>
                  <a:lumOff val="15000"/>
                </a:prstClr>
              </a:solidFill>
            </a:endParaRPr>
          </a:p>
        </p:txBody>
      </p:sp>
    </p:spTree>
    <p:extLst>
      <p:ext uri="{BB962C8B-B14F-4D97-AF65-F5344CB8AC3E}">
        <p14:creationId xmlns:p14="http://schemas.microsoft.com/office/powerpoint/2010/main" val="1275137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2"/>
          <p:cNvSpPr>
            <a:spLocks noGrp="1"/>
          </p:cNvSpPr>
          <p:nvPr>
            <p:ph type="body" sz="quarter" idx="16"/>
          </p:nvPr>
        </p:nvSpPr>
        <p:spPr>
          <a:xfrm>
            <a:off x="640645" y="1001724"/>
            <a:ext cx="10905600" cy="52243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25583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048000" y="6400800"/>
            <a:ext cx="6096000" cy="381000"/>
          </a:xfrm>
        </p:spPr>
        <p:txBody>
          <a:bodyPr/>
          <a:lstStyle/>
          <a:p>
            <a:endParaRPr dirty="0">
              <a:solidFill>
                <a:prstClr val="black"/>
              </a:solidFill>
            </a:endParaRPr>
          </a:p>
        </p:txBody>
      </p:sp>
      <p:sp>
        <p:nvSpPr>
          <p:cNvPr id="6" name="Slide Number Placeholder 5"/>
          <p:cNvSpPr>
            <a:spLocks noGrp="1"/>
          </p:cNvSpPr>
          <p:nvPr>
            <p:ph type="sldNum" sz="quarter" idx="12"/>
          </p:nvPr>
        </p:nvSpPr>
        <p:spPr/>
        <p:txBody>
          <a:bodyPr/>
          <a:lstStyle/>
          <a:p>
            <a:fld id="{4081FB24-D61D-4129-A403-72E7812E54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301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048000" y="6340475"/>
            <a:ext cx="6096000" cy="381000"/>
          </a:xfrm>
        </p:spPr>
        <p:txBody>
          <a:bodyPr/>
          <a:lstStyle/>
          <a:p>
            <a:endParaRPr dirty="0">
              <a:solidFill>
                <a:prstClr val="black"/>
              </a:solidFill>
            </a:endParaRPr>
          </a:p>
        </p:txBody>
      </p:sp>
      <p:sp>
        <p:nvSpPr>
          <p:cNvPr id="6" name="Slide Number Placeholder 5"/>
          <p:cNvSpPr>
            <a:spLocks noGrp="1"/>
          </p:cNvSpPr>
          <p:nvPr>
            <p:ph type="sldNum" sz="quarter" idx="12"/>
          </p:nvPr>
        </p:nvSpPr>
        <p:spPr/>
        <p:txBody>
          <a:bodyPr/>
          <a:lstStyle/>
          <a:p>
            <a:fld id="{4081FB24-D61D-4129-A403-72E7812E54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122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048000" y="6324600"/>
            <a:ext cx="6096000" cy="381000"/>
          </a:xfrm>
        </p:spPr>
        <p:txBody>
          <a:bodyPr/>
          <a:lstStyle/>
          <a:p>
            <a:endParaRPr dirty="0">
              <a:solidFill>
                <a:prstClr val="black"/>
              </a:solidFill>
            </a:endParaRPr>
          </a:p>
        </p:txBody>
      </p:sp>
      <p:sp>
        <p:nvSpPr>
          <p:cNvPr id="6" name="Slide Number Placeholder 5"/>
          <p:cNvSpPr>
            <a:spLocks noGrp="1"/>
          </p:cNvSpPr>
          <p:nvPr>
            <p:ph type="sldNum" sz="quarter" idx="12"/>
          </p:nvPr>
        </p:nvSpPr>
        <p:spPr/>
        <p:txBody>
          <a:bodyPr/>
          <a:lstStyle/>
          <a:p>
            <a:fld id="{4081FB24-D61D-4129-A403-72E7812E5413}" type="slidenum">
              <a:rPr lang="en-US" smtClean="0">
                <a:solidFill>
                  <a:prstClr val="black">
                    <a:tint val="75000"/>
                  </a:prstClr>
                </a:solidFill>
              </a:rPr>
              <a:pPr/>
              <a:t>‹#›</a:t>
            </a:fld>
            <a:endParaRPr lang="en-US">
              <a:solidFill>
                <a:prstClr val="black">
                  <a:tint val="75000"/>
                </a:prstClr>
              </a:solidFill>
            </a:endParaRPr>
          </a:p>
        </p:txBody>
      </p:sp>
      <p:pic>
        <p:nvPicPr>
          <p:cNvPr id="3074" name="Picture 2" descr="image00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07600" y="304801"/>
            <a:ext cx="1574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6821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9144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048000" y="6400800"/>
            <a:ext cx="6096000" cy="381000"/>
          </a:xfrm>
        </p:spPr>
        <p:txBody>
          <a:bodyPr/>
          <a:lstStyle/>
          <a:p>
            <a:endParaRPr dirty="0">
              <a:solidFill>
                <a:prstClr val="black"/>
              </a:solidFill>
            </a:endParaRPr>
          </a:p>
        </p:txBody>
      </p:sp>
      <p:sp>
        <p:nvSpPr>
          <p:cNvPr id="7" name="Slide Number Placeholder 6"/>
          <p:cNvSpPr>
            <a:spLocks noGrp="1"/>
          </p:cNvSpPr>
          <p:nvPr>
            <p:ph type="sldNum" sz="quarter" idx="12"/>
          </p:nvPr>
        </p:nvSpPr>
        <p:spPr/>
        <p:txBody>
          <a:bodyPr/>
          <a:lstStyle/>
          <a:p>
            <a:fld id="{4081FB24-D61D-4129-A403-72E7812E5413}" type="slidenum">
              <a:rPr lang="en-US" smtClean="0">
                <a:solidFill>
                  <a:prstClr val="black">
                    <a:tint val="75000"/>
                  </a:prstClr>
                </a:solidFill>
              </a:rPr>
              <a:pPr/>
              <a:t>‹#›</a:t>
            </a:fld>
            <a:endParaRPr lang="en-US">
              <a:solidFill>
                <a:prstClr val="black">
                  <a:tint val="75000"/>
                </a:prstClr>
              </a:solidFill>
            </a:endParaRPr>
          </a:p>
        </p:txBody>
      </p:sp>
      <p:pic>
        <p:nvPicPr>
          <p:cNvPr id="4098" name="Picture 2" descr="image00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07600" y="473076"/>
            <a:ext cx="1574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4466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p:txBody>
          <a:bodyPr/>
          <a:lstStyle/>
          <a:p>
            <a:r>
              <a:rPr lang="en-US"/>
              <a:t>Click to edit Master title style</a:t>
            </a:r>
          </a:p>
        </p:txBody>
      </p:sp>
      <p:sp>
        <p:nvSpPr>
          <p:cNvPr id="11" name="Date Placeholder 10"/>
          <p:cNvSpPr>
            <a:spLocks noGrp="1"/>
          </p:cNvSpPr>
          <p:nvPr>
            <p:ph type="dt" sz="half" idx="10"/>
          </p:nvPr>
        </p:nvSpPr>
        <p:spPr/>
        <p:txBody>
          <a:bodyPr/>
          <a:lstStyle/>
          <a:p>
            <a:endParaRPr lang="en-US">
              <a:solidFill>
                <a:prstClr val="black">
                  <a:tint val="75000"/>
                </a:prstClr>
              </a:solidFill>
            </a:endParaRPr>
          </a:p>
        </p:txBody>
      </p:sp>
      <p:sp>
        <p:nvSpPr>
          <p:cNvPr id="12" name="Slide Number Placeholder 11"/>
          <p:cNvSpPr>
            <a:spLocks noGrp="1"/>
          </p:cNvSpPr>
          <p:nvPr>
            <p:ph type="sldNum" sz="quarter" idx="11"/>
          </p:nvPr>
        </p:nvSpPr>
        <p:spPr/>
        <p:txBody>
          <a:bodyPr/>
          <a:lstStyle/>
          <a:p>
            <a:fld id="{4081FB24-D61D-4129-A403-72E7812E5413}" type="slidenum">
              <a:rPr lang="en-US" smtClean="0">
                <a:solidFill>
                  <a:prstClr val="black">
                    <a:tint val="75000"/>
                  </a:prstClr>
                </a:solidFill>
              </a:rPr>
              <a:pPr/>
              <a:t>‹#›</a:t>
            </a:fld>
            <a:endParaRPr lang="en-US">
              <a:solidFill>
                <a:prstClr val="black">
                  <a:tint val="75000"/>
                </a:prstClr>
              </a:solidFill>
            </a:endParaRPr>
          </a:p>
        </p:txBody>
      </p:sp>
      <p:sp>
        <p:nvSpPr>
          <p:cNvPr id="13" name="Footer Placeholder 12"/>
          <p:cNvSpPr>
            <a:spLocks noGrp="1"/>
          </p:cNvSpPr>
          <p:nvPr>
            <p:ph type="ftr" sz="quarter" idx="12"/>
          </p:nvPr>
        </p:nvSpPr>
        <p:spPr/>
        <p:txBody>
          <a:bodyPr/>
          <a:lstStyle/>
          <a:p>
            <a:endParaRPr sz="1800" dirty="0">
              <a:solidFill>
                <a:prstClr val="black"/>
              </a:solidFill>
            </a:endParaRPr>
          </a:p>
        </p:txBody>
      </p:sp>
    </p:spTree>
    <p:extLst>
      <p:ext uri="{BB962C8B-B14F-4D97-AF65-F5344CB8AC3E}">
        <p14:creationId xmlns:p14="http://schemas.microsoft.com/office/powerpoint/2010/main" val="907251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303030">
                    <a:lumMod val="90000"/>
                    <a:lumOff val="10000"/>
                  </a:srgbClr>
                </a:solidFill>
              </a:rPr>
              <a:pPr/>
              <a:t>7/20/2018</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512230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a:xfrm>
            <a:off x="3048000" y="6400800"/>
            <a:ext cx="6096000" cy="381000"/>
          </a:xfrm>
        </p:spPr>
        <p:txBody>
          <a:bodyPr/>
          <a:lstStyle>
            <a:lvl1pPr>
              <a:defRPr lang="en-US" sz="1600" b="1" smtClean="0"/>
            </a:lvl1pPr>
          </a:lstStyle>
          <a:p>
            <a:endParaRPr dirty="0">
              <a:solidFill>
                <a:prstClr val="black"/>
              </a:solidFill>
            </a:endParaRPr>
          </a:p>
        </p:txBody>
      </p:sp>
      <p:sp>
        <p:nvSpPr>
          <p:cNvPr id="5" name="Slide Number Placeholder 4"/>
          <p:cNvSpPr>
            <a:spLocks noGrp="1"/>
          </p:cNvSpPr>
          <p:nvPr>
            <p:ph type="sldNum" sz="quarter" idx="12"/>
          </p:nvPr>
        </p:nvSpPr>
        <p:spPr/>
        <p:txBody>
          <a:bodyPr/>
          <a:lstStyle/>
          <a:p>
            <a:fld id="{4081FB24-D61D-4129-A403-72E7812E5413}" type="slidenum">
              <a:rPr lang="en-US" smtClean="0">
                <a:solidFill>
                  <a:prstClr val="black">
                    <a:tint val="75000"/>
                  </a:prstClr>
                </a:solidFill>
              </a:rPr>
              <a:pPr/>
              <a:t>‹#›</a:t>
            </a:fld>
            <a:endParaRPr lang="en-US">
              <a:solidFill>
                <a:prstClr val="black">
                  <a:tint val="75000"/>
                </a:prstClr>
              </a:solidFill>
            </a:endParaRPr>
          </a:p>
        </p:txBody>
      </p:sp>
      <p:pic>
        <p:nvPicPr>
          <p:cNvPr id="5122" name="Picture 2" descr="image00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07600" y="198438"/>
            <a:ext cx="1574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0330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a:xfrm>
            <a:off x="3048000" y="6324600"/>
            <a:ext cx="6096000" cy="381000"/>
          </a:xfrm>
        </p:spPr>
        <p:txBody>
          <a:bodyPr/>
          <a:lstStyle>
            <a:lvl1pPr>
              <a:defRPr lang="en-US" sz="1600" b="1" smtClean="0"/>
            </a:lvl1pPr>
          </a:lstStyle>
          <a:p>
            <a:endParaRPr dirty="0">
              <a:solidFill>
                <a:prstClr val="black"/>
              </a:solidFill>
            </a:endParaRPr>
          </a:p>
        </p:txBody>
      </p:sp>
      <p:sp>
        <p:nvSpPr>
          <p:cNvPr id="4" name="Slide Number Placeholder 3"/>
          <p:cNvSpPr>
            <a:spLocks noGrp="1"/>
          </p:cNvSpPr>
          <p:nvPr>
            <p:ph type="sldNum" sz="quarter" idx="12"/>
          </p:nvPr>
        </p:nvSpPr>
        <p:spPr/>
        <p:txBody>
          <a:bodyPr/>
          <a:lstStyle/>
          <a:p>
            <a:fld id="{4081FB24-D61D-4129-A403-72E7812E54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060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048000" y="6324600"/>
            <a:ext cx="6096000" cy="381000"/>
          </a:xfrm>
        </p:spPr>
        <p:txBody>
          <a:bodyPr/>
          <a:lstStyle>
            <a:lvl1pPr>
              <a:defRPr lang="en-US" sz="1600" b="1" smtClean="0"/>
            </a:lvl1pPr>
          </a:lstStyle>
          <a:p>
            <a:endParaRPr dirty="0">
              <a:solidFill>
                <a:prstClr val="black"/>
              </a:solidFill>
            </a:endParaRPr>
          </a:p>
        </p:txBody>
      </p:sp>
      <p:sp>
        <p:nvSpPr>
          <p:cNvPr id="7" name="Slide Number Placeholder 6"/>
          <p:cNvSpPr>
            <a:spLocks noGrp="1"/>
          </p:cNvSpPr>
          <p:nvPr>
            <p:ph type="sldNum" sz="quarter" idx="12"/>
          </p:nvPr>
        </p:nvSpPr>
        <p:spPr/>
        <p:txBody>
          <a:bodyPr/>
          <a:lstStyle/>
          <a:p>
            <a:fld id="{4081FB24-D61D-4129-A403-72E7812E54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01749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048000" y="6324600"/>
            <a:ext cx="6096000" cy="381000"/>
          </a:xfrm>
        </p:spPr>
        <p:txBody>
          <a:bodyPr/>
          <a:lstStyle/>
          <a:p>
            <a:endParaRPr dirty="0">
              <a:solidFill>
                <a:prstClr val="black"/>
              </a:solidFill>
            </a:endParaRPr>
          </a:p>
        </p:txBody>
      </p:sp>
      <p:sp>
        <p:nvSpPr>
          <p:cNvPr id="7" name="Slide Number Placeholder 6"/>
          <p:cNvSpPr>
            <a:spLocks noGrp="1"/>
          </p:cNvSpPr>
          <p:nvPr>
            <p:ph type="sldNum" sz="quarter" idx="12"/>
          </p:nvPr>
        </p:nvSpPr>
        <p:spPr/>
        <p:txBody>
          <a:bodyPr/>
          <a:lstStyle/>
          <a:p>
            <a:fld id="{4081FB24-D61D-4129-A403-72E7812E54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1004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048000" y="6324600"/>
            <a:ext cx="6096000" cy="381000"/>
          </a:xfrm>
        </p:spPr>
        <p:txBody>
          <a:bodyPr/>
          <a:lstStyle>
            <a:lvl1pPr>
              <a:defRPr lang="en-US" sz="1600" b="1" smtClean="0"/>
            </a:lvl1pPr>
          </a:lstStyle>
          <a:p>
            <a:endParaRPr dirty="0">
              <a:solidFill>
                <a:prstClr val="black"/>
              </a:solidFill>
            </a:endParaRPr>
          </a:p>
        </p:txBody>
      </p:sp>
      <p:sp>
        <p:nvSpPr>
          <p:cNvPr id="6" name="Slide Number Placeholder 5"/>
          <p:cNvSpPr>
            <a:spLocks noGrp="1"/>
          </p:cNvSpPr>
          <p:nvPr>
            <p:ph type="sldNum" sz="quarter" idx="12"/>
          </p:nvPr>
        </p:nvSpPr>
        <p:spPr/>
        <p:txBody>
          <a:bodyPr/>
          <a:lstStyle/>
          <a:p>
            <a:fld id="{4081FB24-D61D-4129-A403-72E7812E54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035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048000" y="6400800"/>
            <a:ext cx="6096000" cy="381000"/>
          </a:xfrm>
        </p:spPr>
        <p:txBody>
          <a:bodyPr/>
          <a:lstStyle>
            <a:lvl1pPr>
              <a:defRPr lang="en-US" sz="1600" b="1" smtClean="0"/>
            </a:lvl1pPr>
          </a:lstStyle>
          <a:p>
            <a:endParaRPr dirty="0">
              <a:solidFill>
                <a:prstClr val="black"/>
              </a:solidFill>
            </a:endParaRPr>
          </a:p>
        </p:txBody>
      </p:sp>
      <p:sp>
        <p:nvSpPr>
          <p:cNvPr id="6" name="Slide Number Placeholder 5"/>
          <p:cNvSpPr>
            <a:spLocks noGrp="1"/>
          </p:cNvSpPr>
          <p:nvPr>
            <p:ph type="sldNum" sz="quarter" idx="12"/>
          </p:nvPr>
        </p:nvSpPr>
        <p:spPr/>
        <p:txBody>
          <a:bodyPr/>
          <a:lstStyle/>
          <a:p>
            <a:fld id="{4081FB24-D61D-4129-A403-72E7812E54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832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30918" y="609600"/>
            <a:ext cx="9334500" cy="1143000"/>
          </a:xfrm>
        </p:spPr>
        <p:txBody>
          <a:bodyPr/>
          <a:lstStyle/>
          <a:p>
            <a:r>
              <a:rPr lang="en-US"/>
              <a:t>Click to edit Master title style</a:t>
            </a:r>
          </a:p>
        </p:txBody>
      </p:sp>
      <p:sp>
        <p:nvSpPr>
          <p:cNvPr id="3" name="Table Placeholder 2"/>
          <p:cNvSpPr>
            <a:spLocks noGrp="1"/>
          </p:cNvSpPr>
          <p:nvPr>
            <p:ph type="tbl" idx="1"/>
          </p:nvPr>
        </p:nvSpPr>
        <p:spPr>
          <a:xfrm>
            <a:off x="1830918" y="1981200"/>
            <a:ext cx="9334500" cy="4114800"/>
          </a:xfrm>
        </p:spPr>
        <p:txBody>
          <a:bodyPr/>
          <a:lstStyle/>
          <a:p>
            <a:pPr lvl="0"/>
            <a:endParaRPr lang="en-US" noProof="0"/>
          </a:p>
        </p:txBody>
      </p:sp>
    </p:spTree>
    <p:extLst>
      <p:ext uri="{BB962C8B-B14F-4D97-AF65-F5344CB8AC3E}">
        <p14:creationId xmlns:p14="http://schemas.microsoft.com/office/powerpoint/2010/main" val="1825950202"/>
      </p:ext>
    </p:extLst>
  </p:cSld>
  <p:clrMapOvr>
    <a:masterClrMapping/>
  </p:clrMapOvr>
  <p:transition advTm="3000">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0918" y="609600"/>
            <a:ext cx="9334500" cy="1143000"/>
          </a:xfrm>
        </p:spPr>
        <p:txBody>
          <a:bodyPr/>
          <a:lstStyle/>
          <a:p>
            <a:r>
              <a:rPr lang="en-US"/>
              <a:t>Click to edit Master title style</a:t>
            </a:r>
          </a:p>
        </p:txBody>
      </p:sp>
      <p:sp>
        <p:nvSpPr>
          <p:cNvPr id="3" name="Text Placeholder 2"/>
          <p:cNvSpPr>
            <a:spLocks noGrp="1"/>
          </p:cNvSpPr>
          <p:nvPr>
            <p:ph type="body" sz="half" idx="1"/>
          </p:nvPr>
        </p:nvSpPr>
        <p:spPr>
          <a:xfrm>
            <a:off x="1830918" y="1981200"/>
            <a:ext cx="456564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99767" y="1981200"/>
            <a:ext cx="4565651"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3556827"/>
      </p:ext>
    </p:extLst>
  </p:cSld>
  <p:clrMapOvr>
    <a:masterClrMapping/>
  </p:clrMapOvr>
  <p:transition advTm="3000">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303030">
                    <a:lumMod val="90000"/>
                    <a:lumOff val="10000"/>
                  </a:srgbClr>
                </a:solidFill>
              </a:rPr>
              <a:pPr/>
              <a:t>7/20/2018</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2952985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303030">
                    <a:lumMod val="90000"/>
                    <a:lumOff val="10000"/>
                  </a:srgbClr>
                </a:solidFill>
              </a:rPr>
              <a:pPr/>
              <a:t>7/20/2018</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488272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5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303030">
                    <a:lumMod val="90000"/>
                    <a:lumOff val="10000"/>
                  </a:srgbClr>
                </a:solidFill>
              </a:rPr>
              <a:pPr/>
              <a:t>7/20/2018</a:t>
            </a:fld>
            <a:endParaRPr lang="en-US">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US">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a:solidFill>
                <a:prstClr val="black">
                  <a:lumMod val="85000"/>
                  <a:lumOff val="15000"/>
                </a:prstClr>
              </a:solidFill>
            </a:endParaRPr>
          </a:p>
        </p:txBody>
      </p:sp>
      <p:cxnSp>
        <p:nvCxnSpPr>
          <p:cNvPr id="11" name="Straight Connector 10"/>
          <p:cNvCxnSpPr/>
          <p:nvPr/>
        </p:nvCxnSpPr>
        <p:spPr>
          <a:xfrm>
            <a:off x="10119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252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303030">
                    <a:lumMod val="90000"/>
                    <a:lumOff val="10000"/>
                  </a:srgbClr>
                </a:solidFill>
              </a:rPr>
              <a:pPr/>
              <a:t>7/20/2018</a:t>
            </a:fld>
            <a:endParaRPr lang="en-US">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US">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85866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303030">
                    <a:lumMod val="90000"/>
                    <a:lumOff val="10000"/>
                  </a:srgbClr>
                </a:solidFill>
              </a:rPr>
              <a:pPr/>
              <a:t>7/20/2018</a:t>
            </a:fld>
            <a:endParaRPr lang="en-US">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US">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650669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4947821" y="457201"/>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16002"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303030">
                    <a:lumMod val="90000"/>
                    <a:lumOff val="10000"/>
                  </a:srgbClr>
                </a:solidFill>
              </a:rPr>
              <a:pPr/>
              <a:t>7/20/2018</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a:solidFill>
                <a:prstClr val="black">
                  <a:lumMod val="85000"/>
                  <a:lumOff val="15000"/>
                </a:prstClr>
              </a:solidFill>
            </a:endParaRPr>
          </a:p>
        </p:txBody>
      </p:sp>
      <p:cxnSp>
        <p:nvCxnSpPr>
          <p:cNvPr id="10" name="Straight Connector 9"/>
          <p:cNvCxnSpPr/>
          <p:nvPr/>
        </p:nvCxnSpPr>
        <p:spPr>
          <a:xfrm rot="5400000">
            <a:off x="2871259" y="2514336"/>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5879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33856" y="3505200"/>
            <a:ext cx="98552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303030">
                    <a:lumMod val="90000"/>
                    <a:lumOff val="10000"/>
                  </a:srgbClr>
                </a:solidFill>
              </a:rPr>
              <a:pPr/>
              <a:t>7/20/2018</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495758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31200" y="6208777"/>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defTabSz="914400"/>
            <a:fld id="{1D8BD707-D9CF-40AE-B4C6-C98DA3205C09}" type="datetimeFigureOut">
              <a:rPr lang="en-US" smtClean="0">
                <a:solidFill>
                  <a:srgbClr val="303030">
                    <a:lumMod val="90000"/>
                    <a:lumOff val="10000"/>
                  </a:srgbClr>
                </a:solidFill>
              </a:rPr>
              <a:pPr defTabSz="914400"/>
              <a:t>7/20/2018</a:t>
            </a:fld>
            <a:endParaRPr lang="en-US">
              <a:solidFill>
                <a:srgbClr val="303030">
                  <a:lumMod val="90000"/>
                  <a:lumOff val="10000"/>
                </a:srgbClr>
              </a:solidFill>
            </a:endParaRPr>
          </a:p>
        </p:txBody>
      </p:sp>
      <p:sp>
        <p:nvSpPr>
          <p:cNvPr id="5" name="Footer Placeholder 4"/>
          <p:cNvSpPr>
            <a:spLocks noGrp="1"/>
          </p:cNvSpPr>
          <p:nvPr>
            <p:ph type="ftr" sz="quarter" idx="3"/>
          </p:nvPr>
        </p:nvSpPr>
        <p:spPr>
          <a:xfrm>
            <a:off x="1015999" y="6208777"/>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pPr defTabSz="914400"/>
            <a:endParaRPr lang="en-US">
              <a:solidFill>
                <a:srgbClr val="303030">
                  <a:lumMod val="90000"/>
                  <a:lumOff val="10000"/>
                </a:srgbClr>
              </a:solidFill>
            </a:endParaRPr>
          </a:p>
        </p:txBody>
      </p:sp>
      <p:sp>
        <p:nvSpPr>
          <p:cNvPr id="6" name="Slide Number Placeholder 5"/>
          <p:cNvSpPr>
            <a:spLocks noGrp="1"/>
          </p:cNvSpPr>
          <p:nvPr>
            <p:ph type="sldNum" sz="quarter" idx="4"/>
          </p:nvPr>
        </p:nvSpPr>
        <p:spPr>
          <a:xfrm>
            <a:off x="10160000" y="5687569"/>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defTabSz="914400"/>
            <a:fld id="{B6F15528-21DE-4FAA-801E-634DDDAF4B2B}" type="slidenum">
              <a:rPr lang="en-US" smtClean="0">
                <a:solidFill>
                  <a:prstClr val="black">
                    <a:lumMod val="85000"/>
                    <a:lumOff val="15000"/>
                  </a:prstClr>
                </a:solidFill>
              </a:rPr>
              <a:pPr defTabSz="914400"/>
              <a:t>‹#›</a:t>
            </a:fld>
            <a:endParaRPr lang="en-US">
              <a:solidFill>
                <a:prstClr val="black">
                  <a:lumMod val="85000"/>
                  <a:lumOff val="15000"/>
                </a:prstClr>
              </a:solidFill>
            </a:endParaRPr>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09445002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718" r:id="rId14"/>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57200"/>
            <a:ext cx="109728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endParaRPr lang="en-US">
              <a:solidFill>
                <a:prstClr val="black">
                  <a:tint val="75000"/>
                </a:prstClr>
              </a:solidFill>
            </a:endParaRPr>
          </a:p>
        </p:txBody>
      </p:sp>
      <p:sp>
        <p:nvSpPr>
          <p:cNvPr id="5" name="Footer Placeholder 4"/>
          <p:cNvSpPr>
            <a:spLocks noGrp="1"/>
          </p:cNvSpPr>
          <p:nvPr>
            <p:ph type="ftr" sz="quarter" idx="3"/>
          </p:nvPr>
        </p:nvSpPr>
        <p:spPr>
          <a:xfrm>
            <a:off x="3048000" y="6477000"/>
            <a:ext cx="6096000" cy="381000"/>
          </a:xfrm>
          <a:prstGeom prst="rect">
            <a:avLst/>
          </a:prstGeom>
        </p:spPr>
        <p:txBody>
          <a:bodyPr vert="horz" lIns="91440" tIns="45720" rIns="91440" bIns="45720" rtlCol="0" anchor="ctr"/>
          <a:lstStyle>
            <a:lvl1pPr algn="ctr">
              <a:defRPr lang="en-US" sz="1600" b="1" smtClean="0"/>
            </a:lvl1pPr>
          </a:lstStyle>
          <a:p>
            <a:pPr defTabSz="914400"/>
            <a:endParaRPr lang="en-US" sz="1800" dirty="0">
              <a:solidFill>
                <a:prstClr val="black"/>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081FB24-D61D-4129-A403-72E7812E5413}" type="slidenum">
              <a:rPr lang="en-US" smtClean="0">
                <a:solidFill>
                  <a:prstClr val="black">
                    <a:tint val="75000"/>
                  </a:prstClr>
                </a:solidFill>
              </a:rPr>
              <a:pPr defTabSz="914400"/>
              <a:t>‹#›</a:t>
            </a:fld>
            <a:endParaRPr lang="en-US">
              <a:solidFill>
                <a:prstClr val="black">
                  <a:tint val="75000"/>
                </a:prstClr>
              </a:solidFill>
            </a:endParaRPr>
          </a:p>
        </p:txBody>
      </p:sp>
      <p:cxnSp>
        <p:nvCxnSpPr>
          <p:cNvPr id="8" name="Straight Connector 7"/>
          <p:cNvCxnSpPr/>
          <p:nvPr userDrawn="1"/>
        </p:nvCxnSpPr>
        <p:spPr>
          <a:xfrm>
            <a:off x="711200" y="1295400"/>
            <a:ext cx="10871200" cy="1588"/>
          </a:xfrm>
          <a:prstGeom prst="line">
            <a:avLst/>
          </a:prstGeom>
          <a:ln w="50800">
            <a:solidFill>
              <a:srgbClr val="A40000"/>
            </a:solidFill>
          </a:ln>
        </p:spPr>
        <p:style>
          <a:lnRef idx="1">
            <a:schemeClr val="accent1"/>
          </a:lnRef>
          <a:fillRef idx="0">
            <a:schemeClr val="accent1"/>
          </a:fillRef>
          <a:effectRef idx="0">
            <a:schemeClr val="accent1"/>
          </a:effectRef>
          <a:fontRef idx="minor">
            <a:schemeClr val="tx1"/>
          </a:fontRef>
        </p:style>
      </p:cxnSp>
      <p:pic>
        <p:nvPicPr>
          <p:cNvPr id="7170" name="Picture 2" descr="image00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007600" y="558008"/>
            <a:ext cx="1574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394774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hf hdr="0" ftr="0" dt="0"/>
  <p:txStyles>
    <p:titleStyle>
      <a:lvl1pPr algn="l" defTabSz="914400" rtl="0" eaLnBrk="1" latinLnBrk="0" hangingPunct="1">
        <a:spcBef>
          <a:spcPct val="0"/>
        </a:spcBef>
        <a:buNone/>
        <a:defRPr sz="3200" b="1" kern="1200">
          <a:solidFill>
            <a:schemeClr val="tx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en.wikipedia.org/wiki/File:Ambani_house_mumbai.jpg"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0066" y="804121"/>
            <a:ext cx="10067026" cy="5917954"/>
          </a:xfrm>
        </p:spPr>
        <p:txBody>
          <a:bodyPr>
            <a:normAutofit fontScale="92500" lnSpcReduction="20000"/>
          </a:bodyPr>
          <a:lstStyle/>
          <a:p>
            <a:pPr marL="0" indent="0" algn="ctr">
              <a:buNone/>
            </a:pPr>
            <a:endParaRPr lang="en-US" b="1" dirty="0" smtClean="0"/>
          </a:p>
          <a:p>
            <a:pPr marL="0" indent="0" algn="ctr">
              <a:buNone/>
            </a:pPr>
            <a:r>
              <a:rPr lang="en-US" b="1" dirty="0" smtClean="0"/>
              <a:t>Launching event</a:t>
            </a:r>
            <a:endParaRPr lang="en-US" b="1" dirty="0"/>
          </a:p>
          <a:p>
            <a:pPr marL="0" indent="0" algn="ctr">
              <a:buNone/>
            </a:pPr>
            <a:r>
              <a:rPr lang="en-US" b="1" dirty="0" smtClean="0"/>
              <a:t>Advisory Center for Affordable Settlements </a:t>
            </a:r>
            <a:r>
              <a:rPr lang="en-US" b="1" smtClean="0"/>
              <a:t>and Housing </a:t>
            </a:r>
            <a:r>
              <a:rPr lang="en-US" b="1" dirty="0" smtClean="0"/>
              <a:t>(ACASH)</a:t>
            </a:r>
            <a:r>
              <a:rPr lang="en-US" dirty="0"/>
              <a:t/>
            </a:r>
            <a:br>
              <a:rPr lang="en-US" dirty="0"/>
            </a:br>
            <a:r>
              <a:rPr lang="en-US" dirty="0"/>
              <a:t/>
            </a:r>
            <a:br>
              <a:rPr lang="en-US" dirty="0"/>
            </a:br>
            <a:r>
              <a:rPr lang="en-US" dirty="0" smtClean="0"/>
              <a:t>ABAD House</a:t>
            </a:r>
          </a:p>
          <a:p>
            <a:pPr marL="0" indent="0" algn="ctr">
              <a:buNone/>
            </a:pPr>
            <a:r>
              <a:rPr lang="en-US" dirty="0" smtClean="0"/>
              <a:t>June 26,2 018</a:t>
            </a:r>
            <a:r>
              <a:rPr lang="en-US" dirty="0"/>
              <a:t/>
            </a:r>
            <a:br>
              <a:rPr lang="en-US" dirty="0"/>
            </a:br>
            <a:r>
              <a:rPr lang="en-US" dirty="0" smtClean="0"/>
              <a:t>Karachi</a:t>
            </a:r>
          </a:p>
          <a:p>
            <a:pPr marL="0" indent="0" algn="ctr">
              <a:buNone/>
            </a:pPr>
            <a:r>
              <a:rPr lang="en-US" dirty="0"/>
              <a:t/>
            </a:r>
            <a:br>
              <a:rPr lang="en-US" dirty="0"/>
            </a:br>
            <a:r>
              <a:rPr lang="en-US" b="1" dirty="0">
                <a:solidFill>
                  <a:schemeClr val="tx1"/>
                </a:solidFill>
                <a:latin typeface="Calibri" panose="020F0502020204030204" pitchFamily="34" charset="0"/>
                <a:cs typeface="Calibri" panose="020F0502020204030204" pitchFamily="34" charset="0"/>
              </a:rPr>
              <a:t/>
            </a:r>
            <a:br>
              <a:rPr lang="en-US" b="1" dirty="0">
                <a:solidFill>
                  <a:schemeClr val="tx1"/>
                </a:solidFill>
                <a:latin typeface="Calibri" panose="020F0502020204030204" pitchFamily="34" charset="0"/>
                <a:cs typeface="Calibri" panose="020F0502020204030204" pitchFamily="34" charset="0"/>
              </a:rPr>
            </a:br>
            <a:r>
              <a:rPr lang="en-US" b="1" dirty="0" smtClean="0"/>
              <a:t>“ Asia-Pacific: Housing Scenario and need for ACASH”</a:t>
            </a:r>
          </a:p>
          <a:p>
            <a:pPr marL="0" indent="0" algn="ctr">
              <a:buNone/>
            </a:pPr>
            <a:r>
              <a:rPr lang="en-US" b="1" i="1" dirty="0" smtClean="0">
                <a:solidFill>
                  <a:schemeClr val="tx1"/>
                </a:solidFill>
                <a:cs typeface="Times New Roman"/>
              </a:rPr>
              <a:t>By</a:t>
            </a:r>
          </a:p>
          <a:p>
            <a:pPr marL="0" indent="0" algn="ctr">
              <a:buNone/>
            </a:pPr>
            <a:endParaRPr lang="en-US" i="1" dirty="0" smtClean="0">
              <a:solidFill>
                <a:schemeClr val="tx1"/>
              </a:solidFill>
              <a:cs typeface="Times New Roman"/>
            </a:endParaRPr>
          </a:p>
          <a:p>
            <a:pPr marL="0" lvl="0" indent="0" algn="ctr" defTabSz="457200">
              <a:spcBef>
                <a:spcPts val="1000"/>
              </a:spcBef>
              <a:buClr>
                <a:srgbClr val="A53010"/>
              </a:buClr>
              <a:buNone/>
            </a:pPr>
            <a:r>
              <a:rPr lang="en-US" b="1" dirty="0" smtClean="0">
                <a:solidFill>
                  <a:schemeClr val="tx1"/>
                </a:solidFill>
                <a:latin typeface="Calibri" panose="020F0502020204030204" pitchFamily="34" charset="0"/>
                <a:cs typeface="Calibri" panose="020F0502020204030204" pitchFamily="34" charset="0"/>
              </a:rPr>
              <a:t>Zaigham </a:t>
            </a:r>
            <a:r>
              <a:rPr lang="en-US" b="1" dirty="0">
                <a:solidFill>
                  <a:schemeClr val="tx1"/>
                </a:solidFill>
                <a:latin typeface="Calibri" panose="020F0502020204030204" pitchFamily="34" charset="0"/>
                <a:cs typeface="Calibri" panose="020F0502020204030204" pitchFamily="34" charset="0"/>
              </a:rPr>
              <a:t>M. </a:t>
            </a:r>
            <a:r>
              <a:rPr lang="en-US" b="1" dirty="0" smtClean="0">
                <a:solidFill>
                  <a:schemeClr val="tx1"/>
                </a:solidFill>
                <a:latin typeface="Calibri" panose="020F0502020204030204" pitchFamily="34" charset="0"/>
                <a:cs typeface="Calibri" panose="020F0502020204030204" pitchFamily="34" charset="0"/>
              </a:rPr>
              <a:t>Rizvi </a:t>
            </a:r>
          </a:p>
          <a:p>
            <a:pPr marL="0" lvl="0" indent="0" algn="ctr" defTabSz="457200">
              <a:spcBef>
                <a:spcPts val="1000"/>
              </a:spcBef>
              <a:buClr>
                <a:srgbClr val="A53010"/>
              </a:buClr>
              <a:buNone/>
            </a:pPr>
            <a:r>
              <a:rPr lang="en-US" b="1" dirty="0" smtClean="0">
                <a:solidFill>
                  <a:schemeClr val="tx1"/>
                </a:solidFill>
                <a:latin typeface="Calibri" panose="020F0502020204030204" pitchFamily="34" charset="0"/>
                <a:cs typeface="Calibri" panose="020F0502020204030204" pitchFamily="34" charset="0"/>
              </a:rPr>
              <a:t>Founding Chairperson ACASH</a:t>
            </a:r>
          </a:p>
          <a:p>
            <a:pPr marL="0" lvl="0" indent="0" algn="ctr" defTabSz="457200">
              <a:spcBef>
                <a:spcPts val="1000"/>
              </a:spcBef>
              <a:buClr>
                <a:srgbClr val="A53010"/>
              </a:buClr>
              <a:buNone/>
            </a:pPr>
            <a:r>
              <a:rPr lang="en-US" b="1" dirty="0" smtClean="0">
                <a:solidFill>
                  <a:schemeClr val="tx1"/>
                </a:solidFill>
                <a:latin typeface="Calibri" panose="020F0502020204030204" pitchFamily="34" charset="0"/>
                <a:cs typeface="Calibri" panose="020F0502020204030204" pitchFamily="34" charset="0"/>
              </a:rPr>
              <a:t>Secretary General</a:t>
            </a:r>
            <a:r>
              <a:rPr lang="en-US" b="1" dirty="0">
                <a:solidFill>
                  <a:schemeClr val="tx1"/>
                </a:solidFill>
                <a:latin typeface="Century Gothic" panose="020B0502020202020204"/>
              </a:rPr>
              <a:t/>
            </a:r>
            <a:br>
              <a:rPr lang="en-US" b="1" dirty="0">
                <a:solidFill>
                  <a:schemeClr val="tx1"/>
                </a:solidFill>
                <a:latin typeface="Century Gothic" panose="020B0502020202020204"/>
              </a:rPr>
            </a:br>
            <a:r>
              <a:rPr lang="en-US" sz="2000" b="1" dirty="0">
                <a:solidFill>
                  <a:schemeClr val="tx1"/>
                </a:solidFill>
                <a:latin typeface="Calibri" panose="020F0502020204030204" pitchFamily="34" charset="0"/>
                <a:cs typeface="Calibri" panose="020F0502020204030204" pitchFamily="34" charset="0"/>
              </a:rPr>
              <a:t>ASIA PACIFIC UNION FOR HOUSING FINANCE (APUHF)</a:t>
            </a:r>
            <a:br>
              <a:rPr lang="en-US" sz="2000" b="1" dirty="0">
                <a:solidFill>
                  <a:schemeClr val="tx1"/>
                </a:solidFill>
                <a:latin typeface="Calibri" panose="020F0502020204030204" pitchFamily="34" charset="0"/>
                <a:cs typeface="Calibri" panose="020F0502020204030204" pitchFamily="34" charset="0"/>
              </a:rPr>
            </a:br>
            <a:endParaRPr lang="en-US" sz="2000" i="1" dirty="0">
              <a:solidFill>
                <a:schemeClr val="tx1"/>
              </a:solidFill>
              <a:latin typeface="Calibri" panose="020F0502020204030204" pitchFamily="34" charset="0"/>
              <a:cs typeface="Calibri" panose="020F0502020204030204" pitchFamily="34" charset="0"/>
            </a:endParaRPr>
          </a:p>
          <a:p>
            <a:pPr marL="0" indent="0">
              <a:buNone/>
            </a:pPr>
            <a:endParaRPr lang="en-US" i="1" dirty="0">
              <a:solidFill>
                <a:schemeClr val="tx1"/>
              </a:solidFill>
            </a:endParaRPr>
          </a:p>
        </p:txBody>
      </p:sp>
    </p:spTree>
    <p:extLst>
      <p:ext uri="{BB962C8B-B14F-4D97-AF65-F5344CB8AC3E}">
        <p14:creationId xmlns:p14="http://schemas.microsoft.com/office/powerpoint/2010/main" val="2085917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588" y="5512340"/>
            <a:ext cx="8975386" cy="659860"/>
          </a:xfrm>
        </p:spPr>
        <p:txBody>
          <a:bodyPr>
            <a:normAutofit/>
          </a:bodyPr>
          <a:lstStyle/>
          <a:p>
            <a:r>
              <a:rPr lang="en-US" sz="2800" dirty="0" smtClean="0">
                <a:solidFill>
                  <a:srgbClr val="0070C0"/>
                </a:solidFill>
              </a:rPr>
              <a:t>Rich-Man, Poor –Man Housing</a:t>
            </a:r>
            <a:endParaRPr lang="en-US" sz="2800" dirty="0">
              <a:solidFill>
                <a:srgbClr val="0070C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0589" y="499353"/>
            <a:ext cx="10069208" cy="5090809"/>
          </a:xfrm>
        </p:spPr>
      </p:pic>
    </p:spTree>
    <p:extLst>
      <p:ext uri="{BB962C8B-B14F-4D97-AF65-F5344CB8AC3E}">
        <p14:creationId xmlns:p14="http://schemas.microsoft.com/office/powerpoint/2010/main" val="3402737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64" y="401701"/>
            <a:ext cx="10515600" cy="1325563"/>
          </a:xfrm>
        </p:spPr>
        <p:txBody>
          <a:bodyPr>
            <a:noAutofit/>
          </a:bodyPr>
          <a:lstStyle/>
          <a:p>
            <a:pPr algn="ctr"/>
            <a:r>
              <a:rPr lang="en-US" sz="2000" b="1" i="1" dirty="0" smtClean="0"/>
              <a:t>Housing Construction vs Destruction</a:t>
            </a:r>
            <a:r>
              <a:rPr lang="en-US" sz="2000" b="1" dirty="0" smtClean="0"/>
              <a:t/>
            </a:r>
            <a:br>
              <a:rPr lang="en-US" sz="2000" b="1" dirty="0" smtClean="0"/>
            </a:br>
            <a:r>
              <a:rPr lang="en-US" sz="2000" b="1" dirty="0" smtClean="0">
                <a:solidFill>
                  <a:schemeClr val="accent1"/>
                </a:solidFill>
              </a:rPr>
              <a:t>Syria: </a:t>
            </a:r>
            <a:r>
              <a:rPr lang="en-US" sz="2000" b="1" dirty="0" smtClean="0"/>
              <a:t/>
            </a:r>
            <a:br>
              <a:rPr lang="en-US" sz="2000" b="1" dirty="0" smtClean="0"/>
            </a:br>
            <a:r>
              <a:rPr lang="en-US" sz="2000" b="1" i="1" dirty="0" smtClean="0"/>
              <a:t>Destruction</a:t>
            </a:r>
            <a:r>
              <a:rPr lang="en-US" sz="2000" b="1" dirty="0" smtClean="0"/>
              <a:t>  is mass scale, </a:t>
            </a:r>
            <a:br>
              <a:rPr lang="en-US" sz="2000" b="1" dirty="0" smtClean="0"/>
            </a:br>
            <a:r>
              <a:rPr lang="en-US" sz="2000" i="1" dirty="0" smtClean="0"/>
              <a:t>Reconstruction</a:t>
            </a:r>
            <a:r>
              <a:rPr lang="en-US" sz="2000" dirty="0" smtClean="0"/>
              <a:t>  may </a:t>
            </a:r>
            <a:r>
              <a:rPr lang="en-US" sz="2000" b="1" dirty="0" smtClean="0"/>
              <a:t>take decades, if at all it ever will </a:t>
            </a:r>
            <a:endParaRPr lang="en-US" sz="2000" b="1" dirty="0"/>
          </a:p>
        </p:txBody>
      </p:sp>
      <p:pic>
        <p:nvPicPr>
          <p:cNvPr id="4" name="Content Placeholder 3" descr="A man walks past damaged buildings along a street at the Khalidiya district of Homs, Syria (19 November 2012)"/>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8991" y="1915128"/>
            <a:ext cx="9997325" cy="2647728"/>
          </a:xfrm>
          <a:prstGeom prst="rect">
            <a:avLst/>
          </a:prstGeom>
          <a:noFill/>
          <a:ln>
            <a:noFill/>
          </a:ln>
        </p:spPr>
      </p:pic>
      <p:pic>
        <p:nvPicPr>
          <p:cNvPr id="5" name="Picture 4" descr="A Syrian Kurdish refugee mother and son from Kobane walk beside their tent in a camp in the south-eastern Turkish town of Suruc, on the Turkish-Syrian border (19 October 2014)"/>
          <p:cNvPicPr/>
          <p:nvPr/>
        </p:nvPicPr>
        <p:blipFill>
          <a:blip r:embed="rId3">
            <a:extLst>
              <a:ext uri="{28A0092B-C50C-407E-A947-70E740481C1C}">
                <a14:useLocalDpi xmlns:a14="http://schemas.microsoft.com/office/drawing/2010/main" val="0"/>
              </a:ext>
            </a:extLst>
          </a:blip>
          <a:srcRect/>
          <a:stretch>
            <a:fillRect/>
          </a:stretch>
        </p:blipFill>
        <p:spPr bwMode="auto">
          <a:xfrm>
            <a:off x="1078991" y="4562856"/>
            <a:ext cx="5019883" cy="2295144"/>
          </a:xfrm>
          <a:prstGeom prst="rect">
            <a:avLst/>
          </a:prstGeom>
          <a:noFill/>
          <a:ln>
            <a:noFill/>
          </a:ln>
        </p:spPr>
      </p:pic>
      <p:pic>
        <p:nvPicPr>
          <p:cNvPr id="6" name="Picture 5" descr="Syrian civilians flee the Bustan al-Qasr district of Aleppo during fighting on 13 December 2016"/>
          <p:cNvPicPr/>
          <p:nvPr/>
        </p:nvPicPr>
        <p:blipFill>
          <a:blip r:embed="rId4">
            <a:extLst>
              <a:ext uri="{28A0092B-C50C-407E-A947-70E740481C1C}">
                <a14:useLocalDpi xmlns:a14="http://schemas.microsoft.com/office/drawing/2010/main" val="0"/>
              </a:ext>
            </a:extLst>
          </a:blip>
          <a:srcRect/>
          <a:stretch>
            <a:fillRect/>
          </a:stretch>
        </p:blipFill>
        <p:spPr bwMode="auto">
          <a:xfrm>
            <a:off x="6245525" y="4562856"/>
            <a:ext cx="4830791" cy="2295144"/>
          </a:xfrm>
          <a:prstGeom prst="rect">
            <a:avLst/>
          </a:prstGeom>
          <a:noFill/>
          <a:ln>
            <a:noFill/>
          </a:ln>
        </p:spPr>
      </p:pic>
    </p:spTree>
    <p:extLst>
      <p:ext uri="{BB962C8B-B14F-4D97-AF65-F5344CB8AC3E}">
        <p14:creationId xmlns:p14="http://schemas.microsoft.com/office/powerpoint/2010/main" val="2375089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215" y="5733536"/>
            <a:ext cx="9042400" cy="488092"/>
          </a:xfrm>
        </p:spPr>
        <p:txBody>
          <a:bodyPr>
            <a:normAutofit/>
          </a:bodyPr>
          <a:lstStyle/>
          <a:p>
            <a:r>
              <a:rPr lang="en-US" sz="2400" dirty="0" smtClean="0">
                <a:solidFill>
                  <a:srgbClr val="0070C0"/>
                </a:solidFill>
              </a:rPr>
              <a:t>Stakeholders of Housing</a:t>
            </a:r>
            <a:endParaRPr lang="en-US" sz="2400" dirty="0">
              <a:solidFill>
                <a:srgbClr val="0070C0"/>
              </a:solidFill>
            </a:endParaRPr>
          </a:p>
        </p:txBody>
      </p:sp>
      <p:sp>
        <p:nvSpPr>
          <p:cNvPr id="3" name="Content Placeholder 2"/>
          <p:cNvSpPr>
            <a:spLocks noGrp="1"/>
          </p:cNvSpPr>
          <p:nvPr>
            <p:ph idx="1"/>
          </p:nvPr>
        </p:nvSpPr>
        <p:spPr>
          <a:xfrm>
            <a:off x="897900" y="518980"/>
            <a:ext cx="10058400" cy="5659395"/>
          </a:xfrm>
        </p:spPr>
        <p:txBody>
          <a:bodyPr>
            <a:noAutofit/>
          </a:bodyPr>
          <a:lstStyle/>
          <a:p>
            <a:endParaRPr lang="en-US" sz="1800" dirty="0" smtClean="0"/>
          </a:p>
          <a:p>
            <a:endParaRPr lang="en-US" sz="1800" dirty="0"/>
          </a:p>
          <a:p>
            <a:pPr marL="542925" lvl="1" indent="-482600"/>
            <a:r>
              <a:rPr lang="en-US" sz="1900" b="1" dirty="0" smtClean="0">
                <a:solidFill>
                  <a:schemeClr val="bg2">
                    <a:lumMod val="10000"/>
                  </a:schemeClr>
                </a:solidFill>
              </a:rPr>
              <a:t>Government</a:t>
            </a:r>
            <a:r>
              <a:rPr lang="en-US" sz="1900" dirty="0" smtClean="0">
                <a:solidFill>
                  <a:schemeClr val="bg2">
                    <a:lumMod val="10000"/>
                  </a:schemeClr>
                </a:solidFill>
              </a:rPr>
              <a:t> at federal and provincial levels: Facilitator and Enabler Role.</a:t>
            </a:r>
          </a:p>
          <a:p>
            <a:pPr marL="542925" lvl="1" indent="-482600"/>
            <a:r>
              <a:rPr lang="en-US" sz="1900" b="1" dirty="0" smtClean="0">
                <a:solidFill>
                  <a:schemeClr val="bg2">
                    <a:lumMod val="10000"/>
                  </a:schemeClr>
                </a:solidFill>
              </a:rPr>
              <a:t>Urban Planners </a:t>
            </a:r>
            <a:r>
              <a:rPr lang="en-US" sz="1900" dirty="0" smtClean="0">
                <a:solidFill>
                  <a:schemeClr val="bg2">
                    <a:lumMod val="10000"/>
                  </a:schemeClr>
                </a:solidFill>
              </a:rPr>
              <a:t>: Integrator of Housing and Habitat Development with Urban Planning.</a:t>
            </a:r>
          </a:p>
          <a:p>
            <a:pPr marL="542925" lvl="1" indent="-482600"/>
            <a:r>
              <a:rPr lang="en-US" sz="1900" b="1" dirty="0" smtClean="0">
                <a:solidFill>
                  <a:schemeClr val="bg2">
                    <a:lumMod val="10000"/>
                  </a:schemeClr>
                </a:solidFill>
              </a:rPr>
              <a:t>Fiscal Authorities </a:t>
            </a:r>
            <a:r>
              <a:rPr lang="en-US" sz="1900" dirty="0" smtClean="0">
                <a:solidFill>
                  <a:schemeClr val="bg2">
                    <a:lumMod val="10000"/>
                  </a:schemeClr>
                </a:solidFill>
              </a:rPr>
              <a:t>: Providers of Fiscal Incentives to LIH Developers and Material Suppliers.</a:t>
            </a:r>
          </a:p>
          <a:p>
            <a:pPr marL="542925" lvl="1" indent="-482600"/>
            <a:r>
              <a:rPr lang="en-US" sz="1900" b="1" dirty="0" smtClean="0">
                <a:solidFill>
                  <a:schemeClr val="bg2">
                    <a:lumMod val="10000"/>
                  </a:schemeClr>
                </a:solidFill>
              </a:rPr>
              <a:t>Regulatory Agencies </a:t>
            </a:r>
            <a:r>
              <a:rPr lang="en-US" sz="1900" dirty="0" smtClean="0">
                <a:solidFill>
                  <a:schemeClr val="bg2">
                    <a:lumMod val="10000"/>
                  </a:schemeClr>
                </a:solidFill>
              </a:rPr>
              <a:t>like central bank, building control authorities </a:t>
            </a:r>
            <a:r>
              <a:rPr lang="en-US" sz="1900" dirty="0" err="1" smtClean="0">
                <a:solidFill>
                  <a:schemeClr val="bg2">
                    <a:lumMod val="10000"/>
                  </a:schemeClr>
                </a:solidFill>
              </a:rPr>
              <a:t>etc</a:t>
            </a:r>
            <a:r>
              <a:rPr lang="en-US" sz="1900" dirty="0" smtClean="0">
                <a:solidFill>
                  <a:schemeClr val="bg2">
                    <a:lumMod val="10000"/>
                  </a:schemeClr>
                </a:solidFill>
              </a:rPr>
              <a:t>: Makers and implementers of construction codes for Fiscal Authorities, Building Control Authorities etc.</a:t>
            </a:r>
          </a:p>
          <a:p>
            <a:pPr marL="542925" lvl="1" indent="-482600"/>
            <a:r>
              <a:rPr lang="en-US" sz="1900" b="1" dirty="0" smtClean="0">
                <a:solidFill>
                  <a:schemeClr val="bg2">
                    <a:lumMod val="10000"/>
                  </a:schemeClr>
                </a:solidFill>
              </a:rPr>
              <a:t>Academia</a:t>
            </a:r>
            <a:r>
              <a:rPr lang="en-US" sz="1900" dirty="0" smtClean="0">
                <a:solidFill>
                  <a:schemeClr val="bg2">
                    <a:lumMod val="10000"/>
                  </a:schemeClr>
                </a:solidFill>
              </a:rPr>
              <a:t>: People involved in research and development on Urban Planning, Housing and Construction Materials.</a:t>
            </a:r>
          </a:p>
          <a:p>
            <a:pPr marL="542925" lvl="1" indent="-482600"/>
            <a:r>
              <a:rPr lang="en-US" sz="1900" b="1" dirty="0" smtClean="0">
                <a:solidFill>
                  <a:schemeClr val="bg2">
                    <a:lumMod val="10000"/>
                  </a:schemeClr>
                </a:solidFill>
              </a:rPr>
              <a:t>Developers</a:t>
            </a:r>
            <a:r>
              <a:rPr lang="en-US" sz="1900" dirty="0" smtClean="0">
                <a:solidFill>
                  <a:schemeClr val="bg2">
                    <a:lumMod val="10000"/>
                  </a:schemeClr>
                </a:solidFill>
              </a:rPr>
              <a:t>: Engaged in development of large scale LIH, </a:t>
            </a:r>
            <a:r>
              <a:rPr lang="en-US" sz="1900" dirty="0">
                <a:solidFill>
                  <a:schemeClr val="bg2">
                    <a:lumMod val="10000"/>
                  </a:schemeClr>
                </a:solidFill>
              </a:rPr>
              <a:t>I</a:t>
            </a:r>
            <a:r>
              <a:rPr lang="en-US" sz="1900" dirty="0" smtClean="0">
                <a:solidFill>
                  <a:schemeClr val="bg2">
                    <a:lumMod val="10000"/>
                  </a:schemeClr>
                </a:solidFill>
              </a:rPr>
              <a:t>nnovative Construction </a:t>
            </a:r>
            <a:r>
              <a:rPr lang="en-US" sz="1900" dirty="0">
                <a:solidFill>
                  <a:schemeClr val="bg2">
                    <a:lumMod val="10000"/>
                  </a:schemeClr>
                </a:solidFill>
              </a:rPr>
              <a:t>Technologies for M</a:t>
            </a:r>
            <a:r>
              <a:rPr lang="en-US" sz="1900" dirty="0" smtClean="0">
                <a:solidFill>
                  <a:schemeClr val="bg2">
                    <a:lumMod val="10000"/>
                  </a:schemeClr>
                </a:solidFill>
              </a:rPr>
              <a:t>anufacturing Scale Production, </a:t>
            </a:r>
            <a:r>
              <a:rPr lang="en-US" sz="1900" dirty="0">
                <a:solidFill>
                  <a:schemeClr val="bg2">
                    <a:lumMod val="10000"/>
                  </a:schemeClr>
                </a:solidFill>
              </a:rPr>
              <a:t>D</a:t>
            </a:r>
            <a:r>
              <a:rPr lang="en-US" sz="1900" dirty="0" smtClean="0">
                <a:solidFill>
                  <a:schemeClr val="bg2">
                    <a:lumMod val="10000"/>
                  </a:schemeClr>
                </a:solidFill>
              </a:rPr>
              <a:t>evelopment models under PPP Modes, </a:t>
            </a:r>
            <a:r>
              <a:rPr lang="en-US" sz="1900" dirty="0" err="1" smtClean="0">
                <a:solidFill>
                  <a:schemeClr val="bg2">
                    <a:lumMod val="10000"/>
                  </a:schemeClr>
                </a:solidFill>
              </a:rPr>
              <a:t>etc</a:t>
            </a:r>
            <a:endParaRPr lang="en-US" sz="1900" dirty="0" smtClean="0">
              <a:solidFill>
                <a:schemeClr val="bg2">
                  <a:lumMod val="10000"/>
                </a:schemeClr>
              </a:solidFill>
            </a:endParaRPr>
          </a:p>
          <a:p>
            <a:pPr marL="542925" lvl="1" indent="-482600"/>
            <a:r>
              <a:rPr lang="en-US" sz="1900" b="1" dirty="0" smtClean="0">
                <a:solidFill>
                  <a:schemeClr val="bg2">
                    <a:lumMod val="10000"/>
                  </a:schemeClr>
                </a:solidFill>
              </a:rPr>
              <a:t>Construction Materials Industry (CMIs): </a:t>
            </a:r>
            <a:r>
              <a:rPr lang="en-US" sz="1900" dirty="0" smtClean="0">
                <a:solidFill>
                  <a:schemeClr val="bg2">
                    <a:lumMod val="10000"/>
                  </a:schemeClr>
                </a:solidFill>
              </a:rPr>
              <a:t>Provider of standardized CMIs</a:t>
            </a:r>
          </a:p>
          <a:p>
            <a:pPr marL="542925" lvl="1" indent="-482600"/>
            <a:r>
              <a:rPr lang="en-US" sz="1900" b="1" dirty="0" smtClean="0">
                <a:solidFill>
                  <a:schemeClr val="bg2">
                    <a:lumMod val="10000"/>
                  </a:schemeClr>
                </a:solidFill>
              </a:rPr>
              <a:t>Housing Finance Companies and Commercial Banks </a:t>
            </a:r>
            <a:r>
              <a:rPr lang="en-US" sz="1900" dirty="0" smtClean="0">
                <a:solidFill>
                  <a:schemeClr val="bg2">
                    <a:lumMod val="10000"/>
                  </a:schemeClr>
                </a:solidFill>
              </a:rPr>
              <a:t>HFCs/CBs): Providers of Diversified Housing Products, Expansion of Outreach and Financial Inclusion</a:t>
            </a:r>
          </a:p>
          <a:p>
            <a:pPr marL="542925" lvl="1" indent="-482600"/>
            <a:r>
              <a:rPr lang="en-US" sz="1900" b="1" dirty="0" smtClean="0">
                <a:solidFill>
                  <a:schemeClr val="bg2">
                    <a:lumMod val="10000"/>
                  </a:schemeClr>
                </a:solidFill>
              </a:rPr>
              <a:t>Land Agencies/Land Banks </a:t>
            </a:r>
            <a:r>
              <a:rPr lang="en-US" sz="1900" dirty="0" smtClean="0">
                <a:solidFill>
                  <a:schemeClr val="bg2">
                    <a:lumMod val="10000"/>
                  </a:schemeClr>
                </a:solidFill>
              </a:rPr>
              <a:t>(Land): Arranger and manager of Raw Lands and Serviced Lands, enhancing supply of lands under PPP modes.</a:t>
            </a:r>
          </a:p>
          <a:p>
            <a:pPr lvl="1"/>
            <a:endParaRPr lang="en-US" sz="1800" dirty="0" smtClean="0"/>
          </a:p>
          <a:p>
            <a:endParaRPr lang="en-US" sz="1800" dirty="0" smtClean="0"/>
          </a:p>
          <a:p>
            <a:endParaRPr lang="en-US" sz="1800" dirty="0" smtClean="0"/>
          </a:p>
          <a:p>
            <a:endParaRPr lang="en-US" sz="1800" dirty="0"/>
          </a:p>
        </p:txBody>
      </p:sp>
    </p:spTree>
    <p:extLst>
      <p:ext uri="{BB962C8B-B14F-4D97-AF65-F5344CB8AC3E}">
        <p14:creationId xmlns:p14="http://schemas.microsoft.com/office/powerpoint/2010/main" val="1194071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655" y="5447489"/>
            <a:ext cx="8733276" cy="661480"/>
          </a:xfrm>
        </p:spPr>
        <p:txBody>
          <a:bodyPr>
            <a:normAutofit fontScale="90000"/>
          </a:bodyPr>
          <a:lstStyle/>
          <a:p>
            <a:r>
              <a:rPr lang="en-US" sz="2800" b="1" dirty="0" smtClean="0">
                <a:solidFill>
                  <a:srgbClr val="0070C0"/>
                </a:solidFill>
              </a:rPr>
              <a:t/>
            </a:r>
            <a:br>
              <a:rPr lang="en-US" sz="2800" b="1" dirty="0" smtClean="0">
                <a:solidFill>
                  <a:srgbClr val="0070C0"/>
                </a:solidFill>
              </a:rPr>
            </a:br>
            <a:r>
              <a:rPr lang="en-US" sz="2800" b="1" dirty="0">
                <a:solidFill>
                  <a:srgbClr val="0070C0"/>
                </a:solidFill>
              </a:rPr>
              <a:t/>
            </a:r>
            <a:br>
              <a:rPr lang="en-US" sz="2800" b="1" dirty="0">
                <a:solidFill>
                  <a:srgbClr val="0070C0"/>
                </a:solidFill>
              </a:rPr>
            </a:br>
            <a:r>
              <a:rPr lang="en-US" sz="2800" b="1" dirty="0" smtClean="0">
                <a:solidFill>
                  <a:srgbClr val="0070C0"/>
                </a:solidFill>
              </a:rPr>
              <a:t/>
            </a:r>
            <a:br>
              <a:rPr lang="en-US" sz="2800" b="1" dirty="0" smtClean="0">
                <a:solidFill>
                  <a:srgbClr val="0070C0"/>
                </a:solidFill>
              </a:rPr>
            </a:br>
            <a:r>
              <a:rPr lang="en-US" sz="2800" b="1" dirty="0" smtClean="0">
                <a:solidFill>
                  <a:srgbClr val="0070C0"/>
                </a:solidFill>
              </a:rPr>
              <a:t/>
            </a:r>
            <a:br>
              <a:rPr lang="en-US" sz="2800" b="1" dirty="0" smtClean="0">
                <a:solidFill>
                  <a:srgbClr val="0070C0"/>
                </a:solidFill>
              </a:rPr>
            </a:br>
            <a:r>
              <a:rPr lang="en-US" sz="2800" b="1" dirty="0">
                <a:solidFill>
                  <a:srgbClr val="0070C0"/>
                </a:solidFill>
              </a:rPr>
              <a:t/>
            </a:r>
            <a:br>
              <a:rPr lang="en-US" sz="2800" b="1" dirty="0">
                <a:solidFill>
                  <a:srgbClr val="0070C0"/>
                </a:solidFill>
              </a:rPr>
            </a:br>
            <a:r>
              <a:rPr lang="en-US" sz="2800" b="1" dirty="0" smtClean="0">
                <a:solidFill>
                  <a:srgbClr val="0070C0"/>
                </a:solidFill>
              </a:rPr>
              <a:t/>
            </a:r>
            <a:br>
              <a:rPr lang="en-US" sz="2800" b="1" dirty="0" smtClean="0">
                <a:solidFill>
                  <a:srgbClr val="0070C0"/>
                </a:solidFill>
              </a:rPr>
            </a:br>
            <a:r>
              <a:rPr lang="en-US" sz="2800" b="1" dirty="0">
                <a:solidFill>
                  <a:srgbClr val="0070C0"/>
                </a:solidFill>
              </a:rPr>
              <a:t/>
            </a:r>
            <a:br>
              <a:rPr lang="en-US" sz="2800" b="1" dirty="0">
                <a:solidFill>
                  <a:srgbClr val="0070C0"/>
                </a:solidFill>
              </a:rPr>
            </a:br>
            <a:r>
              <a:rPr lang="en-US" sz="2800" b="1" dirty="0" smtClean="0">
                <a:solidFill>
                  <a:srgbClr val="0070C0"/>
                </a:solidFill>
              </a:rPr>
              <a:t/>
            </a:r>
            <a:br>
              <a:rPr lang="en-US" sz="2800" b="1" dirty="0" smtClean="0">
                <a:solidFill>
                  <a:srgbClr val="0070C0"/>
                </a:solidFill>
              </a:rPr>
            </a:br>
            <a:r>
              <a:rPr lang="en-US" sz="2800" b="1" dirty="0">
                <a:solidFill>
                  <a:srgbClr val="0070C0"/>
                </a:solidFill>
              </a:rPr>
              <a:t/>
            </a:r>
            <a:br>
              <a:rPr lang="en-US" sz="2800" b="1" dirty="0">
                <a:solidFill>
                  <a:srgbClr val="0070C0"/>
                </a:solidFill>
              </a:rPr>
            </a:br>
            <a:r>
              <a:rPr lang="en-US" b="1" dirty="0">
                <a:solidFill>
                  <a:prstClr val="black">
                    <a:lumMod val="85000"/>
                    <a:lumOff val="15000"/>
                  </a:prstClr>
                </a:solidFill>
              </a:rPr>
              <a:t/>
            </a:r>
            <a:br>
              <a:rPr lang="en-US" b="1" dirty="0">
                <a:solidFill>
                  <a:prstClr val="black">
                    <a:lumMod val="85000"/>
                    <a:lumOff val="15000"/>
                  </a:prstClr>
                </a:solidFill>
              </a:rPr>
            </a:br>
            <a:endParaRPr lang="en-US" dirty="0"/>
          </a:p>
        </p:txBody>
      </p:sp>
      <p:sp>
        <p:nvSpPr>
          <p:cNvPr id="3" name="Content Placeholder 2"/>
          <p:cNvSpPr>
            <a:spLocks noGrp="1"/>
          </p:cNvSpPr>
          <p:nvPr>
            <p:ph idx="1"/>
          </p:nvPr>
        </p:nvSpPr>
        <p:spPr>
          <a:xfrm>
            <a:off x="1076528" y="734143"/>
            <a:ext cx="9879162" cy="4525278"/>
          </a:xfrm>
        </p:spPr>
        <p:txBody>
          <a:bodyPr>
            <a:normAutofit fontScale="70000" lnSpcReduction="20000"/>
          </a:bodyPr>
          <a:lstStyle/>
          <a:p>
            <a:endParaRPr lang="en-US" sz="1900" b="1" dirty="0" smtClean="0">
              <a:latin typeface="Calibri" panose="020F0502020204030204" pitchFamily="34" charset="0"/>
              <a:cs typeface="Calibri" panose="020F0502020204030204" pitchFamily="34" charset="0"/>
            </a:endParaRPr>
          </a:p>
          <a:p>
            <a:endParaRPr lang="en-US" sz="1900" b="1" dirty="0">
              <a:latin typeface="Calibri" panose="020F0502020204030204" pitchFamily="34" charset="0"/>
              <a:cs typeface="Calibri" panose="020F0502020204030204" pitchFamily="34" charset="0"/>
            </a:endParaRPr>
          </a:p>
          <a:p>
            <a:r>
              <a:rPr lang="en-US" sz="2900" b="1" dirty="0" smtClean="0">
                <a:latin typeface="Calibri" panose="020F0502020204030204" pitchFamily="34" charset="0"/>
                <a:cs typeface="Calibri" panose="020F0502020204030204" pitchFamily="34" charset="0"/>
              </a:rPr>
              <a:t>India</a:t>
            </a:r>
            <a:r>
              <a:rPr lang="en-US" sz="2900" dirty="0" smtClean="0">
                <a:latin typeface="Calibri" panose="020F0502020204030204" pitchFamily="34" charset="0"/>
                <a:cs typeface="Calibri" panose="020F0502020204030204" pitchFamily="34" charset="0"/>
              </a:rPr>
              <a:t>: The </a:t>
            </a:r>
            <a:r>
              <a:rPr lang="en-US" sz="2900" dirty="0">
                <a:latin typeface="Calibri" panose="020F0502020204030204" pitchFamily="34" charset="0"/>
                <a:cs typeface="Calibri" panose="020F0502020204030204" pitchFamily="34" charset="0"/>
              </a:rPr>
              <a:t>overall housing finance regulatory role and responsibility is with </a:t>
            </a:r>
            <a:r>
              <a:rPr lang="en-US" sz="2900" dirty="0" smtClean="0">
                <a:latin typeface="Calibri" panose="020F0502020204030204" pitchFamily="34" charset="0"/>
                <a:cs typeface="Calibri" panose="020F0502020204030204" pitchFamily="34" charset="0"/>
              </a:rPr>
              <a:t>Reserve Bank of India (RBI). </a:t>
            </a:r>
            <a:r>
              <a:rPr lang="en-US" sz="2900" dirty="0">
                <a:latin typeface="Calibri" panose="020F0502020204030204" pitchFamily="34" charset="0"/>
                <a:cs typeface="Calibri" panose="020F0502020204030204" pitchFamily="34" charset="0"/>
              </a:rPr>
              <a:t>In 1988, RBI created </a:t>
            </a:r>
            <a:r>
              <a:rPr lang="en-US" sz="2900" dirty="0" smtClean="0">
                <a:latin typeface="Calibri" panose="020F0502020204030204" pitchFamily="34" charset="0"/>
                <a:cs typeface="Calibri" panose="020F0502020204030204" pitchFamily="34" charset="0"/>
              </a:rPr>
              <a:t>National Housing Bank (NHB) </a:t>
            </a:r>
            <a:r>
              <a:rPr lang="en-US" sz="2900" dirty="0">
                <a:latin typeface="Calibri" panose="020F0502020204030204" pitchFamily="34" charset="0"/>
                <a:cs typeface="Calibri" panose="020F0502020204030204" pitchFamily="34" charset="0"/>
              </a:rPr>
              <a:t>as its wholly owned subsidiary and transferred the </a:t>
            </a:r>
            <a:r>
              <a:rPr lang="en-US" sz="2900" dirty="0" smtClean="0">
                <a:latin typeface="Calibri" panose="020F0502020204030204" pitchFamily="34" charset="0"/>
                <a:cs typeface="Calibri" panose="020F0502020204030204" pitchFamily="34" charset="0"/>
              </a:rPr>
              <a:t>development and regulations </a:t>
            </a:r>
            <a:r>
              <a:rPr lang="en-US" sz="2900" dirty="0">
                <a:latin typeface="Calibri" panose="020F0502020204030204" pitchFamily="34" charset="0"/>
                <a:cs typeface="Calibri" panose="020F0502020204030204" pitchFamily="34" charset="0"/>
              </a:rPr>
              <a:t>of HFCs to it. RBI retained housing finance regulations of commercial banks and is maintaining active liaison with NHB on its regulatory role on housing for specialized companies.</a:t>
            </a:r>
          </a:p>
          <a:p>
            <a:r>
              <a:rPr lang="en-US" sz="2900" b="1" dirty="0" smtClean="0">
                <a:latin typeface="Calibri" panose="020F0502020204030204" pitchFamily="34" charset="0"/>
                <a:cs typeface="Calibri" panose="020F0502020204030204" pitchFamily="34" charset="0"/>
              </a:rPr>
              <a:t>Singapore</a:t>
            </a:r>
            <a:r>
              <a:rPr lang="en-US" sz="2900" dirty="0" smtClean="0">
                <a:latin typeface="Calibri" panose="020F0502020204030204" pitchFamily="34" charset="0"/>
                <a:cs typeface="Calibri" panose="020F0502020204030204" pitchFamily="34" charset="0"/>
              </a:rPr>
              <a:t>: Central Bank of Malaysia (MAS)</a:t>
            </a:r>
          </a:p>
          <a:p>
            <a:r>
              <a:rPr lang="en-US" sz="2900" b="1" dirty="0">
                <a:latin typeface="Calibri" panose="020F0502020204030204" pitchFamily="34" charset="0"/>
                <a:cs typeface="Calibri" panose="020F0502020204030204" pitchFamily="34" charset="0"/>
              </a:rPr>
              <a:t>Malaysia</a:t>
            </a:r>
            <a:r>
              <a:rPr lang="en-US" sz="2900" dirty="0">
                <a:latin typeface="Calibri" panose="020F0502020204030204" pitchFamily="34" charset="0"/>
                <a:cs typeface="Calibri" panose="020F0502020204030204" pitchFamily="34" charset="0"/>
              </a:rPr>
              <a:t>: </a:t>
            </a:r>
            <a:r>
              <a:rPr lang="en-US" sz="2900" dirty="0" smtClean="0">
                <a:latin typeface="Calibri" panose="020F0502020204030204" pitchFamily="34" charset="0"/>
                <a:cs typeface="Calibri" panose="020F0502020204030204" pitchFamily="34" charset="0"/>
              </a:rPr>
              <a:t>Bank </a:t>
            </a:r>
            <a:r>
              <a:rPr lang="en-US" sz="2900" dirty="0">
                <a:latin typeface="Calibri" panose="020F0502020204030204" pitchFamily="34" charset="0"/>
                <a:cs typeface="Calibri" panose="020F0502020204030204" pitchFamily="34" charset="0"/>
              </a:rPr>
              <a:t>Negara Malaysia (BNM</a:t>
            </a:r>
            <a:r>
              <a:rPr lang="en-US" sz="2900" dirty="0" smtClean="0">
                <a:latin typeface="Calibri" panose="020F0502020204030204" pitchFamily="34" charset="0"/>
                <a:cs typeface="Calibri" panose="020F0502020204030204" pitchFamily="34" charset="0"/>
              </a:rPr>
              <a:t>), </a:t>
            </a:r>
            <a:r>
              <a:rPr lang="en-US" sz="2900" dirty="0">
                <a:latin typeface="Calibri" panose="020F0502020204030204" pitchFamily="34" charset="0"/>
                <a:cs typeface="Calibri" panose="020F0502020204030204" pitchFamily="34" charset="0"/>
              </a:rPr>
              <a:t>T</a:t>
            </a:r>
            <a:r>
              <a:rPr lang="en-US" sz="2900" dirty="0" smtClean="0">
                <a:latin typeface="Calibri" panose="020F0502020204030204" pitchFamily="34" charset="0"/>
                <a:cs typeface="Calibri" panose="020F0502020204030204" pitchFamily="34" charset="0"/>
              </a:rPr>
              <a:t>he </a:t>
            </a:r>
            <a:r>
              <a:rPr lang="en-US" sz="2900" dirty="0">
                <a:latin typeface="Calibri" panose="020F0502020204030204" pitchFamily="34" charset="0"/>
                <a:cs typeface="Calibri" panose="020F0502020204030204" pitchFamily="34" charset="0"/>
              </a:rPr>
              <a:t>C</a:t>
            </a:r>
            <a:r>
              <a:rPr lang="en-US" sz="2900" dirty="0" smtClean="0">
                <a:latin typeface="Calibri" panose="020F0502020204030204" pitchFamily="34" charset="0"/>
                <a:cs typeface="Calibri" panose="020F0502020204030204" pitchFamily="34" charset="0"/>
              </a:rPr>
              <a:t>entral Bank of Malaysia.</a:t>
            </a:r>
          </a:p>
          <a:p>
            <a:r>
              <a:rPr lang="en-US" sz="2900" b="1" dirty="0" smtClean="0">
                <a:latin typeface="Calibri" panose="020F0502020204030204" pitchFamily="34" charset="0"/>
                <a:cs typeface="Calibri" panose="020F0502020204030204" pitchFamily="34" charset="0"/>
              </a:rPr>
              <a:t>Thailand</a:t>
            </a:r>
            <a:r>
              <a:rPr lang="en-US" sz="2900" dirty="0" smtClean="0">
                <a:latin typeface="Calibri" panose="020F0502020204030204" pitchFamily="34" charset="0"/>
                <a:cs typeface="Calibri" panose="020F0502020204030204" pitchFamily="34" charset="0"/>
              </a:rPr>
              <a:t>: Bank of Thailand, The Central </a:t>
            </a:r>
            <a:r>
              <a:rPr lang="en-US" sz="2900" dirty="0">
                <a:latin typeface="Calibri" panose="020F0502020204030204" pitchFamily="34" charset="0"/>
                <a:cs typeface="Calibri" panose="020F0502020204030204" pitchFamily="34" charset="0"/>
              </a:rPr>
              <a:t>B</a:t>
            </a:r>
            <a:r>
              <a:rPr lang="en-US" sz="2900" dirty="0" smtClean="0">
                <a:latin typeface="Calibri" panose="020F0502020204030204" pitchFamily="34" charset="0"/>
                <a:cs typeface="Calibri" panose="020F0502020204030204" pitchFamily="34" charset="0"/>
              </a:rPr>
              <a:t>ank</a:t>
            </a:r>
          </a:p>
          <a:p>
            <a:r>
              <a:rPr lang="en-US" sz="2900" b="1" dirty="0" smtClean="0">
                <a:latin typeface="Calibri" panose="020F0502020204030204" pitchFamily="34" charset="0"/>
                <a:cs typeface="Calibri" panose="020F0502020204030204" pitchFamily="34" charset="0"/>
              </a:rPr>
              <a:t>Philippine: </a:t>
            </a:r>
            <a:r>
              <a:rPr lang="en-US" sz="2900" dirty="0" smtClean="0">
                <a:latin typeface="Calibri" panose="020F0502020204030204" pitchFamily="34" charset="0"/>
                <a:cs typeface="Calibri" panose="020F0502020204030204" pitchFamily="34" charset="0"/>
              </a:rPr>
              <a:t>BSP, The </a:t>
            </a:r>
            <a:r>
              <a:rPr lang="en-US" sz="2900" dirty="0">
                <a:latin typeface="Calibri" panose="020F0502020204030204" pitchFamily="34" charset="0"/>
                <a:cs typeface="Calibri" panose="020F0502020204030204" pitchFamily="34" charset="0"/>
              </a:rPr>
              <a:t>C</a:t>
            </a:r>
            <a:r>
              <a:rPr lang="en-US" sz="2900" dirty="0" smtClean="0">
                <a:latin typeface="Calibri" panose="020F0502020204030204" pitchFamily="34" charset="0"/>
                <a:cs typeface="Calibri" panose="020F0502020204030204" pitchFamily="34" charset="0"/>
              </a:rPr>
              <a:t>entral Bank </a:t>
            </a:r>
          </a:p>
          <a:p>
            <a:r>
              <a:rPr lang="en-US" sz="2900" b="1" dirty="0" smtClean="0">
                <a:latin typeface="Calibri" panose="020F0502020204030204" pitchFamily="34" charset="0"/>
                <a:cs typeface="Calibri" panose="020F0502020204030204" pitchFamily="34" charset="0"/>
              </a:rPr>
              <a:t>Pakistan: </a:t>
            </a:r>
            <a:r>
              <a:rPr lang="en-US" sz="2900" dirty="0" smtClean="0">
                <a:latin typeface="Calibri" panose="020F0502020204030204" pitchFamily="34" charset="0"/>
                <a:cs typeface="Calibri" panose="020F0502020204030204" pitchFamily="34" charset="0"/>
              </a:rPr>
              <a:t>State Bank of Pakistan (SBP) for commercial banks and DFIs, while HFCs are regulated by the Securities and Exchange Commission (SECP).</a:t>
            </a:r>
          </a:p>
          <a:p>
            <a:r>
              <a:rPr lang="en-US" sz="2900" b="1" dirty="0" smtClean="0">
                <a:latin typeface="Calibri" panose="020F0502020204030204" pitchFamily="34" charset="0"/>
                <a:cs typeface="Calibri" panose="020F0502020204030204" pitchFamily="34" charset="0"/>
              </a:rPr>
              <a:t>Afghanistan</a:t>
            </a:r>
            <a:r>
              <a:rPr lang="en-US" sz="2900" dirty="0" smtClean="0">
                <a:latin typeface="Calibri" panose="020F0502020204030204" pitchFamily="34" charset="0"/>
                <a:cs typeface="Calibri" panose="020F0502020204030204" pitchFamily="34" charset="0"/>
              </a:rPr>
              <a:t>: Da Afghanistan Bank, </a:t>
            </a:r>
            <a:r>
              <a:rPr lang="en-US" sz="2900" dirty="0">
                <a:latin typeface="Calibri" panose="020F0502020204030204" pitchFamily="34" charset="0"/>
                <a:cs typeface="Calibri" panose="020F0502020204030204" pitchFamily="34" charset="0"/>
              </a:rPr>
              <a:t>T</a:t>
            </a:r>
            <a:r>
              <a:rPr lang="en-US" sz="2900" dirty="0" smtClean="0">
                <a:latin typeface="Calibri" panose="020F0502020204030204" pitchFamily="34" charset="0"/>
                <a:cs typeface="Calibri" panose="020F0502020204030204" pitchFamily="34" charset="0"/>
              </a:rPr>
              <a:t>he </a:t>
            </a:r>
            <a:r>
              <a:rPr lang="en-US" sz="2900" dirty="0">
                <a:latin typeface="Calibri" panose="020F0502020204030204" pitchFamily="34" charset="0"/>
                <a:cs typeface="Calibri" panose="020F0502020204030204" pitchFamily="34" charset="0"/>
              </a:rPr>
              <a:t>C</a:t>
            </a:r>
            <a:r>
              <a:rPr lang="en-US" sz="2900" dirty="0" smtClean="0">
                <a:latin typeface="Calibri" panose="020F0502020204030204" pitchFamily="34" charset="0"/>
                <a:cs typeface="Calibri" panose="020F0502020204030204" pitchFamily="34" charset="0"/>
              </a:rPr>
              <a:t>entral Bank</a:t>
            </a:r>
          </a:p>
          <a:p>
            <a:r>
              <a:rPr lang="en-US" sz="2900" b="1" dirty="0" smtClean="0">
                <a:latin typeface="Calibri" panose="020F0502020204030204" pitchFamily="34" charset="0"/>
                <a:cs typeface="Calibri" panose="020F0502020204030204" pitchFamily="34" charset="0"/>
              </a:rPr>
              <a:t>Bangladesh: </a:t>
            </a:r>
            <a:r>
              <a:rPr lang="en-US" sz="2900" dirty="0" smtClean="0">
                <a:latin typeface="Calibri" panose="020F0502020204030204" pitchFamily="34" charset="0"/>
                <a:cs typeface="Calibri" panose="020F0502020204030204" pitchFamily="34" charset="0"/>
              </a:rPr>
              <a:t>Bangladesh Bank, The </a:t>
            </a:r>
            <a:r>
              <a:rPr lang="en-US" sz="2900" dirty="0">
                <a:latin typeface="Calibri" panose="020F0502020204030204" pitchFamily="34" charset="0"/>
                <a:cs typeface="Calibri" panose="020F0502020204030204" pitchFamily="34" charset="0"/>
              </a:rPr>
              <a:t>C</a:t>
            </a:r>
            <a:r>
              <a:rPr lang="en-US" sz="2900" dirty="0" smtClean="0">
                <a:latin typeface="Calibri" panose="020F0502020204030204" pitchFamily="34" charset="0"/>
                <a:cs typeface="Calibri" panose="020F0502020204030204" pitchFamily="34" charset="0"/>
              </a:rPr>
              <a:t>entral bank along with Ministry of Finance.</a:t>
            </a:r>
            <a:endParaRPr lang="en-US" sz="2900" dirty="0">
              <a:latin typeface="Calibri" panose="020F0502020204030204" pitchFamily="34" charset="0"/>
              <a:cs typeface="Calibri" panose="020F0502020204030204" pitchFamily="34" charset="0"/>
            </a:endParaRPr>
          </a:p>
          <a:p>
            <a:r>
              <a:rPr lang="en-US" sz="2900" b="1" dirty="0" smtClean="0">
                <a:latin typeface="Calibri" panose="020F0502020204030204" pitchFamily="34" charset="0"/>
                <a:cs typeface="Calibri" panose="020F0502020204030204" pitchFamily="34" charset="0"/>
              </a:rPr>
              <a:t>Indonesia: </a:t>
            </a:r>
            <a:r>
              <a:rPr lang="en-US" sz="2900" dirty="0" smtClean="0">
                <a:latin typeface="Calibri" panose="020F0502020204030204" pitchFamily="34" charset="0"/>
                <a:cs typeface="Calibri" panose="020F0502020204030204" pitchFamily="34" charset="0"/>
              </a:rPr>
              <a:t>Bank of Indonesia (BI) along with Ministry of Finance</a:t>
            </a:r>
          </a:p>
        </p:txBody>
      </p:sp>
      <p:sp>
        <p:nvSpPr>
          <p:cNvPr id="6" name="TextBox 5"/>
          <p:cNvSpPr txBox="1"/>
          <p:nvPr/>
        </p:nvSpPr>
        <p:spPr>
          <a:xfrm>
            <a:off x="1238655" y="5589656"/>
            <a:ext cx="5667983" cy="523220"/>
          </a:xfrm>
          <a:prstGeom prst="rect">
            <a:avLst/>
          </a:prstGeom>
          <a:noFill/>
        </p:spPr>
        <p:txBody>
          <a:bodyPr wrap="square" rtlCol="0">
            <a:spAutoFit/>
          </a:bodyPr>
          <a:lstStyle/>
          <a:p>
            <a:r>
              <a:rPr lang="en-US" sz="2800" dirty="0">
                <a:solidFill>
                  <a:srgbClr val="0070C0"/>
                </a:solidFill>
                <a:latin typeface="+mj-lt"/>
                <a:ea typeface="+mj-ea"/>
                <a:cs typeface="+mj-cs"/>
              </a:rPr>
              <a:t>Regulatory Framework in the region</a:t>
            </a:r>
          </a:p>
        </p:txBody>
      </p:sp>
    </p:spTree>
    <p:extLst>
      <p:ext uri="{BB962C8B-B14F-4D97-AF65-F5344CB8AC3E}">
        <p14:creationId xmlns:p14="http://schemas.microsoft.com/office/powerpoint/2010/main" val="2011035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826" y="5466945"/>
            <a:ext cx="8923506" cy="739302"/>
          </a:xfrm>
        </p:spPr>
        <p:txBody>
          <a:bodyPr>
            <a:normAutofit/>
          </a:bodyPr>
          <a:lstStyle/>
          <a:p>
            <a:r>
              <a:rPr lang="en-US" sz="2800" dirty="0">
                <a:solidFill>
                  <a:srgbClr val="0070C0"/>
                </a:solidFill>
              </a:rPr>
              <a:t>Economic impact of </a:t>
            </a:r>
            <a:r>
              <a:rPr lang="en-US" sz="2800" dirty="0" smtClean="0">
                <a:solidFill>
                  <a:srgbClr val="0070C0"/>
                </a:solidFill>
              </a:rPr>
              <a:t>Real Sector</a:t>
            </a:r>
            <a:endParaRPr lang="en-US" sz="2800" dirty="0">
              <a:solidFill>
                <a:srgbClr val="0070C0"/>
              </a:solidFill>
            </a:endParaRPr>
          </a:p>
        </p:txBody>
      </p:sp>
      <p:sp>
        <p:nvSpPr>
          <p:cNvPr id="3" name="Content Placeholder 2"/>
          <p:cNvSpPr>
            <a:spLocks noGrp="1"/>
          </p:cNvSpPr>
          <p:nvPr>
            <p:ph idx="1"/>
          </p:nvPr>
        </p:nvSpPr>
        <p:spPr>
          <a:xfrm>
            <a:off x="946826" y="1016000"/>
            <a:ext cx="10250791" cy="4450945"/>
          </a:xfrm>
        </p:spPr>
        <p:txBody>
          <a:bodyPr>
            <a:normAutofit fontScale="70000" lnSpcReduction="20000"/>
          </a:bodyPr>
          <a:lstStyle/>
          <a:p>
            <a:r>
              <a:rPr lang="en-US" sz="2900" b="1" dirty="0" smtClean="0"/>
              <a:t>Developed World</a:t>
            </a:r>
            <a:r>
              <a:rPr lang="en-US" sz="2900" dirty="0" smtClean="0"/>
              <a:t>: Real Sector contributes to the growth and development of 71 CMIs and contribution to GDP is 7-10%. In USA, it has direct and indirect linkage to 272 industries.</a:t>
            </a:r>
          </a:p>
          <a:p>
            <a:r>
              <a:rPr lang="en-US" sz="2900" b="1" dirty="0" smtClean="0"/>
              <a:t>Developing World</a:t>
            </a:r>
            <a:r>
              <a:rPr lang="en-US" sz="2900" dirty="0" smtClean="0"/>
              <a:t>: Contribution spreads over about 42 CMIs and contribution to GDP is 3-6%</a:t>
            </a:r>
          </a:p>
          <a:p>
            <a:r>
              <a:rPr lang="en-US" sz="2900" b="1" dirty="0" smtClean="0"/>
              <a:t>India</a:t>
            </a:r>
            <a:r>
              <a:rPr lang="en-US" sz="2900" dirty="0" smtClean="0"/>
              <a:t>: Real sector is playing a vital role in overall growth of the economy, growing at 20% pa in recent past and contribution to GDP is 7-8%.</a:t>
            </a:r>
          </a:p>
          <a:p>
            <a:r>
              <a:rPr lang="en-US" sz="2900" b="1" dirty="0" smtClean="0"/>
              <a:t>China</a:t>
            </a:r>
            <a:r>
              <a:rPr lang="en-US" sz="2900" dirty="0" smtClean="0"/>
              <a:t>: 5-6% , UK: 7%, USA: 9%</a:t>
            </a:r>
          </a:p>
          <a:p>
            <a:pPr marL="0" indent="0">
              <a:buNone/>
            </a:pPr>
            <a:endParaRPr lang="en-US" sz="2900" dirty="0" smtClean="0"/>
          </a:p>
          <a:p>
            <a:r>
              <a:rPr lang="en-US" sz="2900" b="1" dirty="0" smtClean="0"/>
              <a:t>Multiplier effect into economy: </a:t>
            </a:r>
          </a:p>
          <a:p>
            <a:pPr marL="320040" lvl="1" indent="0">
              <a:buNone/>
            </a:pPr>
            <a:r>
              <a:rPr lang="en-US" sz="2900" b="1" dirty="0" smtClean="0"/>
              <a:t>Philippine</a:t>
            </a:r>
            <a:r>
              <a:rPr lang="en-US" sz="2900" dirty="0" smtClean="0"/>
              <a:t>: Housing </a:t>
            </a:r>
            <a:r>
              <a:rPr lang="en-US" sz="2900" dirty="0"/>
              <a:t>sector has a great economic </a:t>
            </a:r>
            <a:r>
              <a:rPr lang="en-US" sz="2900" dirty="0" smtClean="0"/>
              <a:t>impact. Citing example of Philippine, for </a:t>
            </a:r>
            <a:r>
              <a:rPr lang="en-US" sz="2900" dirty="0"/>
              <a:t>every Peso spent on housing will create 2.3 jobs, has </a:t>
            </a:r>
            <a:r>
              <a:rPr lang="en-US" sz="2900" dirty="0" smtClean="0"/>
              <a:t>3.3 </a:t>
            </a:r>
            <a:r>
              <a:rPr lang="en-US" sz="2900" dirty="0"/>
              <a:t>pesos as Value Creation Multiplier, 0.47 as Household Income Multiplier and 3.9 Pesos as Indirect Tax Multiplier. </a:t>
            </a:r>
            <a:endParaRPr lang="en-US" sz="2900" dirty="0" smtClean="0"/>
          </a:p>
          <a:p>
            <a:pPr marL="320040" lvl="1" indent="0">
              <a:buNone/>
            </a:pPr>
            <a:r>
              <a:rPr lang="en-US" sz="2900" b="1" dirty="0" smtClean="0"/>
              <a:t>India: </a:t>
            </a:r>
            <a:r>
              <a:rPr lang="en-US" sz="2900" dirty="0" smtClean="0"/>
              <a:t>IRs 1.0 invested in construction contributes IRs 0.8 to GDP (Agri-0.2, Manuf. 0.14)</a:t>
            </a:r>
          </a:p>
          <a:p>
            <a:pPr marL="320040" lvl="1" indent="0">
              <a:buNone/>
            </a:pPr>
            <a:r>
              <a:rPr lang="en-US" sz="2900" dirty="0" smtClean="0"/>
              <a:t>IRs 10 </a:t>
            </a:r>
            <a:r>
              <a:rPr lang="en-US" sz="2900" dirty="0" err="1" smtClean="0"/>
              <a:t>mn</a:t>
            </a:r>
            <a:r>
              <a:rPr lang="en-US" sz="2900" dirty="0" smtClean="0"/>
              <a:t> in construction generates employment of 22,000 unskilled man-days, 23,000 semi-skilled man-days, and 9,000 technical man-days.</a:t>
            </a:r>
            <a:endParaRPr lang="en-US" sz="2900" dirty="0"/>
          </a:p>
          <a:p>
            <a:endParaRPr lang="en-US" dirty="0"/>
          </a:p>
        </p:txBody>
      </p:sp>
    </p:spTree>
    <p:extLst>
      <p:ext uri="{BB962C8B-B14F-4D97-AF65-F5344CB8AC3E}">
        <p14:creationId xmlns:p14="http://schemas.microsoft.com/office/powerpoint/2010/main" val="1234174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29648" y="461673"/>
            <a:ext cx="5516254" cy="584775"/>
          </a:xfrm>
        </p:spPr>
        <p:txBody>
          <a:bodyPr vert="horz" wrap="none" lIns="91440" tIns="45720" rIns="91440" bIns="45720" rtlCol="0" anchor="b" anchorCtr="0">
            <a:spAutoFit/>
          </a:bodyPr>
          <a:lstStyle/>
          <a:p>
            <a:r>
              <a:rPr lang="en-US" sz="3200" dirty="0">
                <a:solidFill>
                  <a:srgbClr val="0070C0"/>
                </a:solidFill>
                <a:latin typeface="+mn-lt"/>
                <a:ea typeface="+mn-ea"/>
                <a:cs typeface="+mn-cs"/>
              </a:rPr>
              <a:t>Global Lighting Program of IFC</a:t>
            </a:r>
          </a:p>
        </p:txBody>
      </p:sp>
      <p:sp>
        <p:nvSpPr>
          <p:cNvPr id="3" name="Content Placeholder 2"/>
          <p:cNvSpPr>
            <a:spLocks noGrp="1"/>
          </p:cNvSpPr>
          <p:nvPr>
            <p:ph idx="4294967295"/>
          </p:nvPr>
        </p:nvSpPr>
        <p:spPr>
          <a:xfrm>
            <a:off x="1029648" y="1060096"/>
            <a:ext cx="10058400" cy="4438650"/>
          </a:xfrm>
        </p:spPr>
        <p:txBody>
          <a:bodyPr anchor="t">
            <a:normAutofit fontScale="92500" lnSpcReduction="20000"/>
          </a:bodyPr>
          <a:lstStyle/>
          <a:p>
            <a:pPr marL="450850" indent="-450850"/>
            <a:r>
              <a:rPr lang="en-US" sz="2000" dirty="0"/>
              <a:t>Nearly 1.3 billion people worldwide live without any access to electricity (being Off-Grid).</a:t>
            </a:r>
          </a:p>
          <a:p>
            <a:pPr marL="450850" indent="-450850"/>
            <a:r>
              <a:rPr lang="en-US" sz="2000" dirty="0"/>
              <a:t>Nearly 800 million people in Asia live in a state of near </a:t>
            </a:r>
            <a:r>
              <a:rPr lang="en-US" sz="2000" dirty="0" smtClean="0"/>
              <a:t>darkness </a:t>
            </a:r>
          </a:p>
          <a:p>
            <a:pPr marL="450850" indent="-450850"/>
            <a:r>
              <a:rPr lang="en-US" sz="2000" dirty="0" smtClean="0"/>
              <a:t>International </a:t>
            </a:r>
            <a:r>
              <a:rPr lang="en-US" sz="2000" dirty="0"/>
              <a:t>Finance Corporation (IFC) has launched a Global Lighting </a:t>
            </a:r>
            <a:r>
              <a:rPr lang="en-US" sz="2000" dirty="0" smtClean="0"/>
              <a:t>Program.</a:t>
            </a:r>
          </a:p>
          <a:p>
            <a:pPr marL="450850" indent="-450850"/>
            <a:r>
              <a:rPr lang="en-US" sz="2000" dirty="0" smtClean="0"/>
              <a:t>Lighting </a:t>
            </a:r>
            <a:r>
              <a:rPr lang="en-US" sz="2000" dirty="0"/>
              <a:t>Asia is the Asian component of </a:t>
            </a:r>
            <a:r>
              <a:rPr lang="en-US" sz="2000" dirty="0" smtClean="0"/>
              <a:t>this program.</a:t>
            </a:r>
          </a:p>
          <a:p>
            <a:pPr marL="450850" indent="-450850"/>
            <a:r>
              <a:rPr lang="en-US" sz="2000" dirty="0"/>
              <a:t>IFC has assessed </a:t>
            </a:r>
            <a:r>
              <a:rPr lang="en-US" sz="2000" dirty="0" smtClean="0"/>
              <a:t>some solar </a:t>
            </a:r>
            <a:r>
              <a:rPr lang="en-US" sz="2000" dirty="0"/>
              <a:t>lights manufactures for </a:t>
            </a:r>
            <a:r>
              <a:rPr lang="en-US" sz="2000" dirty="0" smtClean="0"/>
              <a:t>“quality certification”. </a:t>
            </a:r>
          </a:p>
          <a:p>
            <a:pPr marL="450850" indent="-450850"/>
            <a:r>
              <a:rPr lang="en-US" sz="2000" dirty="0" smtClean="0"/>
              <a:t>In each country </a:t>
            </a:r>
            <a:r>
              <a:rPr lang="en-US" sz="2000" dirty="0"/>
              <a:t>IFC has partner organizations, which include companies engaged in solar business, NGOs and Microfinance </a:t>
            </a:r>
            <a:r>
              <a:rPr lang="en-US" sz="2000" dirty="0" smtClean="0"/>
              <a:t>Institutions</a:t>
            </a:r>
            <a:r>
              <a:rPr lang="en-US" sz="2000" dirty="0"/>
              <a:t>. </a:t>
            </a:r>
            <a:endParaRPr lang="en-US" sz="2000" dirty="0" smtClean="0"/>
          </a:p>
          <a:p>
            <a:pPr marL="450850" indent="-450850"/>
            <a:r>
              <a:rPr lang="en-US" sz="2000" dirty="0"/>
              <a:t>IFC </a:t>
            </a:r>
            <a:r>
              <a:rPr lang="en-US" sz="2000" dirty="0" smtClean="0"/>
              <a:t>promotes </a:t>
            </a:r>
            <a:r>
              <a:rPr lang="en-US" sz="2000" dirty="0"/>
              <a:t>this program through consumer awareness and policy </a:t>
            </a:r>
            <a:r>
              <a:rPr lang="en-US" sz="2000" dirty="0" smtClean="0"/>
              <a:t>advocacy.</a:t>
            </a:r>
          </a:p>
          <a:p>
            <a:pPr marL="450850" indent="-450850"/>
            <a:r>
              <a:rPr lang="en-US" sz="2000" dirty="0" smtClean="0"/>
              <a:t>In Asia, IFC has conducted a few exhaustive studies on penetration and impact of this program in seven countries of Asia.</a:t>
            </a:r>
          </a:p>
          <a:p>
            <a:pPr marL="450850" indent="-450850"/>
            <a:r>
              <a:rPr lang="en-US" sz="2000" dirty="0" smtClean="0"/>
              <a:t>The reports concludes that program had positively impacted life of this electricity-poor population in terms of education, income generating activities, health and improved environment.</a:t>
            </a:r>
          </a:p>
          <a:p>
            <a:pPr marL="0" indent="0">
              <a:buNone/>
            </a:pPr>
            <a:endParaRPr lang="en-US" sz="2000" dirty="0" smtClean="0"/>
          </a:p>
          <a:p>
            <a:pPr marL="0" indent="0">
              <a:buNone/>
            </a:pPr>
            <a:r>
              <a:rPr lang="en-US" sz="2000" b="1" dirty="0" smtClean="0"/>
              <a:t>IFC’s Global lighting Program is being successfully used as affordable, viable and reliable option in meeting basic electricity needs of the low-income habitat.</a:t>
            </a:r>
            <a:endParaRPr lang="en-US" sz="2000" b="1" dirty="0"/>
          </a:p>
          <a:p>
            <a:pPr marL="0" indent="0">
              <a:buNone/>
            </a:pPr>
            <a:endParaRPr lang="en-US" sz="2000" dirty="0"/>
          </a:p>
        </p:txBody>
      </p:sp>
      <p:sp>
        <p:nvSpPr>
          <p:cNvPr id="4" name="TextBox 3"/>
          <p:cNvSpPr txBox="1"/>
          <p:nvPr/>
        </p:nvSpPr>
        <p:spPr>
          <a:xfrm>
            <a:off x="810637" y="5719864"/>
            <a:ext cx="8437125" cy="523220"/>
          </a:xfrm>
          <a:prstGeom prst="rect">
            <a:avLst/>
          </a:prstGeom>
          <a:noFill/>
        </p:spPr>
        <p:txBody>
          <a:bodyPr wrap="square" rtlCol="0">
            <a:spAutoFit/>
          </a:bodyPr>
          <a:lstStyle/>
          <a:p>
            <a:pPr marL="351461"/>
            <a:r>
              <a:rPr lang="en-US" sz="2800" dirty="0">
                <a:solidFill>
                  <a:srgbClr val="0070C0"/>
                </a:solidFill>
                <a:latin typeface="+mj-lt"/>
              </a:rPr>
              <a:t>Electricity Poverty and </a:t>
            </a:r>
            <a:r>
              <a:rPr lang="en-US" sz="2800" dirty="0" smtClean="0">
                <a:solidFill>
                  <a:srgbClr val="0070C0"/>
                </a:solidFill>
                <a:latin typeface="+mj-lt"/>
              </a:rPr>
              <a:t>Low-Income Housing</a:t>
            </a:r>
            <a:endParaRPr lang="en-US" sz="2800" dirty="0">
              <a:solidFill>
                <a:srgbClr val="0070C0"/>
              </a:solidFill>
              <a:latin typeface="+mj-lt"/>
            </a:endParaRPr>
          </a:p>
        </p:txBody>
      </p:sp>
    </p:spTree>
    <p:extLst>
      <p:ext uri="{BB962C8B-B14F-4D97-AF65-F5344CB8AC3E}">
        <p14:creationId xmlns:p14="http://schemas.microsoft.com/office/powerpoint/2010/main" val="340224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199745" y="609600"/>
            <a:ext cx="10346500" cy="3197157"/>
          </a:xfrm>
        </p:spPr>
        <p:txBody>
          <a:bodyPr>
            <a:noAutofit/>
          </a:bodyPr>
          <a:lstStyle/>
          <a:p>
            <a:pPr marL="0" indent="0">
              <a:lnSpc>
                <a:spcPct val="140000"/>
              </a:lnSpc>
              <a:buNone/>
            </a:pPr>
            <a:endParaRPr lang="en-US" sz="1800" b="0" dirty="0" smtClean="0">
              <a:latin typeface="Univers for KPMG" panose="020B0603020202020204" pitchFamily="34" charset="0"/>
            </a:endParaRPr>
          </a:p>
          <a:p>
            <a:pPr marL="0" indent="0">
              <a:lnSpc>
                <a:spcPct val="140000"/>
              </a:lnSpc>
              <a:buNone/>
            </a:pPr>
            <a:endParaRPr lang="en-US" sz="1800" dirty="0">
              <a:latin typeface="Univers for KPMG" panose="020B0603020202020204" pitchFamily="34" charset="0"/>
            </a:endParaRPr>
          </a:p>
          <a:p>
            <a:pPr marL="0" indent="0">
              <a:lnSpc>
                <a:spcPct val="140000"/>
              </a:lnSpc>
              <a:buNone/>
            </a:pPr>
            <a:r>
              <a:rPr lang="en-US" sz="1800" b="0" dirty="0" smtClean="0">
                <a:latin typeface="Univers for KPMG" panose="020B0603020202020204" pitchFamily="34" charset="0"/>
              </a:rPr>
              <a:t>Approximately 80% of Singapore’s housing stock is built by the HDB, with home ownership financed through CPF savings. As a result:</a:t>
            </a:r>
          </a:p>
          <a:p>
            <a:pPr marL="118695" lvl="1" indent="-118695">
              <a:lnSpc>
                <a:spcPct val="140000"/>
              </a:lnSpc>
              <a:buFont typeface="Wingdings" panose="05000000000000000000" pitchFamily="2" charset="2"/>
              <a:buChar char="§"/>
            </a:pPr>
            <a:r>
              <a:rPr lang="en-US" sz="1800" b="0" dirty="0" smtClean="0">
                <a:latin typeface="Univers for KPMG" panose="020B0603020202020204" pitchFamily="34" charset="0"/>
              </a:rPr>
              <a:t>The country’s home ownership rate </a:t>
            </a:r>
            <a:r>
              <a:rPr lang="en-US" sz="1800" dirty="0" smtClean="0">
                <a:latin typeface="Univers for KPMG" panose="020B0603020202020204" pitchFamily="34" charset="0"/>
              </a:rPr>
              <a:t>is</a:t>
            </a:r>
            <a:r>
              <a:rPr lang="en-US" sz="1800" b="0" dirty="0" smtClean="0">
                <a:latin typeface="Univers for KPMG" panose="020B0603020202020204" pitchFamily="34" charset="0"/>
              </a:rPr>
              <a:t> above 90% (at 50% in 60s)</a:t>
            </a:r>
          </a:p>
          <a:p>
            <a:pPr marL="118695" lvl="1" indent="-118695">
              <a:lnSpc>
                <a:spcPct val="140000"/>
              </a:lnSpc>
              <a:buFont typeface="Wingdings" panose="05000000000000000000" pitchFamily="2" charset="2"/>
              <a:buChar char="§"/>
            </a:pPr>
            <a:r>
              <a:rPr lang="en-US" sz="1800" b="0" dirty="0" smtClean="0">
                <a:latin typeface="Univers for KPMG" panose="020B0603020202020204" pitchFamily="34" charset="0"/>
              </a:rPr>
              <a:t>75</a:t>
            </a:r>
            <a:r>
              <a:rPr lang="en-US" sz="1800" b="0" dirty="0">
                <a:latin typeface="Univers for KPMG" panose="020B0603020202020204" pitchFamily="34" charset="0"/>
              </a:rPr>
              <a:t>% of the housing stock in 2015 classified as “public housing</a:t>
            </a:r>
            <a:r>
              <a:rPr lang="en-US" sz="1800" b="0" dirty="0" smtClean="0">
                <a:latin typeface="Univers for KPMG" panose="020B0603020202020204" pitchFamily="34" charset="0"/>
              </a:rPr>
              <a:t>”; </a:t>
            </a:r>
            <a:r>
              <a:rPr lang="en-US" sz="1800" b="0" dirty="0">
                <a:latin typeface="Univers for KPMG" panose="020B0603020202020204" pitchFamily="34" charset="0"/>
              </a:rPr>
              <a:t>82% of the resident population live </a:t>
            </a:r>
            <a:r>
              <a:rPr lang="en-US" sz="1800" b="0" dirty="0" smtClean="0">
                <a:latin typeface="Univers for KPMG" panose="020B0603020202020204" pitchFamily="34" charset="0"/>
              </a:rPr>
              <a:t>in HDB </a:t>
            </a:r>
            <a:r>
              <a:rPr lang="en-US" sz="1800" b="0" dirty="0">
                <a:latin typeface="Univers for KPMG" panose="020B0603020202020204" pitchFamily="34" charset="0"/>
              </a:rPr>
              <a:t>estates, of which 79% lived in HDB-sold flats. </a:t>
            </a:r>
            <a:endParaRPr lang="en-US" sz="1800" b="0" dirty="0" smtClean="0">
              <a:latin typeface="Univers for KPMG" panose="020B0603020202020204" pitchFamily="34" charset="0"/>
            </a:endParaRPr>
          </a:p>
          <a:p>
            <a:pPr marL="118695" lvl="1" indent="-118695">
              <a:lnSpc>
                <a:spcPct val="140000"/>
              </a:lnSpc>
              <a:buFont typeface="Wingdings" panose="05000000000000000000" pitchFamily="2" charset="2"/>
              <a:buChar char="§"/>
            </a:pPr>
            <a:r>
              <a:rPr lang="en-US" sz="1800" b="0" dirty="0" smtClean="0">
                <a:latin typeface="Univers for KPMG" panose="020B0603020202020204" pitchFamily="34" charset="0"/>
              </a:rPr>
              <a:t>The remaining private </a:t>
            </a:r>
            <a:r>
              <a:rPr lang="en-US" sz="1800" b="0" dirty="0">
                <a:latin typeface="Univers for KPMG" panose="020B0603020202020204" pitchFamily="34" charset="0"/>
              </a:rPr>
              <a:t>housing sector </a:t>
            </a:r>
            <a:r>
              <a:rPr lang="en-US" sz="1800" b="0" dirty="0" smtClean="0">
                <a:latin typeface="Univers for KPMG" panose="020B0603020202020204" pitchFamily="34" charset="0"/>
              </a:rPr>
              <a:t>transactions are by </a:t>
            </a:r>
            <a:r>
              <a:rPr lang="en-US" sz="1800" b="0" dirty="0">
                <a:latin typeface="Univers for KPMG" panose="020B0603020202020204" pitchFamily="34" charset="0"/>
              </a:rPr>
              <a:t>higher-income Singapore citizens, SPRs, expatriates, and foreign investors. </a:t>
            </a:r>
            <a:endParaRPr lang="en-US" sz="1800" b="0" dirty="0" smtClean="0">
              <a:latin typeface="Univers for KPMG" panose="020B0603020202020204" pitchFamily="34" charset="0"/>
            </a:endParaRPr>
          </a:p>
          <a:p>
            <a:pPr>
              <a:lnSpc>
                <a:spcPct val="140000"/>
              </a:lnSpc>
            </a:pPr>
            <a:r>
              <a:rPr lang="en-US" sz="1800" b="0" dirty="0" smtClean="0">
                <a:latin typeface="Univers for KPMG" panose="020B0603020202020204" pitchFamily="34" charset="0"/>
              </a:rPr>
              <a:t>The government developed its housing policies based on three pillars: the establishment of HDB in 1960; Land Acquisition Act 1966, and; the expansion of the role </a:t>
            </a:r>
            <a:r>
              <a:rPr lang="en-US" sz="1800" b="0" dirty="0">
                <a:latin typeface="Univers for KPMG" panose="020B0603020202020204" pitchFamily="34" charset="0"/>
              </a:rPr>
              <a:t>of the CPF </a:t>
            </a:r>
            <a:r>
              <a:rPr lang="en-US" sz="1800" b="0" dirty="0" smtClean="0">
                <a:latin typeface="Univers for KPMG" panose="020B0603020202020204" pitchFamily="34" charset="0"/>
              </a:rPr>
              <a:t>to become a housing finance institution in 1968.</a:t>
            </a:r>
          </a:p>
        </p:txBody>
      </p:sp>
      <p:graphicFrame>
        <p:nvGraphicFramePr>
          <p:cNvPr id="80" name="Diagram 79"/>
          <p:cNvGraphicFramePr/>
          <p:nvPr>
            <p:extLst/>
          </p:nvPr>
        </p:nvGraphicFramePr>
        <p:xfrm>
          <a:off x="1556426" y="4922196"/>
          <a:ext cx="6569412" cy="648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a:xfrm>
            <a:off x="1400782" y="5512340"/>
            <a:ext cx="8657617" cy="659860"/>
          </a:xfrm>
        </p:spPr>
        <p:txBody>
          <a:bodyPr>
            <a:normAutofit/>
          </a:bodyPr>
          <a:lstStyle/>
          <a:p>
            <a:r>
              <a:rPr lang="en-US" sz="2800" dirty="0">
                <a:solidFill>
                  <a:srgbClr val="0070C0"/>
                </a:solidFill>
              </a:rPr>
              <a:t>Housing status in Singapore</a:t>
            </a:r>
          </a:p>
        </p:txBody>
      </p:sp>
    </p:spTree>
    <p:extLst>
      <p:ext uri="{BB962C8B-B14F-4D97-AF65-F5344CB8AC3E}">
        <p14:creationId xmlns:p14="http://schemas.microsoft.com/office/powerpoint/2010/main" val="2220678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7354" y="458331"/>
            <a:ext cx="8776367" cy="5599569"/>
          </a:xfrm>
          <a:prstGeom prst="rect">
            <a:avLst/>
          </a:prstGeom>
        </p:spPr>
      </p:pic>
      <p:sp>
        <p:nvSpPr>
          <p:cNvPr id="3" name="TextBox 2"/>
          <p:cNvSpPr txBox="1"/>
          <p:nvPr/>
        </p:nvSpPr>
        <p:spPr>
          <a:xfrm>
            <a:off x="1802859" y="6342434"/>
            <a:ext cx="275523" cy="376136"/>
          </a:xfrm>
          <a:prstGeom prst="rect">
            <a:avLst/>
          </a:prstGeom>
          <a:noFill/>
        </p:spPr>
        <p:txBody>
          <a:bodyPr wrap="square" rtlCol="0">
            <a:spAutoFit/>
          </a:bodyPr>
          <a:lstStyle/>
          <a:p>
            <a:endParaRPr lang="en-US" dirty="0"/>
          </a:p>
        </p:txBody>
      </p:sp>
      <p:sp>
        <p:nvSpPr>
          <p:cNvPr id="4" name="TextBox 3"/>
          <p:cNvSpPr txBox="1"/>
          <p:nvPr/>
        </p:nvSpPr>
        <p:spPr>
          <a:xfrm>
            <a:off x="1536970" y="6392002"/>
            <a:ext cx="5386859" cy="276999"/>
          </a:xfrm>
          <a:prstGeom prst="rect">
            <a:avLst/>
          </a:prstGeom>
          <a:noFill/>
        </p:spPr>
        <p:txBody>
          <a:bodyPr wrap="none" rtlCol="0">
            <a:spAutoFit/>
          </a:bodyPr>
          <a:lstStyle/>
          <a:p>
            <a:r>
              <a:rPr lang="en-US" sz="1200" dirty="0" smtClean="0"/>
              <a:t>Courtesy: </a:t>
            </a:r>
            <a:r>
              <a:rPr lang="en-US" sz="1200" dirty="0"/>
              <a:t>Er. Louis </a:t>
            </a:r>
            <a:r>
              <a:rPr lang="en-US" sz="1200" dirty="0" err="1" smtClean="0"/>
              <a:t>Tay</a:t>
            </a:r>
            <a:r>
              <a:rPr lang="en-US" sz="1200" dirty="0" smtClean="0"/>
              <a:t> </a:t>
            </a:r>
            <a:r>
              <a:rPr lang="en-US" sz="1200" dirty="0" err="1" smtClean="0"/>
              <a:t>Heng</a:t>
            </a:r>
            <a:r>
              <a:rPr lang="en-US" sz="1200" dirty="0" smtClean="0"/>
              <a:t> </a:t>
            </a:r>
            <a:r>
              <a:rPr lang="en-US" sz="1200" dirty="0"/>
              <a:t>Hock, MD, </a:t>
            </a:r>
            <a:r>
              <a:rPr lang="en-US" sz="1200" dirty="0" err="1"/>
              <a:t>Surbana</a:t>
            </a:r>
            <a:r>
              <a:rPr lang="en-US" sz="1200" dirty="0"/>
              <a:t> International Consultants </a:t>
            </a:r>
            <a:r>
              <a:rPr lang="en-US" sz="1200" dirty="0" err="1"/>
              <a:t>Pte</a:t>
            </a:r>
            <a:r>
              <a:rPr lang="en-US" sz="1200" dirty="0"/>
              <a:t> Ltd</a:t>
            </a:r>
          </a:p>
        </p:txBody>
      </p:sp>
    </p:spTree>
    <p:extLst>
      <p:ext uri="{BB962C8B-B14F-4D97-AF65-F5344CB8AC3E}">
        <p14:creationId xmlns:p14="http://schemas.microsoft.com/office/powerpoint/2010/main" val="951912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solidFill>
                  <a:srgbClr val="0070C0"/>
                </a:solidFill>
              </a:rPr>
              <a:t>HDFC-India: a model housing finance institution on global scene</a:t>
            </a:r>
            <a:endParaRPr lang="en-US" sz="2400" dirty="0">
              <a:solidFill>
                <a:srgbClr val="0070C0"/>
              </a:solidFill>
            </a:endParaRPr>
          </a:p>
        </p:txBody>
      </p:sp>
      <p:sp>
        <p:nvSpPr>
          <p:cNvPr id="3" name="Content Placeholder 2"/>
          <p:cNvSpPr>
            <a:spLocks noGrp="1"/>
          </p:cNvSpPr>
          <p:nvPr>
            <p:ph idx="1"/>
          </p:nvPr>
        </p:nvSpPr>
        <p:spPr>
          <a:xfrm>
            <a:off x="1016000" y="758757"/>
            <a:ext cx="10004357" cy="4876801"/>
          </a:xfrm>
        </p:spPr>
        <p:txBody>
          <a:bodyPr>
            <a:normAutofit fontScale="25000" lnSpcReduction="20000"/>
          </a:bodyPr>
          <a:lstStyle/>
          <a:p>
            <a:endParaRPr lang="en-US" sz="2600" dirty="0" smtClean="0">
              <a:latin typeface="Univers for KPMG" panose="020B0603020202020204" pitchFamily="34" charset="0"/>
            </a:endParaRPr>
          </a:p>
          <a:p>
            <a:endParaRPr lang="en-US" sz="2600" dirty="0">
              <a:latin typeface="Univers for KPMG" panose="020B0603020202020204" pitchFamily="34" charset="0"/>
            </a:endParaRPr>
          </a:p>
          <a:p>
            <a:r>
              <a:rPr lang="en-US" sz="6400" dirty="0" smtClean="0">
                <a:latin typeface="Univers for KPMG" panose="020B0603020202020204" pitchFamily="34" charset="0"/>
              </a:rPr>
              <a:t>Housing </a:t>
            </a:r>
            <a:r>
              <a:rPr lang="en-US" sz="6400" dirty="0">
                <a:latin typeface="Univers for KPMG" panose="020B0603020202020204" pitchFamily="34" charset="0"/>
              </a:rPr>
              <a:t>Development Finance Corporation Ltd (HDFC) of India was incorporated in 1977 as a specialized housing finance </a:t>
            </a:r>
            <a:r>
              <a:rPr lang="en-US" sz="6400" dirty="0" smtClean="0">
                <a:latin typeface="Univers for KPMG" panose="020B0603020202020204" pitchFamily="34" charset="0"/>
              </a:rPr>
              <a:t>intuition (SHFI) </a:t>
            </a:r>
            <a:r>
              <a:rPr lang="en-US" sz="6400" dirty="0">
                <a:latin typeface="Univers for KPMG" panose="020B0603020202020204" pitchFamily="34" charset="0"/>
              </a:rPr>
              <a:t>in the private sector. </a:t>
            </a:r>
            <a:endParaRPr lang="en-US" sz="6400" dirty="0" smtClean="0">
              <a:latin typeface="Univers for KPMG" panose="020B0603020202020204" pitchFamily="34" charset="0"/>
            </a:endParaRPr>
          </a:p>
          <a:p>
            <a:r>
              <a:rPr lang="en-US" sz="6400" dirty="0">
                <a:latin typeface="Univers for KPMG" panose="020B0603020202020204" pitchFamily="34" charset="0"/>
              </a:rPr>
              <a:t>Over the years it has grown into a financial conglomerate, having established eight subsidiaries of its own, which include a HDFC Commercial </a:t>
            </a:r>
            <a:r>
              <a:rPr lang="en-US" sz="6400" dirty="0" smtClean="0">
                <a:latin typeface="Univers for KPMG" panose="020B0603020202020204" pitchFamily="34" charset="0"/>
              </a:rPr>
              <a:t>Bank</a:t>
            </a:r>
            <a:r>
              <a:rPr lang="en-US" sz="6400" dirty="0">
                <a:latin typeface="Univers for KPMG" panose="020B0603020202020204" pitchFamily="34" charset="0"/>
              </a:rPr>
              <a:t>, Life and General Insurance, Asset Management, Property Valuation, Venture Capital, Financial Services and an institution to serve low-Income housing segment (GRUH Finance</a:t>
            </a:r>
            <a:r>
              <a:rPr lang="en-US" sz="6400" dirty="0" smtClean="0">
                <a:latin typeface="Univers for KPMG" panose="020B0603020202020204" pitchFamily="34" charset="0"/>
              </a:rPr>
              <a:t>).</a:t>
            </a:r>
          </a:p>
          <a:p>
            <a:r>
              <a:rPr lang="en-US" sz="6400" dirty="0">
                <a:latin typeface="Univers for KPMG" panose="020B0603020202020204" pitchFamily="34" charset="0"/>
              </a:rPr>
              <a:t>HDFC’s outstanding Gross Loan Portfolio stands at US$ 43.8 billion as of March 2016.</a:t>
            </a:r>
          </a:p>
          <a:p>
            <a:r>
              <a:rPr lang="en-US" sz="6400" dirty="0">
                <a:latin typeface="Univers for KPMG" panose="020B0603020202020204" pitchFamily="34" charset="0"/>
              </a:rPr>
              <a:t>Over the years it has served 5.4 million customers (March 2016</a:t>
            </a:r>
            <a:r>
              <a:rPr lang="en-US" sz="6400" dirty="0" smtClean="0">
                <a:latin typeface="Univers for KPMG" panose="020B0603020202020204" pitchFamily="34" charset="0"/>
              </a:rPr>
              <a:t>),</a:t>
            </a:r>
          </a:p>
          <a:p>
            <a:r>
              <a:rPr lang="en-US" sz="6400" dirty="0" smtClean="0">
                <a:latin typeface="Univers for KPMG" panose="020B0603020202020204" pitchFamily="34" charset="0"/>
              </a:rPr>
              <a:t>HDFC is surving1,000 plus clients/day and its yearly average loaning is IRs 200-250 billion. </a:t>
            </a:r>
          </a:p>
          <a:p>
            <a:r>
              <a:rPr lang="en-US" sz="6400" dirty="0" smtClean="0">
                <a:latin typeface="Univers for KPMG" panose="020B0603020202020204" pitchFamily="34" charset="0"/>
              </a:rPr>
              <a:t>India has 80+ SHFIs regulated by NHB. Its overall outstanding mortgage debt is IRs 12.5 trillion </a:t>
            </a:r>
          </a:p>
          <a:p>
            <a:pPr marL="285750" indent="-285750">
              <a:lnSpc>
                <a:spcPct val="150000"/>
              </a:lnSpc>
            </a:pPr>
            <a:r>
              <a:rPr lang="en-US" sz="6400" dirty="0">
                <a:latin typeface="Univers for KPMG" panose="020B0603020202020204" pitchFamily="34" charset="0"/>
              </a:rPr>
              <a:t>HDFC PAT CAGR is 18%; including subsidiary profits, 23%.</a:t>
            </a:r>
          </a:p>
          <a:p>
            <a:pPr marL="285750" indent="-285750">
              <a:lnSpc>
                <a:spcPct val="150000"/>
              </a:lnSpc>
            </a:pPr>
            <a:r>
              <a:rPr lang="en-US" sz="6400" dirty="0">
                <a:latin typeface="Univers for KPMG" panose="020B0603020202020204" pitchFamily="34" charset="0"/>
              </a:rPr>
              <a:t>Cost to Income Ratio at HDFC is only 7.6%. </a:t>
            </a:r>
          </a:p>
          <a:p>
            <a:pPr marL="285750" indent="-285750">
              <a:lnSpc>
                <a:spcPct val="150000"/>
              </a:lnSpc>
            </a:pPr>
            <a:r>
              <a:rPr lang="en-US" sz="6400" dirty="0">
                <a:latin typeface="Univers for KPMG" panose="020B0603020202020204" pitchFamily="34" charset="0"/>
              </a:rPr>
              <a:t>Total loans written off since inception are only 4 basis points of cumulative disbursements. </a:t>
            </a:r>
          </a:p>
          <a:p>
            <a:pPr marL="285750" indent="-285750">
              <a:lnSpc>
                <a:spcPct val="150000"/>
              </a:lnSpc>
            </a:pPr>
            <a:r>
              <a:rPr lang="en-US" sz="6400" dirty="0">
                <a:latin typeface="Univers for KPMG" panose="020B0603020202020204" pitchFamily="34" charset="0"/>
              </a:rPr>
              <a:t>HDFC has a wide distribution network, based on physical and virtual offices. HDFC had 401 offices in 173 cities. In addition, it has 103 outlets of HDFC’s wholly owned Distribution Company. </a:t>
            </a:r>
            <a:endParaRPr lang="en-US" sz="6400" dirty="0" smtClean="0">
              <a:latin typeface="Univers for KPMG" panose="020B0603020202020204" pitchFamily="34" charset="0"/>
            </a:endParaRPr>
          </a:p>
          <a:p>
            <a:pPr marL="0" indent="0">
              <a:lnSpc>
                <a:spcPct val="150000"/>
              </a:lnSpc>
              <a:buNone/>
            </a:pPr>
            <a:endParaRPr lang="en-US" sz="6400" dirty="0">
              <a:latin typeface="Univers for KPMG" panose="020B0603020202020204" pitchFamily="34" charset="0"/>
            </a:endParaRPr>
          </a:p>
          <a:p>
            <a:endParaRPr lang="en-US" dirty="0" smtClean="0">
              <a:latin typeface="Univers for KPMG" panose="020B0603020202020204" pitchFamily="34" charset="0"/>
            </a:endParaRPr>
          </a:p>
          <a:p>
            <a:endParaRPr lang="en-US" dirty="0">
              <a:latin typeface="Univers for KPMG" panose="020B0603020202020204" pitchFamily="34" charset="0"/>
            </a:endParaRPr>
          </a:p>
          <a:p>
            <a:endParaRPr lang="en-US" dirty="0">
              <a:latin typeface="Univers for KPMG" panose="020B0603020202020204" pitchFamily="34" charset="0"/>
            </a:endParaRPr>
          </a:p>
          <a:p>
            <a:endParaRPr lang="en-US" dirty="0"/>
          </a:p>
        </p:txBody>
      </p:sp>
    </p:spTree>
    <p:extLst>
      <p:ext uri="{BB962C8B-B14F-4D97-AF65-F5344CB8AC3E}">
        <p14:creationId xmlns:p14="http://schemas.microsoft.com/office/powerpoint/2010/main" val="3080944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506" y="5570706"/>
            <a:ext cx="8754894" cy="601494"/>
          </a:xfrm>
        </p:spPr>
        <p:txBody>
          <a:bodyPr>
            <a:normAutofit/>
          </a:bodyPr>
          <a:lstStyle/>
          <a:p>
            <a:r>
              <a:rPr lang="en-US" sz="2800" dirty="0" smtClean="0">
                <a:solidFill>
                  <a:srgbClr val="0070C0"/>
                </a:solidFill>
              </a:rPr>
              <a:t>Malaysia: Cagamas, a success story on the globe</a:t>
            </a:r>
            <a:endParaRPr lang="en-US" sz="2800" dirty="0">
              <a:solidFill>
                <a:srgbClr val="0070C0"/>
              </a:solidFill>
            </a:endParaRPr>
          </a:p>
        </p:txBody>
      </p:sp>
      <p:sp>
        <p:nvSpPr>
          <p:cNvPr id="3" name="Content Placeholder 2"/>
          <p:cNvSpPr>
            <a:spLocks noGrp="1"/>
          </p:cNvSpPr>
          <p:nvPr>
            <p:ph idx="1"/>
          </p:nvPr>
        </p:nvSpPr>
        <p:spPr>
          <a:xfrm>
            <a:off x="1016000" y="700392"/>
            <a:ext cx="10058400" cy="4792494"/>
          </a:xfrm>
        </p:spPr>
        <p:txBody>
          <a:bodyPr>
            <a:normAutofit fontScale="85000" lnSpcReduction="20000"/>
          </a:bodyPr>
          <a:lstStyle/>
          <a:p>
            <a:endParaRPr lang="en-US" sz="2000" dirty="0" smtClean="0">
              <a:latin typeface="Univers for KPMG" panose="020B0603020202020204" pitchFamily="34" charset="0"/>
            </a:endParaRPr>
          </a:p>
          <a:p>
            <a:endParaRPr lang="en-US" sz="2000" dirty="0">
              <a:latin typeface="Univers for KPMG" panose="020B0603020202020204" pitchFamily="34" charset="0"/>
            </a:endParaRPr>
          </a:p>
          <a:p>
            <a:r>
              <a:rPr lang="en-US" sz="2100" dirty="0" smtClean="0">
                <a:latin typeface="Calibri" panose="020F0502020204030204" pitchFamily="34" charset="0"/>
                <a:cs typeface="Calibri" panose="020F0502020204030204" pitchFamily="34" charset="0"/>
              </a:rPr>
              <a:t>The </a:t>
            </a:r>
            <a:r>
              <a:rPr lang="en-US" sz="2100" b="1" dirty="0">
                <a:latin typeface="Calibri" panose="020F0502020204030204" pitchFamily="34" charset="0"/>
                <a:cs typeface="Calibri" panose="020F0502020204030204" pitchFamily="34" charset="0"/>
              </a:rPr>
              <a:t>outstanding amount of housing </a:t>
            </a:r>
            <a:r>
              <a:rPr lang="en-US" sz="2100" b="1" dirty="0" smtClean="0">
                <a:latin typeface="Calibri" panose="020F0502020204030204" pitchFamily="34" charset="0"/>
                <a:cs typeface="Calibri" panose="020F0502020204030204" pitchFamily="34" charset="0"/>
              </a:rPr>
              <a:t>loans,</a:t>
            </a:r>
            <a:r>
              <a:rPr lang="en-US" sz="2100" dirty="0" smtClean="0">
                <a:latin typeface="Calibri" panose="020F0502020204030204" pitchFamily="34" charset="0"/>
                <a:cs typeface="Calibri" panose="020F0502020204030204" pitchFamily="34" charset="0"/>
              </a:rPr>
              <a:t> </a:t>
            </a:r>
            <a:r>
              <a:rPr lang="en-US" sz="2100" dirty="0">
                <a:latin typeface="Calibri" panose="020F0502020204030204" pitchFamily="34" charset="0"/>
                <a:cs typeface="Calibri" panose="020F0502020204030204" pitchFamily="34" charset="0"/>
              </a:rPr>
              <a:t>totaled </a:t>
            </a:r>
            <a:r>
              <a:rPr lang="en-US" sz="2100" dirty="0" smtClean="0">
                <a:latin typeface="Calibri" panose="020F0502020204030204" pitchFamily="34" charset="0"/>
                <a:cs typeface="Calibri" panose="020F0502020204030204" pitchFamily="34" charset="0"/>
              </a:rPr>
              <a:t>RM 460 </a:t>
            </a:r>
            <a:r>
              <a:rPr lang="en-US" sz="2100" dirty="0">
                <a:latin typeface="Calibri" panose="020F0502020204030204" pitchFamily="34" charset="0"/>
                <a:cs typeface="Calibri" panose="020F0502020204030204" pitchFamily="34" charset="0"/>
              </a:rPr>
              <a:t>billion </a:t>
            </a:r>
            <a:r>
              <a:rPr lang="en-US" sz="2100" b="1" dirty="0">
                <a:latin typeface="Calibri" panose="020F0502020204030204" pitchFamily="34" charset="0"/>
                <a:cs typeface="Calibri" panose="020F0502020204030204" pitchFamily="34" charset="0"/>
              </a:rPr>
              <a:t>(USD 108 billion</a:t>
            </a:r>
            <a:r>
              <a:rPr lang="en-US" sz="2100" b="1" dirty="0" smtClean="0">
                <a:latin typeface="Calibri" panose="020F0502020204030204" pitchFamily="34" charset="0"/>
                <a:cs typeface="Calibri" panose="020F0502020204030204" pitchFamily="34" charset="0"/>
              </a:rPr>
              <a:t>), </a:t>
            </a:r>
            <a:r>
              <a:rPr lang="en-US" sz="2100" b="1" dirty="0">
                <a:latin typeface="Calibri" panose="020F0502020204030204" pitchFamily="34" charset="0"/>
                <a:cs typeface="Calibri" panose="020F0502020204030204" pitchFamily="34" charset="0"/>
              </a:rPr>
              <a:t>granted by housing credit institutions </a:t>
            </a:r>
            <a:r>
              <a:rPr lang="en-US" sz="2100" dirty="0">
                <a:latin typeface="Calibri" panose="020F0502020204030204" pitchFamily="34" charset="0"/>
                <a:cs typeface="Calibri" panose="020F0502020204030204" pitchFamily="34" charset="0"/>
              </a:rPr>
              <a:t>(comprising of commercial banks, Islamic banks, the Treasury Housing Loans Division, the cooperative Bank </a:t>
            </a:r>
            <a:r>
              <a:rPr lang="en-US" sz="2100" dirty="0" err="1">
                <a:latin typeface="Calibri" panose="020F0502020204030204" pitchFamily="34" charset="0"/>
                <a:cs typeface="Calibri" panose="020F0502020204030204" pitchFamily="34" charset="0"/>
              </a:rPr>
              <a:t>Kerjasama</a:t>
            </a:r>
            <a:r>
              <a:rPr lang="en-US" sz="2100" dirty="0">
                <a:latin typeface="Calibri" panose="020F0502020204030204" pitchFamily="34" charset="0"/>
                <a:cs typeface="Calibri" panose="020F0502020204030204" pitchFamily="34" charset="0"/>
              </a:rPr>
              <a:t> Rakyat Malaysia </a:t>
            </a:r>
            <a:r>
              <a:rPr lang="en-US" sz="2100" dirty="0" err="1">
                <a:latin typeface="Calibri" panose="020F0502020204030204" pitchFamily="34" charset="0"/>
                <a:cs typeface="Calibri" panose="020F0502020204030204" pitchFamily="34" charset="0"/>
              </a:rPr>
              <a:t>Berhad</a:t>
            </a:r>
            <a:r>
              <a:rPr lang="en-US" sz="2100" dirty="0">
                <a:latin typeface="Calibri" panose="020F0502020204030204" pitchFamily="34" charset="0"/>
                <a:cs typeface="Calibri" panose="020F0502020204030204" pitchFamily="34" charset="0"/>
              </a:rPr>
              <a:t>, Malaysia Building Society </a:t>
            </a:r>
            <a:r>
              <a:rPr lang="en-US" sz="2100" dirty="0" err="1">
                <a:latin typeface="Calibri" panose="020F0502020204030204" pitchFamily="34" charset="0"/>
                <a:cs typeface="Calibri" panose="020F0502020204030204" pitchFamily="34" charset="0"/>
              </a:rPr>
              <a:t>Berhad</a:t>
            </a:r>
            <a:r>
              <a:rPr lang="en-US" sz="2100" dirty="0">
                <a:latin typeface="Calibri" panose="020F0502020204030204" pitchFamily="34" charset="0"/>
                <a:cs typeface="Calibri" panose="020F0502020204030204" pitchFamily="34" charset="0"/>
              </a:rPr>
              <a:t>, Borneo Housing Mortgage Finance </a:t>
            </a:r>
            <a:r>
              <a:rPr lang="en-US" sz="2100" dirty="0" err="1">
                <a:latin typeface="Calibri" panose="020F0502020204030204" pitchFamily="34" charset="0"/>
                <a:cs typeface="Calibri" panose="020F0502020204030204" pitchFamily="34" charset="0"/>
              </a:rPr>
              <a:t>Berhad</a:t>
            </a:r>
            <a:r>
              <a:rPr lang="en-US" sz="2100" dirty="0">
                <a:latin typeface="Calibri" panose="020F0502020204030204" pitchFamily="34" charset="0"/>
                <a:cs typeface="Calibri" panose="020F0502020204030204" pitchFamily="34" charset="0"/>
              </a:rPr>
              <a:t> and Sabah Credit Corporation</a:t>
            </a:r>
            <a:r>
              <a:rPr lang="en-US" sz="2100" dirty="0" smtClean="0">
                <a:latin typeface="Calibri" panose="020F0502020204030204" pitchFamily="34" charset="0"/>
                <a:cs typeface="Calibri" panose="020F0502020204030204" pitchFamily="34" charset="0"/>
              </a:rPr>
              <a:t>).</a:t>
            </a:r>
            <a:endParaRPr lang="en-US" sz="2100" b="1" dirty="0" smtClean="0">
              <a:latin typeface="Calibri" panose="020F0502020204030204" pitchFamily="34" charset="0"/>
              <a:cs typeface="Calibri" panose="020F0502020204030204" pitchFamily="34" charset="0"/>
            </a:endParaRPr>
          </a:p>
          <a:p>
            <a:r>
              <a:rPr lang="en-US" sz="2100" dirty="0">
                <a:latin typeface="Calibri" panose="020F0502020204030204" pitchFamily="34" charset="0"/>
                <a:cs typeface="Calibri" panose="020F0502020204030204" pitchFamily="34" charset="0"/>
              </a:rPr>
              <a:t>The important factors that contribute to the establishment of the sustainable housing finance system in Malaysia are a calibration of </a:t>
            </a:r>
            <a:r>
              <a:rPr lang="en-US" sz="2100" b="1" dirty="0">
                <a:latin typeface="Calibri" panose="020F0502020204030204" pitchFamily="34" charset="0"/>
                <a:cs typeface="Calibri" panose="020F0502020204030204" pitchFamily="34" charset="0"/>
              </a:rPr>
              <a:t>government participation</a:t>
            </a:r>
            <a:r>
              <a:rPr lang="en-US" sz="2100" dirty="0">
                <a:latin typeface="Calibri" panose="020F0502020204030204" pitchFamily="34" charset="0"/>
                <a:cs typeface="Calibri" panose="020F0502020204030204" pitchFamily="34" charset="0"/>
              </a:rPr>
              <a:t>, active and </a:t>
            </a:r>
            <a:r>
              <a:rPr lang="en-US" sz="2100" b="1" dirty="0">
                <a:latin typeface="Calibri" panose="020F0502020204030204" pitchFamily="34" charset="0"/>
                <a:cs typeface="Calibri" panose="020F0502020204030204" pitchFamily="34" charset="0"/>
              </a:rPr>
              <a:t>efficient mortgage market </a:t>
            </a:r>
            <a:r>
              <a:rPr lang="en-US" sz="2100" dirty="0">
                <a:latin typeface="Calibri" panose="020F0502020204030204" pitchFamily="34" charset="0"/>
                <a:cs typeface="Calibri" panose="020F0502020204030204" pitchFamily="34" charset="0"/>
              </a:rPr>
              <a:t>and also the development of </a:t>
            </a:r>
            <a:r>
              <a:rPr lang="en-US" sz="2100" b="1" dirty="0">
                <a:latin typeface="Calibri" panose="020F0502020204030204" pitchFamily="34" charset="0"/>
                <a:cs typeface="Calibri" panose="020F0502020204030204" pitchFamily="34" charset="0"/>
              </a:rPr>
              <a:t>secondary mortgage market</a:t>
            </a:r>
            <a:r>
              <a:rPr lang="en-US" sz="2100" dirty="0">
                <a:latin typeface="Calibri" panose="020F0502020204030204" pitchFamily="34" charset="0"/>
                <a:cs typeface="Calibri" panose="020F0502020204030204" pitchFamily="34" charset="0"/>
              </a:rPr>
              <a:t>.</a:t>
            </a:r>
          </a:p>
          <a:p>
            <a:r>
              <a:rPr lang="en-US" sz="2100" dirty="0">
                <a:latin typeface="Calibri" panose="020F0502020204030204" pitchFamily="34" charset="0"/>
                <a:cs typeface="Calibri" panose="020F0502020204030204" pitchFamily="34" charset="0"/>
              </a:rPr>
              <a:t>Mandated lending to priority sectors, including affordable housing, was introduced by BNM in 1976</a:t>
            </a:r>
            <a:r>
              <a:rPr lang="en-US" sz="2100" dirty="0" smtClean="0">
                <a:latin typeface="Calibri" panose="020F0502020204030204" pitchFamily="34" charset="0"/>
                <a:cs typeface="Calibri" panose="020F0502020204030204" pitchFamily="34" charset="0"/>
              </a:rPr>
              <a:t>.</a:t>
            </a:r>
          </a:p>
          <a:p>
            <a:r>
              <a:rPr lang="en-US" sz="2100" dirty="0" smtClean="0">
                <a:latin typeface="Calibri" panose="020F0502020204030204" pitchFamily="34" charset="0"/>
                <a:cs typeface="Calibri" panose="020F0502020204030204" pitchFamily="34" charset="0"/>
              </a:rPr>
              <a:t>For development of Secondary Mortgage market, </a:t>
            </a:r>
            <a:r>
              <a:rPr lang="en-US" sz="2100" b="1" dirty="0" smtClean="0">
                <a:latin typeface="Calibri" panose="020F0502020204030204" pitchFamily="34" charset="0"/>
                <a:cs typeface="Calibri" panose="020F0502020204030204" pitchFamily="34" charset="0"/>
              </a:rPr>
              <a:t>Cagamas </a:t>
            </a:r>
            <a:r>
              <a:rPr lang="en-US" sz="2100" b="1" dirty="0" err="1">
                <a:latin typeface="Calibri" panose="020F0502020204030204" pitchFamily="34" charset="0"/>
                <a:cs typeface="Calibri" panose="020F0502020204030204" pitchFamily="34" charset="0"/>
              </a:rPr>
              <a:t>B</a:t>
            </a:r>
            <a:r>
              <a:rPr lang="en-US" sz="2100" b="1" dirty="0" err="1" smtClean="0">
                <a:latin typeface="Calibri" panose="020F0502020204030204" pitchFamily="34" charset="0"/>
                <a:cs typeface="Calibri" panose="020F0502020204030204" pitchFamily="34" charset="0"/>
              </a:rPr>
              <a:t>erhad</a:t>
            </a:r>
            <a:r>
              <a:rPr lang="en-US" sz="2100" b="1" dirty="0" smtClean="0">
                <a:latin typeface="Calibri" panose="020F0502020204030204" pitchFamily="34" charset="0"/>
                <a:cs typeface="Calibri" panose="020F0502020204030204" pitchFamily="34" charset="0"/>
              </a:rPr>
              <a:t> was established in1987</a:t>
            </a:r>
            <a:r>
              <a:rPr lang="en-US" sz="2100" dirty="0" smtClean="0">
                <a:latin typeface="Calibri" panose="020F0502020204030204" pitchFamily="34" charset="0"/>
                <a:cs typeface="Calibri" panose="020F0502020204030204" pitchFamily="34" charset="0"/>
              </a:rPr>
              <a:t>.</a:t>
            </a:r>
          </a:p>
          <a:p>
            <a:r>
              <a:rPr lang="en-US" sz="2100" dirty="0" smtClean="0">
                <a:latin typeface="Calibri" panose="020F0502020204030204" pitchFamily="34" charset="0"/>
                <a:cs typeface="Calibri" panose="020F0502020204030204" pitchFamily="34" charset="0"/>
              </a:rPr>
              <a:t>Cagamas aims at achieving </a:t>
            </a:r>
            <a:r>
              <a:rPr lang="en-US" sz="2100" dirty="0">
                <a:latin typeface="Calibri" panose="020F0502020204030204" pitchFamily="34" charset="0"/>
                <a:cs typeface="Calibri" panose="020F0502020204030204" pitchFamily="34" charset="0"/>
              </a:rPr>
              <a:t>widespread housing ownership and promoting the development of long-term capital market in Malaysia (i.e. to convert illiquid housing loans in the books of financial institutions into liquid and tradable securities</a:t>
            </a:r>
            <a:r>
              <a:rPr lang="en-US" sz="2100" dirty="0" smtClean="0">
                <a:latin typeface="Calibri" panose="020F0502020204030204" pitchFamily="34" charset="0"/>
                <a:cs typeface="Calibri" panose="020F0502020204030204" pitchFamily="34" charset="0"/>
              </a:rPr>
              <a:t>).</a:t>
            </a:r>
          </a:p>
          <a:p>
            <a:r>
              <a:rPr lang="en-US" sz="2100" dirty="0">
                <a:latin typeface="Calibri" panose="020F0502020204030204" pitchFamily="34" charset="0"/>
                <a:cs typeface="Calibri" panose="020F0502020204030204" pitchFamily="34" charset="0"/>
              </a:rPr>
              <a:t>Over the next 25 </a:t>
            </a:r>
            <a:r>
              <a:rPr lang="en-US" sz="2100" dirty="0" smtClean="0">
                <a:latin typeface="Calibri" panose="020F0502020204030204" pitchFamily="34" charset="0"/>
                <a:cs typeface="Calibri" panose="020F0502020204030204" pitchFamily="34" charset="0"/>
              </a:rPr>
              <a:t>years after establishment, </a:t>
            </a:r>
            <a:r>
              <a:rPr lang="en-US" sz="2100" b="1" dirty="0">
                <a:latin typeface="Calibri" panose="020F0502020204030204" pitchFamily="34" charset="0"/>
                <a:cs typeface="Calibri" panose="020F0502020204030204" pitchFamily="34" charset="0"/>
              </a:rPr>
              <a:t>Cagamas cumulatively purchased housing loans and Islamic house financing in the secondary market equivalent to RM104 billion </a:t>
            </a:r>
            <a:r>
              <a:rPr lang="en-US" sz="2100" b="1" dirty="0" smtClean="0">
                <a:latin typeface="Calibri" panose="020F0502020204030204" pitchFamily="34" charset="0"/>
                <a:cs typeface="Calibri" panose="020F0502020204030204" pitchFamily="34" charset="0"/>
              </a:rPr>
              <a:t>(US$ 24.4 billion</a:t>
            </a:r>
            <a:r>
              <a:rPr lang="en-US" sz="2100" b="1" dirty="0">
                <a:latin typeface="Calibri" panose="020F0502020204030204" pitchFamily="34" charset="0"/>
                <a:cs typeface="Calibri" panose="020F0502020204030204" pitchFamily="34" charset="0"/>
              </a:rPr>
              <a:t>) for the financing of 1.7 million houses. T</a:t>
            </a:r>
            <a:r>
              <a:rPr lang="en-US" sz="2100" dirty="0">
                <a:latin typeface="Calibri" panose="020F0502020204030204" pitchFamily="34" charset="0"/>
                <a:cs typeface="Calibri" panose="020F0502020204030204" pitchFamily="34" charset="0"/>
              </a:rPr>
              <a:t>o fund said purchases, Cagamas issued bonds/</a:t>
            </a:r>
            <a:r>
              <a:rPr lang="en-US" sz="2100" dirty="0" err="1">
                <a:latin typeface="Calibri" panose="020F0502020204030204" pitchFamily="34" charset="0"/>
                <a:cs typeface="Calibri" panose="020F0502020204030204" pitchFamily="34" charset="0"/>
              </a:rPr>
              <a:t>Sukuk</a:t>
            </a:r>
            <a:r>
              <a:rPr lang="en-US" sz="2100" dirty="0">
                <a:latin typeface="Calibri" panose="020F0502020204030204" pitchFamily="34" charset="0"/>
                <a:cs typeface="Calibri" panose="020F0502020204030204" pitchFamily="34" charset="0"/>
              </a:rPr>
              <a:t> of varying tenures to match the underlying pools of housing loans/financing. These Cagamas bonds/</a:t>
            </a:r>
            <a:r>
              <a:rPr lang="en-US" sz="2100" dirty="0" err="1">
                <a:latin typeface="Calibri" panose="020F0502020204030204" pitchFamily="34" charset="0"/>
                <a:cs typeface="Calibri" panose="020F0502020204030204" pitchFamily="34" charset="0"/>
              </a:rPr>
              <a:t>Sukuk</a:t>
            </a:r>
            <a:r>
              <a:rPr lang="en-US" sz="2100" dirty="0">
                <a:latin typeface="Calibri" panose="020F0502020204030204" pitchFamily="34" charset="0"/>
                <a:cs typeface="Calibri" panose="020F0502020204030204" pitchFamily="34" charset="0"/>
              </a:rPr>
              <a:t> served as a catalyst for the development of the private debt securities market in Malaysia.</a:t>
            </a:r>
          </a:p>
          <a:p>
            <a:endParaRPr lang="en-US" sz="2000" dirty="0">
              <a:latin typeface="Univers for KPMG" panose="020B0603020202020204" pitchFamily="34" charset="0"/>
            </a:endParaRPr>
          </a:p>
          <a:p>
            <a:endParaRPr lang="en-US" dirty="0"/>
          </a:p>
        </p:txBody>
      </p:sp>
    </p:spTree>
    <p:extLst>
      <p:ext uri="{BB962C8B-B14F-4D97-AF65-F5344CB8AC3E}">
        <p14:creationId xmlns:p14="http://schemas.microsoft.com/office/powerpoint/2010/main" val="1755897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78" y="5572112"/>
            <a:ext cx="8917021" cy="600087"/>
          </a:xfrm>
        </p:spPr>
        <p:txBody>
          <a:bodyPr>
            <a:normAutofit/>
          </a:bodyPr>
          <a:lstStyle/>
          <a:p>
            <a:r>
              <a:rPr lang="en-US" sz="3200" dirty="0" smtClean="0">
                <a:solidFill>
                  <a:srgbClr val="0070C0"/>
                </a:solidFill>
              </a:rPr>
              <a:t>           Contents</a:t>
            </a:r>
            <a:endParaRPr lang="en-US" sz="3200" dirty="0">
              <a:solidFill>
                <a:srgbClr val="0070C0"/>
              </a:solidFill>
            </a:endParaRPr>
          </a:p>
        </p:txBody>
      </p:sp>
      <p:sp>
        <p:nvSpPr>
          <p:cNvPr id="6" name="Rectangle 5"/>
          <p:cNvSpPr/>
          <p:nvPr/>
        </p:nvSpPr>
        <p:spPr>
          <a:xfrm>
            <a:off x="1061396" y="770799"/>
            <a:ext cx="8128000" cy="3754874"/>
          </a:xfrm>
          <a:prstGeom prst="rect">
            <a:avLst/>
          </a:prstGeom>
        </p:spPr>
        <p:txBody>
          <a:bodyPr wrap="square">
            <a:spAutoFit/>
          </a:bodyPr>
          <a:lstStyle/>
          <a:p>
            <a:pPr marL="948567" indent="-597106">
              <a:buFont typeface="Arial" panose="020B0604020202020204" pitchFamily="34" charset="0"/>
              <a:buChar char="•"/>
            </a:pPr>
            <a:r>
              <a:rPr lang="en-US" sz="2000" dirty="0"/>
              <a:t>Housing Scenario and Challenges around Globe </a:t>
            </a:r>
          </a:p>
          <a:p>
            <a:pPr marL="948567" indent="-597106">
              <a:buFont typeface="Arial" panose="020B0604020202020204" pitchFamily="34" charset="0"/>
              <a:buChar char="•"/>
            </a:pPr>
            <a:r>
              <a:rPr lang="en-US" sz="2000" dirty="0"/>
              <a:t>Defining affordability for Low-Income Housing (LIH)</a:t>
            </a:r>
          </a:p>
          <a:p>
            <a:pPr marL="948567" indent="-597106">
              <a:buFont typeface="Arial" panose="020B0604020202020204" pitchFamily="34" charset="0"/>
              <a:buChar char="•"/>
            </a:pPr>
            <a:r>
              <a:rPr lang="en-US" sz="2000" dirty="0"/>
              <a:t>Housing Pyramid</a:t>
            </a:r>
          </a:p>
          <a:p>
            <a:pPr marL="948567" indent="-597106">
              <a:buFont typeface="Arial" panose="020B0604020202020204" pitchFamily="34" charset="0"/>
              <a:buChar char="•"/>
            </a:pPr>
            <a:r>
              <a:rPr lang="en-US" sz="2000" dirty="0" smtClean="0"/>
              <a:t>Economic Impact </a:t>
            </a:r>
            <a:r>
              <a:rPr lang="en-US" sz="2000" dirty="0"/>
              <a:t>of Real Sector</a:t>
            </a:r>
          </a:p>
          <a:p>
            <a:pPr marL="948567" indent="-597106">
              <a:buFont typeface="Arial" panose="020B0604020202020204" pitchFamily="34" charset="0"/>
              <a:buChar char="•"/>
            </a:pPr>
            <a:r>
              <a:rPr lang="en-US" sz="2000" dirty="0"/>
              <a:t>Electricity Poverty </a:t>
            </a:r>
            <a:r>
              <a:rPr lang="en-US" sz="2000" dirty="0" smtClean="0"/>
              <a:t>and </a:t>
            </a:r>
            <a:r>
              <a:rPr lang="en-US" sz="2000" dirty="0"/>
              <a:t>Low-Income Housing</a:t>
            </a:r>
          </a:p>
          <a:p>
            <a:pPr marL="948567" indent="-597106">
              <a:buFont typeface="Arial" panose="020B0604020202020204" pitchFamily="34" charset="0"/>
              <a:buChar char="•"/>
            </a:pPr>
            <a:r>
              <a:rPr lang="en-US" sz="2000" dirty="0" smtClean="0"/>
              <a:t>Housing</a:t>
            </a:r>
            <a:r>
              <a:rPr lang="en-US" sz="2000" dirty="0"/>
              <a:t>: Story of Singapore</a:t>
            </a:r>
          </a:p>
          <a:p>
            <a:pPr marL="948567" indent="-597106">
              <a:buFont typeface="Arial" panose="020B0604020202020204" pitchFamily="34" charset="0"/>
              <a:buChar char="•"/>
            </a:pPr>
            <a:r>
              <a:rPr lang="en-US" sz="2000" dirty="0"/>
              <a:t>HDFC India: a model housing finance institution on global scene</a:t>
            </a:r>
          </a:p>
          <a:p>
            <a:pPr marL="948567" indent="-597106">
              <a:buFont typeface="Arial" panose="020B0604020202020204" pitchFamily="34" charset="0"/>
              <a:buChar char="•"/>
            </a:pPr>
            <a:r>
              <a:rPr lang="en-US" sz="2000" dirty="0" smtClean="0"/>
              <a:t>Malaysia</a:t>
            </a:r>
            <a:r>
              <a:rPr lang="en-US" sz="2000" dirty="0"/>
              <a:t>: a success story on the region backed by </a:t>
            </a:r>
            <a:r>
              <a:rPr lang="en-US" sz="2000" dirty="0" smtClean="0"/>
              <a:t>Cagamas </a:t>
            </a:r>
            <a:endParaRPr lang="en-US" sz="2000" dirty="0"/>
          </a:p>
          <a:p>
            <a:pPr marL="948567" indent="-597106">
              <a:buFont typeface="Arial" panose="020B0604020202020204" pitchFamily="34" charset="0"/>
              <a:buChar char="•"/>
            </a:pPr>
            <a:r>
              <a:rPr lang="en-US" sz="2000" dirty="0"/>
              <a:t>Thailand: Housing and Housing Finance</a:t>
            </a:r>
          </a:p>
          <a:p>
            <a:pPr marL="948567" indent="-597106">
              <a:buFont typeface="Arial" panose="020B0604020202020204" pitchFamily="34" charset="0"/>
              <a:buChar char="•"/>
            </a:pPr>
            <a:r>
              <a:rPr lang="en-US" sz="2000" dirty="0" smtClean="0"/>
              <a:t>Self-Contained </a:t>
            </a:r>
            <a:r>
              <a:rPr lang="en-US" sz="2000" dirty="0"/>
              <a:t>Communities for Housing: Case of CODI Thailand</a:t>
            </a:r>
          </a:p>
          <a:p>
            <a:pPr marL="948567" indent="-597106">
              <a:buFont typeface="Arial" panose="020B0604020202020204" pitchFamily="34" charset="0"/>
              <a:buChar char="•"/>
            </a:pPr>
            <a:r>
              <a:rPr lang="en-US" sz="2000" dirty="0" smtClean="0"/>
              <a:t>Issues </a:t>
            </a:r>
            <a:r>
              <a:rPr lang="en-US" sz="2000" dirty="0"/>
              <a:t>we know, </a:t>
            </a:r>
            <a:r>
              <a:rPr lang="en-US" sz="2000" dirty="0" smtClean="0"/>
              <a:t>Answers </a:t>
            </a:r>
            <a:r>
              <a:rPr lang="en-US" sz="2000" dirty="0"/>
              <a:t>we need</a:t>
            </a:r>
          </a:p>
          <a:p>
            <a:pPr marL="351461" indent="0">
              <a:buNone/>
            </a:pPr>
            <a:r>
              <a:rPr lang="en-US" dirty="0"/>
              <a:t>                          </a:t>
            </a:r>
          </a:p>
        </p:txBody>
      </p:sp>
    </p:spTree>
    <p:extLst>
      <p:ext uri="{BB962C8B-B14F-4D97-AF65-F5344CB8AC3E}">
        <p14:creationId xmlns:p14="http://schemas.microsoft.com/office/powerpoint/2010/main" val="1285565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081FB24-D61D-4129-A403-72E7812E5413}" type="slidenum">
              <a:rPr lang="en-US" smtClean="0">
                <a:solidFill>
                  <a:prstClr val="black">
                    <a:tint val="75000"/>
                  </a:prstClr>
                </a:solidFill>
              </a:rPr>
              <a:pPr/>
              <a:t>20</a:t>
            </a:fld>
            <a:endParaRPr lang="en-US">
              <a:solidFill>
                <a:prstClr val="black">
                  <a:tint val="75000"/>
                </a:prstClr>
              </a:solidFill>
            </a:endParaRPr>
          </a:p>
        </p:txBody>
      </p:sp>
      <p:sp>
        <p:nvSpPr>
          <p:cNvPr id="4" name="Rectangle 3"/>
          <p:cNvSpPr/>
          <p:nvPr/>
        </p:nvSpPr>
        <p:spPr>
          <a:xfrm>
            <a:off x="2063552" y="692696"/>
            <a:ext cx="3816424" cy="367216"/>
          </a:xfrm>
          <a:prstGeom prst="rect">
            <a:avLst/>
          </a:prstGeom>
        </p:spPr>
        <p:txBody>
          <a:bodyPr>
            <a:normAutofit fontScale="92500" lnSpcReduction="20000"/>
          </a:bodyPr>
          <a:lstStyle/>
          <a:p>
            <a:pPr defTabSz="914400">
              <a:spcBef>
                <a:spcPct val="0"/>
              </a:spcBef>
            </a:pPr>
            <a:r>
              <a:rPr lang="en-GB" sz="2400" b="1" dirty="0">
                <a:solidFill>
                  <a:srgbClr val="0070C0"/>
                </a:solidFill>
              </a:rPr>
              <a:t>Roles of </a:t>
            </a:r>
            <a:r>
              <a:rPr lang="en-GB" sz="2400" b="1" dirty="0" err="1">
                <a:solidFill>
                  <a:srgbClr val="0070C0"/>
                </a:solidFill>
              </a:rPr>
              <a:t>Cagamas</a:t>
            </a:r>
            <a:r>
              <a:rPr lang="en-GB" sz="2400" b="1" dirty="0">
                <a:solidFill>
                  <a:srgbClr val="0070C0"/>
                </a:solidFill>
              </a:rPr>
              <a:t>  </a:t>
            </a:r>
          </a:p>
        </p:txBody>
      </p:sp>
      <p:sp>
        <p:nvSpPr>
          <p:cNvPr id="6" name="Rectangle 1"/>
          <p:cNvSpPr>
            <a:spLocks noChangeArrowheads="1"/>
          </p:cNvSpPr>
          <p:nvPr/>
        </p:nvSpPr>
        <p:spPr bwMode="auto">
          <a:xfrm>
            <a:off x="2448602" y="1492582"/>
            <a:ext cx="696434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defTabSz="914400" eaLnBrk="0" fontAlgn="base" hangingPunct="0">
              <a:spcBef>
                <a:spcPct val="0"/>
              </a:spcBef>
              <a:spcAft>
                <a:spcPct val="0"/>
              </a:spcAft>
            </a:pPr>
            <a:r>
              <a:rPr lang="en-GB" altLang="en-US" sz="1600" b="1">
                <a:solidFill>
                  <a:prstClr val="black"/>
                </a:solidFill>
                <a:ea typeface="Times New Roman" panose="02020603050405020304" pitchFamily="18" charset="0"/>
              </a:rPr>
              <a:t>Promotion of home ownership/home accessibility and affordability in Malaysia </a:t>
            </a:r>
            <a:endParaRPr lang="en-GB" altLang="en-US" sz="1600" b="1">
              <a:solidFill>
                <a:prstClr val="black"/>
              </a:solidFill>
            </a:endParaRPr>
          </a:p>
        </p:txBody>
      </p:sp>
      <p:sp>
        <p:nvSpPr>
          <p:cNvPr id="7" name="TextBox 6"/>
          <p:cNvSpPr txBox="1"/>
          <p:nvPr/>
        </p:nvSpPr>
        <p:spPr>
          <a:xfrm>
            <a:off x="2114145" y="5934670"/>
            <a:ext cx="6939064" cy="646331"/>
          </a:xfrm>
          <a:prstGeom prst="rect">
            <a:avLst/>
          </a:prstGeom>
          <a:noFill/>
        </p:spPr>
        <p:txBody>
          <a:bodyPr wrap="square" rtlCol="0">
            <a:spAutoFit/>
          </a:bodyPr>
          <a:lstStyle/>
          <a:p>
            <a:pPr defTabSz="914400"/>
            <a:endParaRPr lang="en-US" dirty="0" smtClean="0">
              <a:solidFill>
                <a:prstClr val="black"/>
              </a:solidFill>
            </a:endParaRPr>
          </a:p>
          <a:p>
            <a:pPr defTabSz="914400"/>
            <a:r>
              <a:rPr lang="en-US" dirty="0" smtClean="0">
                <a:solidFill>
                  <a:prstClr val="black"/>
                </a:solidFill>
              </a:rPr>
              <a:t>Source</a:t>
            </a:r>
            <a:r>
              <a:rPr lang="en-US" dirty="0">
                <a:solidFill>
                  <a:prstClr val="black"/>
                </a:solidFill>
              </a:rPr>
              <a:t>: </a:t>
            </a:r>
            <a:r>
              <a:rPr lang="en-US" dirty="0" smtClean="0">
                <a:solidFill>
                  <a:prstClr val="black"/>
                </a:solidFill>
              </a:rPr>
              <a:t>Mr. </a:t>
            </a:r>
            <a:r>
              <a:rPr lang="en-US" dirty="0" err="1" smtClean="0">
                <a:solidFill>
                  <a:prstClr val="black"/>
                </a:solidFill>
              </a:rPr>
              <a:t>Rupen</a:t>
            </a:r>
            <a:r>
              <a:rPr lang="en-US" dirty="0" smtClean="0">
                <a:solidFill>
                  <a:prstClr val="black"/>
                </a:solidFill>
              </a:rPr>
              <a:t> CEO, Pakistan Mortgage Refinance Company (PMRC)</a:t>
            </a:r>
            <a:endParaRPr lang="en-US" dirty="0">
              <a:solidFill>
                <a:prstClr val="black"/>
              </a:solidFill>
            </a:endParaRPr>
          </a:p>
        </p:txBody>
      </p:sp>
      <p:pic>
        <p:nvPicPr>
          <p:cNvPr id="10" name="Picture 9"/>
          <p:cNvPicPr>
            <a:picLocks noChangeAspect="1"/>
          </p:cNvPicPr>
          <p:nvPr/>
        </p:nvPicPr>
        <p:blipFill>
          <a:blip r:embed="rId2"/>
          <a:stretch>
            <a:fillRect/>
          </a:stretch>
        </p:blipFill>
        <p:spPr>
          <a:xfrm>
            <a:off x="2173945" y="1886057"/>
            <a:ext cx="7239000" cy="4259454"/>
          </a:xfrm>
          <a:prstGeom prst="rect">
            <a:avLst/>
          </a:prstGeom>
        </p:spPr>
      </p:pic>
    </p:spTree>
    <p:extLst>
      <p:ext uri="{BB962C8B-B14F-4D97-AF65-F5344CB8AC3E}">
        <p14:creationId xmlns:p14="http://schemas.microsoft.com/office/powerpoint/2010/main" val="30115147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6251642"/>
            <a:ext cx="9022945" cy="363167"/>
          </a:xfrm>
        </p:spPr>
        <p:txBody>
          <a:bodyPr>
            <a:noAutofit/>
          </a:bodyPr>
          <a:lstStyle/>
          <a:p>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b="1" dirty="0" smtClean="0">
                <a:solidFill>
                  <a:srgbClr val="0070C0"/>
                </a:solidFill>
                <a:latin typeface="Calibri" panose="020F0502020204030204" pitchFamily="34" charset="0"/>
                <a:cs typeface="Calibri" panose="020F0502020204030204" pitchFamily="34" charset="0"/>
              </a:rPr>
              <a:t>Thailand</a:t>
            </a:r>
            <a:r>
              <a:rPr lang="en-US" sz="2000" b="1" dirty="0">
                <a:solidFill>
                  <a:srgbClr val="0070C0"/>
                </a:solidFill>
                <a:latin typeface="Calibri" panose="020F0502020204030204" pitchFamily="34" charset="0"/>
                <a:cs typeface="Calibri" panose="020F0502020204030204" pitchFamily="34" charset="0"/>
              </a:rPr>
              <a:t>: </a:t>
            </a:r>
            <a:r>
              <a:rPr lang="en-US" sz="2000" b="1" dirty="0" smtClean="0">
                <a:solidFill>
                  <a:srgbClr val="0070C0"/>
                </a:solidFill>
                <a:latin typeface="Calibri" panose="020F0502020204030204" pitchFamily="34" charset="0"/>
                <a:cs typeface="Calibri" panose="020F0502020204030204" pitchFamily="34" charset="0"/>
              </a:rPr>
              <a:t>HOUSING and </a:t>
            </a:r>
            <a:r>
              <a:rPr lang="en-US" sz="2000" b="1" dirty="0">
                <a:solidFill>
                  <a:srgbClr val="0070C0"/>
                </a:solidFill>
                <a:latin typeface="Calibri" panose="020F0502020204030204" pitchFamily="34" charset="0"/>
                <a:cs typeface="Calibri" panose="020F0502020204030204" pitchFamily="34" charset="0"/>
              </a:rPr>
              <a:t>HOUSING FINANCE  </a:t>
            </a:r>
          </a:p>
        </p:txBody>
      </p:sp>
      <p:sp>
        <p:nvSpPr>
          <p:cNvPr id="4" name="Rectangle 3"/>
          <p:cNvSpPr/>
          <p:nvPr/>
        </p:nvSpPr>
        <p:spPr>
          <a:xfrm>
            <a:off x="1361873" y="-914400"/>
            <a:ext cx="10006519" cy="6709529"/>
          </a:xfrm>
          <a:prstGeom prst="rect">
            <a:avLst/>
          </a:prstGeom>
        </p:spPr>
        <p:txBody>
          <a:bodyPr wrap="square">
            <a:spAutoFit/>
          </a:bodyPr>
          <a:lstStyle/>
          <a:p>
            <a:r>
              <a:rPr lang="en-US" dirty="0"/>
              <a:t> </a:t>
            </a:r>
          </a:p>
          <a:p>
            <a:r>
              <a:rPr lang="en-US" dirty="0"/>
              <a:t> </a:t>
            </a:r>
          </a:p>
          <a:p>
            <a:r>
              <a:rPr lang="en-US" dirty="0"/>
              <a:t> </a:t>
            </a:r>
          </a:p>
          <a:p>
            <a:r>
              <a:rPr lang="en-US" dirty="0"/>
              <a:t> </a:t>
            </a:r>
          </a:p>
          <a:p>
            <a:r>
              <a:rPr lang="en-US" dirty="0"/>
              <a:t> </a:t>
            </a:r>
          </a:p>
          <a:p>
            <a:r>
              <a:rPr lang="en-US" dirty="0"/>
              <a:t> </a:t>
            </a:r>
          </a:p>
          <a:p>
            <a:r>
              <a:rPr lang="en-US" dirty="0"/>
              <a:t> </a:t>
            </a:r>
            <a:r>
              <a:rPr lang="en-US" sz="1600" dirty="0" smtClean="0"/>
              <a:t> </a:t>
            </a:r>
            <a:endParaRPr lang="en-US" sz="1600" dirty="0"/>
          </a:p>
          <a:p>
            <a:pPr marL="285750" indent="-285750">
              <a:buFont typeface="Arial" panose="020B0604020202020204" pitchFamily="34" charset="0"/>
              <a:buChar char="•"/>
            </a:pPr>
            <a:r>
              <a:rPr lang="en-US" sz="1600" dirty="0" smtClean="0"/>
              <a:t>Population   </a:t>
            </a:r>
            <a:r>
              <a:rPr lang="en-US" sz="1600" dirty="0"/>
              <a:t>66  million    -    Bangkok  Metro. </a:t>
            </a:r>
            <a:r>
              <a:rPr lang="en-US" sz="1600" dirty="0" smtClean="0"/>
              <a:t>Region (BMR)  </a:t>
            </a:r>
            <a:r>
              <a:rPr lang="en-US" sz="1600" dirty="0"/>
              <a:t>14  million  (21%)   • </a:t>
            </a:r>
            <a:endParaRPr lang="en-US" sz="1600" dirty="0" smtClean="0"/>
          </a:p>
          <a:p>
            <a:pPr marL="285750" indent="-285750">
              <a:buFont typeface="Arial" panose="020B0604020202020204" pitchFamily="34" charset="0"/>
              <a:buChar char="•"/>
            </a:pPr>
            <a:r>
              <a:rPr lang="en-US" sz="1600" dirty="0" smtClean="0"/>
              <a:t>Urbanization  </a:t>
            </a:r>
            <a:r>
              <a:rPr lang="en-US" sz="1600" dirty="0"/>
              <a:t>level  50%  -  Household size  2.7   –  smaller in Bangkok  2.0     </a:t>
            </a:r>
            <a:endParaRPr lang="en-US" sz="1600" dirty="0" smtClean="0"/>
          </a:p>
          <a:p>
            <a:pPr marL="285750" indent="-285750">
              <a:buFont typeface="Arial" panose="020B0604020202020204" pitchFamily="34" charset="0"/>
              <a:buChar char="•"/>
            </a:pPr>
            <a:r>
              <a:rPr lang="en-US" sz="1600" dirty="0" smtClean="0"/>
              <a:t>GDP  </a:t>
            </a:r>
            <a:r>
              <a:rPr lang="en-US" sz="1600" dirty="0"/>
              <a:t>growth  +3.2%  - GDP per capita US$ 5,662    -  Unemployment  1.0% •  Inflation  1.5%    -  Policy  </a:t>
            </a:r>
            <a:r>
              <a:rPr lang="en-US" sz="1600" dirty="0" smtClean="0"/>
              <a:t>Rate  </a:t>
            </a:r>
            <a:r>
              <a:rPr lang="en-US" sz="1600" dirty="0"/>
              <a:t>1.5%     -  Exchange rate US$1= Baht 35 </a:t>
            </a:r>
            <a:endParaRPr lang="en-US" sz="1600" dirty="0" smtClean="0"/>
          </a:p>
          <a:p>
            <a:pPr marL="285750" indent="-285750">
              <a:buFont typeface="Arial" panose="020B0604020202020204" pitchFamily="34" charset="0"/>
              <a:buChar char="•"/>
            </a:pPr>
            <a:r>
              <a:rPr lang="en-US" sz="1600" b="1" dirty="0" smtClean="0"/>
              <a:t>Successful </a:t>
            </a:r>
            <a:r>
              <a:rPr lang="en-US" sz="1600" b="1" dirty="0"/>
              <a:t>provision of affordable housing to all income levels</a:t>
            </a:r>
            <a:r>
              <a:rPr lang="en-US" sz="1600" dirty="0"/>
              <a:t> • Home ownership rate  </a:t>
            </a:r>
            <a:r>
              <a:rPr lang="en-US" sz="1600" dirty="0" smtClean="0"/>
              <a:t>80%, Rental </a:t>
            </a:r>
            <a:r>
              <a:rPr lang="en-US" sz="1600" dirty="0"/>
              <a:t>16%   • No serious  housing shortfall  </a:t>
            </a:r>
            <a:endParaRPr lang="en-US" sz="1600" dirty="0" smtClean="0"/>
          </a:p>
          <a:p>
            <a:pPr marL="285750" indent="-285750">
              <a:buFont typeface="Arial" panose="020B0604020202020204" pitchFamily="34" charset="0"/>
              <a:buChar char="•"/>
            </a:pPr>
            <a:r>
              <a:rPr lang="en-US" sz="1600" b="1" dirty="0" smtClean="0"/>
              <a:t>Slum </a:t>
            </a:r>
            <a:r>
              <a:rPr lang="en-US" sz="1600" b="1" dirty="0"/>
              <a:t>housing has been </a:t>
            </a:r>
            <a:r>
              <a:rPr lang="en-US" sz="1600" b="1" dirty="0" smtClean="0"/>
              <a:t>decreasing, rather </a:t>
            </a:r>
            <a:r>
              <a:rPr lang="en-US" sz="1600" b="1" dirty="0"/>
              <a:t>disappearing </a:t>
            </a:r>
            <a:endParaRPr lang="en-US" sz="1600" b="1" dirty="0" smtClean="0"/>
          </a:p>
          <a:p>
            <a:pPr marL="285750" indent="-285750">
              <a:buFont typeface="Arial" panose="020B0604020202020204" pitchFamily="34" charset="0"/>
              <a:buChar char="•"/>
            </a:pPr>
            <a:r>
              <a:rPr lang="en-US" sz="1600" dirty="0" smtClean="0"/>
              <a:t>Affordable </a:t>
            </a:r>
            <a:r>
              <a:rPr lang="en-US" sz="1600" dirty="0"/>
              <a:t>subsidized housing </a:t>
            </a:r>
            <a:r>
              <a:rPr lang="en-US" sz="1600" dirty="0" smtClean="0"/>
              <a:t>is provided </a:t>
            </a:r>
            <a:r>
              <a:rPr lang="en-US" sz="1600" dirty="0"/>
              <a:t>by </a:t>
            </a:r>
            <a:r>
              <a:rPr lang="en-US" sz="1600" b="1" dirty="0"/>
              <a:t>NHA (264,000 units during 2004-12) </a:t>
            </a:r>
          </a:p>
          <a:p>
            <a:pPr marL="285750" indent="-285750">
              <a:buFont typeface="Arial" panose="020B0604020202020204" pitchFamily="34" charset="0"/>
              <a:buChar char="•"/>
            </a:pPr>
            <a:r>
              <a:rPr lang="en-US" sz="1600" b="1" dirty="0" smtClean="0"/>
              <a:t>Private </a:t>
            </a:r>
            <a:r>
              <a:rPr lang="en-US" sz="1600" b="1" dirty="0"/>
              <a:t>housing developers </a:t>
            </a:r>
            <a:r>
              <a:rPr lang="en-US" sz="1600" dirty="0"/>
              <a:t>are efficient (800,000 units in BMR during 1993-97, 130,000 in 2016 )  </a:t>
            </a:r>
            <a:endParaRPr lang="en-US" sz="1600" dirty="0" smtClean="0"/>
          </a:p>
          <a:p>
            <a:pPr marL="285750" indent="-285750">
              <a:buFont typeface="Arial" panose="020B0604020202020204" pitchFamily="34" charset="0"/>
              <a:buChar char="•"/>
            </a:pPr>
            <a:r>
              <a:rPr lang="en-US" sz="1600" b="1" dirty="0" smtClean="0"/>
              <a:t>Housing </a:t>
            </a:r>
            <a:r>
              <a:rPr lang="en-US" sz="1600" b="1" dirty="0"/>
              <a:t>finance system has operated efficiently and is  very robust.</a:t>
            </a:r>
            <a:r>
              <a:rPr lang="en-US" sz="1600" b="1" dirty="0" smtClean="0"/>
              <a:t> GHB is lead player. </a:t>
            </a:r>
            <a:endParaRPr lang="en-US" sz="1600" b="1" dirty="0"/>
          </a:p>
          <a:p>
            <a:pPr marL="285750" indent="-285750">
              <a:buFont typeface="Arial" panose="020B0604020202020204" pitchFamily="34" charset="0"/>
              <a:buChar char="•"/>
            </a:pPr>
            <a:r>
              <a:rPr lang="en-US" sz="1600" b="1" dirty="0" smtClean="0"/>
              <a:t>Home Loans </a:t>
            </a:r>
            <a:r>
              <a:rPr lang="en-US" sz="1600" b="1" dirty="0"/>
              <a:t>to GDP  =  </a:t>
            </a:r>
            <a:r>
              <a:rPr lang="en-US" sz="1600" b="1" dirty="0" smtClean="0"/>
              <a:t>27%. Home </a:t>
            </a:r>
            <a:r>
              <a:rPr lang="en-US" sz="1600" b="1" dirty="0"/>
              <a:t>loan outstanding Baht 3.3 trillion (</a:t>
            </a:r>
            <a:r>
              <a:rPr lang="en-US" sz="1600" b="1" dirty="0" smtClean="0"/>
              <a:t>US 97  </a:t>
            </a:r>
            <a:r>
              <a:rPr lang="en-US" sz="1600" b="1" dirty="0"/>
              <a:t>billion ) </a:t>
            </a:r>
          </a:p>
          <a:p>
            <a:pPr marL="285750" indent="-285750">
              <a:buFont typeface="Arial" panose="020B0604020202020204" pitchFamily="34" charset="0"/>
              <a:buChar char="•"/>
            </a:pPr>
            <a:r>
              <a:rPr lang="en-US" sz="1600" dirty="0" smtClean="0"/>
              <a:t>Home </a:t>
            </a:r>
            <a:r>
              <a:rPr lang="en-US" sz="1600" dirty="0"/>
              <a:t>loans are available, accessible and affordable to most income groups </a:t>
            </a:r>
          </a:p>
          <a:p>
            <a:pPr marL="285750" indent="-285750">
              <a:buFont typeface="Arial" panose="020B0604020202020204" pitchFamily="34" charset="0"/>
              <a:buChar char="•"/>
            </a:pPr>
            <a:r>
              <a:rPr lang="en-US" sz="1600" b="1" dirty="0" smtClean="0"/>
              <a:t>Commercial </a:t>
            </a:r>
            <a:r>
              <a:rPr lang="en-US" sz="1600" b="1" dirty="0"/>
              <a:t>banks </a:t>
            </a:r>
            <a:r>
              <a:rPr lang="en-US" sz="1600" dirty="0"/>
              <a:t>altogether have the largest home loan market share 60%.  </a:t>
            </a:r>
          </a:p>
          <a:p>
            <a:pPr marL="285750" indent="-285750">
              <a:buFont typeface="Arial" panose="020B0604020202020204" pitchFamily="34" charset="0"/>
              <a:buChar char="•"/>
            </a:pPr>
            <a:r>
              <a:rPr lang="en-US" sz="1600" b="1" dirty="0" smtClean="0"/>
              <a:t>Government </a:t>
            </a:r>
            <a:r>
              <a:rPr lang="en-US" sz="1600" b="1" dirty="0"/>
              <a:t>Housing </a:t>
            </a:r>
            <a:r>
              <a:rPr lang="en-US" sz="1600" b="1" dirty="0" smtClean="0"/>
              <a:t>Bank (GHB) </a:t>
            </a:r>
            <a:r>
              <a:rPr lang="en-US" sz="1600" dirty="0"/>
              <a:t>is the largest individual holder of home loans 28% </a:t>
            </a:r>
          </a:p>
          <a:p>
            <a:pPr marL="285750" indent="-285750">
              <a:buFont typeface="Arial" panose="020B0604020202020204" pitchFamily="34" charset="0"/>
              <a:buChar char="•"/>
            </a:pPr>
            <a:r>
              <a:rPr lang="en-US" sz="1600" dirty="0" smtClean="0"/>
              <a:t>GH </a:t>
            </a:r>
            <a:r>
              <a:rPr lang="en-US" sz="1600" dirty="0"/>
              <a:t>Bank has played a key role in providing affordable home loans to LIG.    </a:t>
            </a:r>
            <a:r>
              <a:rPr lang="en-US" sz="1600" dirty="0" smtClean="0"/>
              <a:t> </a:t>
            </a:r>
          </a:p>
          <a:p>
            <a:pPr marL="285750" indent="-285750">
              <a:buFont typeface="Arial" panose="020B0604020202020204" pitchFamily="34" charset="0"/>
              <a:buChar char="•"/>
            </a:pPr>
            <a:r>
              <a:rPr lang="en-US" sz="1600" dirty="0" smtClean="0"/>
              <a:t>GHB’s 80% of all loan accounts are less than </a:t>
            </a:r>
            <a:r>
              <a:rPr lang="en-US" sz="1600" dirty="0" err="1" smtClean="0"/>
              <a:t>Bt</a:t>
            </a:r>
            <a:r>
              <a:rPr lang="en-US" sz="1600" dirty="0" smtClean="0"/>
              <a:t> 1 million baht ( US$33,000) </a:t>
            </a:r>
          </a:p>
          <a:p>
            <a:pPr marL="285750" indent="-285750">
              <a:buFont typeface="Arial" panose="020B0604020202020204" pitchFamily="34" charset="0"/>
              <a:buChar char="•"/>
            </a:pPr>
            <a:r>
              <a:rPr lang="en-US" sz="1600" dirty="0" smtClean="0"/>
              <a:t>Lowest </a:t>
            </a:r>
            <a:r>
              <a:rPr lang="en-US" sz="1600" dirty="0"/>
              <a:t>interest  rates -  highest LTV  (up to 100%)  and longest term 30 years </a:t>
            </a:r>
          </a:p>
          <a:p>
            <a:pPr marL="285750" indent="-285750">
              <a:buFont typeface="Arial" panose="020B0604020202020204" pitchFamily="34" charset="0"/>
              <a:buChar char="•"/>
            </a:pPr>
            <a:r>
              <a:rPr lang="en-US" sz="1600" dirty="0" smtClean="0"/>
              <a:t>GHB supports  </a:t>
            </a:r>
            <a:r>
              <a:rPr lang="en-US" sz="1600" dirty="0"/>
              <a:t>housing market information, education and  knowledge development  (</a:t>
            </a:r>
            <a:r>
              <a:rPr lang="en-US" sz="1600" b="1" dirty="0"/>
              <a:t>National Credit  Bureau</a:t>
            </a:r>
            <a:r>
              <a:rPr lang="en-US" sz="1600" dirty="0"/>
              <a:t>  - </a:t>
            </a:r>
            <a:r>
              <a:rPr lang="en-US" sz="1600" b="1" dirty="0"/>
              <a:t>Real Estate Information  </a:t>
            </a:r>
            <a:r>
              <a:rPr lang="en-US" sz="1600" b="1" dirty="0" smtClean="0"/>
              <a:t>Center (REIC)</a:t>
            </a:r>
            <a:r>
              <a:rPr lang="en-US" sz="1600" dirty="0" smtClean="0"/>
              <a:t>- </a:t>
            </a:r>
            <a:r>
              <a:rPr lang="en-US" sz="1600" b="1" dirty="0"/>
              <a:t>Journals</a:t>
            </a:r>
            <a:r>
              <a:rPr lang="en-US" sz="1600" dirty="0"/>
              <a:t> &amp; </a:t>
            </a:r>
            <a:r>
              <a:rPr lang="en-US" sz="1600" b="1" dirty="0"/>
              <a:t>Websites</a:t>
            </a:r>
            <a:r>
              <a:rPr lang="en-US" sz="1600" dirty="0"/>
              <a:t> - professional associations) </a:t>
            </a:r>
          </a:p>
        </p:txBody>
      </p:sp>
    </p:spTree>
    <p:extLst>
      <p:ext uri="{BB962C8B-B14F-4D97-AF65-F5344CB8AC3E}">
        <p14:creationId xmlns:p14="http://schemas.microsoft.com/office/powerpoint/2010/main" val="39292019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Grp="1" noChangeArrowheads="1"/>
          </p:cNvSpPr>
          <p:nvPr>
            <p:ph type="title" idx="4294967295"/>
          </p:nvPr>
        </p:nvSpPr>
        <p:spPr>
          <a:xfrm>
            <a:off x="1652674" y="414425"/>
            <a:ext cx="8643937" cy="490537"/>
          </a:xfrm>
        </p:spPr>
        <p:txBody>
          <a:bodyPr>
            <a:normAutofit fontScale="90000"/>
          </a:bodyPr>
          <a:lstStyle/>
          <a:p>
            <a:pPr algn="ctr" eaLnBrk="1" hangingPunct="1"/>
            <a:r>
              <a:rPr lang="en-US" sz="3200" b="1" dirty="0">
                <a:solidFill>
                  <a:srgbClr val="3F691E"/>
                </a:solidFill>
              </a:rPr>
              <a:t>   </a:t>
            </a:r>
            <a:r>
              <a:rPr lang="en-US" sz="2800" b="1" dirty="0" smtClean="0">
                <a:solidFill>
                  <a:srgbClr val="0070C0"/>
                </a:solidFill>
              </a:rPr>
              <a:t>Pakistan</a:t>
            </a:r>
            <a:r>
              <a:rPr lang="en-US" sz="2800" b="1" dirty="0">
                <a:solidFill>
                  <a:srgbClr val="0070C0"/>
                </a:solidFill>
              </a:rPr>
              <a:t>: Low-Income Housing </a:t>
            </a:r>
            <a:r>
              <a:rPr lang="en-US" sz="2800" b="1" dirty="0" smtClean="0">
                <a:solidFill>
                  <a:srgbClr val="0070C0"/>
                </a:solidFill>
              </a:rPr>
              <a:t>CHALLENGES</a:t>
            </a:r>
            <a:endParaRPr lang="en-US" sz="2800" b="1" dirty="0">
              <a:solidFill>
                <a:srgbClr val="0070C0"/>
              </a:solidFill>
            </a:endParaRPr>
          </a:p>
        </p:txBody>
      </p:sp>
      <p:sp>
        <p:nvSpPr>
          <p:cNvPr id="23555" name="Rectangle 3"/>
          <p:cNvSpPr>
            <a:spLocks/>
          </p:cNvSpPr>
          <p:nvPr/>
        </p:nvSpPr>
        <p:spPr bwMode="auto">
          <a:xfrm>
            <a:off x="897147" y="904963"/>
            <a:ext cx="10341124" cy="5572876"/>
          </a:xfrm>
          <a:prstGeom prst="rect">
            <a:avLst/>
          </a:prstGeom>
          <a:noFill/>
          <a:ln>
            <a:noFill/>
          </a:ln>
          <a:extLst/>
        </p:spPr>
        <p:txBody>
          <a:bodyPr lIns="0" tIns="0" rIns="0" bIns="0"/>
          <a:lstStyle/>
          <a:p>
            <a:pPr marL="457200" indent="-457200" fontAlgn="base">
              <a:spcBef>
                <a:spcPct val="0"/>
              </a:spcBef>
              <a:spcAft>
                <a:spcPct val="0"/>
              </a:spcAft>
              <a:buClr>
                <a:srgbClr val="3F691E"/>
              </a:buClr>
              <a:buFont typeface="Arial" panose="020B0604020202020204" pitchFamily="34" charset="0"/>
              <a:buChar char="•"/>
            </a:pPr>
            <a:r>
              <a:rPr lang="en-US" sz="2000" dirty="0">
                <a:solidFill>
                  <a:srgbClr val="000000"/>
                </a:solidFill>
                <a:ea typeface="Gill Sans Light"/>
                <a:cs typeface="Gill Sans Light"/>
                <a:sym typeface="Gill Sans Light"/>
              </a:rPr>
              <a:t>For a population of  </a:t>
            </a:r>
            <a:r>
              <a:rPr lang="en-US" sz="2000" dirty="0" smtClean="0">
                <a:solidFill>
                  <a:srgbClr val="000000"/>
                </a:solidFill>
                <a:ea typeface="Gill Sans Light"/>
                <a:cs typeface="Gill Sans Light"/>
                <a:sym typeface="Gill Sans Light"/>
              </a:rPr>
              <a:t>200 </a:t>
            </a:r>
            <a:r>
              <a:rPr lang="en-US" sz="2000" dirty="0" err="1">
                <a:solidFill>
                  <a:srgbClr val="000000"/>
                </a:solidFill>
                <a:ea typeface="Gill Sans Light"/>
                <a:cs typeface="Gill Sans Light"/>
                <a:sym typeface="Gill Sans Light"/>
              </a:rPr>
              <a:t>mn</a:t>
            </a:r>
            <a:r>
              <a:rPr lang="en-US" sz="2000" dirty="0">
                <a:solidFill>
                  <a:srgbClr val="000000"/>
                </a:solidFill>
                <a:ea typeface="Gill Sans Light"/>
                <a:cs typeface="Gill Sans Light"/>
                <a:sym typeface="Gill Sans Light"/>
              </a:rPr>
              <a:t>, household size of 6.6 and population growth rate of </a:t>
            </a:r>
            <a:r>
              <a:rPr lang="en-US" sz="2000" dirty="0" smtClean="0">
                <a:solidFill>
                  <a:srgbClr val="000000"/>
                </a:solidFill>
                <a:ea typeface="Gill Sans Light"/>
                <a:cs typeface="Gill Sans Light"/>
                <a:sym typeface="Gill Sans Light"/>
              </a:rPr>
              <a:t>2.0%, </a:t>
            </a:r>
            <a:r>
              <a:rPr lang="en-US" sz="2000" dirty="0">
                <a:solidFill>
                  <a:srgbClr val="000000"/>
                </a:solidFill>
                <a:ea typeface="Gill Sans Light"/>
                <a:cs typeface="Gill Sans Light"/>
                <a:sym typeface="Gill Sans Light"/>
              </a:rPr>
              <a:t>the incremental demand for housing for new household is </a:t>
            </a:r>
            <a:r>
              <a:rPr lang="en-US" sz="2000" dirty="0" smtClean="0">
                <a:solidFill>
                  <a:srgbClr val="000000"/>
                </a:solidFill>
                <a:ea typeface="Gill Sans Light"/>
                <a:cs typeface="Gill Sans Light"/>
                <a:sym typeface="Gill Sans Light"/>
              </a:rPr>
              <a:t>0.6 </a:t>
            </a:r>
            <a:r>
              <a:rPr lang="en-US" sz="2000" dirty="0" err="1" smtClean="0">
                <a:solidFill>
                  <a:srgbClr val="000000"/>
                </a:solidFill>
                <a:ea typeface="Gill Sans Light"/>
                <a:cs typeface="Gill Sans Light"/>
                <a:sym typeface="Gill Sans Light"/>
              </a:rPr>
              <a:t>mn</a:t>
            </a:r>
            <a:r>
              <a:rPr lang="en-US" sz="2000" dirty="0" smtClean="0">
                <a:solidFill>
                  <a:srgbClr val="000000"/>
                </a:solidFill>
                <a:ea typeface="Gill Sans Light"/>
                <a:cs typeface="Gill Sans Light"/>
                <a:sym typeface="Gill Sans Light"/>
              </a:rPr>
              <a:t> ( 6lacs) plus units  </a:t>
            </a:r>
            <a:r>
              <a:rPr lang="en-US" sz="2000" dirty="0">
                <a:solidFill>
                  <a:srgbClr val="000000"/>
                </a:solidFill>
                <a:ea typeface="Gill Sans Light"/>
                <a:cs typeface="Gill Sans Light"/>
                <a:sym typeface="Gill Sans Light"/>
              </a:rPr>
              <a:t>per year.</a:t>
            </a:r>
          </a:p>
          <a:p>
            <a:pPr marL="457200" indent="-457200" fontAlgn="base">
              <a:spcBef>
                <a:spcPct val="0"/>
              </a:spcBef>
              <a:spcAft>
                <a:spcPct val="0"/>
              </a:spcAft>
              <a:buClr>
                <a:srgbClr val="3F691E"/>
              </a:buClr>
              <a:buFont typeface="Arial" panose="020B0604020202020204" pitchFamily="34" charset="0"/>
              <a:buChar char="•"/>
            </a:pPr>
            <a:r>
              <a:rPr lang="en-US" sz="2000" dirty="0">
                <a:solidFill>
                  <a:srgbClr val="000000"/>
                </a:solidFill>
                <a:ea typeface="Gill Sans Light"/>
                <a:cs typeface="Gill Sans Light"/>
                <a:sym typeface="Gill Sans Light"/>
              </a:rPr>
              <a:t>Urban population is nearly one-third of the total </a:t>
            </a:r>
            <a:r>
              <a:rPr lang="en-US" sz="2000" dirty="0" smtClean="0">
                <a:solidFill>
                  <a:srgbClr val="000000"/>
                </a:solidFill>
                <a:ea typeface="Gill Sans Light"/>
                <a:cs typeface="Gill Sans Light"/>
                <a:sym typeface="Gill Sans Light"/>
              </a:rPr>
              <a:t>population and increasing. Likely to reach 50% by 2030-40.</a:t>
            </a:r>
            <a:endParaRPr lang="en-US" sz="2000" dirty="0">
              <a:solidFill>
                <a:srgbClr val="000000"/>
              </a:solidFill>
              <a:ea typeface="Gill Sans Light"/>
              <a:cs typeface="Gill Sans Light"/>
              <a:sym typeface="Gill Sans Light"/>
            </a:endParaRPr>
          </a:p>
          <a:p>
            <a:pPr marL="457200" indent="-457200" fontAlgn="base">
              <a:spcBef>
                <a:spcPct val="0"/>
              </a:spcBef>
              <a:spcAft>
                <a:spcPct val="0"/>
              </a:spcAft>
              <a:buClr>
                <a:srgbClr val="3F691E"/>
              </a:buClr>
              <a:buFont typeface="Arial" panose="020B0604020202020204" pitchFamily="34" charset="0"/>
              <a:buChar char="•"/>
            </a:pPr>
            <a:r>
              <a:rPr lang="en-US" sz="2000" dirty="0">
                <a:solidFill>
                  <a:srgbClr val="000000"/>
                </a:solidFill>
                <a:ea typeface="Gill Sans Light"/>
                <a:cs typeface="Gill Sans Light"/>
                <a:sym typeface="Gill Sans Light"/>
              </a:rPr>
              <a:t>With changing socio-economic norms, household size will shrink from 6.6 to lower levels, leading to more demand for housing units for the same population. (India 5.6</a:t>
            </a:r>
            <a:r>
              <a:rPr lang="en-US" sz="2000" dirty="0" smtClean="0">
                <a:solidFill>
                  <a:srgbClr val="000000"/>
                </a:solidFill>
                <a:ea typeface="Gill Sans Light"/>
                <a:cs typeface="Gill Sans Light"/>
                <a:sym typeface="Gill Sans Light"/>
              </a:rPr>
              <a:t>).</a:t>
            </a:r>
          </a:p>
          <a:p>
            <a:pPr marL="457200" indent="-457200" fontAlgn="base">
              <a:spcBef>
                <a:spcPct val="0"/>
              </a:spcBef>
              <a:spcAft>
                <a:spcPct val="0"/>
              </a:spcAft>
              <a:buClr>
                <a:srgbClr val="3F691E"/>
              </a:buClr>
              <a:buFont typeface="Arial" panose="020B0604020202020204" pitchFamily="34" charset="0"/>
              <a:buChar char="•"/>
            </a:pPr>
            <a:r>
              <a:rPr lang="en-US" sz="2000" dirty="0" smtClean="0">
                <a:solidFill>
                  <a:srgbClr val="000000"/>
                </a:solidFill>
                <a:ea typeface="Gill Sans Light"/>
                <a:cs typeface="Gill Sans Light"/>
                <a:sym typeface="Gill Sans Light"/>
              </a:rPr>
              <a:t>If the  household size shrinks to 5.6, the incremental housing need would be  0.7 </a:t>
            </a:r>
            <a:r>
              <a:rPr lang="en-US" sz="2000" dirty="0" err="1" smtClean="0">
                <a:solidFill>
                  <a:srgbClr val="000000"/>
                </a:solidFill>
                <a:ea typeface="Gill Sans Light"/>
                <a:cs typeface="Gill Sans Light"/>
                <a:sym typeface="Gill Sans Light"/>
              </a:rPr>
              <a:t>mn</a:t>
            </a:r>
            <a:r>
              <a:rPr lang="en-US" sz="2000" dirty="0" smtClean="0">
                <a:solidFill>
                  <a:srgbClr val="000000"/>
                </a:solidFill>
                <a:ea typeface="Gill Sans Light"/>
                <a:cs typeface="Gill Sans Light"/>
                <a:sym typeface="Gill Sans Light"/>
              </a:rPr>
              <a:t> (7 lacs) units/year</a:t>
            </a:r>
            <a:endParaRPr lang="en-US" sz="2000" dirty="0">
              <a:solidFill>
                <a:srgbClr val="000000"/>
              </a:solidFill>
              <a:ea typeface="Gill Sans Light"/>
              <a:cs typeface="Gill Sans Light"/>
              <a:sym typeface="Gill Sans Light"/>
            </a:endParaRPr>
          </a:p>
          <a:p>
            <a:pPr marL="457200" indent="-457200" fontAlgn="base">
              <a:spcBef>
                <a:spcPct val="0"/>
              </a:spcBef>
              <a:spcAft>
                <a:spcPct val="0"/>
              </a:spcAft>
              <a:buClr>
                <a:srgbClr val="3F691E"/>
              </a:buClr>
              <a:buFont typeface="Arial" panose="020B0604020202020204" pitchFamily="34" charset="0"/>
              <a:buChar char="•"/>
            </a:pPr>
            <a:r>
              <a:rPr lang="en-US" sz="2000" dirty="0">
                <a:solidFill>
                  <a:srgbClr val="000000"/>
                </a:solidFill>
                <a:ea typeface="Gill Sans Light"/>
                <a:cs typeface="Gill Sans Light"/>
                <a:sym typeface="Gill Sans Light"/>
              </a:rPr>
              <a:t>Overall housing backlog is </a:t>
            </a:r>
            <a:r>
              <a:rPr lang="en-US" sz="2000" dirty="0" smtClean="0">
                <a:solidFill>
                  <a:srgbClr val="000000"/>
                </a:solidFill>
                <a:ea typeface="Gill Sans Light"/>
                <a:cs typeface="Gill Sans Light"/>
                <a:sym typeface="Gill Sans Light"/>
              </a:rPr>
              <a:t>around 11  </a:t>
            </a:r>
            <a:r>
              <a:rPr lang="en-US" sz="2000" dirty="0" err="1" smtClean="0">
                <a:solidFill>
                  <a:srgbClr val="000000"/>
                </a:solidFill>
                <a:ea typeface="Gill Sans Light"/>
                <a:cs typeface="Gill Sans Light"/>
                <a:sym typeface="Gill Sans Light"/>
              </a:rPr>
              <a:t>mn</a:t>
            </a:r>
            <a:r>
              <a:rPr lang="en-US" sz="2000" dirty="0" smtClean="0">
                <a:solidFill>
                  <a:srgbClr val="000000"/>
                </a:solidFill>
                <a:ea typeface="Gill Sans Light"/>
                <a:cs typeface="Gill Sans Light"/>
                <a:sym typeface="Gill Sans Light"/>
              </a:rPr>
              <a:t> Housing Units.</a:t>
            </a:r>
            <a:endParaRPr lang="en-US" sz="2000" dirty="0">
              <a:solidFill>
                <a:srgbClr val="000000"/>
              </a:solidFill>
              <a:ea typeface="Gill Sans Light"/>
              <a:cs typeface="Gill Sans Light"/>
              <a:sym typeface="Gill Sans Light"/>
            </a:endParaRPr>
          </a:p>
          <a:p>
            <a:pPr marL="457200" indent="-457200" fontAlgn="base">
              <a:spcBef>
                <a:spcPct val="0"/>
              </a:spcBef>
              <a:spcAft>
                <a:spcPct val="0"/>
              </a:spcAft>
              <a:buClr>
                <a:srgbClr val="3F691E"/>
              </a:buClr>
              <a:buFont typeface="Arial" panose="020B0604020202020204" pitchFamily="34" charset="0"/>
              <a:buChar char="•"/>
            </a:pPr>
            <a:r>
              <a:rPr lang="en-US" sz="2000" dirty="0">
                <a:solidFill>
                  <a:srgbClr val="000000"/>
                </a:solidFill>
                <a:ea typeface="Gill Sans Light"/>
                <a:cs typeface="Gill Sans Light"/>
                <a:sym typeface="Gill Sans Light"/>
              </a:rPr>
              <a:t>The Urban Housing Shortage is around </a:t>
            </a:r>
            <a:r>
              <a:rPr lang="en-US" sz="2000" dirty="0" smtClean="0">
                <a:solidFill>
                  <a:srgbClr val="000000"/>
                </a:solidFill>
                <a:ea typeface="Gill Sans Light"/>
                <a:cs typeface="Gill Sans Light"/>
                <a:sym typeface="Gill Sans Light"/>
              </a:rPr>
              <a:t>3.5-4.0 </a:t>
            </a:r>
            <a:r>
              <a:rPr lang="en-US" sz="2000" dirty="0" err="1" smtClean="0">
                <a:solidFill>
                  <a:srgbClr val="000000"/>
                </a:solidFill>
                <a:ea typeface="Gill Sans Light"/>
                <a:cs typeface="Gill Sans Light"/>
                <a:sym typeface="Gill Sans Light"/>
              </a:rPr>
              <a:t>mn</a:t>
            </a:r>
            <a:r>
              <a:rPr lang="en-US" sz="2000" dirty="0" smtClean="0">
                <a:solidFill>
                  <a:srgbClr val="000000"/>
                </a:solidFill>
                <a:ea typeface="Gill Sans Light"/>
                <a:cs typeface="Gill Sans Light"/>
                <a:sym typeface="Gill Sans Light"/>
              </a:rPr>
              <a:t> units, </a:t>
            </a:r>
            <a:r>
              <a:rPr lang="en-US" sz="2000" dirty="0">
                <a:solidFill>
                  <a:srgbClr val="000000"/>
                </a:solidFill>
                <a:ea typeface="Gill Sans Light"/>
                <a:cs typeface="Gill Sans Light"/>
                <a:sym typeface="Gill Sans Light"/>
              </a:rPr>
              <a:t>nearly all of which is in the Economically Weaker  </a:t>
            </a:r>
            <a:r>
              <a:rPr lang="en-US" sz="2000" dirty="0" smtClean="0">
                <a:solidFill>
                  <a:srgbClr val="000000"/>
                </a:solidFill>
                <a:ea typeface="Gill Sans Light"/>
                <a:cs typeface="Gill Sans Light"/>
                <a:sym typeface="Gill Sans Light"/>
              </a:rPr>
              <a:t>Segments </a:t>
            </a:r>
            <a:r>
              <a:rPr lang="en-US" sz="2000" dirty="0">
                <a:solidFill>
                  <a:srgbClr val="000000"/>
                </a:solidFill>
                <a:ea typeface="Gill Sans Light"/>
                <a:cs typeface="Gill Sans Light"/>
                <a:sym typeface="Gill Sans Light"/>
              </a:rPr>
              <a:t>(EWS) of </a:t>
            </a:r>
            <a:r>
              <a:rPr lang="en-US" sz="2000" dirty="0" smtClean="0">
                <a:solidFill>
                  <a:srgbClr val="000000"/>
                </a:solidFill>
                <a:ea typeface="Gill Sans Light"/>
                <a:cs typeface="Gill Sans Light"/>
                <a:sym typeface="Gill Sans Light"/>
              </a:rPr>
              <a:t>population</a:t>
            </a:r>
            <a:r>
              <a:rPr lang="en-US" sz="2000" dirty="0">
                <a:solidFill>
                  <a:srgbClr val="000000"/>
                </a:solidFill>
                <a:ea typeface="Gill Sans Light"/>
                <a:cs typeface="Gill Sans Light"/>
                <a:sym typeface="Gill Sans Light"/>
              </a:rPr>
              <a:t>.  </a:t>
            </a:r>
          </a:p>
          <a:p>
            <a:pPr marL="457200" indent="-457200" fontAlgn="base">
              <a:spcBef>
                <a:spcPct val="0"/>
              </a:spcBef>
              <a:spcAft>
                <a:spcPct val="0"/>
              </a:spcAft>
              <a:buClr>
                <a:srgbClr val="3F691E"/>
              </a:buClr>
              <a:buFont typeface="Arial" panose="020B0604020202020204" pitchFamily="34" charset="0"/>
              <a:buChar char="•"/>
            </a:pPr>
            <a:r>
              <a:rPr lang="en-US" sz="2000" dirty="0">
                <a:solidFill>
                  <a:srgbClr val="000000"/>
                </a:solidFill>
                <a:ea typeface="Gill Sans Light"/>
                <a:cs typeface="Gill Sans Light"/>
                <a:sym typeface="Gill Sans Light"/>
              </a:rPr>
              <a:t>The yearly housing supply is around </a:t>
            </a:r>
            <a:r>
              <a:rPr lang="en-US" sz="2000" dirty="0" smtClean="0">
                <a:solidFill>
                  <a:srgbClr val="000000"/>
                </a:solidFill>
                <a:ea typeface="Gill Sans Light"/>
                <a:cs typeface="Gill Sans Light"/>
                <a:sym typeface="Gill Sans Light"/>
              </a:rPr>
              <a:t>0.30 </a:t>
            </a:r>
            <a:r>
              <a:rPr lang="en-US" sz="2000" dirty="0" err="1" smtClean="0">
                <a:solidFill>
                  <a:srgbClr val="000000"/>
                </a:solidFill>
                <a:ea typeface="Gill Sans Light"/>
                <a:cs typeface="Gill Sans Light"/>
                <a:sym typeface="Gill Sans Light"/>
              </a:rPr>
              <a:t>mn</a:t>
            </a:r>
            <a:r>
              <a:rPr lang="en-US" sz="2000" dirty="0" smtClean="0">
                <a:solidFill>
                  <a:srgbClr val="000000"/>
                </a:solidFill>
                <a:ea typeface="Gill Sans Light"/>
                <a:cs typeface="Gill Sans Light"/>
                <a:sym typeface="Gill Sans Light"/>
              </a:rPr>
              <a:t> or may be less. Therefore</a:t>
            </a:r>
            <a:r>
              <a:rPr lang="en-US" sz="2000" dirty="0">
                <a:solidFill>
                  <a:srgbClr val="000000"/>
                </a:solidFill>
                <a:ea typeface="Gill Sans Light"/>
                <a:cs typeface="Gill Sans Light"/>
                <a:sym typeface="Gill Sans Light"/>
              </a:rPr>
              <a:t>, short supply is adding </a:t>
            </a:r>
            <a:r>
              <a:rPr lang="en-US" sz="2000" dirty="0" smtClean="0">
                <a:solidFill>
                  <a:srgbClr val="000000"/>
                </a:solidFill>
                <a:ea typeface="Gill Sans Light"/>
                <a:cs typeface="Gill Sans Light"/>
                <a:sym typeface="Gill Sans Light"/>
              </a:rPr>
              <a:t>another </a:t>
            </a:r>
            <a:r>
              <a:rPr lang="en-US" sz="2000" dirty="0">
                <a:solidFill>
                  <a:srgbClr val="000000"/>
                </a:solidFill>
                <a:ea typeface="Gill Sans Light"/>
                <a:cs typeface="Gill Sans Light"/>
                <a:sym typeface="Gill Sans Light"/>
              </a:rPr>
              <a:t>0.3-0.4  </a:t>
            </a:r>
            <a:r>
              <a:rPr lang="en-US" sz="2000" dirty="0" err="1">
                <a:solidFill>
                  <a:srgbClr val="000000"/>
                </a:solidFill>
                <a:ea typeface="Gill Sans Light"/>
                <a:cs typeface="Gill Sans Light"/>
                <a:sym typeface="Gill Sans Light"/>
              </a:rPr>
              <a:t>mn</a:t>
            </a:r>
            <a:r>
              <a:rPr lang="en-US" sz="2000" dirty="0">
                <a:solidFill>
                  <a:srgbClr val="000000"/>
                </a:solidFill>
                <a:ea typeface="Gill Sans Light"/>
                <a:cs typeface="Gill Sans Light"/>
                <a:sym typeface="Gill Sans Light"/>
              </a:rPr>
              <a:t> every year to the existing </a:t>
            </a:r>
            <a:r>
              <a:rPr lang="en-US" sz="2000" dirty="0" smtClean="0">
                <a:solidFill>
                  <a:srgbClr val="000000"/>
                </a:solidFill>
                <a:ea typeface="Gill Sans Light"/>
                <a:cs typeface="Gill Sans Light"/>
                <a:sym typeface="Gill Sans Light"/>
              </a:rPr>
              <a:t>backlog. </a:t>
            </a:r>
            <a:endParaRPr lang="en-US" sz="2000" dirty="0">
              <a:solidFill>
                <a:srgbClr val="000000"/>
              </a:solidFill>
              <a:ea typeface="Gill Sans Light"/>
              <a:cs typeface="Gill Sans Light"/>
              <a:sym typeface="Gill Sans Light"/>
            </a:endParaRPr>
          </a:p>
          <a:p>
            <a:pPr marL="457200" indent="-457200" fontAlgn="base">
              <a:spcBef>
                <a:spcPct val="0"/>
              </a:spcBef>
              <a:spcAft>
                <a:spcPct val="0"/>
              </a:spcAft>
              <a:buClr>
                <a:srgbClr val="3F691E"/>
              </a:buClr>
              <a:buFont typeface="Arial" panose="020B0604020202020204" pitchFamily="34" charset="0"/>
              <a:buChar char="•"/>
            </a:pPr>
            <a:r>
              <a:rPr lang="en-US" sz="2000" dirty="0">
                <a:solidFill>
                  <a:srgbClr val="000000"/>
                </a:solidFill>
                <a:ea typeface="Gill Sans Light"/>
                <a:cs typeface="Gill Sans Light"/>
                <a:sym typeface="Gill Sans Light"/>
              </a:rPr>
              <a:t>Depletion of old housing stock will further widen the shortage.</a:t>
            </a:r>
          </a:p>
          <a:p>
            <a:pPr marL="457200" indent="-457200" fontAlgn="base">
              <a:spcBef>
                <a:spcPct val="0"/>
              </a:spcBef>
              <a:spcAft>
                <a:spcPct val="0"/>
              </a:spcAft>
              <a:buClr>
                <a:srgbClr val="3F691E"/>
              </a:buClr>
              <a:buFont typeface="Arial" panose="020B0604020202020204" pitchFamily="34" charset="0"/>
              <a:buChar char="•"/>
            </a:pPr>
            <a:r>
              <a:rPr lang="en-US" sz="2000" dirty="0">
                <a:solidFill>
                  <a:srgbClr val="000000"/>
                </a:solidFill>
                <a:ea typeface="Gill Sans Light"/>
                <a:cs typeface="Gill Sans Light"/>
                <a:sym typeface="Gill Sans Light"/>
              </a:rPr>
              <a:t>The Rural Housing Shortage is 5 </a:t>
            </a:r>
            <a:r>
              <a:rPr lang="en-US" sz="2000" dirty="0" err="1">
                <a:solidFill>
                  <a:srgbClr val="000000"/>
                </a:solidFill>
                <a:ea typeface="Gill Sans Light"/>
                <a:cs typeface="Gill Sans Light"/>
                <a:sym typeface="Gill Sans Light"/>
              </a:rPr>
              <a:t>mn</a:t>
            </a:r>
            <a:r>
              <a:rPr lang="en-US" sz="2000" dirty="0">
                <a:solidFill>
                  <a:srgbClr val="000000"/>
                </a:solidFill>
                <a:ea typeface="Gill Sans Light"/>
                <a:cs typeface="Gill Sans Light"/>
                <a:sym typeface="Gill Sans Light"/>
              </a:rPr>
              <a:t> units, being neglected so far.</a:t>
            </a:r>
          </a:p>
          <a:p>
            <a:pPr marL="457200" indent="-457200" fontAlgn="base">
              <a:spcBef>
                <a:spcPct val="0"/>
              </a:spcBef>
              <a:spcAft>
                <a:spcPct val="0"/>
              </a:spcAft>
              <a:buClr>
                <a:srgbClr val="3F691E"/>
              </a:buClr>
              <a:buFont typeface="Arial" panose="020B0604020202020204" pitchFamily="34" charset="0"/>
              <a:buChar char="•"/>
            </a:pPr>
            <a:r>
              <a:rPr lang="en-US" sz="2000" dirty="0">
                <a:solidFill>
                  <a:srgbClr val="000000"/>
                </a:solidFill>
                <a:ea typeface="Gill Sans Light"/>
                <a:cs typeface="Gill Sans Light"/>
                <a:sym typeface="Gill Sans Light"/>
              </a:rPr>
              <a:t>Rural Housing calls for a different approach to address the issue of Housing Supply  and Housing </a:t>
            </a:r>
            <a:r>
              <a:rPr lang="en-US" sz="2000" dirty="0" smtClean="0">
                <a:solidFill>
                  <a:srgbClr val="000000"/>
                </a:solidFill>
                <a:ea typeface="Gill Sans Light"/>
                <a:cs typeface="Gill Sans Light"/>
                <a:sym typeface="Gill Sans Light"/>
              </a:rPr>
              <a:t>Finance. No </a:t>
            </a:r>
            <a:r>
              <a:rPr lang="en-US" sz="2000" dirty="0" err="1" smtClean="0">
                <a:solidFill>
                  <a:srgbClr val="000000"/>
                </a:solidFill>
                <a:ea typeface="Gill Sans Light"/>
                <a:cs typeface="Gill Sans Light"/>
                <a:sym typeface="Gill Sans Light"/>
              </a:rPr>
              <a:t>Govt</a:t>
            </a:r>
            <a:r>
              <a:rPr lang="en-US" sz="2000" dirty="0" smtClean="0">
                <a:solidFill>
                  <a:srgbClr val="000000"/>
                </a:solidFill>
                <a:ea typeface="Gill Sans Light"/>
                <a:cs typeface="Gill Sans Light"/>
                <a:sym typeface="Gill Sans Light"/>
              </a:rPr>
              <a:t> has ever addressed the issue of Rural Housing.</a:t>
            </a:r>
            <a:endParaRPr lang="en-US" sz="2000" dirty="0">
              <a:solidFill>
                <a:srgbClr val="000000"/>
              </a:solidFill>
              <a:ea typeface="Gill Sans Light"/>
              <a:cs typeface="Gill Sans Light"/>
              <a:sym typeface="Gill Sans Light"/>
            </a:endParaRPr>
          </a:p>
          <a:p>
            <a:pPr marL="457200" indent="-457200" fontAlgn="base">
              <a:spcBef>
                <a:spcPct val="0"/>
              </a:spcBef>
              <a:spcAft>
                <a:spcPct val="0"/>
              </a:spcAft>
            </a:pPr>
            <a:endParaRPr lang="en-US" dirty="0">
              <a:solidFill>
                <a:srgbClr val="414141"/>
              </a:solidFill>
              <a:ea typeface="Gill Sans Light"/>
              <a:cs typeface="Gill Sans Light"/>
              <a:sym typeface="Gill Sans Light"/>
            </a:endParaRPr>
          </a:p>
        </p:txBody>
      </p:sp>
      <p:sp>
        <p:nvSpPr>
          <p:cNvPr id="2" name="Slide Number Placeholder 1"/>
          <p:cNvSpPr>
            <a:spLocks noGrp="1"/>
          </p:cNvSpPr>
          <p:nvPr>
            <p:ph type="sldNum" sz="quarter" idx="4294967295"/>
          </p:nvPr>
        </p:nvSpPr>
        <p:spPr>
          <a:xfrm>
            <a:off x="10160001" y="5613474"/>
            <a:ext cx="1016000" cy="513316"/>
          </a:xfrm>
          <a:prstGeom prst="rect">
            <a:avLst/>
          </a:prstGeom>
        </p:spPr>
        <p:txBody>
          <a:bodyPr/>
          <a:lstStyle/>
          <a:p>
            <a:fld id="{86CB4B4D-7CA3-9044-876B-883B54F8677D}" type="slidenum">
              <a:rPr lang="en-US" smtClean="0"/>
              <a:pPr/>
              <a:t>22</a:t>
            </a:fld>
            <a:endParaRPr lang="en-US"/>
          </a:p>
        </p:txBody>
      </p:sp>
    </p:spTree>
    <p:extLst>
      <p:ext uri="{BB962C8B-B14F-4D97-AF65-F5344CB8AC3E}">
        <p14:creationId xmlns:p14="http://schemas.microsoft.com/office/powerpoint/2010/main" val="166593525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AutoShape 2"/>
          <p:cNvSpPr>
            <a:spLocks noChangeArrowheads="1"/>
          </p:cNvSpPr>
          <p:nvPr/>
        </p:nvSpPr>
        <p:spPr bwMode="auto">
          <a:xfrm rot="10800000">
            <a:off x="4791075" y="1566608"/>
            <a:ext cx="2209800" cy="2971800"/>
          </a:xfrm>
          <a:prstGeom prst="triangle">
            <a:avLst>
              <a:gd name="adj" fmla="val 50468"/>
            </a:avLst>
          </a:prstGeom>
          <a:solidFill>
            <a:srgbClr val="C1EC76"/>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defRPr/>
            </a:pPr>
            <a:endParaRPr lang="en-US" sz="1000" kern="0">
              <a:solidFill>
                <a:srgbClr val="000000"/>
              </a:solidFill>
            </a:endParaRPr>
          </a:p>
        </p:txBody>
      </p:sp>
      <p:sp>
        <p:nvSpPr>
          <p:cNvPr id="183" name="AutoShape 3"/>
          <p:cNvSpPr>
            <a:spLocks noChangeArrowheads="1"/>
          </p:cNvSpPr>
          <p:nvPr/>
        </p:nvSpPr>
        <p:spPr bwMode="auto">
          <a:xfrm>
            <a:off x="3724275" y="1541208"/>
            <a:ext cx="2133600" cy="2971800"/>
          </a:xfrm>
          <a:prstGeom prst="triangle">
            <a:avLst>
              <a:gd name="adj" fmla="val 50468"/>
            </a:avLst>
          </a:prstGeom>
          <a:solidFill>
            <a:srgbClr val="C1EC76"/>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sz="1000" kern="0">
              <a:solidFill>
                <a:srgbClr val="000000"/>
              </a:solidFill>
            </a:endParaRPr>
          </a:p>
        </p:txBody>
      </p:sp>
      <p:sp>
        <p:nvSpPr>
          <p:cNvPr id="184" name="AutoShape 4"/>
          <p:cNvSpPr>
            <a:spLocks noChangeArrowheads="1"/>
          </p:cNvSpPr>
          <p:nvPr/>
        </p:nvSpPr>
        <p:spPr bwMode="auto">
          <a:xfrm rot="10800000">
            <a:off x="2743200" y="1566608"/>
            <a:ext cx="2057400" cy="2971800"/>
          </a:xfrm>
          <a:prstGeom prst="triangle">
            <a:avLst>
              <a:gd name="adj" fmla="val 50468"/>
            </a:avLst>
          </a:prstGeom>
          <a:solidFill>
            <a:srgbClr val="C1EC76"/>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defRPr/>
            </a:pPr>
            <a:endParaRPr lang="en-US" sz="1000" kern="0">
              <a:solidFill>
                <a:srgbClr val="000000"/>
              </a:solidFill>
            </a:endParaRPr>
          </a:p>
        </p:txBody>
      </p:sp>
      <p:sp>
        <p:nvSpPr>
          <p:cNvPr id="185" name="Text Box 5"/>
          <p:cNvSpPr txBox="1">
            <a:spLocks noChangeArrowheads="1"/>
          </p:cNvSpPr>
          <p:nvPr/>
        </p:nvSpPr>
        <p:spPr bwMode="auto">
          <a:xfrm>
            <a:off x="2895600" y="1938083"/>
            <a:ext cx="1828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1400" b="1" kern="0">
                <a:solidFill>
                  <a:srgbClr val="000000"/>
                </a:solidFill>
              </a:rPr>
              <a:t>Commercial</a:t>
            </a:r>
          </a:p>
          <a:p>
            <a:pPr algn="ctr">
              <a:defRPr/>
            </a:pPr>
            <a:r>
              <a:rPr lang="en-US" sz="1400" b="1" kern="0">
                <a:solidFill>
                  <a:srgbClr val="000000"/>
                </a:solidFill>
              </a:rPr>
              <a:t>Banks</a:t>
            </a:r>
          </a:p>
        </p:txBody>
      </p:sp>
      <p:sp>
        <p:nvSpPr>
          <p:cNvPr id="186" name="Text Box 6"/>
          <p:cNvSpPr txBox="1">
            <a:spLocks noChangeArrowheads="1"/>
          </p:cNvSpPr>
          <p:nvPr/>
        </p:nvSpPr>
        <p:spPr bwMode="auto">
          <a:xfrm>
            <a:off x="2362200" y="1236409"/>
            <a:ext cx="2527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kern="0" cap="none" spc="0" normalizeH="0" baseline="0">
                <a:ln>
                  <a:noFill/>
                </a:ln>
                <a:solidFill>
                  <a:prstClr val="white"/>
                </a:solidFill>
                <a:effectLst/>
                <a:uLnTx/>
                <a:uFillTx/>
                <a:latin typeface="Verdana" pitchFamily="34" charset="0"/>
                <a:ea typeface="Verdana" pitchFamily="34" charset="0"/>
                <a:cs typeface="Verdana" pitchFamily="34" charset="0"/>
              </a:defRPr>
            </a:lvl1pPr>
          </a:lstStyle>
          <a:p>
            <a:r>
              <a:rPr lang="en-US" dirty="0">
                <a:solidFill>
                  <a:srgbClr val="000000"/>
                </a:solidFill>
              </a:rPr>
              <a:t>Housing Finance Player</a:t>
            </a:r>
          </a:p>
        </p:txBody>
      </p:sp>
      <p:sp>
        <p:nvSpPr>
          <p:cNvPr id="187" name="Text Box 7"/>
          <p:cNvSpPr txBox="1">
            <a:spLocks noChangeArrowheads="1"/>
          </p:cNvSpPr>
          <p:nvPr/>
        </p:nvSpPr>
        <p:spPr bwMode="auto">
          <a:xfrm>
            <a:off x="4944438" y="1236409"/>
            <a:ext cx="183736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kern="0" cap="none" spc="0" normalizeH="0" baseline="0">
                <a:ln>
                  <a:noFill/>
                </a:ln>
                <a:solidFill>
                  <a:prstClr val="white"/>
                </a:solidFill>
                <a:effectLst/>
                <a:uLnTx/>
                <a:uFillTx/>
                <a:latin typeface="Verdana" pitchFamily="34" charset="0"/>
                <a:ea typeface="Verdana" pitchFamily="34" charset="0"/>
                <a:cs typeface="Verdana" pitchFamily="34" charset="0"/>
              </a:defRPr>
            </a:lvl1pPr>
          </a:lstStyle>
          <a:p>
            <a:r>
              <a:rPr lang="en-US" dirty="0">
                <a:solidFill>
                  <a:srgbClr val="000000"/>
                </a:solidFill>
              </a:rPr>
              <a:t>Market Segment</a:t>
            </a:r>
          </a:p>
        </p:txBody>
      </p:sp>
      <p:sp>
        <p:nvSpPr>
          <p:cNvPr id="188" name="Text Box 9"/>
          <p:cNvSpPr txBox="1">
            <a:spLocks noChangeArrowheads="1"/>
          </p:cNvSpPr>
          <p:nvPr/>
        </p:nvSpPr>
        <p:spPr bwMode="auto">
          <a:xfrm>
            <a:off x="1524673" y="4589208"/>
            <a:ext cx="24545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1400" b="1" kern="0" dirty="0">
                <a:solidFill>
                  <a:srgbClr val="000000"/>
                </a:solidFill>
                <a:latin typeface="Verdana" pitchFamily="34" charset="0"/>
                <a:ea typeface="Verdana" pitchFamily="34" charset="0"/>
                <a:cs typeface="Verdana" pitchFamily="34" charset="0"/>
              </a:rPr>
              <a:t>Mortgage Affordability</a:t>
            </a:r>
            <a:br>
              <a:rPr lang="en-US" sz="1400" b="1" kern="0" dirty="0">
                <a:solidFill>
                  <a:srgbClr val="000000"/>
                </a:solidFill>
                <a:latin typeface="Verdana" pitchFamily="34" charset="0"/>
                <a:ea typeface="Verdana" pitchFamily="34" charset="0"/>
                <a:cs typeface="Verdana" pitchFamily="34" charset="0"/>
              </a:rPr>
            </a:br>
            <a:r>
              <a:rPr lang="en-US" sz="1400" b="1" kern="0" dirty="0">
                <a:solidFill>
                  <a:srgbClr val="000000"/>
                </a:solidFill>
                <a:latin typeface="Verdana" pitchFamily="34" charset="0"/>
                <a:ea typeface="Verdana" pitchFamily="34" charset="0"/>
                <a:cs typeface="Verdana" pitchFamily="34" charset="0"/>
              </a:rPr>
              <a:t>(Rupees in m</a:t>
            </a:r>
            <a:r>
              <a:rPr lang="en-US" sz="1400" b="1" kern="0" dirty="0" err="1">
                <a:solidFill>
                  <a:srgbClr val="000000"/>
                </a:solidFill>
                <a:latin typeface="Verdana" pitchFamily="34" charset="0"/>
                <a:ea typeface="Verdana" pitchFamily="34" charset="0"/>
                <a:cs typeface="Verdana" pitchFamily="34" charset="0"/>
              </a:rPr>
              <a:t>illions</a:t>
            </a:r>
            <a:r>
              <a:rPr lang="en-US" sz="1400" b="1" kern="0" dirty="0">
                <a:solidFill>
                  <a:srgbClr val="000000"/>
                </a:solidFill>
                <a:latin typeface="Verdana" pitchFamily="34" charset="0"/>
                <a:ea typeface="Verdana" pitchFamily="34" charset="0"/>
                <a:cs typeface="Verdana" pitchFamily="34" charset="0"/>
              </a:rPr>
              <a:t>)</a:t>
            </a:r>
          </a:p>
        </p:txBody>
      </p:sp>
      <p:sp>
        <p:nvSpPr>
          <p:cNvPr id="189" name="AutoShape 10"/>
          <p:cNvSpPr>
            <a:spLocks noChangeArrowheads="1"/>
          </p:cNvSpPr>
          <p:nvPr/>
        </p:nvSpPr>
        <p:spPr bwMode="auto">
          <a:xfrm>
            <a:off x="5857875" y="1541208"/>
            <a:ext cx="2209800" cy="2971800"/>
          </a:xfrm>
          <a:prstGeom prst="triangle">
            <a:avLst>
              <a:gd name="adj" fmla="val 50468"/>
            </a:avLst>
          </a:prstGeom>
          <a:solidFill>
            <a:srgbClr val="C1EC76"/>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sz="1000" kern="0">
              <a:solidFill>
                <a:srgbClr val="000000"/>
              </a:solidFill>
            </a:endParaRPr>
          </a:p>
        </p:txBody>
      </p:sp>
      <p:sp>
        <p:nvSpPr>
          <p:cNvPr id="190" name="Text Box 11"/>
          <p:cNvSpPr txBox="1">
            <a:spLocks noChangeArrowheads="1"/>
          </p:cNvSpPr>
          <p:nvPr/>
        </p:nvSpPr>
        <p:spPr bwMode="auto">
          <a:xfrm>
            <a:off x="3440526" y="2760408"/>
            <a:ext cx="7024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1400" b="1" kern="0" dirty="0">
                <a:solidFill>
                  <a:srgbClr val="000000"/>
                </a:solidFill>
              </a:rPr>
              <a:t>HBFC</a:t>
            </a:r>
          </a:p>
          <a:p>
            <a:pPr algn="ctr">
              <a:defRPr/>
            </a:pPr>
            <a:r>
              <a:rPr lang="en-US" sz="1400" b="1" kern="0" dirty="0">
                <a:solidFill>
                  <a:srgbClr val="000000"/>
                </a:solidFill>
              </a:rPr>
              <a:t>(SMH)</a:t>
            </a:r>
          </a:p>
        </p:txBody>
      </p:sp>
      <p:sp>
        <p:nvSpPr>
          <p:cNvPr id="191" name="Text Box 12"/>
          <p:cNvSpPr txBox="1">
            <a:spLocks noChangeArrowheads="1"/>
          </p:cNvSpPr>
          <p:nvPr/>
        </p:nvSpPr>
        <p:spPr bwMode="auto">
          <a:xfrm>
            <a:off x="3442384" y="3395409"/>
            <a:ext cx="6463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900" b="1" kern="0">
                <a:solidFill>
                  <a:srgbClr val="000000"/>
                </a:solidFill>
              </a:rPr>
              <a:t>HBFC &amp;</a:t>
            </a:r>
            <a:br>
              <a:rPr lang="en-US" sz="900" b="1" kern="0">
                <a:solidFill>
                  <a:srgbClr val="000000"/>
                </a:solidFill>
              </a:rPr>
            </a:br>
            <a:r>
              <a:rPr lang="en-US" sz="900" b="1" kern="0">
                <a:solidFill>
                  <a:srgbClr val="000000"/>
                </a:solidFill>
              </a:rPr>
              <a:t>Social</a:t>
            </a:r>
          </a:p>
          <a:p>
            <a:pPr algn="ctr">
              <a:defRPr/>
            </a:pPr>
            <a:r>
              <a:rPr lang="en-US" sz="900" b="1" kern="0">
                <a:solidFill>
                  <a:srgbClr val="000000"/>
                </a:solidFill>
              </a:rPr>
              <a:t>Housing</a:t>
            </a:r>
          </a:p>
          <a:p>
            <a:pPr algn="ctr">
              <a:defRPr/>
            </a:pPr>
            <a:r>
              <a:rPr lang="en-US" sz="900" b="1" kern="0">
                <a:solidFill>
                  <a:srgbClr val="000000"/>
                </a:solidFill>
              </a:rPr>
              <a:t>Bank</a:t>
            </a:r>
          </a:p>
        </p:txBody>
      </p:sp>
      <p:sp>
        <p:nvSpPr>
          <p:cNvPr id="192" name="Text Box 13"/>
          <p:cNvSpPr txBox="1">
            <a:spLocks noChangeArrowheads="1"/>
          </p:cNvSpPr>
          <p:nvPr/>
        </p:nvSpPr>
        <p:spPr bwMode="auto">
          <a:xfrm>
            <a:off x="4415886" y="3674808"/>
            <a:ext cx="8996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1400" b="1" kern="0">
                <a:solidFill>
                  <a:srgbClr val="000000"/>
                </a:solidFill>
              </a:rPr>
              <a:t>Social</a:t>
            </a:r>
          </a:p>
          <a:p>
            <a:pPr algn="ctr">
              <a:defRPr/>
            </a:pPr>
            <a:r>
              <a:rPr lang="en-US" sz="1400" b="1" kern="0">
                <a:solidFill>
                  <a:srgbClr val="000000"/>
                </a:solidFill>
              </a:rPr>
              <a:t>Housing</a:t>
            </a:r>
          </a:p>
        </p:txBody>
      </p:sp>
      <p:sp>
        <p:nvSpPr>
          <p:cNvPr id="193" name="Text Box 14"/>
          <p:cNvSpPr txBox="1">
            <a:spLocks noChangeArrowheads="1"/>
          </p:cNvSpPr>
          <p:nvPr/>
        </p:nvSpPr>
        <p:spPr bwMode="auto">
          <a:xfrm>
            <a:off x="4339686" y="2471483"/>
            <a:ext cx="8996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1400" b="1" kern="0">
                <a:solidFill>
                  <a:srgbClr val="000000"/>
                </a:solidFill>
              </a:rPr>
              <a:t>Market</a:t>
            </a:r>
          </a:p>
          <a:p>
            <a:pPr algn="ctr">
              <a:defRPr/>
            </a:pPr>
            <a:r>
              <a:rPr lang="en-US" sz="1400" b="1" kern="0">
                <a:solidFill>
                  <a:srgbClr val="000000"/>
                </a:solidFill>
              </a:rPr>
              <a:t>Housing</a:t>
            </a:r>
          </a:p>
        </p:txBody>
      </p:sp>
      <p:sp>
        <p:nvSpPr>
          <p:cNvPr id="194" name="Text Box 15"/>
          <p:cNvSpPr txBox="1">
            <a:spLocks noChangeArrowheads="1"/>
          </p:cNvSpPr>
          <p:nvPr/>
        </p:nvSpPr>
        <p:spPr bwMode="auto">
          <a:xfrm>
            <a:off x="5434209" y="2363534"/>
            <a:ext cx="74732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1000" b="1" kern="0">
                <a:solidFill>
                  <a:srgbClr val="000000"/>
                </a:solidFill>
              </a:rPr>
              <a:t>High End</a:t>
            </a:r>
          </a:p>
        </p:txBody>
      </p:sp>
      <p:sp>
        <p:nvSpPr>
          <p:cNvPr id="195" name="Text Box 16"/>
          <p:cNvSpPr txBox="1">
            <a:spLocks noChangeArrowheads="1"/>
          </p:cNvSpPr>
          <p:nvPr/>
        </p:nvSpPr>
        <p:spPr bwMode="auto">
          <a:xfrm>
            <a:off x="5329821" y="2760409"/>
            <a:ext cx="99578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1000" b="1" kern="0">
                <a:solidFill>
                  <a:srgbClr val="000000"/>
                </a:solidFill>
              </a:rPr>
              <a:t>Upper Middle</a:t>
            </a:r>
          </a:p>
        </p:txBody>
      </p:sp>
      <p:sp>
        <p:nvSpPr>
          <p:cNvPr id="196" name="Text Box 17"/>
          <p:cNvSpPr txBox="1">
            <a:spLocks noChangeArrowheads="1"/>
          </p:cNvSpPr>
          <p:nvPr/>
        </p:nvSpPr>
        <p:spPr bwMode="auto">
          <a:xfrm>
            <a:off x="5377413" y="3125534"/>
            <a:ext cx="100219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1000" b="1" kern="0">
                <a:solidFill>
                  <a:srgbClr val="000000"/>
                </a:solidFill>
              </a:rPr>
              <a:t>Lower Middle</a:t>
            </a:r>
          </a:p>
        </p:txBody>
      </p:sp>
      <p:sp>
        <p:nvSpPr>
          <p:cNvPr id="197" name="Text Box 18"/>
          <p:cNvSpPr txBox="1">
            <a:spLocks noChangeArrowheads="1"/>
          </p:cNvSpPr>
          <p:nvPr/>
        </p:nvSpPr>
        <p:spPr bwMode="auto">
          <a:xfrm>
            <a:off x="5628963" y="3522409"/>
            <a:ext cx="52450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1000" b="1" kern="0">
                <a:solidFill>
                  <a:srgbClr val="000000"/>
                </a:solidFill>
              </a:rPr>
              <a:t>Small</a:t>
            </a:r>
          </a:p>
        </p:txBody>
      </p:sp>
      <p:sp>
        <p:nvSpPr>
          <p:cNvPr id="198" name="Text Box 19"/>
          <p:cNvSpPr txBox="1">
            <a:spLocks noChangeArrowheads="1"/>
          </p:cNvSpPr>
          <p:nvPr/>
        </p:nvSpPr>
        <p:spPr bwMode="auto">
          <a:xfrm>
            <a:off x="5608316" y="3789109"/>
            <a:ext cx="52610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1000" b="1" kern="0">
                <a:solidFill>
                  <a:srgbClr val="000000"/>
                </a:solidFill>
              </a:rPr>
              <a:t>Micro</a:t>
            </a:r>
          </a:p>
        </p:txBody>
      </p:sp>
      <p:sp>
        <p:nvSpPr>
          <p:cNvPr id="199" name="Text Box 20"/>
          <p:cNvSpPr txBox="1">
            <a:spLocks noChangeArrowheads="1"/>
          </p:cNvSpPr>
          <p:nvPr/>
        </p:nvSpPr>
        <p:spPr bwMode="auto">
          <a:xfrm>
            <a:off x="6422253" y="3903408"/>
            <a:ext cx="94769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900" b="1" kern="0" dirty="0" err="1">
                <a:solidFill>
                  <a:srgbClr val="000000"/>
                </a:solidFill>
              </a:rPr>
              <a:t>Upto</a:t>
            </a:r>
            <a:r>
              <a:rPr lang="en-US" sz="900" b="1" kern="0" dirty="0">
                <a:solidFill>
                  <a:srgbClr val="000000"/>
                </a:solidFill>
              </a:rPr>
              <a:t> </a:t>
            </a:r>
            <a:r>
              <a:rPr lang="en-US" sz="900" b="1" kern="0" dirty="0" smtClean="0">
                <a:solidFill>
                  <a:srgbClr val="000000"/>
                </a:solidFill>
              </a:rPr>
              <a:t>Rs.8,000</a:t>
            </a:r>
            <a:endParaRPr lang="en-US" sz="900" kern="0" dirty="0">
              <a:solidFill>
                <a:srgbClr val="000000"/>
              </a:solidFill>
            </a:endParaRPr>
          </a:p>
        </p:txBody>
      </p:sp>
      <p:sp>
        <p:nvSpPr>
          <p:cNvPr id="200" name="Text Box 21"/>
          <p:cNvSpPr txBox="1">
            <a:spLocks noChangeArrowheads="1"/>
          </p:cNvSpPr>
          <p:nvPr/>
        </p:nvSpPr>
        <p:spPr bwMode="auto">
          <a:xfrm>
            <a:off x="4006851" y="4584447"/>
            <a:ext cx="176843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400" b="1" kern="0">
                <a:solidFill>
                  <a:srgbClr val="000000"/>
                </a:solidFill>
                <a:latin typeface="Verdana" pitchFamily="34" charset="0"/>
                <a:ea typeface="Verdana" pitchFamily="34" charset="0"/>
                <a:cs typeface="Verdana" pitchFamily="34" charset="0"/>
              </a:rPr>
              <a:t>Housing Market</a:t>
            </a:r>
          </a:p>
        </p:txBody>
      </p:sp>
      <p:sp>
        <p:nvSpPr>
          <p:cNvPr id="201" name="Rectangle 22"/>
          <p:cNvSpPr>
            <a:spLocks noChangeArrowheads="1"/>
          </p:cNvSpPr>
          <p:nvPr/>
        </p:nvSpPr>
        <p:spPr bwMode="auto">
          <a:xfrm>
            <a:off x="6532597" y="2404808"/>
            <a:ext cx="78098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900" b="1" kern="0" dirty="0" smtClean="0">
                <a:solidFill>
                  <a:srgbClr val="000000"/>
                </a:solidFill>
              </a:rPr>
              <a:t>Rs.200,000</a:t>
            </a:r>
            <a:endParaRPr lang="en-US" sz="1400" b="1" kern="0" dirty="0">
              <a:solidFill>
                <a:srgbClr val="000000"/>
              </a:solidFill>
            </a:endParaRPr>
          </a:p>
        </p:txBody>
      </p:sp>
      <p:sp>
        <p:nvSpPr>
          <p:cNvPr id="202" name="Text Box 23"/>
          <p:cNvSpPr txBox="1">
            <a:spLocks noChangeArrowheads="1"/>
          </p:cNvSpPr>
          <p:nvPr/>
        </p:nvSpPr>
        <p:spPr bwMode="auto">
          <a:xfrm>
            <a:off x="6478251" y="2709608"/>
            <a:ext cx="8579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900" b="1" kern="0" dirty="0" smtClean="0">
                <a:solidFill>
                  <a:srgbClr val="000000"/>
                </a:solidFill>
              </a:rPr>
              <a:t>Rs.50,001 </a:t>
            </a:r>
            <a:r>
              <a:rPr lang="en-US" sz="900" b="1" kern="0" dirty="0">
                <a:solidFill>
                  <a:srgbClr val="000000"/>
                </a:solidFill>
              </a:rPr>
              <a:t>to</a:t>
            </a:r>
          </a:p>
          <a:p>
            <a:pPr algn="ctr">
              <a:defRPr/>
            </a:pPr>
            <a:r>
              <a:rPr lang="en-US" sz="900" b="1" kern="0" dirty="0" smtClean="0">
                <a:solidFill>
                  <a:srgbClr val="000000"/>
                </a:solidFill>
              </a:rPr>
              <a:t>Rs.100,000</a:t>
            </a:r>
            <a:endParaRPr lang="en-US" sz="900" kern="0" dirty="0">
              <a:solidFill>
                <a:srgbClr val="000000"/>
              </a:solidFill>
            </a:endParaRPr>
          </a:p>
        </p:txBody>
      </p:sp>
      <p:sp>
        <p:nvSpPr>
          <p:cNvPr id="203" name="Text Box 24"/>
          <p:cNvSpPr txBox="1">
            <a:spLocks noChangeArrowheads="1"/>
          </p:cNvSpPr>
          <p:nvPr/>
        </p:nvSpPr>
        <p:spPr bwMode="auto">
          <a:xfrm>
            <a:off x="6470313" y="3128708"/>
            <a:ext cx="8579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900" b="1" kern="0" dirty="0" smtClean="0">
                <a:solidFill>
                  <a:srgbClr val="000000"/>
                </a:solidFill>
              </a:rPr>
              <a:t>Rs.20,001 </a:t>
            </a:r>
            <a:r>
              <a:rPr lang="en-US" sz="900" b="1" kern="0" dirty="0">
                <a:solidFill>
                  <a:srgbClr val="000000"/>
                </a:solidFill>
              </a:rPr>
              <a:t>to</a:t>
            </a:r>
          </a:p>
          <a:p>
            <a:pPr algn="ctr">
              <a:defRPr/>
            </a:pPr>
            <a:r>
              <a:rPr lang="en-US" sz="900" b="1" kern="0" dirty="0" smtClean="0">
                <a:solidFill>
                  <a:srgbClr val="000000"/>
                </a:solidFill>
              </a:rPr>
              <a:t>Rs.50,000</a:t>
            </a:r>
            <a:endParaRPr lang="en-US" sz="900" kern="0" dirty="0">
              <a:solidFill>
                <a:srgbClr val="000000"/>
              </a:solidFill>
            </a:endParaRPr>
          </a:p>
        </p:txBody>
      </p:sp>
      <p:sp>
        <p:nvSpPr>
          <p:cNvPr id="204" name="Text Box 25"/>
          <p:cNvSpPr txBox="1">
            <a:spLocks noChangeArrowheads="1"/>
          </p:cNvSpPr>
          <p:nvPr/>
        </p:nvSpPr>
        <p:spPr bwMode="auto">
          <a:xfrm>
            <a:off x="6532597" y="3518202"/>
            <a:ext cx="79380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900" b="1" kern="0" dirty="0" smtClean="0">
                <a:solidFill>
                  <a:srgbClr val="000000"/>
                </a:solidFill>
              </a:rPr>
              <a:t>Rs.8,001 </a:t>
            </a:r>
            <a:r>
              <a:rPr lang="en-US" sz="900" b="1" kern="0" dirty="0">
                <a:solidFill>
                  <a:srgbClr val="000000"/>
                </a:solidFill>
              </a:rPr>
              <a:t>to</a:t>
            </a:r>
          </a:p>
          <a:p>
            <a:pPr algn="ctr">
              <a:defRPr/>
            </a:pPr>
            <a:r>
              <a:rPr lang="en-US" sz="900" b="1" kern="0" dirty="0" smtClean="0">
                <a:solidFill>
                  <a:srgbClr val="000000"/>
                </a:solidFill>
              </a:rPr>
              <a:t>Rs.20,000</a:t>
            </a:r>
            <a:endParaRPr lang="en-US" sz="900" kern="0" dirty="0">
              <a:solidFill>
                <a:srgbClr val="000000"/>
              </a:solidFill>
            </a:endParaRPr>
          </a:p>
        </p:txBody>
      </p:sp>
      <p:sp>
        <p:nvSpPr>
          <p:cNvPr id="205" name="AutoShape 26"/>
          <p:cNvSpPr>
            <a:spLocks noChangeArrowheads="1"/>
          </p:cNvSpPr>
          <p:nvPr/>
        </p:nvSpPr>
        <p:spPr bwMode="auto">
          <a:xfrm>
            <a:off x="1758949" y="1587246"/>
            <a:ext cx="1981200" cy="2971800"/>
          </a:xfrm>
          <a:prstGeom prst="triangle">
            <a:avLst>
              <a:gd name="adj" fmla="val 50468"/>
            </a:avLst>
          </a:prstGeom>
          <a:solidFill>
            <a:srgbClr val="C1EC76"/>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sz="1000" kern="0">
              <a:solidFill>
                <a:srgbClr val="000000"/>
              </a:solidFill>
            </a:endParaRPr>
          </a:p>
        </p:txBody>
      </p:sp>
      <p:sp>
        <p:nvSpPr>
          <p:cNvPr id="206" name="Line 27"/>
          <p:cNvSpPr>
            <a:spLocks noChangeShapeType="1"/>
          </p:cNvSpPr>
          <p:nvPr/>
        </p:nvSpPr>
        <p:spPr bwMode="auto">
          <a:xfrm>
            <a:off x="2362200" y="2708022"/>
            <a:ext cx="2057400" cy="1587"/>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kern="0">
              <a:solidFill>
                <a:srgbClr val="000000"/>
              </a:solidFill>
            </a:endParaRPr>
          </a:p>
        </p:txBody>
      </p:sp>
      <p:sp>
        <p:nvSpPr>
          <p:cNvPr id="207" name="Line 28"/>
          <p:cNvSpPr>
            <a:spLocks noChangeShapeType="1"/>
          </p:cNvSpPr>
          <p:nvPr/>
        </p:nvSpPr>
        <p:spPr bwMode="auto">
          <a:xfrm>
            <a:off x="2260600" y="3065208"/>
            <a:ext cx="1016000"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kern="0">
              <a:solidFill>
                <a:srgbClr val="000000"/>
              </a:solidFill>
            </a:endParaRPr>
          </a:p>
        </p:txBody>
      </p:sp>
      <p:sp>
        <p:nvSpPr>
          <p:cNvPr id="208" name="Line 29"/>
          <p:cNvSpPr>
            <a:spLocks noChangeShapeType="1"/>
          </p:cNvSpPr>
          <p:nvPr/>
        </p:nvSpPr>
        <p:spPr bwMode="auto">
          <a:xfrm>
            <a:off x="1981200" y="3827208"/>
            <a:ext cx="1524000" cy="1588"/>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kern="0">
              <a:solidFill>
                <a:srgbClr val="000000"/>
              </a:solidFill>
            </a:endParaRPr>
          </a:p>
        </p:txBody>
      </p:sp>
      <p:sp>
        <p:nvSpPr>
          <p:cNvPr id="209" name="Rectangle 30"/>
          <p:cNvSpPr>
            <a:spLocks noChangeArrowheads="1"/>
          </p:cNvSpPr>
          <p:nvPr/>
        </p:nvSpPr>
        <p:spPr bwMode="auto">
          <a:xfrm>
            <a:off x="2448764" y="1998408"/>
            <a:ext cx="6142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800" b="1" kern="0" dirty="0" err="1">
                <a:solidFill>
                  <a:srgbClr val="000000"/>
                </a:solidFill>
              </a:rPr>
              <a:t>Rs</a:t>
            </a:r>
            <a:r>
              <a:rPr lang="en-US" sz="800" b="1" kern="0" dirty="0">
                <a:solidFill>
                  <a:srgbClr val="000000"/>
                </a:solidFill>
              </a:rPr>
              <a:t> </a:t>
            </a:r>
            <a:r>
              <a:rPr lang="en-US" sz="800" b="1" kern="0" dirty="0" smtClean="0">
                <a:solidFill>
                  <a:srgbClr val="000000"/>
                </a:solidFill>
              </a:rPr>
              <a:t>10.0 </a:t>
            </a:r>
            <a:r>
              <a:rPr lang="en-US" sz="800" b="1" kern="0" dirty="0">
                <a:solidFill>
                  <a:srgbClr val="000000"/>
                </a:solidFill>
              </a:rPr>
              <a:t/>
            </a:r>
            <a:br>
              <a:rPr lang="en-US" sz="800" b="1" kern="0" dirty="0">
                <a:solidFill>
                  <a:srgbClr val="000000"/>
                </a:solidFill>
              </a:rPr>
            </a:br>
            <a:r>
              <a:rPr lang="en-US" sz="800" b="1" kern="0" dirty="0">
                <a:solidFill>
                  <a:srgbClr val="000000"/>
                </a:solidFill>
              </a:rPr>
              <a:t>&amp; above </a:t>
            </a:r>
            <a:endParaRPr lang="en-US" sz="1200" b="1" kern="0" dirty="0">
              <a:solidFill>
                <a:srgbClr val="000000"/>
              </a:solidFill>
            </a:endParaRPr>
          </a:p>
        </p:txBody>
      </p:sp>
      <p:sp>
        <p:nvSpPr>
          <p:cNvPr id="210" name="Text Box 31"/>
          <p:cNvSpPr txBox="1">
            <a:spLocks noChangeArrowheads="1"/>
          </p:cNvSpPr>
          <p:nvPr/>
        </p:nvSpPr>
        <p:spPr bwMode="auto">
          <a:xfrm>
            <a:off x="2253339" y="2823908"/>
            <a:ext cx="97655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900" b="1" kern="0" dirty="0" err="1">
                <a:solidFill>
                  <a:srgbClr val="000000"/>
                </a:solidFill>
              </a:rPr>
              <a:t>Rs</a:t>
            </a:r>
            <a:r>
              <a:rPr lang="en-US" sz="900" b="1" kern="0" dirty="0">
                <a:solidFill>
                  <a:srgbClr val="000000"/>
                </a:solidFill>
              </a:rPr>
              <a:t> </a:t>
            </a:r>
            <a:r>
              <a:rPr lang="en-US" sz="900" b="1" kern="0" dirty="0" smtClean="0">
                <a:solidFill>
                  <a:srgbClr val="000000"/>
                </a:solidFill>
              </a:rPr>
              <a:t>2.50  </a:t>
            </a:r>
            <a:r>
              <a:rPr lang="en-US" sz="900" b="1" kern="0" dirty="0">
                <a:solidFill>
                  <a:srgbClr val="000000"/>
                </a:solidFill>
              </a:rPr>
              <a:t>~ 5</a:t>
            </a:r>
            <a:r>
              <a:rPr lang="en-US" sz="900" b="1" kern="0" dirty="0" smtClean="0">
                <a:solidFill>
                  <a:srgbClr val="000000"/>
                </a:solidFill>
              </a:rPr>
              <a:t>.00</a:t>
            </a:r>
            <a:endParaRPr lang="en-US" sz="900" kern="0" dirty="0">
              <a:solidFill>
                <a:srgbClr val="000000"/>
              </a:solidFill>
            </a:endParaRPr>
          </a:p>
        </p:txBody>
      </p:sp>
      <p:sp>
        <p:nvSpPr>
          <p:cNvPr id="211" name="Text Box 32"/>
          <p:cNvSpPr txBox="1">
            <a:spLocks noChangeArrowheads="1"/>
          </p:cNvSpPr>
          <p:nvPr/>
        </p:nvSpPr>
        <p:spPr bwMode="auto">
          <a:xfrm>
            <a:off x="2315716" y="3141408"/>
            <a:ext cx="88036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900" b="1" kern="0" dirty="0" err="1">
                <a:solidFill>
                  <a:srgbClr val="000000"/>
                </a:solidFill>
              </a:rPr>
              <a:t>Rs</a:t>
            </a:r>
            <a:r>
              <a:rPr lang="en-US" sz="900" b="1" kern="0" dirty="0">
                <a:solidFill>
                  <a:srgbClr val="000000"/>
                </a:solidFill>
              </a:rPr>
              <a:t> </a:t>
            </a:r>
            <a:r>
              <a:rPr lang="en-US" sz="900" b="1" kern="0" dirty="0" smtClean="0">
                <a:solidFill>
                  <a:srgbClr val="000000"/>
                </a:solidFill>
              </a:rPr>
              <a:t>1.0 </a:t>
            </a:r>
            <a:r>
              <a:rPr lang="en-US" sz="900" b="1" kern="0" dirty="0">
                <a:solidFill>
                  <a:srgbClr val="000000"/>
                </a:solidFill>
              </a:rPr>
              <a:t>~ </a:t>
            </a:r>
            <a:r>
              <a:rPr lang="en-US" sz="900" b="1" kern="0" dirty="0" smtClean="0">
                <a:solidFill>
                  <a:srgbClr val="000000"/>
                </a:solidFill>
              </a:rPr>
              <a:t>2.50</a:t>
            </a:r>
            <a:endParaRPr lang="en-US" sz="900" kern="0" dirty="0">
              <a:solidFill>
                <a:srgbClr val="000000"/>
              </a:solidFill>
            </a:endParaRPr>
          </a:p>
        </p:txBody>
      </p:sp>
      <p:sp>
        <p:nvSpPr>
          <p:cNvPr id="212" name="Text Box 33"/>
          <p:cNvSpPr txBox="1">
            <a:spLocks noChangeArrowheads="1"/>
          </p:cNvSpPr>
          <p:nvPr/>
        </p:nvSpPr>
        <p:spPr bwMode="auto">
          <a:xfrm>
            <a:off x="2214835" y="3522408"/>
            <a:ext cx="105990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900" b="1" kern="0" dirty="0" err="1">
                <a:solidFill>
                  <a:srgbClr val="000000"/>
                </a:solidFill>
              </a:rPr>
              <a:t>Rs</a:t>
            </a:r>
            <a:r>
              <a:rPr lang="en-US" sz="900" b="1" kern="0" dirty="0">
                <a:solidFill>
                  <a:srgbClr val="000000"/>
                </a:solidFill>
              </a:rPr>
              <a:t> </a:t>
            </a:r>
            <a:r>
              <a:rPr lang="en-US" sz="900" b="1" kern="0" dirty="0" smtClean="0">
                <a:solidFill>
                  <a:srgbClr val="000000"/>
                </a:solidFill>
              </a:rPr>
              <a:t>0.40~Rs. 1.0 </a:t>
            </a:r>
            <a:endParaRPr lang="en-US" sz="900" kern="0" dirty="0">
              <a:solidFill>
                <a:srgbClr val="000000"/>
              </a:solidFill>
            </a:endParaRPr>
          </a:p>
        </p:txBody>
      </p:sp>
      <p:sp>
        <p:nvSpPr>
          <p:cNvPr id="213" name="Text Box 35"/>
          <p:cNvSpPr txBox="1">
            <a:spLocks noChangeArrowheads="1"/>
          </p:cNvSpPr>
          <p:nvPr/>
        </p:nvSpPr>
        <p:spPr bwMode="auto">
          <a:xfrm>
            <a:off x="2425077" y="4055808"/>
            <a:ext cx="58862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900" b="1" kern="0" dirty="0" err="1">
                <a:solidFill>
                  <a:srgbClr val="000000"/>
                </a:solidFill>
              </a:rPr>
              <a:t>Rs</a:t>
            </a:r>
            <a:r>
              <a:rPr lang="en-US" sz="900" b="1" kern="0" dirty="0">
                <a:solidFill>
                  <a:srgbClr val="000000"/>
                </a:solidFill>
              </a:rPr>
              <a:t> </a:t>
            </a:r>
            <a:r>
              <a:rPr lang="en-US" sz="900" b="1" kern="0" dirty="0" smtClean="0">
                <a:solidFill>
                  <a:srgbClr val="000000"/>
                </a:solidFill>
              </a:rPr>
              <a:t>0.40</a:t>
            </a:r>
            <a:endParaRPr lang="en-US" sz="900" kern="0" dirty="0">
              <a:solidFill>
                <a:srgbClr val="000000"/>
              </a:solidFill>
            </a:endParaRPr>
          </a:p>
        </p:txBody>
      </p:sp>
      <p:sp>
        <p:nvSpPr>
          <p:cNvPr id="214" name="Rectangle 36"/>
          <p:cNvSpPr>
            <a:spLocks noChangeArrowheads="1"/>
          </p:cNvSpPr>
          <p:nvPr/>
        </p:nvSpPr>
        <p:spPr bwMode="auto">
          <a:xfrm>
            <a:off x="6629992" y="1826959"/>
            <a:ext cx="66556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900" b="1" kern="0" dirty="0" err="1">
                <a:solidFill>
                  <a:srgbClr val="000000"/>
                </a:solidFill>
              </a:rPr>
              <a:t>Rs</a:t>
            </a:r>
            <a:r>
              <a:rPr lang="en-US" sz="900" b="1" kern="0" dirty="0">
                <a:solidFill>
                  <a:srgbClr val="000000"/>
                </a:solidFill>
              </a:rPr>
              <a:t/>
            </a:r>
            <a:br>
              <a:rPr lang="en-US" sz="900" b="1" kern="0" dirty="0">
                <a:solidFill>
                  <a:srgbClr val="000000"/>
                </a:solidFill>
              </a:rPr>
            </a:br>
            <a:r>
              <a:rPr lang="en-US" sz="900" b="1" kern="0" dirty="0" smtClean="0">
                <a:solidFill>
                  <a:srgbClr val="000000"/>
                </a:solidFill>
              </a:rPr>
              <a:t>2 </a:t>
            </a:r>
            <a:r>
              <a:rPr lang="en-US" sz="900" b="1" kern="0" dirty="0">
                <a:solidFill>
                  <a:srgbClr val="000000"/>
                </a:solidFill>
              </a:rPr>
              <a:t>Lac</a:t>
            </a:r>
            <a:br>
              <a:rPr lang="en-US" sz="900" b="1" kern="0" dirty="0">
                <a:solidFill>
                  <a:srgbClr val="000000"/>
                </a:solidFill>
              </a:rPr>
            </a:br>
            <a:r>
              <a:rPr lang="en-US" sz="900" b="1" kern="0" dirty="0">
                <a:solidFill>
                  <a:srgbClr val="000000"/>
                </a:solidFill>
              </a:rPr>
              <a:t>&amp; above.</a:t>
            </a:r>
            <a:endParaRPr lang="en-US" sz="1400" b="1" kern="0" dirty="0">
              <a:solidFill>
                <a:srgbClr val="000000"/>
              </a:solidFill>
            </a:endParaRPr>
          </a:p>
        </p:txBody>
      </p:sp>
      <p:sp>
        <p:nvSpPr>
          <p:cNvPr id="215" name="Text Box 37"/>
          <p:cNvSpPr txBox="1">
            <a:spLocks noChangeArrowheads="1"/>
          </p:cNvSpPr>
          <p:nvPr/>
        </p:nvSpPr>
        <p:spPr bwMode="auto">
          <a:xfrm>
            <a:off x="5330433" y="1906334"/>
            <a:ext cx="86914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1000" b="1" kern="0">
                <a:solidFill>
                  <a:srgbClr val="000000"/>
                </a:solidFill>
              </a:rPr>
              <a:t>High - High</a:t>
            </a:r>
          </a:p>
        </p:txBody>
      </p:sp>
      <p:sp>
        <p:nvSpPr>
          <p:cNvPr id="216" name="Line 38"/>
          <p:cNvSpPr>
            <a:spLocks noChangeShapeType="1"/>
          </p:cNvSpPr>
          <p:nvPr/>
        </p:nvSpPr>
        <p:spPr bwMode="auto">
          <a:xfrm>
            <a:off x="2514600" y="2303208"/>
            <a:ext cx="457200"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kern="0">
              <a:solidFill>
                <a:srgbClr val="000000"/>
              </a:solidFill>
            </a:endParaRPr>
          </a:p>
        </p:txBody>
      </p:sp>
      <p:sp>
        <p:nvSpPr>
          <p:cNvPr id="217" name="Rectangle 39"/>
          <p:cNvSpPr>
            <a:spLocks noChangeArrowheads="1"/>
          </p:cNvSpPr>
          <p:nvPr/>
        </p:nvSpPr>
        <p:spPr bwMode="auto">
          <a:xfrm>
            <a:off x="2422963" y="2303208"/>
            <a:ext cx="6976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900" b="1" kern="0" dirty="0" err="1">
                <a:solidFill>
                  <a:srgbClr val="000000"/>
                </a:solidFill>
              </a:rPr>
              <a:t>Rs</a:t>
            </a:r>
            <a:r>
              <a:rPr lang="en-US" sz="900" b="1" kern="0" dirty="0">
                <a:solidFill>
                  <a:srgbClr val="000000"/>
                </a:solidFill>
              </a:rPr>
              <a:t> 5</a:t>
            </a:r>
            <a:r>
              <a:rPr lang="en-US" sz="900" b="1" kern="0" dirty="0" smtClean="0">
                <a:solidFill>
                  <a:srgbClr val="000000"/>
                </a:solidFill>
              </a:rPr>
              <a:t>.0 </a:t>
            </a:r>
            <a:r>
              <a:rPr lang="en-US" sz="900" b="1" kern="0" dirty="0">
                <a:solidFill>
                  <a:srgbClr val="000000"/>
                </a:solidFill>
              </a:rPr>
              <a:t>to </a:t>
            </a:r>
            <a:br>
              <a:rPr lang="en-US" sz="900" b="1" kern="0" dirty="0">
                <a:solidFill>
                  <a:srgbClr val="000000"/>
                </a:solidFill>
              </a:rPr>
            </a:br>
            <a:r>
              <a:rPr lang="en-US" sz="900" b="1" kern="0" dirty="0" err="1">
                <a:solidFill>
                  <a:srgbClr val="000000"/>
                </a:solidFill>
              </a:rPr>
              <a:t>Rs</a:t>
            </a:r>
            <a:r>
              <a:rPr lang="en-US" sz="900" b="1" kern="0" dirty="0">
                <a:solidFill>
                  <a:srgbClr val="000000"/>
                </a:solidFill>
              </a:rPr>
              <a:t> </a:t>
            </a:r>
            <a:r>
              <a:rPr lang="en-US" sz="900" b="1" kern="0" dirty="0" smtClean="0">
                <a:solidFill>
                  <a:srgbClr val="000000"/>
                </a:solidFill>
              </a:rPr>
              <a:t>10.0 </a:t>
            </a:r>
            <a:endParaRPr lang="en-US" sz="1400" b="1" kern="0" dirty="0">
              <a:solidFill>
                <a:srgbClr val="000000"/>
              </a:solidFill>
            </a:endParaRPr>
          </a:p>
        </p:txBody>
      </p:sp>
      <p:sp>
        <p:nvSpPr>
          <p:cNvPr id="218" name="AutoShape 40"/>
          <p:cNvSpPr>
            <a:spLocks noChangeArrowheads="1"/>
          </p:cNvSpPr>
          <p:nvPr/>
        </p:nvSpPr>
        <p:spPr bwMode="auto">
          <a:xfrm rot="10800000">
            <a:off x="6997700" y="1566608"/>
            <a:ext cx="2146300" cy="2971800"/>
          </a:xfrm>
          <a:prstGeom prst="triangle">
            <a:avLst>
              <a:gd name="adj" fmla="val 50000"/>
            </a:avLst>
          </a:prstGeom>
          <a:solidFill>
            <a:srgbClr val="C1EC76"/>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kern="0">
              <a:solidFill>
                <a:srgbClr val="000000"/>
              </a:solidFill>
            </a:endParaRPr>
          </a:p>
        </p:txBody>
      </p:sp>
      <p:sp>
        <p:nvSpPr>
          <p:cNvPr id="219" name="Text Box 41"/>
          <p:cNvSpPr txBox="1">
            <a:spLocks noChangeArrowheads="1"/>
          </p:cNvSpPr>
          <p:nvPr/>
        </p:nvSpPr>
        <p:spPr bwMode="auto">
          <a:xfrm>
            <a:off x="6780338" y="1236409"/>
            <a:ext cx="274466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kern="0" cap="none" spc="0" normalizeH="0" baseline="0">
                <a:ln>
                  <a:noFill/>
                </a:ln>
                <a:solidFill>
                  <a:prstClr val="white"/>
                </a:solidFill>
                <a:effectLst/>
                <a:uLnTx/>
                <a:uFillTx/>
                <a:latin typeface="Verdana" pitchFamily="34" charset="0"/>
                <a:ea typeface="Verdana" pitchFamily="34" charset="0"/>
                <a:cs typeface="Verdana" pitchFamily="34" charset="0"/>
              </a:defRPr>
            </a:lvl1pPr>
          </a:lstStyle>
          <a:p>
            <a:r>
              <a:rPr lang="en-US" dirty="0">
                <a:solidFill>
                  <a:srgbClr val="000000"/>
                </a:solidFill>
              </a:rPr>
              <a:t>Income Distribution in %</a:t>
            </a:r>
          </a:p>
        </p:txBody>
      </p:sp>
      <p:sp>
        <p:nvSpPr>
          <p:cNvPr id="220" name="Text Box 42"/>
          <p:cNvSpPr txBox="1">
            <a:spLocks noChangeArrowheads="1"/>
          </p:cNvSpPr>
          <p:nvPr/>
        </p:nvSpPr>
        <p:spPr bwMode="auto">
          <a:xfrm>
            <a:off x="7918717" y="2379409"/>
            <a:ext cx="40427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1000" b="1" kern="0">
                <a:solidFill>
                  <a:srgbClr val="000000"/>
                </a:solidFill>
              </a:rPr>
              <a:t>4 %</a:t>
            </a:r>
          </a:p>
        </p:txBody>
      </p:sp>
      <p:sp>
        <p:nvSpPr>
          <p:cNvPr id="221" name="Text Box 43"/>
          <p:cNvSpPr txBox="1">
            <a:spLocks noChangeArrowheads="1"/>
          </p:cNvSpPr>
          <p:nvPr/>
        </p:nvSpPr>
        <p:spPr bwMode="auto">
          <a:xfrm>
            <a:off x="7848526" y="2776284"/>
            <a:ext cx="47481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1000" b="1" kern="0">
                <a:solidFill>
                  <a:srgbClr val="000000"/>
                </a:solidFill>
              </a:rPr>
              <a:t>15 %</a:t>
            </a:r>
          </a:p>
        </p:txBody>
      </p:sp>
      <p:sp>
        <p:nvSpPr>
          <p:cNvPr id="222" name="Text Box 44"/>
          <p:cNvSpPr txBox="1">
            <a:spLocks noChangeArrowheads="1"/>
          </p:cNvSpPr>
          <p:nvPr/>
        </p:nvSpPr>
        <p:spPr bwMode="auto">
          <a:xfrm>
            <a:off x="7856464" y="3141409"/>
            <a:ext cx="47481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1000" b="1" kern="0">
                <a:solidFill>
                  <a:srgbClr val="000000"/>
                </a:solidFill>
              </a:rPr>
              <a:t>20 %</a:t>
            </a:r>
          </a:p>
        </p:txBody>
      </p:sp>
      <p:sp>
        <p:nvSpPr>
          <p:cNvPr id="223" name="Text Box 45"/>
          <p:cNvSpPr txBox="1">
            <a:spLocks noChangeArrowheads="1"/>
          </p:cNvSpPr>
          <p:nvPr/>
        </p:nvSpPr>
        <p:spPr bwMode="auto">
          <a:xfrm>
            <a:off x="7848526" y="3522409"/>
            <a:ext cx="47481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1000" b="1" kern="0">
                <a:solidFill>
                  <a:srgbClr val="000000"/>
                </a:solidFill>
              </a:rPr>
              <a:t>40 %</a:t>
            </a:r>
          </a:p>
        </p:txBody>
      </p:sp>
      <p:sp>
        <p:nvSpPr>
          <p:cNvPr id="224" name="Text Box 46"/>
          <p:cNvSpPr txBox="1">
            <a:spLocks noChangeArrowheads="1"/>
          </p:cNvSpPr>
          <p:nvPr/>
        </p:nvSpPr>
        <p:spPr bwMode="auto">
          <a:xfrm>
            <a:off x="7846939" y="3887534"/>
            <a:ext cx="47481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1000" b="1" kern="0">
                <a:solidFill>
                  <a:srgbClr val="000000"/>
                </a:solidFill>
              </a:rPr>
              <a:t>20 %</a:t>
            </a:r>
          </a:p>
        </p:txBody>
      </p:sp>
      <p:sp>
        <p:nvSpPr>
          <p:cNvPr id="225" name="Text Box 47"/>
          <p:cNvSpPr txBox="1">
            <a:spLocks noChangeArrowheads="1"/>
          </p:cNvSpPr>
          <p:nvPr/>
        </p:nvSpPr>
        <p:spPr bwMode="auto">
          <a:xfrm>
            <a:off x="7918717" y="1922209"/>
            <a:ext cx="40427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1000" b="1" kern="0">
                <a:solidFill>
                  <a:srgbClr val="000000"/>
                </a:solidFill>
              </a:rPr>
              <a:t>1 %</a:t>
            </a:r>
          </a:p>
        </p:txBody>
      </p:sp>
      <p:sp>
        <p:nvSpPr>
          <p:cNvPr id="226" name="AutoShape 50"/>
          <p:cNvSpPr>
            <a:spLocks noChangeArrowheads="1"/>
          </p:cNvSpPr>
          <p:nvPr/>
        </p:nvSpPr>
        <p:spPr bwMode="auto">
          <a:xfrm>
            <a:off x="8051800" y="1541208"/>
            <a:ext cx="2235200" cy="2971800"/>
          </a:xfrm>
          <a:prstGeom prst="triangle">
            <a:avLst>
              <a:gd name="adj" fmla="val 50468"/>
            </a:avLst>
          </a:prstGeom>
          <a:solidFill>
            <a:srgbClr val="C1EC76"/>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sz="1000" kern="0">
              <a:solidFill>
                <a:srgbClr val="000000"/>
              </a:solidFill>
            </a:endParaRPr>
          </a:p>
        </p:txBody>
      </p:sp>
      <p:sp>
        <p:nvSpPr>
          <p:cNvPr id="227" name="Line 51"/>
          <p:cNvSpPr>
            <a:spLocks noChangeShapeType="1"/>
          </p:cNvSpPr>
          <p:nvPr/>
        </p:nvSpPr>
        <p:spPr bwMode="auto">
          <a:xfrm>
            <a:off x="2133600" y="3446208"/>
            <a:ext cx="7772400"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kern="0">
              <a:solidFill>
                <a:srgbClr val="000000"/>
              </a:solidFill>
            </a:endParaRPr>
          </a:p>
        </p:txBody>
      </p:sp>
      <p:sp>
        <p:nvSpPr>
          <p:cNvPr id="228" name="Line 52"/>
          <p:cNvSpPr>
            <a:spLocks noChangeShapeType="1"/>
          </p:cNvSpPr>
          <p:nvPr/>
        </p:nvSpPr>
        <p:spPr bwMode="auto">
          <a:xfrm>
            <a:off x="5334000" y="3065208"/>
            <a:ext cx="4419600"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kern="0">
              <a:solidFill>
                <a:srgbClr val="000000"/>
              </a:solidFill>
            </a:endParaRPr>
          </a:p>
        </p:txBody>
      </p:sp>
      <p:sp>
        <p:nvSpPr>
          <p:cNvPr id="229" name="Line 53"/>
          <p:cNvSpPr>
            <a:spLocks noChangeShapeType="1"/>
          </p:cNvSpPr>
          <p:nvPr/>
        </p:nvSpPr>
        <p:spPr bwMode="auto">
          <a:xfrm>
            <a:off x="5257800" y="2708022"/>
            <a:ext cx="4343400" cy="1587"/>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kern="0">
              <a:solidFill>
                <a:srgbClr val="000000"/>
              </a:solidFill>
            </a:endParaRPr>
          </a:p>
        </p:txBody>
      </p:sp>
      <p:sp>
        <p:nvSpPr>
          <p:cNvPr id="230" name="Line 54"/>
          <p:cNvSpPr>
            <a:spLocks noChangeShapeType="1"/>
          </p:cNvSpPr>
          <p:nvPr/>
        </p:nvSpPr>
        <p:spPr bwMode="auto">
          <a:xfrm>
            <a:off x="5105400" y="2303209"/>
            <a:ext cx="4343400" cy="3175"/>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kern="0">
              <a:solidFill>
                <a:srgbClr val="000000"/>
              </a:solidFill>
            </a:endParaRPr>
          </a:p>
        </p:txBody>
      </p:sp>
      <p:sp>
        <p:nvSpPr>
          <p:cNvPr id="231" name="Text Box 55"/>
          <p:cNvSpPr txBox="1">
            <a:spLocks noChangeArrowheads="1"/>
          </p:cNvSpPr>
          <p:nvPr/>
        </p:nvSpPr>
        <p:spPr bwMode="auto">
          <a:xfrm>
            <a:off x="7920038" y="4559046"/>
            <a:ext cx="23669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sz="1400" b="1" kern="0" dirty="0">
                <a:solidFill>
                  <a:srgbClr val="000000"/>
                </a:solidFill>
                <a:latin typeface="Verdana" pitchFamily="34" charset="0"/>
                <a:ea typeface="Verdana" pitchFamily="34" charset="0"/>
                <a:cs typeface="Verdana" pitchFamily="34" charset="0"/>
              </a:rPr>
              <a:t>Housing Shortage *</a:t>
            </a:r>
            <a:br>
              <a:rPr lang="en-US" sz="1400" b="1" kern="0" dirty="0">
                <a:solidFill>
                  <a:srgbClr val="000000"/>
                </a:solidFill>
                <a:latin typeface="Verdana" pitchFamily="34" charset="0"/>
                <a:ea typeface="Verdana" pitchFamily="34" charset="0"/>
                <a:cs typeface="Verdana" pitchFamily="34" charset="0"/>
              </a:rPr>
            </a:br>
            <a:r>
              <a:rPr lang="en-US" sz="1400" b="1" kern="0" dirty="0">
                <a:solidFill>
                  <a:srgbClr val="000000"/>
                </a:solidFill>
                <a:latin typeface="Verdana" pitchFamily="34" charset="0"/>
                <a:ea typeface="Verdana" pitchFamily="34" charset="0"/>
                <a:cs typeface="Verdana" pitchFamily="34" charset="0"/>
              </a:rPr>
              <a:t>(millions)</a:t>
            </a:r>
          </a:p>
        </p:txBody>
      </p:sp>
      <p:sp>
        <p:nvSpPr>
          <p:cNvPr id="232" name="Line 56"/>
          <p:cNvSpPr>
            <a:spLocks noChangeShapeType="1"/>
          </p:cNvSpPr>
          <p:nvPr/>
        </p:nvSpPr>
        <p:spPr bwMode="auto">
          <a:xfrm>
            <a:off x="5741430" y="3897362"/>
            <a:ext cx="4419600"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kern="0">
              <a:solidFill>
                <a:srgbClr val="000000"/>
              </a:solidFill>
            </a:endParaRPr>
          </a:p>
        </p:txBody>
      </p:sp>
      <p:sp>
        <p:nvSpPr>
          <p:cNvPr id="233" name="Text Box 57"/>
          <p:cNvSpPr txBox="1">
            <a:spLocks noChangeArrowheads="1"/>
          </p:cNvSpPr>
          <p:nvPr/>
        </p:nvSpPr>
        <p:spPr bwMode="auto">
          <a:xfrm>
            <a:off x="8894386" y="2379409"/>
            <a:ext cx="53732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1000" b="1" kern="0" dirty="0" smtClean="0">
                <a:solidFill>
                  <a:srgbClr val="000000"/>
                </a:solidFill>
              </a:rPr>
              <a:t>0.350 </a:t>
            </a:r>
            <a:endParaRPr lang="en-US" sz="1000" b="1" kern="0" dirty="0">
              <a:solidFill>
                <a:srgbClr val="000000"/>
              </a:solidFill>
            </a:endParaRPr>
          </a:p>
        </p:txBody>
      </p:sp>
      <p:sp>
        <p:nvSpPr>
          <p:cNvPr id="234" name="Text Box 58"/>
          <p:cNvSpPr txBox="1">
            <a:spLocks noChangeArrowheads="1"/>
          </p:cNvSpPr>
          <p:nvPr/>
        </p:nvSpPr>
        <p:spPr bwMode="auto">
          <a:xfrm>
            <a:off x="8859462" y="2776284"/>
            <a:ext cx="53732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1000" b="1" kern="0" dirty="0" smtClean="0">
                <a:solidFill>
                  <a:srgbClr val="000000"/>
                </a:solidFill>
              </a:rPr>
              <a:t>1.250 </a:t>
            </a:r>
            <a:endParaRPr lang="en-US" sz="1000" b="1" kern="0" dirty="0">
              <a:solidFill>
                <a:srgbClr val="000000"/>
              </a:solidFill>
            </a:endParaRPr>
          </a:p>
        </p:txBody>
      </p:sp>
      <p:sp>
        <p:nvSpPr>
          <p:cNvPr id="235" name="Text Box 59"/>
          <p:cNvSpPr txBox="1">
            <a:spLocks noChangeArrowheads="1"/>
          </p:cNvSpPr>
          <p:nvPr/>
        </p:nvSpPr>
        <p:spPr bwMode="auto">
          <a:xfrm>
            <a:off x="8885033" y="3204909"/>
            <a:ext cx="5020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1000" b="1" kern="0" dirty="0" smtClean="0">
                <a:solidFill>
                  <a:srgbClr val="000000"/>
                </a:solidFill>
              </a:rPr>
              <a:t>1.750</a:t>
            </a:r>
            <a:endParaRPr lang="en-US" sz="1000" b="1" kern="0" dirty="0">
              <a:solidFill>
                <a:srgbClr val="000000"/>
              </a:solidFill>
            </a:endParaRPr>
          </a:p>
        </p:txBody>
      </p:sp>
      <p:sp>
        <p:nvSpPr>
          <p:cNvPr id="236" name="Text Box 60"/>
          <p:cNvSpPr txBox="1">
            <a:spLocks noChangeArrowheads="1"/>
          </p:cNvSpPr>
          <p:nvPr/>
        </p:nvSpPr>
        <p:spPr bwMode="auto">
          <a:xfrm>
            <a:off x="8841830" y="3598609"/>
            <a:ext cx="57259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1000" b="1" kern="0" dirty="0" smtClean="0">
                <a:solidFill>
                  <a:srgbClr val="000000"/>
                </a:solidFill>
              </a:rPr>
              <a:t>3.7500</a:t>
            </a:r>
            <a:endParaRPr lang="en-US" sz="1000" b="1" kern="0" dirty="0">
              <a:solidFill>
                <a:srgbClr val="000000"/>
              </a:solidFill>
            </a:endParaRPr>
          </a:p>
        </p:txBody>
      </p:sp>
      <p:sp>
        <p:nvSpPr>
          <p:cNvPr id="237" name="Text Box 61"/>
          <p:cNvSpPr txBox="1">
            <a:spLocks noChangeArrowheads="1"/>
          </p:cNvSpPr>
          <p:nvPr/>
        </p:nvSpPr>
        <p:spPr bwMode="auto">
          <a:xfrm>
            <a:off x="8875508" y="3887534"/>
            <a:ext cx="5020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1000" b="1" kern="0" dirty="0" smtClean="0">
                <a:solidFill>
                  <a:srgbClr val="000000"/>
                </a:solidFill>
              </a:rPr>
              <a:t>1.750</a:t>
            </a:r>
            <a:endParaRPr lang="en-US" sz="1000" b="1" kern="0" dirty="0">
              <a:solidFill>
                <a:srgbClr val="000000"/>
              </a:solidFill>
            </a:endParaRPr>
          </a:p>
        </p:txBody>
      </p:sp>
      <p:sp>
        <p:nvSpPr>
          <p:cNvPr id="238" name="Text Box 62"/>
          <p:cNvSpPr txBox="1">
            <a:spLocks noChangeArrowheads="1"/>
          </p:cNvSpPr>
          <p:nvPr/>
        </p:nvSpPr>
        <p:spPr bwMode="auto">
          <a:xfrm>
            <a:off x="8948532" y="2058734"/>
            <a:ext cx="5020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1000" b="1" kern="0" dirty="0" smtClean="0">
                <a:solidFill>
                  <a:srgbClr val="000000"/>
                </a:solidFill>
              </a:rPr>
              <a:t>0.075</a:t>
            </a:r>
            <a:endParaRPr lang="en-US" sz="1000" b="1" kern="0" dirty="0">
              <a:solidFill>
                <a:srgbClr val="000000"/>
              </a:solidFill>
            </a:endParaRPr>
          </a:p>
        </p:txBody>
      </p:sp>
      <p:sp>
        <p:nvSpPr>
          <p:cNvPr id="239" name="Text Box 48"/>
          <p:cNvSpPr txBox="1">
            <a:spLocks noChangeArrowheads="1"/>
          </p:cNvSpPr>
          <p:nvPr/>
        </p:nvSpPr>
        <p:spPr bwMode="auto">
          <a:xfrm>
            <a:off x="2939256" y="5263152"/>
            <a:ext cx="5181600"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defRPr/>
            </a:pPr>
            <a:r>
              <a:rPr lang="en-US" sz="1600" kern="0" dirty="0">
                <a:solidFill>
                  <a:srgbClr val="000000"/>
                </a:solidFill>
                <a:latin typeface="Avenir"/>
                <a:ea typeface="Verdana" pitchFamily="34" charset="0"/>
                <a:cs typeface="Verdana" pitchFamily="34" charset="0"/>
              </a:rPr>
              <a:t> </a:t>
            </a:r>
            <a:r>
              <a:rPr lang="en-US" sz="1400" kern="0" dirty="0">
                <a:solidFill>
                  <a:srgbClr val="000000"/>
                </a:solidFill>
                <a:latin typeface="Avenir"/>
                <a:ea typeface="Verdana" pitchFamily="34" charset="0"/>
                <a:cs typeface="Verdana" pitchFamily="34" charset="0"/>
              </a:rPr>
              <a:t>Per Capita Income:  	</a:t>
            </a:r>
            <a:r>
              <a:rPr lang="en-US" sz="1400" kern="0" dirty="0" smtClean="0">
                <a:solidFill>
                  <a:srgbClr val="000000"/>
                </a:solidFill>
                <a:latin typeface="Avenir"/>
                <a:ea typeface="Verdana" pitchFamily="34" charset="0"/>
                <a:cs typeface="Verdana" pitchFamily="34" charset="0"/>
              </a:rPr>
              <a:t>Rs.10,000 </a:t>
            </a:r>
            <a:r>
              <a:rPr lang="en-US" sz="1400" kern="0" dirty="0">
                <a:solidFill>
                  <a:srgbClr val="000000"/>
                </a:solidFill>
                <a:latin typeface="Avenir"/>
                <a:ea typeface="Verdana" pitchFamily="34" charset="0"/>
                <a:cs typeface="Verdana" pitchFamily="34" charset="0"/>
              </a:rPr>
              <a:t>per month</a:t>
            </a:r>
          </a:p>
          <a:p>
            <a:pPr>
              <a:spcBef>
                <a:spcPct val="50000"/>
              </a:spcBef>
              <a:buFontTx/>
              <a:buChar char="-"/>
              <a:defRPr/>
            </a:pPr>
            <a:r>
              <a:rPr lang="en-US" sz="1400" kern="0" dirty="0">
                <a:solidFill>
                  <a:srgbClr val="000000"/>
                </a:solidFill>
                <a:latin typeface="Avenir"/>
                <a:ea typeface="Verdana" pitchFamily="34" charset="0"/>
                <a:cs typeface="Verdana" pitchFamily="34" charset="0"/>
              </a:rPr>
              <a:t> Minimum Wage Rate	</a:t>
            </a:r>
            <a:r>
              <a:rPr lang="en-US" sz="1400" kern="0" dirty="0" smtClean="0">
                <a:solidFill>
                  <a:srgbClr val="000000"/>
                </a:solidFill>
                <a:latin typeface="Avenir"/>
                <a:ea typeface="Verdana" pitchFamily="34" charset="0"/>
                <a:cs typeface="Verdana" pitchFamily="34" charset="0"/>
              </a:rPr>
              <a:t>Rs.12,000 </a:t>
            </a:r>
            <a:r>
              <a:rPr lang="en-US" sz="1400" kern="0" dirty="0">
                <a:solidFill>
                  <a:srgbClr val="000000"/>
                </a:solidFill>
                <a:latin typeface="Avenir"/>
                <a:ea typeface="Verdana" pitchFamily="34" charset="0"/>
                <a:cs typeface="Verdana" pitchFamily="34" charset="0"/>
              </a:rPr>
              <a:t>per month</a:t>
            </a:r>
          </a:p>
        </p:txBody>
      </p:sp>
      <p:sp>
        <p:nvSpPr>
          <p:cNvPr id="240" name="Text Box 63"/>
          <p:cNvSpPr txBox="1">
            <a:spLocks noChangeArrowheads="1"/>
          </p:cNvSpPr>
          <p:nvPr/>
        </p:nvSpPr>
        <p:spPr bwMode="auto">
          <a:xfrm>
            <a:off x="1591962" y="6232310"/>
            <a:ext cx="885567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sz="1000" kern="0" dirty="0">
                <a:solidFill>
                  <a:srgbClr val="000000"/>
                </a:solidFill>
                <a:latin typeface="Verdana" pitchFamily="34" charset="0"/>
                <a:ea typeface="Verdana" pitchFamily="34" charset="0"/>
                <a:cs typeface="Verdana" pitchFamily="34" charset="0"/>
              </a:rPr>
              <a:t>* The figures as above are just </a:t>
            </a:r>
            <a:r>
              <a:rPr lang="en-US" sz="1000" kern="0" dirty="0" smtClean="0">
                <a:solidFill>
                  <a:srgbClr val="000000"/>
                </a:solidFill>
                <a:latin typeface="Verdana" pitchFamily="34" charset="0"/>
                <a:ea typeface="Verdana" pitchFamily="34" charset="0"/>
                <a:cs typeface="Verdana" pitchFamily="34" charset="0"/>
              </a:rPr>
              <a:t>estimates current , </a:t>
            </a:r>
            <a:r>
              <a:rPr lang="en-US" sz="1000" kern="0" dirty="0">
                <a:solidFill>
                  <a:srgbClr val="000000"/>
                </a:solidFill>
                <a:latin typeface="Verdana" pitchFamily="34" charset="0"/>
                <a:ea typeface="Verdana" pitchFamily="34" charset="0"/>
                <a:cs typeface="Verdana" pitchFamily="34" charset="0"/>
              </a:rPr>
              <a:t>based on in house research done at HBFC Pakistan in 2008.Total existing backlog is estimated at </a:t>
            </a:r>
            <a:r>
              <a:rPr lang="en-US" sz="1000" kern="0" dirty="0" smtClean="0">
                <a:solidFill>
                  <a:srgbClr val="000000"/>
                </a:solidFill>
                <a:latin typeface="Verdana" pitchFamily="34" charset="0"/>
                <a:ea typeface="Verdana" pitchFamily="34" charset="0"/>
                <a:cs typeface="Verdana" pitchFamily="34" charset="0"/>
              </a:rPr>
              <a:t>9-10 </a:t>
            </a:r>
            <a:r>
              <a:rPr lang="en-US" sz="1000" kern="0" dirty="0" err="1">
                <a:solidFill>
                  <a:srgbClr val="000000"/>
                </a:solidFill>
                <a:latin typeface="Verdana" pitchFamily="34" charset="0"/>
                <a:ea typeface="Verdana" pitchFamily="34" charset="0"/>
                <a:cs typeface="Verdana" pitchFamily="34" charset="0"/>
              </a:rPr>
              <a:t>mn</a:t>
            </a:r>
            <a:r>
              <a:rPr lang="en-US" sz="1000" kern="0" dirty="0">
                <a:solidFill>
                  <a:srgbClr val="000000"/>
                </a:solidFill>
                <a:latin typeface="Verdana" pitchFamily="34" charset="0"/>
                <a:ea typeface="Verdana" pitchFamily="34" charset="0"/>
                <a:cs typeface="Verdana" pitchFamily="34" charset="0"/>
              </a:rPr>
              <a:t> units. The shortage in various income segments is assumed in the same proportion as per income distribution pattern. However, actual shortage is much higher in low income segments as opposed to higher income segments. </a:t>
            </a:r>
          </a:p>
        </p:txBody>
      </p:sp>
      <p:sp>
        <p:nvSpPr>
          <p:cNvPr id="3" name="TextBox 2"/>
          <p:cNvSpPr txBox="1"/>
          <p:nvPr/>
        </p:nvSpPr>
        <p:spPr>
          <a:xfrm>
            <a:off x="2809103" y="499809"/>
            <a:ext cx="6334897"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816318" latinLnBrk="1" hangingPunct="0"/>
            <a:r>
              <a:rPr lang="en-GB" sz="3200" dirty="0" smtClean="0">
                <a:solidFill>
                  <a:srgbClr val="000000"/>
                </a:solidFill>
              </a:rPr>
              <a:t>  Housing </a:t>
            </a:r>
            <a:r>
              <a:rPr lang="en-GB" sz="3200" dirty="0">
                <a:solidFill>
                  <a:srgbClr val="000000"/>
                </a:solidFill>
              </a:rPr>
              <a:t>Continuum in Pakistan</a:t>
            </a:r>
            <a:endParaRPr lang="en-US" sz="3200" dirty="0">
              <a:solidFill>
                <a:srgbClr val="000000"/>
              </a:solidFill>
              <a:latin typeface="Times New Roman"/>
              <a:ea typeface="Times New Roman"/>
              <a:cs typeface="Times New Roman"/>
              <a:sym typeface="Times New Roman"/>
            </a:endParaRPr>
          </a:p>
        </p:txBody>
      </p:sp>
      <p:sp>
        <p:nvSpPr>
          <p:cNvPr id="4" name="TextBox 3"/>
          <p:cNvSpPr txBox="1"/>
          <p:nvPr/>
        </p:nvSpPr>
        <p:spPr>
          <a:xfrm>
            <a:off x="6181529" y="4559046"/>
            <a:ext cx="1831599"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816318" latinLnBrk="1" hangingPunct="0"/>
            <a:r>
              <a:rPr lang="en-US" sz="1600" b="1" dirty="0" smtClean="0">
                <a:solidFill>
                  <a:srgbClr val="000000"/>
                </a:solidFill>
                <a:latin typeface="Times New Roman"/>
                <a:ea typeface="Times New Roman"/>
                <a:cs typeface="Times New Roman"/>
                <a:sym typeface="Times New Roman"/>
              </a:rPr>
              <a:t>Income Segment</a:t>
            </a:r>
            <a:endParaRPr lang="en-US" sz="1600" b="1" dirty="0">
              <a:solidFill>
                <a:srgbClr val="000000"/>
              </a:solidFill>
              <a:latin typeface="Times New Roman"/>
              <a:ea typeface="Times New Roman"/>
              <a:cs typeface="Times New Roman"/>
              <a:sym typeface="Times New Roman"/>
            </a:endParaRPr>
          </a:p>
        </p:txBody>
      </p:sp>
      <p:sp>
        <p:nvSpPr>
          <p:cNvPr id="6" name="Rectangle 5"/>
          <p:cNvSpPr/>
          <p:nvPr/>
        </p:nvSpPr>
        <p:spPr>
          <a:xfrm>
            <a:off x="10866527" y="5679559"/>
            <a:ext cx="412292" cy="338554"/>
          </a:xfrm>
          <a:prstGeom prst="rect">
            <a:avLst/>
          </a:prstGeom>
        </p:spPr>
        <p:txBody>
          <a:bodyPr wrap="none">
            <a:spAutoFit/>
          </a:bodyPr>
          <a:lstStyle/>
          <a:p>
            <a:fld id="{0D03FCAF-3107-4F14-97F4-3C7779A2A693}" type="slidenum">
              <a:rPr lang="en-US" sz="1600" b="1">
                <a:solidFill>
                  <a:srgbClr val="000000"/>
                </a:solidFill>
              </a:rPr>
              <a:pPr/>
              <a:t>23</a:t>
            </a:fld>
            <a:endParaRPr lang="en-US" sz="1600" b="1" dirty="0">
              <a:solidFill>
                <a:srgbClr val="000000"/>
              </a:solidFill>
            </a:endParaRPr>
          </a:p>
        </p:txBody>
      </p:sp>
    </p:spTree>
    <p:extLst>
      <p:ext uri="{BB962C8B-B14F-4D97-AF65-F5344CB8AC3E}">
        <p14:creationId xmlns:p14="http://schemas.microsoft.com/office/powerpoint/2010/main" val="1535801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00B0F0"/>
                </a:solidFill>
              </a:rPr>
              <a:t>Pakistan: facing an abnormal housing challenge </a:t>
            </a:r>
            <a:endParaRPr lang="en-US" sz="2800" dirty="0">
              <a:solidFill>
                <a:srgbClr val="00B0F0"/>
              </a:solidFill>
            </a:endParaRPr>
          </a:p>
        </p:txBody>
      </p:sp>
      <p:pic>
        <p:nvPicPr>
          <p:cNvPr id="3" name="Picture 2"/>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1243" y="2363229"/>
            <a:ext cx="5132173" cy="3008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190" y="906162"/>
            <a:ext cx="4992053" cy="303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4294967295"/>
          </p:nvPr>
        </p:nvSpPr>
        <p:spPr>
          <a:xfrm>
            <a:off x="10160001" y="5613474"/>
            <a:ext cx="1016000" cy="513316"/>
          </a:xfrm>
          <a:prstGeom prst="rect">
            <a:avLst/>
          </a:prstGeom>
        </p:spPr>
        <p:txBody>
          <a:bodyPr/>
          <a:lstStyle/>
          <a:p>
            <a:fld id="{86CB4B4D-7CA3-9044-876B-883B54F8677D}" type="slidenum">
              <a:rPr lang="en-US" smtClean="0"/>
              <a:pPr/>
              <a:t>24</a:t>
            </a:fld>
            <a:endParaRPr lang="en-US"/>
          </a:p>
        </p:txBody>
      </p:sp>
    </p:spTree>
    <p:extLst>
      <p:ext uri="{BB962C8B-B14F-4D97-AF65-F5344CB8AC3E}">
        <p14:creationId xmlns:p14="http://schemas.microsoft.com/office/powerpoint/2010/main" val="4248751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4154" y="5626283"/>
            <a:ext cx="7929897" cy="523220"/>
          </a:xfrm>
        </p:spPr>
        <p:txBody>
          <a:bodyPr vert="horz" wrap="square" lIns="91440" tIns="45720" rIns="91440" bIns="45720" rtlCol="0" anchor="b" anchorCtr="0">
            <a:spAutoFit/>
          </a:bodyPr>
          <a:lstStyle/>
          <a:p>
            <a:r>
              <a:rPr lang="en-US" sz="2800" dirty="0">
                <a:solidFill>
                  <a:srgbClr val="0070C0"/>
                </a:solidFill>
              </a:rPr>
              <a:t>Self-sustained Communities for </a:t>
            </a:r>
            <a:r>
              <a:rPr lang="en-US" sz="2800" dirty="0" smtClean="0">
                <a:solidFill>
                  <a:srgbClr val="0070C0"/>
                </a:solidFill>
              </a:rPr>
              <a:t>Low-Income Housing </a:t>
            </a:r>
            <a:endParaRPr lang="en-US" sz="2800" dirty="0">
              <a:solidFill>
                <a:srgbClr val="0070C0"/>
              </a:solidFill>
            </a:endParaRPr>
          </a:p>
        </p:txBody>
      </p:sp>
      <p:sp>
        <p:nvSpPr>
          <p:cNvPr id="3" name="Content Placeholder 2"/>
          <p:cNvSpPr>
            <a:spLocks noGrp="1"/>
          </p:cNvSpPr>
          <p:nvPr>
            <p:ph idx="4294967295"/>
          </p:nvPr>
        </p:nvSpPr>
        <p:spPr>
          <a:xfrm>
            <a:off x="1023582" y="614968"/>
            <a:ext cx="9982200" cy="5141912"/>
          </a:xfrm>
        </p:spPr>
        <p:txBody>
          <a:bodyPr anchor="t">
            <a:normAutofit/>
          </a:bodyPr>
          <a:lstStyle/>
          <a:p>
            <a:pPr marL="441325" indent="-441325"/>
            <a:r>
              <a:rPr lang="en-US" sz="2000" dirty="0" smtClean="0">
                <a:solidFill>
                  <a:schemeClr val="tx1"/>
                </a:solidFill>
                <a:latin typeface="Times New Roman" pitchFamily="18" charset="0"/>
                <a:cs typeface="Times New Roman" pitchFamily="18" charset="0"/>
              </a:rPr>
              <a:t>So</a:t>
            </a:r>
            <a:r>
              <a:rPr lang="en-US" sz="2000" b="1" dirty="0" smtClean="0">
                <a:solidFill>
                  <a:schemeClr val="tx1"/>
                </a:solidFill>
                <a:latin typeface="Times New Roman" pitchFamily="18" charset="0"/>
                <a:cs typeface="Times New Roman" pitchFamily="18" charset="0"/>
              </a:rPr>
              <a:t>cial Infrastructure</a:t>
            </a:r>
            <a:r>
              <a:rPr lang="en-US" sz="2000" dirty="0" smtClean="0">
                <a:solidFill>
                  <a:schemeClr val="tx1"/>
                </a:solidFill>
                <a:latin typeface="Times New Roman" pitchFamily="18" charset="0"/>
                <a:cs typeface="Times New Roman" pitchFamily="18" charset="0"/>
              </a:rPr>
              <a:t>: Health</a:t>
            </a:r>
            <a:r>
              <a:rPr lang="en-US" sz="2000" dirty="0">
                <a:solidFill>
                  <a:schemeClr val="tx1"/>
                </a:solidFill>
                <a:latin typeface="Times New Roman" pitchFamily="18" charset="0"/>
                <a:cs typeface="Times New Roman" pitchFamily="18" charset="0"/>
              </a:rPr>
              <a:t>, Education, Community participation</a:t>
            </a:r>
          </a:p>
          <a:p>
            <a:pPr marL="441325" indent="-441325"/>
            <a:r>
              <a:rPr lang="en-US" sz="2000" b="1" dirty="0" smtClean="0">
                <a:solidFill>
                  <a:schemeClr val="tx1"/>
                </a:solidFill>
                <a:latin typeface="Times New Roman" pitchFamily="18" charset="0"/>
                <a:cs typeface="Times New Roman" pitchFamily="18" charset="0"/>
              </a:rPr>
              <a:t>Physical Infrastructure</a:t>
            </a:r>
            <a:r>
              <a:rPr lang="en-US" sz="2000" dirty="0" smtClean="0">
                <a:solidFill>
                  <a:schemeClr val="tx1"/>
                </a:solidFill>
                <a:latin typeface="Times New Roman" pitchFamily="18" charset="0"/>
                <a:cs typeface="Times New Roman" pitchFamily="18" charset="0"/>
              </a:rPr>
              <a:t>:</a:t>
            </a:r>
          </a:p>
          <a:p>
            <a:pPr marL="803275" indent="-361950">
              <a:buBlip>
                <a:blip r:embed="rId2"/>
              </a:buBlip>
            </a:pPr>
            <a:r>
              <a:rPr lang="en-US" sz="2000" dirty="0" smtClean="0">
                <a:solidFill>
                  <a:schemeClr val="tx1"/>
                </a:solidFill>
                <a:latin typeface="Times New Roman" pitchFamily="18" charset="0"/>
                <a:cs typeface="Times New Roman" pitchFamily="18" charset="0"/>
              </a:rPr>
              <a:t> Internal:   Roads, Electricity, Sewerage, Water, Playground</a:t>
            </a:r>
          </a:p>
          <a:p>
            <a:pPr marL="803275" indent="-361950">
              <a:buBlip>
                <a:blip r:embed="rId2"/>
              </a:buBlip>
            </a:pPr>
            <a:r>
              <a:rPr lang="en-US" sz="2000" dirty="0" smtClean="0">
                <a:solidFill>
                  <a:schemeClr val="tx1"/>
                </a:solidFill>
                <a:latin typeface="Times New Roman" pitchFamily="18" charset="0"/>
                <a:cs typeface="Times New Roman" pitchFamily="18" charset="0"/>
              </a:rPr>
              <a:t> </a:t>
            </a:r>
            <a:r>
              <a:rPr lang="en-US" sz="2000" dirty="0">
                <a:solidFill>
                  <a:schemeClr val="tx1"/>
                </a:solidFill>
                <a:latin typeface="Times New Roman" pitchFamily="18" charset="0"/>
                <a:cs typeface="Times New Roman" pitchFamily="18" charset="0"/>
              </a:rPr>
              <a:t>External: </a:t>
            </a:r>
            <a:r>
              <a:rPr lang="en-US" sz="2000" dirty="0" smtClean="0">
                <a:solidFill>
                  <a:schemeClr val="tx1"/>
                </a:solidFill>
                <a:latin typeface="Times New Roman" pitchFamily="18" charset="0"/>
                <a:cs typeface="Times New Roman" pitchFamily="18" charset="0"/>
              </a:rPr>
              <a:t> Roads, Communication, Transport</a:t>
            </a:r>
            <a:endParaRPr lang="en-US" sz="2000" dirty="0">
              <a:solidFill>
                <a:schemeClr val="tx1"/>
              </a:solidFill>
              <a:latin typeface="Times New Roman" pitchFamily="18" charset="0"/>
              <a:cs typeface="Times New Roman" pitchFamily="18" charset="0"/>
            </a:endParaRPr>
          </a:p>
          <a:p>
            <a:pPr marL="441325" indent="-441325"/>
            <a:r>
              <a:rPr lang="en-US" sz="2000" b="1" dirty="0">
                <a:solidFill>
                  <a:schemeClr val="tx1"/>
                </a:solidFill>
                <a:latin typeface="Times New Roman" pitchFamily="18" charset="0"/>
                <a:cs typeface="Times New Roman" pitchFamily="18" charset="0"/>
              </a:rPr>
              <a:t>Economic Infrastructure</a:t>
            </a:r>
            <a:r>
              <a:rPr lang="en-US" sz="2000" dirty="0">
                <a:solidFill>
                  <a:schemeClr val="tx1"/>
                </a:solidFill>
                <a:latin typeface="Times New Roman" pitchFamily="18" charset="0"/>
                <a:cs typeface="Times New Roman" pitchFamily="18" charset="0"/>
              </a:rPr>
              <a:t>: Commercial </a:t>
            </a:r>
            <a:r>
              <a:rPr lang="en-US" sz="2000" dirty="0" smtClean="0">
                <a:solidFill>
                  <a:schemeClr val="tx1"/>
                </a:solidFill>
                <a:latin typeface="Times New Roman" pitchFamily="18" charset="0"/>
                <a:cs typeface="Times New Roman" pitchFamily="18" charset="0"/>
              </a:rPr>
              <a:t>opportunities within the community</a:t>
            </a:r>
          </a:p>
          <a:p>
            <a:pPr marL="441325" indent="-441325"/>
            <a:r>
              <a:rPr lang="en-US" sz="2000" dirty="0" smtClean="0">
                <a:solidFill>
                  <a:schemeClr val="tx1"/>
                </a:solidFill>
                <a:latin typeface="Times New Roman" pitchFamily="18" charset="0"/>
                <a:cs typeface="Times New Roman" pitchFamily="18" charset="0"/>
              </a:rPr>
              <a:t>Location: Maximum one hour commuting time to job</a:t>
            </a:r>
            <a:endParaRPr lang="en-US" sz="2000" dirty="0">
              <a:solidFill>
                <a:schemeClr val="tx1"/>
              </a:solidFill>
              <a:latin typeface="Times New Roman" pitchFamily="18" charset="0"/>
              <a:cs typeface="Times New Roman" pitchFamily="18" charset="0"/>
            </a:endParaRPr>
          </a:p>
          <a:p>
            <a:pPr marL="441325" indent="-441325"/>
            <a:r>
              <a:rPr lang="en-US" sz="2000" b="1" dirty="0" smtClean="0">
                <a:solidFill>
                  <a:schemeClr val="tx1"/>
                </a:solidFill>
                <a:latin typeface="Times New Roman" pitchFamily="18" charset="0"/>
                <a:cs typeface="Times New Roman" pitchFamily="18" charset="0"/>
              </a:rPr>
              <a:t>Energy/Electricity</a:t>
            </a:r>
            <a:r>
              <a:rPr lang="en-US" sz="2000" dirty="0" smtClean="0">
                <a:solidFill>
                  <a:schemeClr val="tx1"/>
                </a:solidFill>
                <a:latin typeface="Times New Roman" pitchFamily="18" charset="0"/>
                <a:cs typeface="Times New Roman" pitchFamily="18" charset="0"/>
              </a:rPr>
              <a:t> availability and efficiency: </a:t>
            </a:r>
          </a:p>
          <a:p>
            <a:pPr marL="803275" indent="-361950">
              <a:buBlip>
                <a:blip r:embed="rId2"/>
              </a:buBlip>
            </a:pPr>
            <a:r>
              <a:rPr lang="en-US" sz="2000" dirty="0" smtClean="0">
                <a:solidFill>
                  <a:schemeClr val="tx1"/>
                </a:solidFill>
                <a:latin typeface="Times New Roman" pitchFamily="18" charset="0"/>
                <a:cs typeface="Times New Roman" pitchFamily="18" charset="0"/>
              </a:rPr>
              <a:t>Houses </a:t>
            </a:r>
            <a:r>
              <a:rPr lang="en-US" sz="2000" dirty="0">
                <a:solidFill>
                  <a:schemeClr val="tx1"/>
                </a:solidFill>
                <a:latin typeface="Times New Roman" pitchFamily="18" charset="0"/>
                <a:cs typeface="Times New Roman" pitchFamily="18" charset="0"/>
              </a:rPr>
              <a:t>maximizing use of Wind and </a:t>
            </a:r>
            <a:r>
              <a:rPr lang="en-US" sz="2000" dirty="0" smtClean="0">
                <a:solidFill>
                  <a:schemeClr val="tx1"/>
                </a:solidFill>
                <a:latin typeface="Times New Roman" pitchFamily="18" charset="0"/>
                <a:cs typeface="Times New Roman" pitchFamily="18" charset="0"/>
              </a:rPr>
              <a:t>Solar</a:t>
            </a:r>
          </a:p>
          <a:p>
            <a:pPr marL="803275" indent="-361950">
              <a:buBlip>
                <a:blip r:embed="rId2"/>
              </a:buBlip>
            </a:pPr>
            <a:r>
              <a:rPr lang="en-US" sz="2000" dirty="0">
                <a:solidFill>
                  <a:schemeClr val="tx1"/>
                </a:solidFill>
                <a:latin typeface="Times New Roman" pitchFamily="18" charset="0"/>
                <a:cs typeface="Times New Roman" pitchFamily="18" charset="0"/>
              </a:rPr>
              <a:t>If Off-Grid, then communities be equipped with alternate energy sources</a:t>
            </a:r>
          </a:p>
          <a:p>
            <a:pPr marL="441325" indent="0">
              <a:buNone/>
            </a:pPr>
            <a:endParaRPr lang="en-US" sz="2000" dirty="0">
              <a:solidFill>
                <a:schemeClr val="tx1"/>
              </a:solidFill>
              <a:latin typeface="Times New Roman" pitchFamily="18" charset="0"/>
              <a:cs typeface="Times New Roman" pitchFamily="18" charset="0"/>
            </a:endParaRPr>
          </a:p>
          <a:p>
            <a:pPr marL="0" lvl="1" indent="0">
              <a:buNone/>
            </a:pPr>
            <a:r>
              <a:rPr lang="en-US" sz="2000" b="1" dirty="0" smtClean="0">
                <a:solidFill>
                  <a:srgbClr val="0070C0"/>
                </a:solidFill>
                <a:latin typeface="Times New Roman" pitchFamily="18" charset="0"/>
                <a:cs typeface="Times New Roman" pitchFamily="18" charset="0"/>
              </a:rPr>
              <a:t>Affordable </a:t>
            </a:r>
            <a:r>
              <a:rPr lang="en-US" sz="2000" b="1" dirty="0">
                <a:solidFill>
                  <a:srgbClr val="0070C0"/>
                </a:solidFill>
                <a:latin typeface="Times New Roman" pitchFamily="18" charset="0"/>
                <a:cs typeface="Times New Roman" pitchFamily="18" charset="0"/>
              </a:rPr>
              <a:t>housing should be more than just a roof over someone’s head — it  </a:t>
            </a:r>
            <a:r>
              <a:rPr lang="en-US" sz="2000" b="1" dirty="0" smtClean="0">
                <a:solidFill>
                  <a:srgbClr val="0070C0"/>
                </a:solidFill>
                <a:latin typeface="Times New Roman" pitchFamily="18" charset="0"/>
                <a:cs typeface="Times New Roman" pitchFamily="18" charset="0"/>
              </a:rPr>
              <a:t>should create </a:t>
            </a:r>
            <a:r>
              <a:rPr lang="en-US" sz="2000" b="1" dirty="0">
                <a:solidFill>
                  <a:srgbClr val="0070C0"/>
                </a:solidFill>
                <a:latin typeface="Times New Roman" pitchFamily="18" charset="0"/>
                <a:cs typeface="Times New Roman" pitchFamily="18" charset="0"/>
              </a:rPr>
              <a:t>solutions </a:t>
            </a:r>
            <a:r>
              <a:rPr lang="en-US" sz="2000" b="1" dirty="0" smtClean="0">
                <a:solidFill>
                  <a:srgbClr val="0070C0"/>
                </a:solidFill>
                <a:latin typeface="Times New Roman" pitchFamily="18" charset="0"/>
                <a:cs typeface="Times New Roman" pitchFamily="18" charset="0"/>
              </a:rPr>
              <a:t>to provide residents with decent housing, and </a:t>
            </a:r>
            <a:r>
              <a:rPr lang="en-US" sz="2000" b="1" dirty="0">
                <a:solidFill>
                  <a:srgbClr val="0070C0"/>
                </a:solidFill>
                <a:latin typeface="Times New Roman" pitchFamily="18" charset="0"/>
                <a:cs typeface="Times New Roman" pitchFamily="18" charset="0"/>
              </a:rPr>
              <a:t>strengthen communities</a:t>
            </a:r>
            <a:r>
              <a:rPr lang="en-US" sz="2000" b="1" dirty="0" smtClean="0">
                <a:solidFill>
                  <a:srgbClr val="0070C0"/>
                </a:solidFill>
                <a:latin typeface="Times New Roman" pitchFamily="18" charset="0"/>
                <a:cs typeface="Times New Roman" pitchFamily="18" charset="0"/>
              </a:rPr>
              <a:t>.</a:t>
            </a:r>
            <a:endParaRPr lang="en-US" sz="20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642940346"/>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rrowheads="1"/>
          </p:cNvSpPr>
          <p:nvPr>
            <p:ph type="title"/>
          </p:nvPr>
        </p:nvSpPr>
        <p:spPr>
          <a:xfrm>
            <a:off x="1084633" y="6052694"/>
            <a:ext cx="8331741" cy="82217"/>
          </a:xfrm>
        </p:spPr>
        <p:txBody>
          <a:bodyPr>
            <a:normAutofit fontScale="90000"/>
          </a:bodyPr>
          <a:lstStyle/>
          <a:p>
            <a:r>
              <a:rPr lang="en-US" sz="2400" i="1" spc="600" dirty="0">
                <a:solidFill>
                  <a:srgbClr val="0070C0"/>
                </a:solidFill>
                <a:effectLst>
                  <a:outerShdw blurRad="38100" dist="38100" dir="2700000" algn="tl">
                    <a:srgbClr val="000000">
                      <a:alpha val="43137"/>
                    </a:srgbClr>
                  </a:outerShdw>
                </a:effectLst>
              </a:rPr>
              <a:t>CODI:</a:t>
            </a:r>
            <a:r>
              <a:rPr lang="en-US" sz="2400" i="1" dirty="0">
                <a:solidFill>
                  <a:srgbClr val="0070C0"/>
                </a:solidFill>
              </a:rPr>
              <a:t> Community Organization Development Institute</a:t>
            </a:r>
            <a:r>
              <a:rPr lang="en-US" sz="2400" i="1" dirty="0" smtClean="0">
                <a:solidFill>
                  <a:srgbClr val="0070C0"/>
                </a:solidFill>
              </a:rPr>
              <a:t>, Thailand </a:t>
            </a:r>
            <a:endParaRPr lang="th-TH" sz="2400" i="1" dirty="0">
              <a:solidFill>
                <a:srgbClr val="0070C0"/>
              </a:solidFill>
            </a:endParaRPr>
          </a:p>
        </p:txBody>
      </p:sp>
      <p:sp>
        <p:nvSpPr>
          <p:cNvPr id="263171" name="Rectangle 3"/>
          <p:cNvSpPr>
            <a:spLocks noGrp="1" noChangeArrowheads="1"/>
          </p:cNvSpPr>
          <p:nvPr>
            <p:ph idx="1"/>
          </p:nvPr>
        </p:nvSpPr>
        <p:spPr>
          <a:xfrm>
            <a:off x="1084633" y="928992"/>
            <a:ext cx="10024353" cy="4267200"/>
          </a:xfrm>
        </p:spPr>
        <p:txBody>
          <a:bodyPr>
            <a:normAutofit fontScale="85000" lnSpcReduction="20000"/>
          </a:bodyPr>
          <a:lstStyle/>
          <a:p>
            <a:pPr marL="0" indent="0">
              <a:buNone/>
            </a:pPr>
            <a:r>
              <a:rPr lang="en-US" b="1" dirty="0">
                <a:solidFill>
                  <a:schemeClr val="tx1"/>
                </a:solidFill>
                <a:latin typeface="Times New Roman" pitchFamily="18" charset="0"/>
                <a:cs typeface="Times New Roman" pitchFamily="18" charset="0"/>
              </a:rPr>
              <a:t>Self-sustained </a:t>
            </a:r>
            <a:r>
              <a:rPr lang="en-US" b="1" dirty="0" smtClean="0">
                <a:solidFill>
                  <a:schemeClr val="tx1"/>
                </a:solidFill>
                <a:latin typeface="Times New Roman" pitchFamily="18" charset="0"/>
                <a:cs typeface="Times New Roman" pitchFamily="18" charset="0"/>
              </a:rPr>
              <a:t>Communities</a:t>
            </a:r>
          </a:p>
          <a:p>
            <a:pPr marL="0" indent="0">
              <a:buNone/>
            </a:pPr>
            <a:endParaRPr lang="en-US" dirty="0"/>
          </a:p>
          <a:p>
            <a:r>
              <a:rPr lang="en-US" dirty="0" smtClean="0"/>
              <a:t>CODI was established </a:t>
            </a:r>
            <a:r>
              <a:rPr lang="en-US" dirty="0"/>
              <a:t>in 2000</a:t>
            </a:r>
          </a:p>
          <a:p>
            <a:r>
              <a:rPr lang="en-US" dirty="0"/>
              <a:t>A public sector organization having flexibility in organizational management</a:t>
            </a:r>
          </a:p>
          <a:p>
            <a:r>
              <a:rPr lang="en-US" dirty="0"/>
              <a:t>Main objective is to</a:t>
            </a:r>
            <a:r>
              <a:rPr lang="th-TH" dirty="0"/>
              <a:t> </a:t>
            </a:r>
            <a:r>
              <a:rPr lang="en-US" dirty="0"/>
              <a:t>strengthen poor community organizations and Community </a:t>
            </a:r>
            <a:r>
              <a:rPr lang="en-US" dirty="0" smtClean="0"/>
              <a:t>Welfare</a:t>
            </a:r>
            <a:endParaRPr lang="th-TH" dirty="0"/>
          </a:p>
          <a:p>
            <a:pPr>
              <a:lnSpc>
                <a:spcPct val="90000"/>
              </a:lnSpc>
            </a:pPr>
            <a:r>
              <a:rPr lang="en-US" dirty="0" smtClean="0"/>
              <a:t>Citywide </a:t>
            </a:r>
            <a:r>
              <a:rPr lang="en-US" dirty="0"/>
              <a:t>slum upgrading (</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Baan </a:t>
            </a:r>
            <a:r>
              <a:rPr lang="en-US" dirty="0" err="1">
                <a:latin typeface="Times New Roman" pitchFamily="18" charset="0"/>
                <a:cs typeface="Times New Roman" pitchFamily="18" charset="0"/>
              </a:rPr>
              <a:t>Mankong</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a:t>
            </a:r>
            <a:endParaRPr lang="en-US" dirty="0"/>
          </a:p>
          <a:p>
            <a:pPr>
              <a:lnSpc>
                <a:spcPct val="90000"/>
              </a:lnSpc>
            </a:pPr>
            <a:r>
              <a:rPr lang="en-US" dirty="0"/>
              <a:t>Poverty Alleviation (</a:t>
            </a:r>
            <a:r>
              <a:rPr lang="en-US" dirty="0">
                <a:cs typeface="Times New Roman" pitchFamily="18" charset="0"/>
              </a:rPr>
              <a:t>Supporting communities in savings, credits, loans and community development plan, etc.)</a:t>
            </a:r>
            <a:r>
              <a:rPr lang="en-US" dirty="0"/>
              <a:t> </a:t>
            </a:r>
          </a:p>
          <a:p>
            <a:pPr>
              <a:lnSpc>
                <a:spcPct val="90000"/>
              </a:lnSpc>
            </a:pPr>
            <a:r>
              <a:rPr lang="en-US" dirty="0" smtClean="0"/>
              <a:t>Assisting </a:t>
            </a:r>
            <a:r>
              <a:rPr lang="en-US" dirty="0"/>
              <a:t>in setting up of Community Organization Councils throughout the country</a:t>
            </a:r>
          </a:p>
          <a:p>
            <a:pPr>
              <a:lnSpc>
                <a:spcPct val="90000"/>
              </a:lnSpc>
            </a:pPr>
            <a:r>
              <a:rPr lang="en-US" dirty="0"/>
              <a:t>Promoting natural resource </a:t>
            </a:r>
            <a:r>
              <a:rPr lang="en-US" dirty="0" smtClean="0"/>
              <a:t>management, sustainable agriculture, solving </a:t>
            </a:r>
            <a:r>
              <a:rPr lang="en-US" dirty="0"/>
              <a:t>land and housing disputes </a:t>
            </a:r>
            <a:endParaRPr lang="en-US" dirty="0" smtClean="0"/>
          </a:p>
          <a:p>
            <a:r>
              <a:rPr lang="en-US" dirty="0" smtClean="0"/>
              <a:t>To </a:t>
            </a:r>
            <a:r>
              <a:rPr lang="en-US" dirty="0"/>
              <a:t>make people as the owners and key actors</a:t>
            </a:r>
            <a:r>
              <a:rPr lang="th-TH" dirty="0"/>
              <a:t> </a:t>
            </a:r>
            <a:r>
              <a:rPr lang="en-US" dirty="0"/>
              <a:t>of the process, not CODI </a:t>
            </a:r>
          </a:p>
          <a:p>
            <a:r>
              <a:rPr lang="en-US" dirty="0"/>
              <a:t>To coordinate with govt. agencies, NGOs and other civic groups</a:t>
            </a:r>
          </a:p>
          <a:p>
            <a:r>
              <a:rPr lang="en-US" dirty="0"/>
              <a:t>To promote community-based </a:t>
            </a:r>
            <a:r>
              <a:rPr lang="en-US" dirty="0" smtClean="0"/>
              <a:t>savings and make use </a:t>
            </a:r>
            <a:r>
              <a:rPr lang="en-US" dirty="0"/>
              <a:t>finance as a tool for development</a:t>
            </a:r>
            <a:endParaRPr lang="th-TH" dirty="0"/>
          </a:p>
          <a:p>
            <a:pPr>
              <a:lnSpc>
                <a:spcPct val="90000"/>
              </a:lnSpc>
            </a:pPr>
            <a:endParaRPr lang="en-US" dirty="0">
              <a:latin typeface="Times New Roman" pitchFamily="18" charset="0"/>
              <a:cs typeface="Times New Roman" pitchFamily="18" charset="0"/>
            </a:endParaRPr>
          </a:p>
          <a:p>
            <a:pPr>
              <a:lnSpc>
                <a:spcPct val="90000"/>
              </a:lnSpc>
            </a:pPr>
            <a:endParaRPr lang="th-TH" dirty="0"/>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26</a:t>
            </a:fld>
            <a:endParaRPr lang="en-US">
              <a:solidFill>
                <a:prstClr val="black">
                  <a:lumMod val="85000"/>
                  <a:lumOff val="15000"/>
                </a:prstClr>
              </a:solidFill>
            </a:endParaRPr>
          </a:p>
        </p:txBody>
      </p:sp>
    </p:spTree>
    <p:extLst>
      <p:ext uri="{BB962C8B-B14F-4D97-AF65-F5344CB8AC3E}">
        <p14:creationId xmlns:p14="http://schemas.microsoft.com/office/powerpoint/2010/main" val="30899898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rrowheads="1"/>
          </p:cNvSpPr>
          <p:nvPr>
            <p:ph type="title"/>
          </p:nvPr>
        </p:nvSpPr>
        <p:spPr>
          <a:xfrm>
            <a:off x="2286000" y="5334000"/>
            <a:ext cx="6781800" cy="838200"/>
          </a:xfrm>
        </p:spPr>
        <p:txBody>
          <a:bodyPr>
            <a:noAutofit/>
          </a:bodyPr>
          <a:lstStyle/>
          <a:p>
            <a:r>
              <a:rPr lang="en-US" sz="3200" i="1" dirty="0"/>
              <a:t>A CODI Project: Before and after</a:t>
            </a:r>
          </a:p>
        </p:txBody>
      </p:sp>
      <p:pic>
        <p:nvPicPr>
          <p:cNvPr id="288772" name="Picture 4" descr="Baan Mankong in Chantrabur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1" y="596900"/>
            <a:ext cx="4200525" cy="3213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8773" name="Picture 5" descr="Baan Mankong in Chantrabur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6926" y="2514600"/>
            <a:ext cx="47148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774" name="Text Box 6"/>
          <p:cNvSpPr txBox="1">
            <a:spLocks noChangeArrowheads="1"/>
          </p:cNvSpPr>
          <p:nvPr/>
        </p:nvSpPr>
        <p:spPr bwMode="auto">
          <a:xfrm>
            <a:off x="6096001" y="1476704"/>
            <a:ext cx="40094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sz="2400" b="1" dirty="0"/>
              <a:t>Baan </a:t>
            </a:r>
            <a:r>
              <a:rPr lang="en-US" sz="2400" b="1" dirty="0" err="1"/>
              <a:t>Mankong</a:t>
            </a:r>
            <a:r>
              <a:rPr lang="en-US" sz="2400" b="1" dirty="0"/>
              <a:t> </a:t>
            </a:r>
            <a:r>
              <a:rPr lang="en-US" sz="2400" b="1" dirty="0" err="1"/>
              <a:t>Chantaburi</a:t>
            </a:r>
            <a:r>
              <a:rPr lang="en-US" sz="2400" b="1" dirty="0"/>
              <a:t> -</a:t>
            </a:r>
          </a:p>
          <a:p>
            <a:pPr algn="ctr" fontAlgn="base">
              <a:spcBef>
                <a:spcPct val="0"/>
              </a:spcBef>
              <a:spcAft>
                <a:spcPct val="0"/>
              </a:spcAft>
            </a:pPr>
            <a:r>
              <a:rPr lang="en-US" sz="2400" b="1" dirty="0"/>
              <a:t>Before and after</a:t>
            </a:r>
            <a:endParaRPr lang="th-TH" sz="2400" b="1" dirty="0"/>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27</a:t>
            </a:fld>
            <a:endParaRPr lang="en-US">
              <a:solidFill>
                <a:prstClr val="black">
                  <a:lumMod val="85000"/>
                  <a:lumOff val="15000"/>
                </a:prstClr>
              </a:solidFill>
            </a:endParaRPr>
          </a:p>
        </p:txBody>
      </p:sp>
    </p:spTree>
    <p:extLst>
      <p:ext uri="{BB962C8B-B14F-4D97-AF65-F5344CB8AC3E}">
        <p14:creationId xmlns:p14="http://schemas.microsoft.com/office/powerpoint/2010/main" val="15460088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solidFill>
                  <a:srgbClr val="0070C0"/>
                </a:solidFill>
              </a:rPr>
              <a:t>Massive urbanization, Poor Urban Planning and decaying Urban Infrastructure </a:t>
            </a:r>
            <a:endParaRPr lang="en-US" sz="2000" dirty="0">
              <a:solidFill>
                <a:srgbClr val="0070C0"/>
              </a:solidFill>
            </a:endParaRPr>
          </a:p>
        </p:txBody>
      </p:sp>
      <p:sp>
        <p:nvSpPr>
          <p:cNvPr id="3" name="Content Placeholder 2"/>
          <p:cNvSpPr>
            <a:spLocks noGrp="1"/>
          </p:cNvSpPr>
          <p:nvPr>
            <p:ph idx="1"/>
          </p:nvPr>
        </p:nvSpPr>
        <p:spPr/>
        <p:txBody>
          <a:bodyPr/>
          <a:lstStyle/>
          <a:p>
            <a:pPr marL="0" indent="0">
              <a:buNone/>
            </a:pPr>
            <a:r>
              <a:rPr lang="en-US" dirty="0"/>
              <a:t>“The infrastructure in our major cities cannot cope with current populations, never mind the predicted growth that continued urbanization will drive. People who live in decent homes are better workers and make the city a thriving place…the challenge is to make life more livable for people who are drawn to cities to find jobs and create that growth. Adequate housing and secure tenure are the basis for living. There are various ways to address long-term affordability of housing, but it has to start with the allocation of land.”</a:t>
            </a:r>
          </a:p>
          <a:p>
            <a:pPr marL="0" indent="0">
              <a:buNone/>
            </a:pPr>
            <a:r>
              <a:rPr lang="en-US" dirty="0"/>
              <a:t>Jonathan </a:t>
            </a:r>
            <a:r>
              <a:rPr lang="en-US" dirty="0" err="1"/>
              <a:t>Reckford</a:t>
            </a:r>
            <a:r>
              <a:rPr lang="en-US" dirty="0"/>
              <a:t/>
            </a:r>
            <a:br>
              <a:rPr lang="en-US" dirty="0"/>
            </a:br>
            <a:r>
              <a:rPr lang="en-US" dirty="0"/>
              <a:t>Chief Executive Officer, Habitat for Humanity International</a:t>
            </a:r>
          </a:p>
          <a:p>
            <a:endParaRPr lang="en-US" dirty="0"/>
          </a:p>
        </p:txBody>
      </p:sp>
    </p:spTree>
    <p:extLst>
      <p:ext uri="{BB962C8B-B14F-4D97-AF65-F5344CB8AC3E}">
        <p14:creationId xmlns:p14="http://schemas.microsoft.com/office/powerpoint/2010/main" val="3892577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4115" y="6059715"/>
            <a:ext cx="10972800" cy="762000"/>
          </a:xfrm>
        </p:spPr>
        <p:txBody>
          <a:bodyPr>
            <a:normAutofit/>
          </a:bodyPr>
          <a:lstStyle/>
          <a:p>
            <a:r>
              <a:rPr lang="en-US" sz="3200" b="1" dirty="0" smtClean="0">
                <a:solidFill>
                  <a:srgbClr val="0070C0"/>
                </a:solidFill>
                <a:latin typeface="Arial Rounded MT Bold" panose="020F0704030504030204" pitchFamily="34" charset="0"/>
              </a:rPr>
              <a:t>    Issues </a:t>
            </a:r>
            <a:r>
              <a:rPr lang="en-US" sz="3200" b="1" dirty="0">
                <a:solidFill>
                  <a:srgbClr val="0070C0"/>
                </a:solidFill>
                <a:latin typeface="Arial Rounded MT Bold" panose="020F0704030504030204" pitchFamily="34" charset="0"/>
              </a:rPr>
              <a:t>we know – Answers we need</a:t>
            </a:r>
            <a:endParaRPr lang="en-GB" sz="3200" b="1" dirty="0">
              <a:solidFill>
                <a:srgbClr val="0070C0"/>
              </a:solidFill>
              <a:latin typeface="Arial Rounded MT Bold" panose="020F0704030504030204" pitchFamily="34" charset="0"/>
            </a:endParaRPr>
          </a:p>
        </p:txBody>
      </p:sp>
      <p:sp>
        <p:nvSpPr>
          <p:cNvPr id="2" name="Content Placeholder 1"/>
          <p:cNvSpPr>
            <a:spLocks noGrp="1"/>
          </p:cNvSpPr>
          <p:nvPr>
            <p:ph idx="1"/>
          </p:nvPr>
        </p:nvSpPr>
        <p:spPr>
          <a:xfrm>
            <a:off x="653143" y="371984"/>
            <a:ext cx="11074400" cy="5698616"/>
          </a:xfrm>
        </p:spPr>
        <p:txBody>
          <a:bodyPr>
            <a:normAutofit lnSpcReduction="10000"/>
          </a:bodyPr>
          <a:lstStyle/>
          <a:p>
            <a:pPr marL="463539" indent="-463539"/>
            <a:r>
              <a:rPr lang="en-US" dirty="0">
                <a:solidFill>
                  <a:schemeClr val="tx1"/>
                </a:solidFill>
              </a:rPr>
              <a:t>Generally Political </a:t>
            </a:r>
            <a:r>
              <a:rPr lang="en-US" dirty="0" err="1" smtClean="0">
                <a:solidFill>
                  <a:schemeClr val="tx1"/>
                </a:solidFill>
              </a:rPr>
              <a:t>Sloganism</a:t>
            </a:r>
            <a:endParaRPr lang="en-US" dirty="0">
              <a:solidFill>
                <a:schemeClr val="tx1"/>
              </a:solidFill>
            </a:endParaRPr>
          </a:p>
          <a:p>
            <a:pPr marL="914377" lvl="1" indent="-463539"/>
            <a:r>
              <a:rPr lang="en-US" dirty="0">
                <a:solidFill>
                  <a:schemeClr val="tx1"/>
                </a:solidFill>
              </a:rPr>
              <a:t>“Housing for all”,</a:t>
            </a:r>
          </a:p>
          <a:p>
            <a:pPr marL="914377" lvl="1" indent="-463539"/>
            <a:r>
              <a:rPr lang="en-US" dirty="0">
                <a:solidFill>
                  <a:schemeClr val="tx1"/>
                </a:solidFill>
              </a:rPr>
              <a:t>“Slums Free Cities”,</a:t>
            </a:r>
          </a:p>
          <a:p>
            <a:pPr marL="914377" lvl="1" indent="-463539"/>
            <a:r>
              <a:rPr lang="en-US" dirty="0">
                <a:solidFill>
                  <a:schemeClr val="tx1"/>
                </a:solidFill>
              </a:rPr>
              <a:t>“</a:t>
            </a:r>
            <a:r>
              <a:rPr lang="en-US" dirty="0" err="1">
                <a:solidFill>
                  <a:schemeClr val="tx1"/>
                </a:solidFill>
              </a:rPr>
              <a:t>Maang</a:t>
            </a:r>
            <a:r>
              <a:rPr lang="en-US" dirty="0">
                <a:solidFill>
                  <a:schemeClr val="tx1"/>
                </a:solidFill>
              </a:rPr>
              <a:t> </a:t>
            </a:r>
            <a:r>
              <a:rPr lang="en-US" dirty="0" err="1">
                <a:solidFill>
                  <a:schemeClr val="tx1"/>
                </a:solidFill>
              </a:rPr>
              <a:t>Raha</a:t>
            </a:r>
            <a:r>
              <a:rPr lang="en-US" dirty="0">
                <a:solidFill>
                  <a:schemeClr val="tx1"/>
                </a:solidFill>
              </a:rPr>
              <a:t> </a:t>
            </a:r>
            <a:r>
              <a:rPr lang="en-US" dirty="0" err="1">
                <a:solidFill>
                  <a:schemeClr val="tx1"/>
                </a:solidFill>
              </a:rPr>
              <a:t>hai</a:t>
            </a:r>
            <a:r>
              <a:rPr lang="en-US" dirty="0">
                <a:solidFill>
                  <a:schemeClr val="tx1"/>
                </a:solidFill>
              </a:rPr>
              <a:t> </a:t>
            </a:r>
            <a:r>
              <a:rPr lang="en-US" dirty="0" err="1">
                <a:solidFill>
                  <a:schemeClr val="tx1"/>
                </a:solidFill>
              </a:rPr>
              <a:t>har</a:t>
            </a:r>
            <a:r>
              <a:rPr lang="en-US" dirty="0">
                <a:solidFill>
                  <a:schemeClr val="tx1"/>
                </a:solidFill>
              </a:rPr>
              <a:t> </a:t>
            </a:r>
            <a:r>
              <a:rPr lang="en-US" dirty="0" err="1">
                <a:solidFill>
                  <a:schemeClr val="tx1"/>
                </a:solidFill>
              </a:rPr>
              <a:t>Insaan</a:t>
            </a:r>
            <a:r>
              <a:rPr lang="en-US" dirty="0">
                <a:solidFill>
                  <a:schemeClr val="tx1"/>
                </a:solidFill>
              </a:rPr>
              <a:t>-Roti, </a:t>
            </a:r>
            <a:r>
              <a:rPr lang="en-US" dirty="0" err="1">
                <a:solidFill>
                  <a:schemeClr val="tx1"/>
                </a:solidFill>
              </a:rPr>
              <a:t>Kapra</a:t>
            </a:r>
            <a:r>
              <a:rPr lang="en-US" dirty="0">
                <a:solidFill>
                  <a:schemeClr val="tx1"/>
                </a:solidFill>
              </a:rPr>
              <a:t>, </a:t>
            </a:r>
            <a:r>
              <a:rPr lang="en-US" dirty="0" err="1">
                <a:solidFill>
                  <a:schemeClr val="tx1"/>
                </a:solidFill>
              </a:rPr>
              <a:t>aur</a:t>
            </a:r>
            <a:r>
              <a:rPr lang="en-US" dirty="0">
                <a:solidFill>
                  <a:schemeClr val="tx1"/>
                </a:solidFill>
              </a:rPr>
              <a:t> </a:t>
            </a:r>
            <a:r>
              <a:rPr lang="en-US" dirty="0" err="1">
                <a:solidFill>
                  <a:schemeClr val="tx1"/>
                </a:solidFill>
              </a:rPr>
              <a:t>Makan</a:t>
            </a:r>
            <a:r>
              <a:rPr lang="en-US" dirty="0" smtClean="0">
                <a:solidFill>
                  <a:schemeClr val="tx1"/>
                </a:solidFill>
              </a:rPr>
              <a:t>” (every individual is demanding for  bread, clothe and house), </a:t>
            </a:r>
            <a:r>
              <a:rPr lang="en-US" dirty="0">
                <a:solidFill>
                  <a:schemeClr val="tx1"/>
                </a:solidFill>
              </a:rPr>
              <a:t>and so on……</a:t>
            </a:r>
          </a:p>
          <a:p>
            <a:pPr marL="463539" indent="-463539"/>
            <a:r>
              <a:rPr lang="en-US" dirty="0">
                <a:solidFill>
                  <a:schemeClr val="tx1"/>
                </a:solidFill>
              </a:rPr>
              <a:t>In some countries </a:t>
            </a:r>
            <a:r>
              <a:rPr lang="en-US" dirty="0" smtClean="0">
                <a:solidFill>
                  <a:schemeClr val="tx1"/>
                </a:solidFill>
              </a:rPr>
              <a:t>delivery on these slogans </a:t>
            </a:r>
            <a:r>
              <a:rPr lang="en-US" dirty="0">
                <a:solidFill>
                  <a:schemeClr val="tx1"/>
                </a:solidFill>
              </a:rPr>
              <a:t>is SOME, and in most it is NONE</a:t>
            </a:r>
          </a:p>
          <a:p>
            <a:pPr marL="463539" indent="-463539"/>
            <a:r>
              <a:rPr lang="en-US" dirty="0" smtClean="0">
                <a:solidFill>
                  <a:schemeClr val="tx1"/>
                </a:solidFill>
              </a:rPr>
              <a:t>Every country is facing </a:t>
            </a:r>
            <a:r>
              <a:rPr lang="en-US" dirty="0">
                <a:solidFill>
                  <a:schemeClr val="tx1"/>
                </a:solidFill>
              </a:rPr>
              <a:t>a common issue of “shelter less poor” with an ever increasing </a:t>
            </a:r>
            <a:r>
              <a:rPr lang="en-US" dirty="0" smtClean="0">
                <a:solidFill>
                  <a:schemeClr val="tx1"/>
                </a:solidFill>
              </a:rPr>
              <a:t>backlog</a:t>
            </a:r>
          </a:p>
          <a:p>
            <a:pPr marL="463539" indent="-463539"/>
            <a:r>
              <a:rPr lang="en-US" dirty="0" smtClean="0">
                <a:solidFill>
                  <a:schemeClr val="tx1"/>
                </a:solidFill>
              </a:rPr>
              <a:t>Recent uprising in the ME has shown that even affluent economies are no exception</a:t>
            </a:r>
            <a:endParaRPr lang="en-US" dirty="0">
              <a:solidFill>
                <a:schemeClr val="tx1"/>
              </a:solidFill>
            </a:endParaRPr>
          </a:p>
          <a:p>
            <a:pPr marL="463539" indent="-463539"/>
            <a:r>
              <a:rPr lang="en-US" dirty="0">
                <a:solidFill>
                  <a:schemeClr val="tx1"/>
                </a:solidFill>
              </a:rPr>
              <a:t>Regional successful models are to be shared and </a:t>
            </a:r>
            <a:r>
              <a:rPr lang="en-US" dirty="0" smtClean="0">
                <a:solidFill>
                  <a:schemeClr val="tx1"/>
                </a:solidFill>
              </a:rPr>
              <a:t>indigenized</a:t>
            </a:r>
          </a:p>
          <a:p>
            <a:pPr marL="463539" indent="-463539"/>
            <a:r>
              <a:rPr lang="en-US" dirty="0" smtClean="0">
                <a:solidFill>
                  <a:schemeClr val="tx1"/>
                </a:solidFill>
              </a:rPr>
              <a:t>Multilateral institutions like the World Bank, IFC, Islamic </a:t>
            </a:r>
            <a:r>
              <a:rPr lang="en-US" dirty="0">
                <a:solidFill>
                  <a:schemeClr val="tx1"/>
                </a:solidFill>
              </a:rPr>
              <a:t>Development </a:t>
            </a:r>
            <a:r>
              <a:rPr lang="en-US" dirty="0" smtClean="0">
                <a:solidFill>
                  <a:schemeClr val="tx1"/>
                </a:solidFill>
              </a:rPr>
              <a:t>Bank, UN-HABITAT  to play </a:t>
            </a:r>
            <a:r>
              <a:rPr lang="en-US" dirty="0">
                <a:solidFill>
                  <a:schemeClr val="tx1"/>
                </a:solidFill>
              </a:rPr>
              <a:t>a pivotal </a:t>
            </a:r>
            <a:r>
              <a:rPr lang="en-US" dirty="0" smtClean="0">
                <a:solidFill>
                  <a:schemeClr val="tx1"/>
                </a:solidFill>
              </a:rPr>
              <a:t>role in promoting housing finance, more so  in low-income affordable hosing supply and finance</a:t>
            </a:r>
          </a:p>
          <a:p>
            <a:pPr marL="463539" indent="-463539"/>
            <a:r>
              <a:rPr lang="en-US" b="1" dirty="0" smtClean="0">
                <a:solidFill>
                  <a:schemeClr val="tx1"/>
                </a:solidFill>
              </a:rPr>
              <a:t>Platforms like IUHF, AUHF and APUHF to play a pro-active role in serving the mission and be provided much needed support by multilateral agencies.</a:t>
            </a:r>
            <a:endParaRPr lang="en-US" b="1" dirty="0">
              <a:solidFill>
                <a:schemeClr val="tx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29</a:t>
            </a:fld>
            <a:endParaRPr lang="en-US">
              <a:solidFill>
                <a:prstClr val="black">
                  <a:lumMod val="85000"/>
                  <a:lumOff val="15000"/>
                </a:prstClr>
              </a:solidFill>
            </a:endParaRPr>
          </a:p>
        </p:txBody>
      </p:sp>
    </p:spTree>
    <p:extLst>
      <p:ext uri="{BB962C8B-B14F-4D97-AF65-F5344CB8AC3E}">
        <p14:creationId xmlns:p14="http://schemas.microsoft.com/office/powerpoint/2010/main" val="3265051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1213" y="452670"/>
            <a:ext cx="10595284" cy="4891596"/>
          </a:xfrm>
          <a:prstGeom prst="rect">
            <a:avLst/>
          </a:prstGeom>
        </p:spPr>
        <p:txBody>
          <a:bodyPr wrap="square">
            <a:spAutoFit/>
          </a:bodyPr>
          <a:lstStyle/>
          <a:p>
            <a:pPr marL="361942" indent="-361942" defTabSz="914585">
              <a:spcBef>
                <a:spcPct val="20000"/>
              </a:spcBef>
              <a:spcAft>
                <a:spcPct val="0"/>
              </a:spcAft>
              <a:buClr>
                <a:srgbClr val="1F497D"/>
              </a:buClr>
              <a:buFontTx/>
              <a:buChar char="•"/>
              <a:defRPr/>
            </a:pPr>
            <a:r>
              <a:rPr lang="en-US" kern="0" dirty="0">
                <a:solidFill>
                  <a:prstClr val="black"/>
                </a:solidFill>
              </a:rPr>
              <a:t>World Population </a:t>
            </a:r>
            <a:r>
              <a:rPr lang="en-US" kern="0" dirty="0" smtClean="0">
                <a:solidFill>
                  <a:prstClr val="black"/>
                </a:solidFill>
              </a:rPr>
              <a:t>is 7.5 billion. By </a:t>
            </a:r>
            <a:r>
              <a:rPr lang="en-US" kern="0" dirty="0">
                <a:solidFill>
                  <a:prstClr val="black"/>
                </a:solidFill>
              </a:rPr>
              <a:t>2050 </a:t>
            </a:r>
            <a:r>
              <a:rPr lang="en-US" kern="0" dirty="0" smtClean="0">
                <a:solidFill>
                  <a:prstClr val="black"/>
                </a:solidFill>
              </a:rPr>
              <a:t>it will </a:t>
            </a:r>
            <a:r>
              <a:rPr lang="en-US" kern="0" dirty="0">
                <a:solidFill>
                  <a:prstClr val="black"/>
                </a:solidFill>
              </a:rPr>
              <a:t>be </a:t>
            </a:r>
            <a:r>
              <a:rPr lang="en-US" kern="0" dirty="0" smtClean="0">
                <a:solidFill>
                  <a:prstClr val="black"/>
                </a:solidFill>
              </a:rPr>
              <a:t>10 </a:t>
            </a:r>
            <a:r>
              <a:rPr lang="en-US" kern="0" dirty="0" err="1">
                <a:solidFill>
                  <a:prstClr val="black"/>
                </a:solidFill>
              </a:rPr>
              <a:t>bn</a:t>
            </a:r>
            <a:r>
              <a:rPr lang="en-US" kern="0" dirty="0">
                <a:solidFill>
                  <a:prstClr val="black"/>
                </a:solidFill>
              </a:rPr>
              <a:t>  plus</a:t>
            </a:r>
            <a:r>
              <a:rPr lang="en-US" kern="0" dirty="0" smtClean="0">
                <a:solidFill>
                  <a:prstClr val="black"/>
                </a:solidFill>
              </a:rPr>
              <a:t>. (was One </a:t>
            </a:r>
            <a:r>
              <a:rPr lang="en-US" kern="0" dirty="0" err="1" smtClean="0">
                <a:solidFill>
                  <a:prstClr val="black"/>
                </a:solidFill>
              </a:rPr>
              <a:t>Bn</a:t>
            </a:r>
            <a:r>
              <a:rPr lang="en-US" kern="0" dirty="0" smtClean="0">
                <a:solidFill>
                  <a:prstClr val="black"/>
                </a:solidFill>
              </a:rPr>
              <a:t> in 1800, 4 </a:t>
            </a:r>
            <a:r>
              <a:rPr lang="en-US" kern="0" dirty="0" err="1" smtClean="0">
                <a:solidFill>
                  <a:prstClr val="black"/>
                </a:solidFill>
              </a:rPr>
              <a:t>Bn</a:t>
            </a:r>
            <a:r>
              <a:rPr lang="en-US" kern="0" dirty="0" smtClean="0">
                <a:solidFill>
                  <a:prstClr val="black"/>
                </a:solidFill>
              </a:rPr>
              <a:t> in 1974)</a:t>
            </a:r>
          </a:p>
          <a:p>
            <a:pPr marL="361942" indent="-361942" defTabSz="914585">
              <a:spcBef>
                <a:spcPct val="20000"/>
              </a:spcBef>
              <a:spcAft>
                <a:spcPct val="0"/>
              </a:spcAft>
              <a:buClr>
                <a:srgbClr val="1F497D"/>
              </a:buClr>
              <a:buFontTx/>
              <a:buChar char="•"/>
              <a:defRPr/>
            </a:pPr>
            <a:r>
              <a:rPr lang="en-US" kern="0" dirty="0" smtClean="0">
                <a:solidFill>
                  <a:prstClr val="black"/>
                </a:solidFill>
              </a:rPr>
              <a:t>Current average net population growth about 130,000/day. (Interesting to see World </a:t>
            </a:r>
            <a:r>
              <a:rPr lang="en-US" kern="0" dirty="0">
                <a:solidFill>
                  <a:prstClr val="black"/>
                </a:solidFill>
              </a:rPr>
              <a:t>P</a:t>
            </a:r>
            <a:r>
              <a:rPr lang="en-US" kern="0" dirty="0" smtClean="0">
                <a:solidFill>
                  <a:prstClr val="black"/>
                </a:solidFill>
              </a:rPr>
              <a:t>opulation Clock)</a:t>
            </a:r>
          </a:p>
          <a:p>
            <a:pPr marL="361942" indent="-361942" defTabSz="914585">
              <a:spcBef>
                <a:spcPct val="20000"/>
              </a:spcBef>
              <a:spcAft>
                <a:spcPct val="0"/>
              </a:spcAft>
              <a:buClr>
                <a:srgbClr val="1F497D"/>
              </a:buClr>
              <a:buFontTx/>
              <a:buChar char="•"/>
              <a:defRPr/>
            </a:pPr>
            <a:r>
              <a:rPr lang="en-US" kern="0" dirty="0" smtClean="0">
                <a:solidFill>
                  <a:prstClr val="black"/>
                </a:solidFill>
              </a:rPr>
              <a:t>Every </a:t>
            </a:r>
            <a:r>
              <a:rPr lang="en-US" kern="0" dirty="0">
                <a:solidFill>
                  <a:prstClr val="black"/>
                </a:solidFill>
              </a:rPr>
              <a:t>second person on the globe lives in </a:t>
            </a:r>
            <a:r>
              <a:rPr lang="en-US" kern="0" dirty="0" smtClean="0">
                <a:solidFill>
                  <a:prstClr val="black"/>
                </a:solidFill>
              </a:rPr>
              <a:t>urban areas, and by 2050 three </a:t>
            </a:r>
            <a:r>
              <a:rPr lang="en-US" kern="0" dirty="0">
                <a:solidFill>
                  <a:prstClr val="black"/>
                </a:solidFill>
              </a:rPr>
              <a:t>out of four (70</a:t>
            </a:r>
            <a:r>
              <a:rPr lang="en-US" kern="0" dirty="0" smtClean="0">
                <a:solidFill>
                  <a:prstClr val="black"/>
                </a:solidFill>
              </a:rPr>
              <a:t>%)</a:t>
            </a:r>
          </a:p>
          <a:p>
            <a:pPr marL="361942" indent="-361942" defTabSz="914585">
              <a:spcBef>
                <a:spcPct val="20000"/>
              </a:spcBef>
              <a:spcAft>
                <a:spcPct val="0"/>
              </a:spcAft>
              <a:buClr>
                <a:srgbClr val="1F497D"/>
              </a:buClr>
              <a:buFontTx/>
              <a:buChar char="•"/>
              <a:defRPr/>
            </a:pPr>
            <a:r>
              <a:rPr lang="en-US" kern="0" dirty="0">
                <a:solidFill>
                  <a:prstClr val="black"/>
                </a:solidFill>
              </a:rPr>
              <a:t>By 2020, it is estimated that the world slum population will cross 1 </a:t>
            </a:r>
            <a:r>
              <a:rPr lang="en-US" kern="0" dirty="0" err="1">
                <a:solidFill>
                  <a:prstClr val="black"/>
                </a:solidFill>
              </a:rPr>
              <a:t>bn</a:t>
            </a:r>
            <a:endParaRPr lang="en-US" kern="0" dirty="0">
              <a:solidFill>
                <a:prstClr val="black"/>
              </a:solidFill>
            </a:endParaRPr>
          </a:p>
          <a:p>
            <a:pPr marL="361942" indent="-361942" defTabSz="914585">
              <a:spcBef>
                <a:spcPct val="20000"/>
              </a:spcBef>
              <a:spcAft>
                <a:spcPct val="0"/>
              </a:spcAft>
              <a:buClr>
                <a:srgbClr val="1F497D"/>
              </a:buClr>
              <a:buFontTx/>
              <a:buChar char="•"/>
              <a:defRPr/>
            </a:pPr>
            <a:r>
              <a:rPr lang="en-US" dirty="0" smtClean="0">
                <a:solidFill>
                  <a:prstClr val="black"/>
                </a:solidFill>
              </a:rPr>
              <a:t>World </a:t>
            </a:r>
            <a:r>
              <a:rPr lang="en-US" dirty="0">
                <a:solidFill>
                  <a:prstClr val="black"/>
                </a:solidFill>
              </a:rPr>
              <a:t>needs 4,000 houses an hour to keep up with demand </a:t>
            </a:r>
            <a:r>
              <a:rPr lang="en-US" dirty="0" smtClean="0">
                <a:solidFill>
                  <a:prstClr val="black"/>
                </a:solidFill>
              </a:rPr>
              <a:t>and backlog (UN-Habitat). </a:t>
            </a:r>
          </a:p>
          <a:p>
            <a:pPr marL="361942" indent="-361942" defTabSz="914585">
              <a:spcBef>
                <a:spcPct val="20000"/>
              </a:spcBef>
              <a:spcAft>
                <a:spcPct val="0"/>
              </a:spcAft>
              <a:buClr>
                <a:srgbClr val="1F497D"/>
              </a:buClr>
              <a:buFontTx/>
              <a:buChar char="•"/>
              <a:defRPr/>
            </a:pPr>
            <a:r>
              <a:rPr lang="en-US" dirty="0" smtClean="0">
                <a:solidFill>
                  <a:prstClr val="black"/>
                </a:solidFill>
              </a:rPr>
              <a:t>Since “Serviced land” availability is limited, population density (Persons/Sq. KM) is on the rise.</a:t>
            </a:r>
          </a:p>
          <a:p>
            <a:pPr marL="361942" indent="-361942" defTabSz="914585">
              <a:spcBef>
                <a:spcPct val="20000"/>
              </a:spcBef>
              <a:spcAft>
                <a:spcPct val="0"/>
              </a:spcAft>
              <a:buClr>
                <a:srgbClr val="1F497D"/>
              </a:buClr>
              <a:buFontTx/>
              <a:buChar char="•"/>
              <a:defRPr/>
            </a:pPr>
            <a:r>
              <a:rPr lang="en-US" dirty="0" smtClean="0">
                <a:solidFill>
                  <a:prstClr val="black"/>
                </a:solidFill>
              </a:rPr>
              <a:t>In Bangladesh, </a:t>
            </a:r>
            <a:r>
              <a:rPr lang="en-US" dirty="0">
                <a:solidFill>
                  <a:prstClr val="black"/>
                </a:solidFill>
              </a:rPr>
              <a:t>P</a:t>
            </a:r>
            <a:r>
              <a:rPr lang="en-US" dirty="0" smtClean="0">
                <a:solidFill>
                  <a:prstClr val="black"/>
                </a:solidFill>
              </a:rPr>
              <a:t>opulation Density is 1,237 (was 381 in 1961), while it is 28,410 in city of Dhaka.</a:t>
            </a:r>
          </a:p>
          <a:p>
            <a:pPr marL="361942" indent="-361942" defTabSz="914585">
              <a:spcBef>
                <a:spcPct val="20000"/>
              </a:spcBef>
              <a:spcAft>
                <a:spcPct val="0"/>
              </a:spcAft>
              <a:buClr>
                <a:srgbClr val="1F497D"/>
              </a:buClr>
              <a:buFontTx/>
              <a:buChar char="•"/>
              <a:defRPr/>
            </a:pPr>
            <a:r>
              <a:rPr lang="en-US" dirty="0" smtClean="0">
                <a:solidFill>
                  <a:prstClr val="black"/>
                </a:solidFill>
              </a:rPr>
              <a:t>In India, Population Density is 441 (was 154 in 1961), while it is 28,500 in the metropolitan of Mumbai.</a:t>
            </a:r>
          </a:p>
          <a:p>
            <a:pPr marL="361942" indent="-361942" defTabSz="914585">
              <a:spcBef>
                <a:spcPct val="20000"/>
              </a:spcBef>
              <a:spcAft>
                <a:spcPct val="0"/>
              </a:spcAft>
              <a:buClr>
                <a:srgbClr val="1F497D"/>
              </a:buClr>
              <a:buFontTx/>
              <a:buChar char="•"/>
              <a:defRPr/>
            </a:pPr>
            <a:r>
              <a:rPr lang="en-US" kern="0" dirty="0">
                <a:solidFill>
                  <a:prstClr val="black"/>
                </a:solidFill>
              </a:rPr>
              <a:t>Almost half of the world lives on less than $ 2.50 a day, and four out of five under $ 10 a </a:t>
            </a:r>
            <a:r>
              <a:rPr lang="en-US" kern="0" dirty="0" smtClean="0">
                <a:solidFill>
                  <a:prstClr val="black"/>
                </a:solidFill>
              </a:rPr>
              <a:t>day</a:t>
            </a:r>
            <a:endParaRPr lang="en-US" dirty="0">
              <a:solidFill>
                <a:prstClr val="black"/>
              </a:solidFill>
            </a:endParaRPr>
          </a:p>
          <a:p>
            <a:pPr defTabSz="914585">
              <a:spcBef>
                <a:spcPct val="20000"/>
              </a:spcBef>
              <a:spcAft>
                <a:spcPct val="0"/>
              </a:spcAft>
              <a:buClr>
                <a:srgbClr val="1F497D"/>
              </a:buClr>
              <a:defRPr/>
            </a:pPr>
            <a:r>
              <a:rPr lang="en-US" b="1" dirty="0"/>
              <a:t>In view of this population and urbanization explosion:</a:t>
            </a:r>
          </a:p>
          <a:p>
            <a:pPr marL="342891" indent="-342891">
              <a:lnSpc>
                <a:spcPct val="115000"/>
              </a:lnSpc>
              <a:spcAft>
                <a:spcPts val="1000"/>
              </a:spcAft>
              <a:buSzPts val="1000"/>
              <a:buFont typeface="Wingdings" pitchFamily="2" charset="2"/>
              <a:buChar char="Ø"/>
              <a:tabLst>
                <a:tab pos="457189" algn="l"/>
              </a:tabLst>
            </a:pPr>
            <a:r>
              <a:rPr lang="en-US" dirty="0">
                <a:ea typeface="Calibri"/>
                <a:cs typeface="Times New Roman"/>
              </a:rPr>
              <a:t>The percentage of people without access to decent, stable housing is rising.</a:t>
            </a:r>
          </a:p>
          <a:p>
            <a:pPr marL="342891" indent="-342891">
              <a:lnSpc>
                <a:spcPct val="115000"/>
              </a:lnSpc>
              <a:spcAft>
                <a:spcPts val="1000"/>
              </a:spcAft>
              <a:buSzPts val="1000"/>
              <a:buFont typeface="Wingdings" pitchFamily="2" charset="2"/>
              <a:buChar char="Ø"/>
              <a:tabLst>
                <a:tab pos="457189" algn="l"/>
              </a:tabLst>
            </a:pPr>
            <a:r>
              <a:rPr lang="en-US" dirty="0">
                <a:ea typeface="Calibri"/>
                <a:cs typeface="Times New Roman"/>
              </a:rPr>
              <a:t>Adequate housing is </a:t>
            </a:r>
            <a:r>
              <a:rPr lang="en-US" dirty="0" smtClean="0">
                <a:ea typeface="Calibri"/>
                <a:cs typeface="Times New Roman"/>
              </a:rPr>
              <a:t>vital </a:t>
            </a:r>
            <a:r>
              <a:rPr lang="en-US" dirty="0">
                <a:ea typeface="Calibri"/>
                <a:cs typeface="Times New Roman"/>
              </a:rPr>
              <a:t>to the health of the world’s economies, communities and populations.</a:t>
            </a:r>
          </a:p>
          <a:p>
            <a:pPr marL="342891" indent="-342891">
              <a:lnSpc>
                <a:spcPct val="115000"/>
              </a:lnSpc>
              <a:spcAft>
                <a:spcPts val="1000"/>
              </a:spcAft>
              <a:buSzPts val="1000"/>
              <a:buFont typeface="Wingdings" pitchFamily="2" charset="2"/>
              <a:buChar char="Ø"/>
              <a:tabLst>
                <a:tab pos="457189" algn="l"/>
              </a:tabLst>
            </a:pPr>
            <a:r>
              <a:rPr lang="en-US" dirty="0">
                <a:ea typeface="Calibri"/>
                <a:cs typeface="Times New Roman"/>
              </a:rPr>
              <a:t>If we are to succeed in the fight against poverty, we must support expansion of housing both as policy </a:t>
            </a:r>
            <a:r>
              <a:rPr lang="en-US" dirty="0" smtClean="0">
                <a:ea typeface="Calibri"/>
                <a:cs typeface="Times New Roman"/>
              </a:rPr>
              <a:t>as well as practice</a:t>
            </a:r>
            <a:r>
              <a:rPr lang="en-US" dirty="0">
                <a:ea typeface="Calibri"/>
                <a:cs typeface="Times New Roman"/>
              </a:rPr>
              <a:t>.</a:t>
            </a:r>
          </a:p>
        </p:txBody>
      </p:sp>
      <p:sp>
        <p:nvSpPr>
          <p:cNvPr id="2" name="TextBox 1"/>
          <p:cNvSpPr txBox="1"/>
          <p:nvPr/>
        </p:nvSpPr>
        <p:spPr>
          <a:xfrm>
            <a:off x="1121010" y="5639298"/>
            <a:ext cx="7188311" cy="461665"/>
          </a:xfrm>
          <a:prstGeom prst="rect">
            <a:avLst/>
          </a:prstGeom>
          <a:noFill/>
        </p:spPr>
        <p:txBody>
          <a:bodyPr wrap="square" rtlCol="0">
            <a:spAutoFit/>
          </a:bodyPr>
          <a:lstStyle/>
          <a:p>
            <a:pPr>
              <a:spcBef>
                <a:spcPct val="0"/>
              </a:spcBef>
            </a:pPr>
            <a:r>
              <a:rPr lang="en-US" sz="2400" dirty="0">
                <a:solidFill>
                  <a:srgbClr val="0070C0"/>
                </a:solidFill>
                <a:latin typeface="+mj-lt"/>
                <a:ea typeface="+mj-ea"/>
                <a:cs typeface="+mj-cs"/>
              </a:rPr>
              <a:t>Global Snapshot</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3</a:t>
            </a:fld>
            <a:endParaRPr lang="en-US">
              <a:solidFill>
                <a:prstClr val="black">
                  <a:lumMod val="85000"/>
                  <a:lumOff val="15000"/>
                </a:prstClr>
              </a:solidFill>
            </a:endParaRPr>
          </a:p>
        </p:txBody>
      </p:sp>
    </p:spTree>
    <p:extLst>
      <p:ext uri="{BB962C8B-B14F-4D97-AF65-F5344CB8AC3E}">
        <p14:creationId xmlns:p14="http://schemas.microsoft.com/office/powerpoint/2010/main" val="42937220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2660" y="5708822"/>
            <a:ext cx="10972800" cy="494265"/>
          </a:xfrm>
          <a:prstGeom prst="rect">
            <a:avLst/>
          </a:prstGeom>
          <a:ln w="12700">
            <a:miter lim="400000"/>
          </a:ln>
          <a:extLst>
            <a:ext uri="{C572A759-6A51-4108-AA02-DFA0A04FC94B}">
              <ma14:wrappingTextBoxFlag xmlns="" xmlns:ma14="http://schemas.microsoft.com/office/mac/drawingml/2011/main" val="1"/>
            </a:ext>
          </a:extLst>
        </p:spPr>
        <p:txBody>
          <a:bodyPr lIns="40816" tIns="40816" rIns="40816" bIns="40816" anchor="b">
            <a:normAutofit/>
          </a:bodyPr>
          <a:lstStyle>
            <a:lvl1pPr defTabSz="1088397">
              <a:defRPr sz="6400">
                <a:solidFill>
                  <a:srgbClr val="262626"/>
                </a:solidFill>
                <a:latin typeface="Impact"/>
                <a:ea typeface="Impact"/>
                <a:cs typeface="Impact"/>
                <a:sym typeface="Impact"/>
              </a:defRPr>
            </a:lvl1pPr>
            <a:lvl2pPr defTabSz="1088397">
              <a:defRPr sz="6400">
                <a:solidFill>
                  <a:srgbClr val="262626"/>
                </a:solidFill>
                <a:latin typeface="Impact"/>
                <a:ea typeface="Impact"/>
                <a:cs typeface="Impact"/>
                <a:sym typeface="Impact"/>
              </a:defRPr>
            </a:lvl2pPr>
            <a:lvl3pPr defTabSz="1088397">
              <a:defRPr sz="6400">
                <a:solidFill>
                  <a:srgbClr val="262626"/>
                </a:solidFill>
                <a:latin typeface="Impact"/>
                <a:ea typeface="Impact"/>
                <a:cs typeface="Impact"/>
                <a:sym typeface="Impact"/>
              </a:defRPr>
            </a:lvl3pPr>
            <a:lvl4pPr defTabSz="1088397">
              <a:defRPr sz="6400">
                <a:solidFill>
                  <a:srgbClr val="262626"/>
                </a:solidFill>
                <a:latin typeface="Impact"/>
                <a:ea typeface="Impact"/>
                <a:cs typeface="Impact"/>
                <a:sym typeface="Impact"/>
              </a:defRPr>
            </a:lvl4pPr>
            <a:lvl5pPr defTabSz="1088397">
              <a:defRPr sz="6400">
                <a:solidFill>
                  <a:srgbClr val="262626"/>
                </a:solidFill>
                <a:latin typeface="Impact"/>
                <a:ea typeface="Impact"/>
                <a:cs typeface="Impact"/>
                <a:sym typeface="Impact"/>
              </a:defRPr>
            </a:lvl5pPr>
            <a:lvl6pPr defTabSz="1088397">
              <a:defRPr sz="6400">
                <a:solidFill>
                  <a:srgbClr val="262626"/>
                </a:solidFill>
                <a:latin typeface="Impact"/>
                <a:ea typeface="Impact"/>
                <a:cs typeface="Impact"/>
                <a:sym typeface="Impact"/>
              </a:defRPr>
            </a:lvl6pPr>
            <a:lvl7pPr defTabSz="1088397">
              <a:defRPr sz="6400">
                <a:solidFill>
                  <a:srgbClr val="262626"/>
                </a:solidFill>
                <a:latin typeface="Impact"/>
                <a:ea typeface="Impact"/>
                <a:cs typeface="Impact"/>
                <a:sym typeface="Impact"/>
              </a:defRPr>
            </a:lvl7pPr>
            <a:lvl8pPr defTabSz="1088397">
              <a:defRPr sz="6400">
                <a:solidFill>
                  <a:srgbClr val="262626"/>
                </a:solidFill>
                <a:latin typeface="Impact"/>
                <a:ea typeface="Impact"/>
                <a:cs typeface="Impact"/>
                <a:sym typeface="Impact"/>
              </a:defRPr>
            </a:lvl8pPr>
            <a:lvl9pPr defTabSz="1088397">
              <a:defRPr sz="6400">
                <a:solidFill>
                  <a:srgbClr val="262626"/>
                </a:solidFill>
                <a:latin typeface="Impact"/>
                <a:ea typeface="Impact"/>
                <a:cs typeface="Impact"/>
                <a:sym typeface="Impact"/>
              </a:defRPr>
            </a:lvl9pPr>
          </a:lstStyle>
          <a:p>
            <a:r>
              <a:rPr lang="en-US" sz="2400" dirty="0">
                <a:solidFill>
                  <a:srgbClr val="0070C0"/>
                </a:solidFill>
                <a:latin typeface="+mj-lt"/>
                <a:ea typeface="+mj-ea"/>
                <a:cs typeface="+mj-cs"/>
              </a:rPr>
              <a:t>Challenges of Affordable Low Income Housing (LIH): Supply Side</a:t>
            </a:r>
          </a:p>
        </p:txBody>
      </p:sp>
      <p:sp>
        <p:nvSpPr>
          <p:cNvPr id="5" name="Content Placeholder 2"/>
          <p:cNvSpPr txBox="1">
            <a:spLocks/>
          </p:cNvSpPr>
          <p:nvPr/>
        </p:nvSpPr>
        <p:spPr>
          <a:xfrm>
            <a:off x="943232" y="518983"/>
            <a:ext cx="9947190" cy="5037799"/>
          </a:xfrm>
          <a:prstGeom prst="rect">
            <a:avLst/>
          </a:prstGeom>
          <a:ln w="12700">
            <a:miter lim="400000"/>
          </a:ln>
          <a:extLst>
            <a:ext uri="{C572A759-6A51-4108-AA02-DFA0A04FC94B}">
              <ma14:wrappingTextBoxFlag xmlns="" xmlns:ma14="http://schemas.microsoft.com/office/mac/drawingml/2011/main" val="1"/>
            </a:ext>
          </a:extLst>
        </p:spPr>
        <p:txBody>
          <a:bodyPr lIns="40816" tIns="40816" rIns="40816" bIns="40816" anchor="ctr">
            <a:normAutofit/>
          </a:bodyPr>
          <a:lstStyle>
            <a:lvl1pPr marL="326519" indent="-326519"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1pPr>
            <a:lvl2pPr marL="723782" indent="-342843"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2pPr>
            <a:lvl3pPr marL="1079326" indent="-317448"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3pPr>
            <a:lvl4pPr marL="1445525" indent="-357128"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4pPr>
            <a:lvl5pPr marL="1717624" indent="-357128"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5pPr>
            <a:lvl6pPr marL="2095162"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6pPr>
            <a:lvl7pPr marL="2399913"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7pPr>
            <a:lvl8pPr marL="2748201"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8pPr>
            <a:lvl9pPr marL="3074719"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9pPr>
          </a:lstStyle>
          <a:p>
            <a:pPr marL="447675" lvl="1" indent="-352425">
              <a:spcBef>
                <a:spcPts val="400"/>
              </a:spcBef>
              <a:buSzPct val="65000"/>
              <a:buFont typeface="Wingdings" pitchFamily="2" charset="2"/>
              <a:buChar char="l"/>
              <a:defRPr/>
            </a:pPr>
            <a:r>
              <a:rPr lang="en-US" sz="1800" dirty="0" smtClean="0">
                <a:solidFill>
                  <a:schemeClr val="bg2">
                    <a:lumMod val="10000"/>
                  </a:schemeClr>
                </a:solidFill>
              </a:rPr>
              <a:t>ISSUE: </a:t>
            </a:r>
            <a:r>
              <a:rPr lang="en-US" sz="1800" b="1" i="1" dirty="0" smtClean="0">
                <a:solidFill>
                  <a:schemeClr val="bg2">
                    <a:lumMod val="10000"/>
                  </a:schemeClr>
                </a:solidFill>
              </a:rPr>
              <a:t>Supply of Serviced land </a:t>
            </a:r>
            <a:r>
              <a:rPr lang="en-US" sz="1800" dirty="0" smtClean="0">
                <a:solidFill>
                  <a:schemeClr val="bg2">
                    <a:lumMod val="10000"/>
                  </a:schemeClr>
                </a:solidFill>
              </a:rPr>
              <a:t>at affordable price: Availability of well-connected affordable land remains a main concern in major metropolitan cities of Asia. Affordable land is often not well connected to transportation and other public services.</a:t>
            </a:r>
          </a:p>
          <a:p>
            <a:pPr marL="450794" lvl="2" indent="0">
              <a:spcBef>
                <a:spcPts val="400"/>
              </a:spcBef>
              <a:buSzPct val="65000"/>
              <a:buNone/>
              <a:defRPr/>
            </a:pPr>
            <a:r>
              <a:rPr lang="en-US" sz="1800" dirty="0" smtClean="0">
                <a:solidFill>
                  <a:schemeClr val="bg2">
                    <a:lumMod val="10000"/>
                  </a:schemeClr>
                </a:solidFill>
              </a:rPr>
              <a:t>ANSWER: External Infrastructure support, in terms of physical and social infrastructure, should be a part of affordable supply of serviced land by the state</a:t>
            </a:r>
            <a:r>
              <a:rPr lang="en-US" sz="1800" b="1" dirty="0" smtClean="0">
                <a:solidFill>
                  <a:schemeClr val="bg2">
                    <a:lumMod val="10000"/>
                  </a:schemeClr>
                </a:solidFill>
              </a:rPr>
              <a:t>. (Stakeholders: Govt.., UP, and Land)</a:t>
            </a:r>
          </a:p>
          <a:p>
            <a:pPr marL="450794" lvl="2" indent="0">
              <a:spcBef>
                <a:spcPts val="400"/>
              </a:spcBef>
              <a:buSzPct val="65000"/>
              <a:buNone/>
              <a:defRPr/>
            </a:pPr>
            <a:endParaRPr lang="en-US" sz="1800" dirty="0">
              <a:solidFill>
                <a:schemeClr val="bg2">
                  <a:lumMod val="10000"/>
                </a:schemeClr>
              </a:solidFill>
            </a:endParaRPr>
          </a:p>
          <a:p>
            <a:pPr marL="447675" lvl="1" indent="-352425">
              <a:spcBef>
                <a:spcPts val="300"/>
              </a:spcBef>
              <a:spcAft>
                <a:spcPts val="300"/>
              </a:spcAft>
              <a:buSzPct val="65000"/>
              <a:buFont typeface="Wingdings"/>
              <a:buChar char="l"/>
              <a:defRPr/>
            </a:pPr>
            <a:r>
              <a:rPr lang="en-US" sz="1800" dirty="0" smtClean="0">
                <a:solidFill>
                  <a:schemeClr val="bg2">
                    <a:lumMod val="10000"/>
                  </a:schemeClr>
                </a:solidFill>
              </a:rPr>
              <a:t>ISSUE: </a:t>
            </a:r>
            <a:r>
              <a:rPr lang="en-US" sz="1800" b="1" i="1" dirty="0" smtClean="0">
                <a:solidFill>
                  <a:schemeClr val="bg2">
                    <a:lumMod val="10000"/>
                  </a:schemeClr>
                </a:solidFill>
              </a:rPr>
              <a:t>Rising Construction Costs</a:t>
            </a:r>
            <a:r>
              <a:rPr lang="en-US" sz="1800" dirty="0" smtClean="0">
                <a:solidFill>
                  <a:schemeClr val="bg2">
                    <a:lumMod val="10000"/>
                  </a:schemeClr>
                </a:solidFill>
              </a:rPr>
              <a:t>: According to developers across cities in India, their construction cost has increased by </a:t>
            </a:r>
            <a:r>
              <a:rPr lang="en-US" sz="1800" dirty="0">
                <a:solidFill>
                  <a:schemeClr val="bg2">
                    <a:lumMod val="10000"/>
                  </a:schemeClr>
                </a:solidFill>
              </a:rPr>
              <a:t>15-20</a:t>
            </a:r>
            <a:r>
              <a:rPr lang="en-US" sz="1800" dirty="0" smtClean="0">
                <a:solidFill>
                  <a:schemeClr val="bg2">
                    <a:lumMod val="10000"/>
                  </a:schemeClr>
                </a:solidFill>
              </a:rPr>
              <a:t>% on </a:t>
            </a:r>
            <a:r>
              <a:rPr lang="en-US" sz="1800" dirty="0">
                <a:solidFill>
                  <a:schemeClr val="bg2">
                    <a:lumMod val="10000"/>
                  </a:schemeClr>
                </a:solidFill>
              </a:rPr>
              <a:t>yearly basis. </a:t>
            </a:r>
            <a:r>
              <a:rPr lang="en-US" sz="1800" dirty="0" smtClean="0">
                <a:solidFill>
                  <a:schemeClr val="bg2">
                    <a:lumMod val="10000"/>
                  </a:schemeClr>
                </a:solidFill>
              </a:rPr>
              <a:t>LIH is a ‘low-margin’ business, making it less attractive, more so in case of delays.</a:t>
            </a:r>
          </a:p>
          <a:p>
            <a:pPr marL="450794" lvl="2" indent="0">
              <a:spcBef>
                <a:spcPts val="300"/>
              </a:spcBef>
              <a:buSzPct val="65000"/>
              <a:buNone/>
              <a:defRPr/>
            </a:pPr>
            <a:r>
              <a:rPr lang="en-US" sz="1800" dirty="0" smtClean="0">
                <a:solidFill>
                  <a:schemeClr val="bg2">
                    <a:lumMod val="10000"/>
                  </a:schemeClr>
                </a:solidFill>
              </a:rPr>
              <a:t>ANSWER: Fiscal support in terms of waiver of Sales Tax, Import duties, and other levies. </a:t>
            </a:r>
          </a:p>
          <a:p>
            <a:pPr marL="450794" lvl="2" indent="0">
              <a:spcBef>
                <a:spcPts val="300"/>
              </a:spcBef>
              <a:buSzPct val="65000"/>
              <a:buNone/>
              <a:defRPr/>
            </a:pPr>
            <a:r>
              <a:rPr lang="en-US" sz="1800" b="1" dirty="0" smtClean="0">
                <a:solidFill>
                  <a:schemeClr val="bg2">
                    <a:lumMod val="10000"/>
                  </a:schemeClr>
                </a:solidFill>
              </a:rPr>
              <a:t>(</a:t>
            </a:r>
            <a:r>
              <a:rPr lang="en-US" sz="1800" b="1" dirty="0">
                <a:solidFill>
                  <a:schemeClr val="bg2">
                    <a:lumMod val="10000"/>
                  </a:schemeClr>
                </a:solidFill>
              </a:rPr>
              <a:t>Stakeholders: </a:t>
            </a:r>
            <a:r>
              <a:rPr lang="en-US" sz="1800" b="1" dirty="0" smtClean="0">
                <a:solidFill>
                  <a:schemeClr val="bg2">
                    <a:lumMod val="10000"/>
                  </a:schemeClr>
                </a:solidFill>
              </a:rPr>
              <a:t>FAs, CMIs. Dev)</a:t>
            </a:r>
          </a:p>
          <a:p>
            <a:pPr marL="95250" lvl="1" indent="0">
              <a:spcBef>
                <a:spcPts val="300"/>
              </a:spcBef>
              <a:spcAft>
                <a:spcPts val="300"/>
              </a:spcAft>
              <a:buSzPct val="65000"/>
              <a:buFont typeface="Arial"/>
              <a:buNone/>
              <a:defRPr/>
            </a:pPr>
            <a:endParaRPr lang="en-US" sz="1800" dirty="0" smtClean="0">
              <a:solidFill>
                <a:schemeClr val="bg2">
                  <a:lumMod val="10000"/>
                </a:schemeClr>
              </a:solidFill>
            </a:endParaRPr>
          </a:p>
          <a:p>
            <a:pPr marL="447675" lvl="1" indent="-352425">
              <a:spcBef>
                <a:spcPts val="300"/>
              </a:spcBef>
              <a:spcAft>
                <a:spcPts val="300"/>
              </a:spcAft>
              <a:buSzPct val="65000"/>
              <a:buFont typeface="Wingdings"/>
              <a:buChar char="l"/>
              <a:defRPr/>
            </a:pPr>
            <a:r>
              <a:rPr lang="en-US" sz="1800" dirty="0" smtClean="0">
                <a:solidFill>
                  <a:schemeClr val="bg2">
                    <a:lumMod val="10000"/>
                  </a:schemeClr>
                </a:solidFill>
              </a:rPr>
              <a:t>ISSUE: </a:t>
            </a:r>
            <a:r>
              <a:rPr lang="en-US" sz="1800" b="1" i="1" dirty="0" smtClean="0">
                <a:solidFill>
                  <a:schemeClr val="bg2">
                    <a:lumMod val="10000"/>
                  </a:schemeClr>
                </a:solidFill>
              </a:rPr>
              <a:t>Lengthy and Complex Approval Process</a:t>
            </a:r>
            <a:r>
              <a:rPr lang="en-US" sz="1800" dirty="0" smtClean="0">
                <a:solidFill>
                  <a:schemeClr val="bg2">
                    <a:lumMod val="10000"/>
                  </a:schemeClr>
                </a:solidFill>
              </a:rPr>
              <a:t>: This impacts construction timelines, project IRR and pricing. The approval fees/costs further adds to the unit price.</a:t>
            </a:r>
          </a:p>
          <a:p>
            <a:pPr marL="450794" lvl="2" indent="0">
              <a:spcBef>
                <a:spcPts val="300"/>
              </a:spcBef>
              <a:spcAft>
                <a:spcPts val="300"/>
              </a:spcAft>
              <a:buSzPct val="65000"/>
              <a:buNone/>
              <a:defRPr/>
            </a:pPr>
            <a:r>
              <a:rPr lang="en-US" sz="1800" dirty="0" smtClean="0">
                <a:solidFill>
                  <a:schemeClr val="bg2">
                    <a:lumMod val="10000"/>
                  </a:schemeClr>
                </a:solidFill>
              </a:rPr>
              <a:t>ANSWER: Simplified approval procedures, on-line status, monitoring, waiver or discount of approval fees etc. </a:t>
            </a:r>
            <a:r>
              <a:rPr lang="en-US" sz="1800" b="1" dirty="0" smtClean="0">
                <a:solidFill>
                  <a:schemeClr val="bg2">
                    <a:lumMod val="10000"/>
                  </a:schemeClr>
                </a:solidFill>
              </a:rPr>
              <a:t>(</a:t>
            </a:r>
            <a:r>
              <a:rPr lang="en-US" sz="1800" b="1" dirty="0">
                <a:solidFill>
                  <a:schemeClr val="bg2">
                    <a:lumMod val="10000"/>
                  </a:schemeClr>
                </a:solidFill>
              </a:rPr>
              <a:t>Stakeholders: </a:t>
            </a:r>
            <a:r>
              <a:rPr lang="en-US" sz="1800" b="1" dirty="0" smtClean="0">
                <a:solidFill>
                  <a:schemeClr val="bg2">
                    <a:lumMod val="10000"/>
                  </a:schemeClr>
                </a:solidFill>
              </a:rPr>
              <a:t>Govt.. , RAs)</a:t>
            </a:r>
            <a:endParaRPr lang="en-US" sz="1800" b="1" dirty="0">
              <a:solidFill>
                <a:schemeClr val="bg2">
                  <a:lumMod val="10000"/>
                </a:schemeClr>
              </a:solidFill>
            </a:endParaRPr>
          </a:p>
        </p:txBody>
      </p:sp>
      <p:sp>
        <p:nvSpPr>
          <p:cNvPr id="2" name="Slide Number Placeholder 1"/>
          <p:cNvSpPr>
            <a:spLocks noGrp="1"/>
          </p:cNvSpPr>
          <p:nvPr>
            <p:ph type="sldNum" sz="quarter" idx="4294967295"/>
          </p:nvPr>
        </p:nvSpPr>
        <p:spPr>
          <a:xfrm>
            <a:off x="10160001" y="5613474"/>
            <a:ext cx="1016000" cy="513316"/>
          </a:xfrm>
          <a:prstGeom prst="rect">
            <a:avLst/>
          </a:prstGeom>
        </p:spPr>
        <p:txBody>
          <a:bodyPr/>
          <a:lstStyle/>
          <a:p>
            <a:fld id="{86CB4B4D-7CA3-9044-876B-883B54F8677D}" type="slidenum">
              <a:rPr lang="en-US" smtClean="0"/>
              <a:pPr/>
              <a:t>30</a:t>
            </a:fld>
            <a:endParaRPr lang="en-US" dirty="0"/>
          </a:p>
        </p:txBody>
      </p:sp>
    </p:spTree>
    <p:extLst>
      <p:ext uri="{BB962C8B-B14F-4D97-AF65-F5344CB8AC3E}">
        <p14:creationId xmlns:p14="http://schemas.microsoft.com/office/powerpoint/2010/main" val="1295892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96776" y="5693679"/>
            <a:ext cx="10972800" cy="456596"/>
          </a:xfrm>
        </p:spPr>
        <p:txBody>
          <a:bodyPr>
            <a:noAutofit/>
          </a:bodyPr>
          <a:lstStyle/>
          <a:p>
            <a:r>
              <a:rPr lang="en-US" sz="2400" dirty="0">
                <a:solidFill>
                  <a:srgbClr val="0070C0"/>
                </a:solidFill>
                <a:sym typeface="Impact"/>
              </a:rPr>
              <a:t>Challenges of Affordable LIH: Supply Side- Cont’d </a:t>
            </a:r>
          </a:p>
        </p:txBody>
      </p:sp>
      <p:sp>
        <p:nvSpPr>
          <p:cNvPr id="5" name="Content Placeholder 2"/>
          <p:cNvSpPr txBox="1">
            <a:spLocks/>
          </p:cNvSpPr>
          <p:nvPr/>
        </p:nvSpPr>
        <p:spPr>
          <a:xfrm>
            <a:off x="1005013" y="518985"/>
            <a:ext cx="10041925" cy="4976986"/>
          </a:xfrm>
          <a:prstGeom prst="rect">
            <a:avLst/>
          </a:prstGeom>
          <a:ln w="12700">
            <a:miter lim="400000"/>
          </a:ln>
          <a:extLst>
            <a:ext uri="{C572A759-6A51-4108-AA02-DFA0A04FC94B}">
              <ma14:wrappingTextBoxFlag xmlns="" xmlns:ma14="http://schemas.microsoft.com/office/mac/drawingml/2011/main" val="1"/>
            </a:ext>
          </a:extLst>
        </p:spPr>
        <p:txBody>
          <a:bodyPr lIns="40816" tIns="40816" rIns="40816" bIns="40816" anchor="ctr">
            <a:normAutofit lnSpcReduction="10000"/>
          </a:bodyPr>
          <a:lstStyle>
            <a:lvl1pPr marL="326519" indent="-326519"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1pPr>
            <a:lvl2pPr marL="723782" indent="-342843"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2pPr>
            <a:lvl3pPr marL="1079326" indent="-317448"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3pPr>
            <a:lvl4pPr marL="1445525" indent="-357128"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4pPr>
            <a:lvl5pPr marL="1717624" indent="-357128"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5pPr>
            <a:lvl6pPr marL="2095162"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6pPr>
            <a:lvl7pPr marL="2399913"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7pPr>
            <a:lvl8pPr marL="2748201"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8pPr>
            <a:lvl9pPr marL="3074719"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9pPr>
          </a:lstStyle>
          <a:p>
            <a:pPr marL="542925" lvl="1" indent="-457200">
              <a:spcBef>
                <a:spcPts val="400"/>
              </a:spcBef>
              <a:buSzPct val="65000"/>
              <a:buFont typeface="Wingdings" pitchFamily="2" charset="2"/>
              <a:buChar char="l"/>
              <a:defRPr/>
            </a:pPr>
            <a:r>
              <a:rPr lang="en-US" sz="2000" dirty="0" smtClean="0">
                <a:solidFill>
                  <a:schemeClr val="bg2">
                    <a:lumMod val="10000"/>
                  </a:schemeClr>
                </a:solidFill>
              </a:rPr>
              <a:t>ISSUE: </a:t>
            </a:r>
            <a:r>
              <a:rPr lang="en-US" sz="2000" b="1" i="1" dirty="0" smtClean="0">
                <a:solidFill>
                  <a:schemeClr val="bg2">
                    <a:lumMod val="10000"/>
                  </a:schemeClr>
                </a:solidFill>
              </a:rPr>
              <a:t>Developer /Construction finance  </a:t>
            </a:r>
            <a:r>
              <a:rPr lang="en-US" sz="2000" dirty="0" smtClean="0">
                <a:solidFill>
                  <a:schemeClr val="bg2">
                    <a:lumMod val="10000"/>
                  </a:schemeClr>
                </a:solidFill>
              </a:rPr>
              <a:t>from financial institutions and capital markets is not easily accessible, due to absence of Developer Finance Regulations in most of the countries. Developers fund the projects through short term in-house funding or through customer finance. </a:t>
            </a:r>
          </a:p>
          <a:p>
            <a:pPr marL="542925" lvl="2" indent="-457200">
              <a:spcBef>
                <a:spcPts val="400"/>
              </a:spcBef>
              <a:buSzPct val="65000"/>
              <a:buNone/>
              <a:defRPr/>
            </a:pPr>
            <a:r>
              <a:rPr lang="en-US" sz="2000" dirty="0" smtClean="0">
                <a:solidFill>
                  <a:schemeClr val="bg2">
                    <a:lumMod val="10000"/>
                  </a:schemeClr>
                </a:solidFill>
              </a:rPr>
              <a:t>	ANSWER: The Central Banks and Securities Commission to play a proactive role in  facilitating market based supply of  Long Term Funding for the developers. </a:t>
            </a:r>
          </a:p>
          <a:p>
            <a:pPr marL="542925" lvl="2" indent="-457200">
              <a:spcBef>
                <a:spcPts val="400"/>
              </a:spcBef>
              <a:buSzPct val="65000"/>
              <a:buNone/>
              <a:defRPr/>
            </a:pPr>
            <a:r>
              <a:rPr lang="en-US" sz="2000" b="1" dirty="0" smtClean="0">
                <a:solidFill>
                  <a:schemeClr val="bg2">
                    <a:lumMod val="10000"/>
                  </a:schemeClr>
                </a:solidFill>
              </a:rPr>
              <a:t>	(</a:t>
            </a:r>
            <a:r>
              <a:rPr lang="en-US" sz="2000" b="1" dirty="0">
                <a:solidFill>
                  <a:schemeClr val="bg2">
                    <a:lumMod val="10000"/>
                  </a:schemeClr>
                </a:solidFill>
              </a:rPr>
              <a:t>Stakeholders: </a:t>
            </a:r>
            <a:r>
              <a:rPr lang="en-US" sz="2000" b="1" dirty="0" smtClean="0">
                <a:solidFill>
                  <a:schemeClr val="bg2">
                    <a:lumMod val="10000"/>
                  </a:schemeClr>
                </a:solidFill>
              </a:rPr>
              <a:t>RAs, HFIs)</a:t>
            </a:r>
          </a:p>
          <a:p>
            <a:pPr marL="542925" lvl="2" indent="-457200">
              <a:spcBef>
                <a:spcPts val="400"/>
              </a:spcBef>
              <a:buSzPct val="65000"/>
              <a:buNone/>
              <a:defRPr/>
            </a:pPr>
            <a:endParaRPr lang="en-US" sz="2000" dirty="0" smtClean="0">
              <a:solidFill>
                <a:schemeClr val="bg2">
                  <a:lumMod val="10000"/>
                </a:schemeClr>
              </a:solidFill>
              <a:latin typeface="Calibri" pitchFamily="34" charset="0"/>
            </a:endParaRPr>
          </a:p>
          <a:p>
            <a:pPr marL="542925" lvl="1" indent="-457200">
              <a:spcBef>
                <a:spcPts val="400"/>
              </a:spcBef>
              <a:buSzPct val="65000"/>
              <a:buFont typeface="Wingdings" pitchFamily="2" charset="2"/>
              <a:buChar char="l"/>
              <a:defRPr/>
            </a:pPr>
            <a:r>
              <a:rPr lang="en-US" sz="2000" dirty="0">
                <a:solidFill>
                  <a:schemeClr val="bg2">
                    <a:lumMod val="10000"/>
                  </a:schemeClr>
                </a:solidFill>
              </a:rPr>
              <a:t>ISSUE</a:t>
            </a:r>
            <a:r>
              <a:rPr lang="en-US" sz="2000" dirty="0" smtClean="0">
                <a:solidFill>
                  <a:schemeClr val="bg2">
                    <a:lumMod val="10000"/>
                  </a:schemeClr>
                </a:solidFill>
                <a:latin typeface="Calibri" pitchFamily="34" charset="0"/>
              </a:rPr>
              <a:t>: </a:t>
            </a:r>
            <a:r>
              <a:rPr lang="en-US" sz="2000" dirty="0" smtClean="0">
                <a:solidFill>
                  <a:schemeClr val="bg2">
                    <a:lumMod val="10000"/>
                  </a:schemeClr>
                </a:solidFill>
                <a:latin typeface="Times New Roman" pitchFamily="18" charset="0"/>
                <a:cs typeface="Times New Roman" pitchFamily="18" charset="0"/>
              </a:rPr>
              <a:t>Absence or insufficient </a:t>
            </a:r>
            <a:r>
              <a:rPr lang="en-US" sz="2000" b="1" i="1" dirty="0" smtClean="0">
                <a:solidFill>
                  <a:schemeClr val="bg2">
                    <a:lumMod val="10000"/>
                  </a:schemeClr>
                </a:solidFill>
                <a:latin typeface="Times New Roman" pitchFamily="18" charset="0"/>
                <a:cs typeface="Times New Roman" pitchFamily="18" charset="0"/>
              </a:rPr>
              <a:t>Fiscal Support </a:t>
            </a:r>
            <a:r>
              <a:rPr lang="en-US" sz="2000" dirty="0" smtClean="0">
                <a:solidFill>
                  <a:schemeClr val="bg2">
                    <a:lumMod val="10000"/>
                  </a:schemeClr>
                </a:solidFill>
                <a:latin typeface="Times New Roman" pitchFamily="18" charset="0"/>
                <a:cs typeface="Times New Roman" pitchFamily="18" charset="0"/>
              </a:rPr>
              <a:t>for LIH projects</a:t>
            </a:r>
            <a:r>
              <a:rPr lang="en-US" sz="2000" dirty="0" smtClean="0">
                <a:solidFill>
                  <a:schemeClr val="bg2">
                    <a:lumMod val="10000"/>
                  </a:schemeClr>
                </a:solidFill>
                <a:latin typeface="Calibri" pitchFamily="34" charset="0"/>
              </a:rPr>
              <a:t>. </a:t>
            </a:r>
          </a:p>
          <a:p>
            <a:pPr marL="542925" lvl="2" indent="-457200">
              <a:spcBef>
                <a:spcPts val="400"/>
              </a:spcBef>
              <a:buSzPct val="65000"/>
              <a:buNone/>
              <a:defRPr/>
            </a:pPr>
            <a:r>
              <a:rPr lang="en-US" sz="2000" dirty="0" smtClean="0">
                <a:solidFill>
                  <a:schemeClr val="bg2">
                    <a:lumMod val="10000"/>
                  </a:schemeClr>
                </a:solidFill>
              </a:rPr>
              <a:t>	ANSWER</a:t>
            </a:r>
            <a:r>
              <a:rPr lang="en-US" sz="2000" dirty="0" smtClean="0">
                <a:solidFill>
                  <a:schemeClr val="bg2">
                    <a:lumMod val="10000"/>
                  </a:schemeClr>
                </a:solidFill>
                <a:latin typeface="Calibri" pitchFamily="34" charset="0"/>
              </a:rPr>
              <a:t>: </a:t>
            </a:r>
            <a:r>
              <a:rPr lang="en-US" sz="2000" dirty="0" smtClean="0">
                <a:solidFill>
                  <a:schemeClr val="bg2">
                    <a:lumMod val="10000"/>
                  </a:schemeClr>
                </a:solidFill>
                <a:latin typeface="Times New Roman" pitchFamily="18" charset="0"/>
                <a:cs typeface="Times New Roman" pitchFamily="18" charset="0"/>
              </a:rPr>
              <a:t>Business Models of indirect Cross-Subsidies and direct Smart Subsidies to LIH/EWS projects will provide fiscal incentives to developers. </a:t>
            </a:r>
          </a:p>
          <a:p>
            <a:pPr marL="542925" lvl="2" indent="-457200">
              <a:spcBef>
                <a:spcPts val="400"/>
              </a:spcBef>
              <a:buSzPct val="65000"/>
              <a:buNone/>
              <a:defRPr/>
            </a:pPr>
            <a:r>
              <a:rPr lang="en-US" sz="2000" b="1" dirty="0" smtClean="0">
                <a:solidFill>
                  <a:schemeClr val="bg2">
                    <a:lumMod val="10000"/>
                  </a:schemeClr>
                </a:solidFill>
                <a:latin typeface="Times New Roman" pitchFamily="18" charset="0"/>
                <a:cs typeface="Times New Roman" pitchFamily="18" charset="0"/>
              </a:rPr>
              <a:t>	(</a:t>
            </a:r>
            <a:r>
              <a:rPr lang="en-US" sz="2000" b="1" dirty="0">
                <a:solidFill>
                  <a:schemeClr val="bg2">
                    <a:lumMod val="10000"/>
                  </a:schemeClr>
                </a:solidFill>
              </a:rPr>
              <a:t>Stakeholders: </a:t>
            </a:r>
            <a:r>
              <a:rPr lang="en-US" sz="2000" b="1" dirty="0" smtClean="0">
                <a:solidFill>
                  <a:schemeClr val="bg2">
                    <a:lumMod val="10000"/>
                  </a:schemeClr>
                </a:solidFill>
                <a:latin typeface="Times New Roman" pitchFamily="18" charset="0"/>
                <a:cs typeface="Times New Roman" pitchFamily="18" charset="0"/>
              </a:rPr>
              <a:t>FAs, Govt.., Dev)</a:t>
            </a:r>
          </a:p>
          <a:p>
            <a:pPr marL="542925" lvl="2" indent="-457200">
              <a:spcBef>
                <a:spcPts val="400"/>
              </a:spcBef>
              <a:buSzPct val="65000"/>
              <a:buNone/>
              <a:defRPr/>
            </a:pPr>
            <a:endParaRPr lang="en-US" sz="2000" dirty="0" smtClean="0">
              <a:solidFill>
                <a:schemeClr val="bg2">
                  <a:lumMod val="10000"/>
                </a:schemeClr>
              </a:solidFill>
              <a:latin typeface="Calibri" pitchFamily="34" charset="0"/>
            </a:endParaRPr>
          </a:p>
          <a:p>
            <a:pPr marL="542925" lvl="1" indent="-457200">
              <a:spcBef>
                <a:spcPts val="400"/>
              </a:spcBef>
              <a:buSzPct val="65000"/>
              <a:buFont typeface="Wingdings" pitchFamily="2" charset="2"/>
              <a:buChar char="l"/>
              <a:defRPr/>
            </a:pPr>
            <a:r>
              <a:rPr lang="en-US" sz="2000" dirty="0">
                <a:solidFill>
                  <a:schemeClr val="bg2">
                    <a:lumMod val="10000"/>
                  </a:schemeClr>
                </a:solidFill>
              </a:rPr>
              <a:t>ISSUE</a:t>
            </a:r>
            <a:r>
              <a:rPr lang="en-US" sz="2000" dirty="0" smtClean="0">
                <a:solidFill>
                  <a:schemeClr val="bg2">
                    <a:lumMod val="10000"/>
                  </a:schemeClr>
                </a:solidFill>
                <a:latin typeface="Calibri" pitchFamily="34" charset="0"/>
              </a:rPr>
              <a:t>: </a:t>
            </a:r>
            <a:r>
              <a:rPr lang="en-US" sz="2000" dirty="0" smtClean="0">
                <a:solidFill>
                  <a:schemeClr val="bg2">
                    <a:lumMod val="10000"/>
                  </a:schemeClr>
                </a:solidFill>
                <a:latin typeface="Times New Roman" pitchFamily="18" charset="0"/>
                <a:cs typeface="Times New Roman" pitchFamily="18" charset="0"/>
              </a:rPr>
              <a:t>Absence of or insufficient </a:t>
            </a:r>
            <a:r>
              <a:rPr lang="en-US" sz="2000" b="1" dirty="0" smtClean="0">
                <a:solidFill>
                  <a:schemeClr val="bg2">
                    <a:lumMod val="10000"/>
                  </a:schemeClr>
                </a:solidFill>
                <a:latin typeface="Times New Roman" pitchFamily="18" charset="0"/>
                <a:cs typeface="Times New Roman" pitchFamily="18" charset="0"/>
              </a:rPr>
              <a:t>Regulatory Support </a:t>
            </a:r>
            <a:r>
              <a:rPr lang="en-US" sz="2000" dirty="0" smtClean="0">
                <a:solidFill>
                  <a:schemeClr val="bg2">
                    <a:lumMod val="10000"/>
                  </a:schemeClr>
                </a:solidFill>
                <a:latin typeface="Times New Roman" pitchFamily="18" charset="0"/>
                <a:cs typeface="Times New Roman" pitchFamily="18" charset="0"/>
              </a:rPr>
              <a:t>to LIH/BoP Segments. </a:t>
            </a:r>
          </a:p>
          <a:p>
            <a:pPr marL="542925" lvl="2" indent="-457200">
              <a:spcBef>
                <a:spcPts val="400"/>
              </a:spcBef>
              <a:buSzPct val="65000"/>
              <a:buNone/>
              <a:defRPr/>
            </a:pPr>
            <a:r>
              <a:rPr lang="en-US" sz="2000" dirty="0" smtClean="0">
                <a:solidFill>
                  <a:schemeClr val="bg2">
                    <a:lumMod val="10000"/>
                  </a:schemeClr>
                </a:solidFill>
              </a:rPr>
              <a:t>	ANSWER</a:t>
            </a:r>
            <a:r>
              <a:rPr lang="en-US" sz="2000" dirty="0" smtClean="0">
                <a:solidFill>
                  <a:schemeClr val="bg2">
                    <a:lumMod val="10000"/>
                  </a:schemeClr>
                </a:solidFill>
                <a:latin typeface="Calibri" pitchFamily="34" charset="0"/>
              </a:rPr>
              <a:t>:  </a:t>
            </a:r>
            <a:r>
              <a:rPr lang="en-US" sz="2000" dirty="0" smtClean="0">
                <a:solidFill>
                  <a:schemeClr val="bg2">
                    <a:lumMod val="10000"/>
                  </a:schemeClr>
                </a:solidFill>
                <a:latin typeface="Times New Roman" pitchFamily="18" charset="0"/>
                <a:cs typeface="Times New Roman" pitchFamily="18" charset="0"/>
              </a:rPr>
              <a:t>Regulatory incentives in terms of FARs, and wherever permissible, relaxation in Building Codes etc. without compromising on strength. </a:t>
            </a:r>
            <a:r>
              <a:rPr lang="en-US" sz="2000" b="1" dirty="0" smtClean="0">
                <a:solidFill>
                  <a:schemeClr val="bg2">
                    <a:lumMod val="10000"/>
                  </a:schemeClr>
                </a:solidFill>
                <a:latin typeface="Times New Roman" pitchFamily="18" charset="0"/>
                <a:cs typeface="Times New Roman" pitchFamily="18" charset="0"/>
              </a:rPr>
              <a:t>(</a:t>
            </a:r>
            <a:r>
              <a:rPr lang="en-US" sz="2000" b="1" dirty="0">
                <a:solidFill>
                  <a:schemeClr val="bg2">
                    <a:lumMod val="10000"/>
                  </a:schemeClr>
                </a:solidFill>
              </a:rPr>
              <a:t>Stakeholders: </a:t>
            </a:r>
            <a:r>
              <a:rPr lang="en-US" sz="2000" b="1" dirty="0" smtClean="0">
                <a:solidFill>
                  <a:schemeClr val="bg2">
                    <a:lumMod val="10000"/>
                  </a:schemeClr>
                </a:solidFill>
                <a:latin typeface="Times New Roman" pitchFamily="18" charset="0"/>
                <a:cs typeface="Times New Roman" pitchFamily="18" charset="0"/>
              </a:rPr>
              <a:t>RAs) </a:t>
            </a:r>
          </a:p>
        </p:txBody>
      </p:sp>
      <p:sp>
        <p:nvSpPr>
          <p:cNvPr id="2" name="Slide Number Placeholder 1"/>
          <p:cNvSpPr>
            <a:spLocks noGrp="1"/>
          </p:cNvSpPr>
          <p:nvPr>
            <p:ph type="sldNum" sz="quarter" idx="4294967295"/>
          </p:nvPr>
        </p:nvSpPr>
        <p:spPr>
          <a:xfrm>
            <a:off x="10160001" y="5613474"/>
            <a:ext cx="1016000" cy="513316"/>
          </a:xfrm>
          <a:prstGeom prst="rect">
            <a:avLst/>
          </a:prstGeom>
        </p:spPr>
        <p:txBody>
          <a:bodyPr/>
          <a:lstStyle/>
          <a:p>
            <a:fld id="{86CB4B4D-7CA3-9044-876B-883B54F8677D}" type="slidenum">
              <a:rPr lang="en-US" smtClean="0"/>
              <a:pPr/>
              <a:t>31</a:t>
            </a:fld>
            <a:endParaRPr lang="en-US" dirty="0"/>
          </a:p>
        </p:txBody>
      </p:sp>
    </p:spTree>
    <p:extLst>
      <p:ext uri="{BB962C8B-B14F-4D97-AF65-F5344CB8AC3E}">
        <p14:creationId xmlns:p14="http://schemas.microsoft.com/office/powerpoint/2010/main" val="3654718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76183" y="5634682"/>
            <a:ext cx="10972800" cy="552664"/>
          </a:xfrm>
        </p:spPr>
        <p:txBody>
          <a:bodyPr>
            <a:noAutofit/>
          </a:bodyPr>
          <a:lstStyle/>
          <a:p>
            <a:r>
              <a:rPr lang="en-US" sz="2400" dirty="0">
                <a:solidFill>
                  <a:srgbClr val="0070C0"/>
                </a:solidFill>
              </a:rPr>
              <a:t>Challenges of </a:t>
            </a:r>
            <a:r>
              <a:rPr lang="en-US" sz="2400" dirty="0" smtClean="0">
                <a:solidFill>
                  <a:srgbClr val="0070C0"/>
                </a:solidFill>
              </a:rPr>
              <a:t> Affordable </a:t>
            </a:r>
            <a:r>
              <a:rPr lang="en-US" sz="2400" dirty="0">
                <a:solidFill>
                  <a:srgbClr val="0070C0"/>
                </a:solidFill>
              </a:rPr>
              <a:t>LIH: Supply Side- Cont’d </a:t>
            </a:r>
          </a:p>
        </p:txBody>
      </p:sp>
      <p:sp>
        <p:nvSpPr>
          <p:cNvPr id="6" name="Content Placeholder 2"/>
          <p:cNvSpPr txBox="1">
            <a:spLocks/>
          </p:cNvSpPr>
          <p:nvPr/>
        </p:nvSpPr>
        <p:spPr>
          <a:xfrm>
            <a:off x="1013254" y="531341"/>
            <a:ext cx="10095470" cy="5239263"/>
          </a:xfrm>
          <a:prstGeom prst="rect">
            <a:avLst/>
          </a:prstGeom>
          <a:ln w="12700">
            <a:miter lim="400000"/>
          </a:ln>
          <a:extLst>
            <a:ext uri="{C572A759-6A51-4108-AA02-DFA0A04FC94B}">
              <ma14:wrappingTextBoxFlag xmlns="" xmlns:ma14="http://schemas.microsoft.com/office/mac/drawingml/2011/main" val="1"/>
            </a:ext>
          </a:extLst>
        </p:spPr>
        <p:txBody>
          <a:bodyPr lIns="40816" tIns="40816" rIns="40816" bIns="40816" anchor="ctr">
            <a:normAutofit fontScale="92500" lnSpcReduction="20000"/>
          </a:bodyPr>
          <a:lstStyle>
            <a:lvl1pPr marL="326519" indent="-326519"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1pPr>
            <a:lvl2pPr marL="723782" indent="-342843"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2pPr>
            <a:lvl3pPr marL="1079326" indent="-317448"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3pPr>
            <a:lvl4pPr marL="1445525" indent="-357128"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4pPr>
            <a:lvl5pPr marL="1717624" indent="-357128"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5pPr>
            <a:lvl6pPr marL="2095162"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6pPr>
            <a:lvl7pPr marL="2399913"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7pPr>
            <a:lvl8pPr marL="2748201"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8pPr>
            <a:lvl9pPr marL="3074719"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9pPr>
          </a:lstStyle>
          <a:p>
            <a:pPr marL="358775" lvl="1" indent="-358775">
              <a:spcBef>
                <a:spcPts val="400"/>
              </a:spcBef>
              <a:buSzPct val="65000"/>
              <a:buFont typeface="Wingdings" pitchFamily="2" charset="2"/>
              <a:buChar char="l"/>
              <a:defRPr/>
            </a:pPr>
            <a:r>
              <a:rPr lang="en-US" sz="2000" b="1" i="1" dirty="0" smtClean="0">
                <a:solidFill>
                  <a:schemeClr val="bg2">
                    <a:lumMod val="10000"/>
                  </a:schemeClr>
                </a:solidFill>
                <a:latin typeface="Times New Roman" pitchFamily="18" charset="0"/>
                <a:cs typeface="Times New Roman" pitchFamily="18" charset="0"/>
              </a:rPr>
              <a:t>External Infrastructure</a:t>
            </a:r>
            <a:r>
              <a:rPr lang="en-US" sz="2000" dirty="0" smtClean="0">
                <a:solidFill>
                  <a:schemeClr val="bg2">
                    <a:lumMod val="10000"/>
                  </a:schemeClr>
                </a:solidFill>
                <a:latin typeface="Times New Roman" pitchFamily="18" charset="0"/>
                <a:cs typeface="Times New Roman" pitchFamily="18" charset="0"/>
              </a:rPr>
              <a:t>: Government needs to ensure that </a:t>
            </a:r>
            <a:r>
              <a:rPr lang="en-US" sz="2000" i="1" dirty="0" smtClean="0">
                <a:solidFill>
                  <a:schemeClr val="bg2">
                    <a:lumMod val="10000"/>
                  </a:schemeClr>
                </a:solidFill>
                <a:latin typeface="Times New Roman" pitchFamily="18" charset="0"/>
                <a:cs typeface="Times New Roman" pitchFamily="18" charset="0"/>
              </a:rPr>
              <a:t>Raw Land </a:t>
            </a:r>
            <a:r>
              <a:rPr lang="en-US" sz="2000" dirty="0" smtClean="0">
                <a:solidFill>
                  <a:schemeClr val="bg2">
                    <a:lumMod val="10000"/>
                  </a:schemeClr>
                </a:solidFill>
                <a:latin typeface="Times New Roman" pitchFamily="18" charset="0"/>
                <a:cs typeface="Times New Roman" pitchFamily="18" charset="0"/>
              </a:rPr>
              <a:t>for LIH Projects is supported by way of external infrastructure in terms of roads, transport, communication, as well as provision of health and education.</a:t>
            </a:r>
          </a:p>
          <a:p>
            <a:pPr marL="358775" lvl="1" indent="-358775">
              <a:spcBef>
                <a:spcPts val="400"/>
              </a:spcBef>
              <a:buSzPct val="65000"/>
              <a:buNone/>
              <a:defRPr/>
            </a:pPr>
            <a:r>
              <a:rPr lang="en-US" sz="2000" i="1" dirty="0">
                <a:solidFill>
                  <a:schemeClr val="bg2">
                    <a:lumMod val="10000"/>
                  </a:schemeClr>
                </a:solidFill>
                <a:latin typeface="Times New Roman" pitchFamily="18" charset="0"/>
                <a:cs typeface="Times New Roman" pitchFamily="18" charset="0"/>
              </a:rPr>
              <a:t> </a:t>
            </a:r>
            <a:r>
              <a:rPr lang="en-US" sz="2000" i="1" dirty="0" smtClean="0">
                <a:solidFill>
                  <a:schemeClr val="bg2">
                    <a:lumMod val="10000"/>
                  </a:schemeClr>
                </a:solidFill>
                <a:latin typeface="Times New Roman" pitchFamily="18" charset="0"/>
                <a:cs typeface="Times New Roman" pitchFamily="18" charset="0"/>
              </a:rPr>
              <a:t> 	From Raw Land to Serviced Land. </a:t>
            </a:r>
            <a:r>
              <a:rPr lang="en-US" sz="2000" b="1" dirty="0" smtClean="0">
                <a:solidFill>
                  <a:schemeClr val="bg2">
                    <a:lumMod val="10000"/>
                  </a:schemeClr>
                </a:solidFill>
                <a:latin typeface="Times New Roman" pitchFamily="18" charset="0"/>
                <a:cs typeface="Times New Roman" pitchFamily="18" charset="0"/>
              </a:rPr>
              <a:t>(</a:t>
            </a:r>
            <a:r>
              <a:rPr lang="en-US" sz="2000" b="1" dirty="0">
                <a:solidFill>
                  <a:schemeClr val="bg2">
                    <a:lumMod val="10000"/>
                  </a:schemeClr>
                </a:solidFill>
              </a:rPr>
              <a:t>Stakeholders: </a:t>
            </a:r>
            <a:r>
              <a:rPr lang="en-US" sz="2000" b="1" dirty="0" smtClean="0">
                <a:solidFill>
                  <a:schemeClr val="bg2">
                    <a:lumMod val="10000"/>
                  </a:schemeClr>
                </a:solidFill>
                <a:latin typeface="Times New Roman" pitchFamily="18" charset="0"/>
                <a:cs typeface="Times New Roman" pitchFamily="18" charset="0"/>
              </a:rPr>
              <a:t>UP, Municipalities)</a:t>
            </a:r>
          </a:p>
          <a:p>
            <a:pPr marL="358775" lvl="1" indent="-358775">
              <a:spcBef>
                <a:spcPts val="400"/>
              </a:spcBef>
              <a:buSzPct val="65000"/>
              <a:buNone/>
              <a:defRPr/>
            </a:pPr>
            <a:endParaRPr lang="en-US" sz="2000" b="1" dirty="0" smtClean="0">
              <a:solidFill>
                <a:schemeClr val="bg2">
                  <a:lumMod val="10000"/>
                </a:schemeClr>
              </a:solidFill>
              <a:latin typeface="Times New Roman" pitchFamily="18" charset="0"/>
              <a:cs typeface="Times New Roman" pitchFamily="18" charset="0"/>
            </a:endParaRPr>
          </a:p>
          <a:p>
            <a:pPr marL="358775" lvl="1" indent="-358775">
              <a:spcBef>
                <a:spcPts val="400"/>
              </a:spcBef>
              <a:buSzPct val="65000"/>
              <a:buFont typeface="Wingdings" pitchFamily="2" charset="2"/>
              <a:buChar char="l"/>
              <a:defRPr/>
            </a:pPr>
            <a:r>
              <a:rPr lang="en-US" sz="2000" b="1" i="1" dirty="0" smtClean="0">
                <a:solidFill>
                  <a:schemeClr val="bg2">
                    <a:lumMod val="10000"/>
                  </a:schemeClr>
                </a:solidFill>
                <a:latin typeface="Times New Roman" pitchFamily="18" charset="0"/>
                <a:cs typeface="Times New Roman" pitchFamily="18" charset="0"/>
              </a:rPr>
              <a:t>Transport</a:t>
            </a:r>
            <a:r>
              <a:rPr lang="en-US" sz="2000" dirty="0" smtClean="0">
                <a:solidFill>
                  <a:schemeClr val="bg2">
                    <a:lumMod val="10000"/>
                  </a:schemeClr>
                </a:solidFill>
                <a:latin typeface="Times New Roman" pitchFamily="18" charset="0"/>
                <a:cs typeface="Times New Roman" pitchFamily="18" charset="0"/>
              </a:rPr>
              <a:t>: At the initial stage of LIH Project, public transport be provided</a:t>
            </a:r>
            <a:r>
              <a:rPr lang="en-US" sz="2000" b="1" dirty="0" smtClean="0">
                <a:solidFill>
                  <a:schemeClr val="bg2">
                    <a:lumMod val="10000"/>
                  </a:schemeClr>
                </a:solidFill>
                <a:latin typeface="Times New Roman" pitchFamily="18" charset="0"/>
                <a:cs typeface="Times New Roman" pitchFamily="18" charset="0"/>
              </a:rPr>
              <a:t>.</a:t>
            </a:r>
          </a:p>
          <a:p>
            <a:pPr marL="358775" lvl="1" indent="-358775">
              <a:spcBef>
                <a:spcPts val="400"/>
              </a:spcBef>
              <a:buSzPct val="65000"/>
              <a:buNone/>
              <a:defRPr/>
            </a:pPr>
            <a:r>
              <a:rPr lang="en-US" sz="2000" b="1" dirty="0">
                <a:solidFill>
                  <a:schemeClr val="bg2">
                    <a:lumMod val="10000"/>
                  </a:schemeClr>
                </a:solidFill>
                <a:latin typeface="Times New Roman" pitchFamily="18" charset="0"/>
                <a:cs typeface="Times New Roman" pitchFamily="18" charset="0"/>
              </a:rPr>
              <a:t> </a:t>
            </a:r>
            <a:r>
              <a:rPr lang="en-US" sz="2000" b="1" dirty="0" smtClean="0">
                <a:solidFill>
                  <a:schemeClr val="bg2">
                    <a:lumMod val="10000"/>
                  </a:schemeClr>
                </a:solidFill>
                <a:latin typeface="Times New Roman" pitchFamily="18" charset="0"/>
                <a:cs typeface="Times New Roman" pitchFamily="18" charset="0"/>
              </a:rPr>
              <a:t>  	(</a:t>
            </a:r>
            <a:r>
              <a:rPr lang="en-US" sz="2000" b="1" dirty="0">
                <a:solidFill>
                  <a:schemeClr val="bg2">
                    <a:lumMod val="10000"/>
                  </a:schemeClr>
                </a:solidFill>
              </a:rPr>
              <a:t>Stakeholders: </a:t>
            </a:r>
            <a:r>
              <a:rPr lang="en-US" sz="2000" b="1" dirty="0" smtClean="0">
                <a:solidFill>
                  <a:schemeClr val="bg2">
                    <a:lumMod val="10000"/>
                  </a:schemeClr>
                </a:solidFill>
                <a:latin typeface="Times New Roman" pitchFamily="18" charset="0"/>
                <a:cs typeface="Times New Roman" pitchFamily="18" charset="0"/>
              </a:rPr>
              <a:t>Municipalities)</a:t>
            </a:r>
          </a:p>
          <a:p>
            <a:pPr marL="358775" lvl="1" indent="-358775">
              <a:spcBef>
                <a:spcPts val="400"/>
              </a:spcBef>
              <a:buSzPct val="65000"/>
              <a:buNone/>
              <a:defRPr/>
            </a:pPr>
            <a:endParaRPr lang="en-US" sz="2000" b="1" dirty="0" smtClean="0">
              <a:solidFill>
                <a:schemeClr val="bg2">
                  <a:lumMod val="10000"/>
                </a:schemeClr>
              </a:solidFill>
              <a:latin typeface="Times New Roman" pitchFamily="18" charset="0"/>
              <a:cs typeface="Times New Roman" pitchFamily="18" charset="0"/>
            </a:endParaRPr>
          </a:p>
          <a:p>
            <a:pPr marL="358775" lvl="1" indent="-358775">
              <a:spcBef>
                <a:spcPts val="400"/>
              </a:spcBef>
              <a:buSzPct val="65000"/>
              <a:buFont typeface="Wingdings" pitchFamily="2" charset="2"/>
              <a:buChar char="l"/>
              <a:defRPr/>
            </a:pPr>
            <a:r>
              <a:rPr lang="en-US" sz="2000" dirty="0" smtClean="0">
                <a:solidFill>
                  <a:schemeClr val="bg2">
                    <a:lumMod val="10000"/>
                  </a:schemeClr>
                </a:solidFill>
                <a:latin typeface="Times New Roman" pitchFamily="18" charset="0"/>
                <a:cs typeface="Times New Roman" pitchFamily="18" charset="0"/>
              </a:rPr>
              <a:t>Non-availability of </a:t>
            </a:r>
            <a:r>
              <a:rPr lang="en-US" sz="2000" b="1" i="1" dirty="0" smtClean="0">
                <a:solidFill>
                  <a:schemeClr val="bg2">
                    <a:lumMod val="10000"/>
                  </a:schemeClr>
                </a:solidFill>
                <a:latin typeface="Times New Roman" pitchFamily="18" charset="0"/>
                <a:cs typeface="Times New Roman" pitchFamily="18" charset="0"/>
              </a:rPr>
              <a:t>Low-Cost Construction Technologies</a:t>
            </a:r>
            <a:r>
              <a:rPr lang="en-US" sz="2000" dirty="0" smtClean="0">
                <a:solidFill>
                  <a:schemeClr val="bg2">
                    <a:lumMod val="10000"/>
                  </a:schemeClr>
                </a:solidFill>
                <a:latin typeface="Times New Roman" pitchFamily="18" charset="0"/>
                <a:cs typeface="Times New Roman" pitchFamily="18" charset="0"/>
              </a:rPr>
              <a:t>. The Developers need to be facilitated and supported to import and indigenize Low-Cost Construction Technologies for manufacturing large scale production. </a:t>
            </a:r>
            <a:r>
              <a:rPr lang="en-US" sz="2000" b="1" dirty="0" smtClean="0">
                <a:solidFill>
                  <a:schemeClr val="bg2">
                    <a:lumMod val="10000"/>
                  </a:schemeClr>
                </a:solidFill>
                <a:latin typeface="Times New Roman" pitchFamily="18" charset="0"/>
                <a:cs typeface="Times New Roman" pitchFamily="18" charset="0"/>
              </a:rPr>
              <a:t>(</a:t>
            </a:r>
            <a:r>
              <a:rPr lang="en-US" sz="2000" b="1" dirty="0">
                <a:solidFill>
                  <a:schemeClr val="bg2">
                    <a:lumMod val="10000"/>
                  </a:schemeClr>
                </a:solidFill>
              </a:rPr>
              <a:t>Stakeholders: </a:t>
            </a:r>
            <a:r>
              <a:rPr lang="en-US" sz="2000" b="1" dirty="0" smtClean="0">
                <a:solidFill>
                  <a:schemeClr val="bg2">
                    <a:lumMod val="10000"/>
                  </a:schemeClr>
                </a:solidFill>
                <a:latin typeface="Times New Roman" pitchFamily="18" charset="0"/>
                <a:cs typeface="Times New Roman" pitchFamily="18" charset="0"/>
              </a:rPr>
              <a:t>Dev, Academia)</a:t>
            </a:r>
          </a:p>
          <a:p>
            <a:pPr marL="0" lvl="1" indent="0">
              <a:spcBef>
                <a:spcPts val="400"/>
              </a:spcBef>
              <a:buSzPct val="65000"/>
              <a:buNone/>
              <a:defRPr/>
            </a:pPr>
            <a:endParaRPr lang="en-US" sz="2000" b="1" dirty="0" smtClean="0">
              <a:solidFill>
                <a:schemeClr val="bg2">
                  <a:lumMod val="10000"/>
                </a:schemeClr>
              </a:solidFill>
              <a:latin typeface="Times New Roman" pitchFamily="18" charset="0"/>
              <a:cs typeface="Times New Roman" pitchFamily="18" charset="0"/>
            </a:endParaRPr>
          </a:p>
          <a:p>
            <a:pPr marL="358775" lvl="1" indent="-358775">
              <a:spcBef>
                <a:spcPts val="400"/>
              </a:spcBef>
              <a:buSzPct val="65000"/>
              <a:buFont typeface="Wingdings" pitchFamily="2" charset="2"/>
              <a:buChar char="l"/>
              <a:defRPr/>
            </a:pPr>
            <a:r>
              <a:rPr lang="en-US" sz="2000" b="1" i="1" dirty="0" smtClean="0">
                <a:solidFill>
                  <a:schemeClr val="bg2">
                    <a:lumMod val="10000"/>
                  </a:schemeClr>
                </a:solidFill>
                <a:latin typeface="Times New Roman" pitchFamily="18" charset="0"/>
                <a:cs typeface="Times New Roman" pitchFamily="18" charset="0"/>
              </a:rPr>
              <a:t>Lack of Low-Cost Construction Materials (CMIs)</a:t>
            </a:r>
            <a:r>
              <a:rPr lang="en-US" sz="2000" dirty="0" smtClean="0">
                <a:solidFill>
                  <a:schemeClr val="bg2">
                    <a:lumMod val="10000"/>
                  </a:schemeClr>
                </a:solidFill>
                <a:latin typeface="Times New Roman" pitchFamily="18" charset="0"/>
                <a:cs typeface="Times New Roman" pitchFamily="18" charset="0"/>
              </a:rPr>
              <a:t>: The Govt.. needs to promote local development of low-cost construction materials, and regulate standardization of CMIs  for use in LIH projects.</a:t>
            </a:r>
          </a:p>
          <a:p>
            <a:pPr marL="358775" lvl="1" indent="-358775">
              <a:spcBef>
                <a:spcPts val="400"/>
              </a:spcBef>
              <a:buSzPct val="65000"/>
              <a:buNone/>
              <a:defRPr/>
            </a:pPr>
            <a:r>
              <a:rPr lang="en-US" sz="2000" dirty="0">
                <a:solidFill>
                  <a:schemeClr val="bg2">
                    <a:lumMod val="10000"/>
                  </a:schemeClr>
                </a:solidFill>
                <a:latin typeface="Times New Roman" pitchFamily="18" charset="0"/>
                <a:cs typeface="Times New Roman" pitchFamily="18" charset="0"/>
              </a:rPr>
              <a:t> </a:t>
            </a:r>
            <a:r>
              <a:rPr lang="en-US" sz="2000" dirty="0" smtClean="0">
                <a:solidFill>
                  <a:schemeClr val="bg2">
                    <a:lumMod val="10000"/>
                  </a:schemeClr>
                </a:solidFill>
                <a:latin typeface="Times New Roman" pitchFamily="18" charset="0"/>
                <a:cs typeface="Times New Roman" pitchFamily="18" charset="0"/>
              </a:rPr>
              <a:t>  	</a:t>
            </a:r>
            <a:r>
              <a:rPr lang="en-US" sz="2000" b="1" dirty="0" smtClean="0">
                <a:solidFill>
                  <a:schemeClr val="bg2">
                    <a:lumMod val="10000"/>
                  </a:schemeClr>
                </a:solidFill>
                <a:latin typeface="Times New Roman" pitchFamily="18" charset="0"/>
                <a:cs typeface="Times New Roman" pitchFamily="18" charset="0"/>
              </a:rPr>
              <a:t>(</a:t>
            </a:r>
            <a:r>
              <a:rPr lang="en-US" sz="2000" b="1" dirty="0">
                <a:solidFill>
                  <a:schemeClr val="bg2">
                    <a:lumMod val="10000"/>
                  </a:schemeClr>
                </a:solidFill>
              </a:rPr>
              <a:t>Stakeholders: </a:t>
            </a:r>
            <a:r>
              <a:rPr lang="en-US" sz="2000" b="1" dirty="0" smtClean="0">
                <a:solidFill>
                  <a:schemeClr val="bg2">
                    <a:lumMod val="10000"/>
                  </a:schemeClr>
                </a:solidFill>
                <a:latin typeface="Times New Roman" pitchFamily="18" charset="0"/>
                <a:cs typeface="Times New Roman" pitchFamily="18" charset="0"/>
              </a:rPr>
              <a:t>CMIs</a:t>
            </a:r>
            <a:r>
              <a:rPr lang="en-US" sz="2000" b="1" dirty="0">
                <a:solidFill>
                  <a:schemeClr val="bg2">
                    <a:lumMod val="10000"/>
                  </a:schemeClr>
                </a:solidFill>
                <a:latin typeface="Times New Roman" pitchFamily="18" charset="0"/>
                <a:cs typeface="Times New Roman" pitchFamily="18" charset="0"/>
              </a:rPr>
              <a:t>, </a:t>
            </a:r>
            <a:r>
              <a:rPr lang="en-US" sz="2000" b="1" dirty="0" smtClean="0">
                <a:solidFill>
                  <a:schemeClr val="bg2">
                    <a:lumMod val="10000"/>
                  </a:schemeClr>
                </a:solidFill>
                <a:latin typeface="Times New Roman" pitchFamily="18" charset="0"/>
                <a:cs typeface="Times New Roman" pitchFamily="18" charset="0"/>
              </a:rPr>
              <a:t>Dev, </a:t>
            </a:r>
            <a:r>
              <a:rPr lang="en-US" sz="2000" b="1" dirty="0">
                <a:solidFill>
                  <a:schemeClr val="bg2">
                    <a:lumMod val="10000"/>
                  </a:schemeClr>
                </a:solidFill>
                <a:latin typeface="Times New Roman" pitchFamily="18" charset="0"/>
                <a:cs typeface="Times New Roman" pitchFamily="18" charset="0"/>
              </a:rPr>
              <a:t>Academia</a:t>
            </a:r>
            <a:r>
              <a:rPr lang="en-US" sz="2000" b="1" dirty="0" smtClean="0">
                <a:solidFill>
                  <a:schemeClr val="bg2">
                    <a:lumMod val="10000"/>
                  </a:schemeClr>
                </a:solidFill>
                <a:latin typeface="Times New Roman" pitchFamily="18" charset="0"/>
                <a:cs typeface="Times New Roman" pitchFamily="18" charset="0"/>
              </a:rPr>
              <a:t>)</a:t>
            </a:r>
          </a:p>
          <a:p>
            <a:pPr marL="358775" lvl="1" indent="-358775">
              <a:spcBef>
                <a:spcPts val="400"/>
              </a:spcBef>
              <a:buSzPct val="65000"/>
              <a:buNone/>
              <a:defRPr/>
            </a:pPr>
            <a:endParaRPr lang="en-US" sz="2000" b="1" dirty="0">
              <a:solidFill>
                <a:schemeClr val="bg2">
                  <a:lumMod val="10000"/>
                </a:schemeClr>
              </a:solidFill>
              <a:latin typeface="Times New Roman" pitchFamily="18" charset="0"/>
              <a:cs typeface="Times New Roman" pitchFamily="18" charset="0"/>
            </a:endParaRPr>
          </a:p>
          <a:p>
            <a:pPr marL="358775" lvl="1" indent="-358775">
              <a:spcBef>
                <a:spcPts val="400"/>
              </a:spcBef>
              <a:buSzPct val="65000"/>
              <a:buFont typeface="Wingdings" pitchFamily="2" charset="2"/>
              <a:buChar char="l"/>
              <a:defRPr/>
            </a:pPr>
            <a:r>
              <a:rPr lang="en-US" sz="2000" b="1" i="1" dirty="0" smtClean="0">
                <a:solidFill>
                  <a:schemeClr val="bg2">
                    <a:lumMod val="10000"/>
                  </a:schemeClr>
                </a:solidFill>
                <a:latin typeface="Times New Roman" pitchFamily="18" charset="0"/>
                <a:cs typeface="Times New Roman" pitchFamily="18" charset="0"/>
              </a:rPr>
              <a:t>Manufacturing Scale Production</a:t>
            </a:r>
            <a:r>
              <a:rPr lang="en-US" sz="2000" b="1" dirty="0" smtClean="0">
                <a:solidFill>
                  <a:schemeClr val="bg2">
                    <a:lumMod val="10000"/>
                  </a:schemeClr>
                </a:solidFill>
                <a:latin typeface="Times New Roman" pitchFamily="18" charset="0"/>
                <a:cs typeface="Times New Roman" pitchFamily="18" charset="0"/>
              </a:rPr>
              <a:t>: </a:t>
            </a:r>
            <a:r>
              <a:rPr lang="en-US" sz="2000" dirty="0" smtClean="0">
                <a:solidFill>
                  <a:schemeClr val="bg2">
                    <a:lumMod val="10000"/>
                  </a:schemeClr>
                </a:solidFill>
                <a:latin typeface="Times New Roman" pitchFamily="18" charset="0"/>
                <a:cs typeface="Times New Roman" pitchFamily="18" charset="0"/>
              </a:rPr>
              <a:t>The development projects and the developers are of small size, thus denying the benefits of economies of scales, and use of proven low-cost construction technologies.</a:t>
            </a:r>
            <a:r>
              <a:rPr lang="en-US" sz="2000" b="1" dirty="0">
                <a:solidFill>
                  <a:schemeClr val="bg2">
                    <a:lumMod val="10000"/>
                  </a:schemeClr>
                </a:solidFill>
                <a:latin typeface="Times New Roman" pitchFamily="18" charset="0"/>
                <a:cs typeface="Times New Roman" pitchFamily="18" charset="0"/>
              </a:rPr>
              <a:t> </a:t>
            </a:r>
            <a:r>
              <a:rPr lang="en-US" sz="2000" b="1" dirty="0" smtClean="0">
                <a:solidFill>
                  <a:schemeClr val="bg2">
                    <a:lumMod val="10000"/>
                  </a:schemeClr>
                </a:solidFill>
                <a:latin typeface="Times New Roman" pitchFamily="18" charset="0"/>
                <a:cs typeface="Times New Roman" pitchFamily="18" charset="0"/>
              </a:rPr>
              <a:t>(</a:t>
            </a:r>
            <a:r>
              <a:rPr lang="en-US" sz="2000" b="1" dirty="0">
                <a:solidFill>
                  <a:schemeClr val="bg2">
                    <a:lumMod val="10000"/>
                  </a:schemeClr>
                </a:solidFill>
              </a:rPr>
              <a:t>Stakeholders: </a:t>
            </a:r>
            <a:r>
              <a:rPr lang="en-US" sz="2000" b="1" dirty="0" smtClean="0">
                <a:solidFill>
                  <a:schemeClr val="bg2">
                    <a:lumMod val="10000"/>
                  </a:schemeClr>
                </a:solidFill>
                <a:latin typeface="Times New Roman" pitchFamily="18" charset="0"/>
                <a:cs typeface="Times New Roman" pitchFamily="18" charset="0"/>
              </a:rPr>
              <a:t>Dev, Academia</a:t>
            </a:r>
            <a:r>
              <a:rPr lang="en-US" sz="2000" b="1" dirty="0">
                <a:solidFill>
                  <a:schemeClr val="bg2">
                    <a:lumMod val="10000"/>
                  </a:schemeClr>
                </a:solidFill>
                <a:latin typeface="Times New Roman" pitchFamily="18" charset="0"/>
                <a:cs typeface="Times New Roman" pitchFamily="18" charset="0"/>
              </a:rPr>
              <a:t>)</a:t>
            </a:r>
          </a:p>
          <a:p>
            <a:pPr marL="76200" lvl="1" indent="0">
              <a:spcBef>
                <a:spcPts val="400"/>
              </a:spcBef>
              <a:buSzPct val="65000"/>
              <a:buNone/>
              <a:defRPr/>
            </a:pPr>
            <a:endParaRPr lang="en-US" sz="2000" dirty="0">
              <a:solidFill>
                <a:schemeClr val="bg2">
                  <a:lumMod val="10000"/>
                </a:schemeClr>
              </a:solidFill>
              <a:latin typeface="Times New Roman" pitchFamily="18" charset="0"/>
              <a:cs typeface="Times New Roman" pitchFamily="18" charset="0"/>
            </a:endParaRPr>
          </a:p>
        </p:txBody>
      </p:sp>
      <p:sp>
        <p:nvSpPr>
          <p:cNvPr id="2" name="Slide Number Placeholder 1"/>
          <p:cNvSpPr>
            <a:spLocks noGrp="1"/>
          </p:cNvSpPr>
          <p:nvPr>
            <p:ph type="sldNum" sz="quarter" idx="4294967295"/>
          </p:nvPr>
        </p:nvSpPr>
        <p:spPr>
          <a:xfrm>
            <a:off x="10160001" y="5613474"/>
            <a:ext cx="1016000" cy="513316"/>
          </a:xfrm>
          <a:prstGeom prst="rect">
            <a:avLst/>
          </a:prstGeom>
        </p:spPr>
        <p:txBody>
          <a:bodyPr/>
          <a:lstStyle/>
          <a:p>
            <a:fld id="{86CB4B4D-7CA3-9044-876B-883B54F8677D}" type="slidenum">
              <a:rPr lang="en-US" smtClean="0"/>
              <a:pPr/>
              <a:t>32</a:t>
            </a:fld>
            <a:endParaRPr lang="en-US" dirty="0"/>
          </a:p>
        </p:txBody>
      </p:sp>
    </p:spTree>
    <p:extLst>
      <p:ext uri="{BB962C8B-B14F-4D97-AF65-F5344CB8AC3E}">
        <p14:creationId xmlns:p14="http://schemas.microsoft.com/office/powerpoint/2010/main" val="2919890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05016" y="5671750"/>
            <a:ext cx="10972800" cy="515595"/>
          </a:xfrm>
        </p:spPr>
        <p:txBody>
          <a:bodyPr>
            <a:noAutofit/>
          </a:bodyPr>
          <a:lstStyle/>
          <a:p>
            <a:r>
              <a:rPr lang="en-US" sz="2400" dirty="0">
                <a:solidFill>
                  <a:srgbClr val="0070C0"/>
                </a:solidFill>
              </a:rPr>
              <a:t>Challenges of Affordable LIH: Demand Side</a:t>
            </a:r>
          </a:p>
        </p:txBody>
      </p:sp>
      <p:sp>
        <p:nvSpPr>
          <p:cNvPr id="5" name="Content Placeholder 2"/>
          <p:cNvSpPr txBox="1">
            <a:spLocks/>
          </p:cNvSpPr>
          <p:nvPr/>
        </p:nvSpPr>
        <p:spPr>
          <a:xfrm>
            <a:off x="1005016" y="549877"/>
            <a:ext cx="10227276" cy="5146588"/>
          </a:xfrm>
          <a:prstGeom prst="rect">
            <a:avLst/>
          </a:prstGeom>
          <a:ln w="12700">
            <a:miter lim="400000"/>
          </a:ln>
          <a:extLst>
            <a:ext uri="{C572A759-6A51-4108-AA02-DFA0A04FC94B}">
              <ma14:wrappingTextBoxFlag xmlns="" xmlns:ma14="http://schemas.microsoft.com/office/mac/drawingml/2011/main" val="1"/>
            </a:ext>
          </a:extLst>
        </p:spPr>
        <p:txBody>
          <a:bodyPr lIns="40816" tIns="40816" rIns="40816" bIns="40816" anchor="ctr">
            <a:normAutofit fontScale="92500" lnSpcReduction="10000"/>
          </a:bodyPr>
          <a:lstStyle>
            <a:lvl1pPr marL="326519" indent="-326519"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1pPr>
            <a:lvl2pPr marL="723782" indent="-342843"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2pPr>
            <a:lvl3pPr marL="1079326" indent="-317448"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3pPr>
            <a:lvl4pPr marL="1445525" indent="-357128"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4pPr>
            <a:lvl5pPr marL="1717624" indent="-357128"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5pPr>
            <a:lvl6pPr marL="2095162"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6pPr>
            <a:lvl7pPr marL="2399913"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7pPr>
            <a:lvl8pPr marL="2748201"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8pPr>
            <a:lvl9pPr marL="3074719"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9pPr>
          </a:lstStyle>
          <a:p>
            <a:r>
              <a:rPr lang="en-US" sz="2200" dirty="0" smtClean="0">
                <a:solidFill>
                  <a:schemeClr val="bg2">
                    <a:lumMod val="10000"/>
                  </a:schemeClr>
                </a:solidFill>
              </a:rPr>
              <a:t>Mismatch of Monthly Mortgage vs Income Affordability. At lower income levels, propensity to save is low and fragile (</a:t>
            </a:r>
            <a:r>
              <a:rPr lang="en-US" sz="2000" b="1" dirty="0">
                <a:solidFill>
                  <a:schemeClr val="bg2">
                    <a:lumMod val="10000"/>
                  </a:schemeClr>
                </a:solidFill>
              </a:rPr>
              <a:t>Stakeholders: </a:t>
            </a:r>
            <a:r>
              <a:rPr lang="en-US" sz="2000" b="1" dirty="0" smtClean="0">
                <a:solidFill>
                  <a:schemeClr val="bg2">
                    <a:lumMod val="10000"/>
                  </a:schemeClr>
                </a:solidFill>
              </a:rPr>
              <a:t>HFIs</a:t>
            </a:r>
            <a:r>
              <a:rPr lang="en-US" sz="2200" dirty="0" smtClean="0">
                <a:solidFill>
                  <a:schemeClr val="bg2">
                    <a:lumMod val="10000"/>
                  </a:schemeClr>
                </a:solidFill>
              </a:rPr>
              <a:t>)</a:t>
            </a:r>
          </a:p>
          <a:p>
            <a:endParaRPr lang="en-US" sz="1300" dirty="0" smtClean="0">
              <a:solidFill>
                <a:schemeClr val="bg2">
                  <a:lumMod val="10000"/>
                </a:schemeClr>
              </a:solidFill>
            </a:endParaRPr>
          </a:p>
          <a:p>
            <a:r>
              <a:rPr lang="en-US" sz="2200" dirty="0" smtClean="0">
                <a:solidFill>
                  <a:schemeClr val="bg2">
                    <a:lumMod val="10000"/>
                  </a:schemeClr>
                </a:solidFill>
              </a:rPr>
              <a:t>Income assessment issues, informal income, issue of family vs. individual income etc. Income sustainability for long term remains an issue while longer tenors are needed to make mortgages affordable. (</a:t>
            </a:r>
            <a:r>
              <a:rPr lang="en-US" sz="2000" b="1" dirty="0">
                <a:solidFill>
                  <a:schemeClr val="bg2">
                    <a:lumMod val="10000"/>
                  </a:schemeClr>
                </a:solidFill>
              </a:rPr>
              <a:t>Stakeholders: </a:t>
            </a:r>
            <a:r>
              <a:rPr lang="en-US" sz="2000" b="1" dirty="0" smtClean="0">
                <a:solidFill>
                  <a:schemeClr val="bg2">
                    <a:lumMod val="10000"/>
                  </a:schemeClr>
                </a:solidFill>
              </a:rPr>
              <a:t>HFIs, RAa</a:t>
            </a:r>
            <a:r>
              <a:rPr lang="en-US" sz="2200" dirty="0" smtClean="0">
                <a:solidFill>
                  <a:schemeClr val="bg2">
                    <a:lumMod val="10000"/>
                  </a:schemeClr>
                </a:solidFill>
              </a:rPr>
              <a:t>)</a:t>
            </a:r>
          </a:p>
          <a:p>
            <a:pPr marL="360363" lvl="1" indent="0">
              <a:buNone/>
            </a:pPr>
            <a:endParaRPr lang="en-US" sz="1200" dirty="0" smtClean="0">
              <a:solidFill>
                <a:schemeClr val="bg2">
                  <a:lumMod val="10000"/>
                </a:schemeClr>
              </a:solidFill>
            </a:endParaRPr>
          </a:p>
          <a:p>
            <a:r>
              <a:rPr lang="en-US" sz="2200" dirty="0" smtClean="0">
                <a:solidFill>
                  <a:schemeClr val="bg2">
                    <a:lumMod val="10000"/>
                  </a:schemeClr>
                </a:solidFill>
              </a:rPr>
              <a:t>Poor prefer FRMs, the </a:t>
            </a:r>
            <a:r>
              <a:rPr lang="en-US" sz="2200" dirty="0">
                <a:solidFill>
                  <a:schemeClr val="bg2">
                    <a:lumMod val="10000"/>
                  </a:schemeClr>
                </a:solidFill>
              </a:rPr>
              <a:t>L</a:t>
            </a:r>
            <a:r>
              <a:rPr lang="en-US" sz="2200" dirty="0" smtClean="0">
                <a:solidFill>
                  <a:schemeClr val="bg2">
                    <a:lumMod val="10000"/>
                  </a:schemeClr>
                </a:solidFill>
              </a:rPr>
              <a:t>enders prefer ARMs (</a:t>
            </a:r>
            <a:r>
              <a:rPr lang="en-US" sz="2000" b="1" dirty="0">
                <a:solidFill>
                  <a:schemeClr val="bg2">
                    <a:lumMod val="10000"/>
                  </a:schemeClr>
                </a:solidFill>
              </a:rPr>
              <a:t>Stakeholders: </a:t>
            </a:r>
            <a:r>
              <a:rPr lang="en-US" sz="2000" b="1" dirty="0" smtClean="0">
                <a:solidFill>
                  <a:schemeClr val="bg2">
                    <a:lumMod val="10000"/>
                  </a:schemeClr>
                </a:solidFill>
              </a:rPr>
              <a:t>HFIs</a:t>
            </a:r>
            <a:r>
              <a:rPr lang="en-US" sz="2200" dirty="0" smtClean="0">
                <a:solidFill>
                  <a:schemeClr val="bg2">
                    <a:lumMod val="10000"/>
                  </a:schemeClr>
                </a:solidFill>
              </a:rPr>
              <a:t>)</a:t>
            </a:r>
          </a:p>
          <a:p>
            <a:endParaRPr lang="en-US" sz="1200" dirty="0" smtClean="0">
              <a:solidFill>
                <a:schemeClr val="bg2">
                  <a:lumMod val="10000"/>
                </a:schemeClr>
              </a:solidFill>
            </a:endParaRPr>
          </a:p>
          <a:p>
            <a:r>
              <a:rPr lang="en-US" sz="2200" dirty="0" smtClean="0">
                <a:solidFill>
                  <a:schemeClr val="bg2">
                    <a:lumMod val="10000"/>
                  </a:schemeClr>
                </a:solidFill>
              </a:rPr>
              <a:t>Long term liquidity/Funding challenges (</a:t>
            </a:r>
            <a:r>
              <a:rPr lang="en-US" sz="2000" b="1" dirty="0">
                <a:solidFill>
                  <a:schemeClr val="bg2">
                    <a:lumMod val="10000"/>
                  </a:schemeClr>
                </a:solidFill>
              </a:rPr>
              <a:t>Stakeholders: </a:t>
            </a:r>
            <a:r>
              <a:rPr lang="en-US" sz="2000" b="1" dirty="0" smtClean="0">
                <a:solidFill>
                  <a:schemeClr val="bg2">
                    <a:lumMod val="10000"/>
                  </a:schemeClr>
                </a:solidFill>
              </a:rPr>
              <a:t>RAs, Long Tern Liquidity Institutions).</a:t>
            </a:r>
          </a:p>
          <a:p>
            <a:endParaRPr lang="en-US" sz="1200" b="1" dirty="0" smtClean="0">
              <a:solidFill>
                <a:schemeClr val="bg2">
                  <a:lumMod val="10000"/>
                </a:schemeClr>
              </a:solidFill>
            </a:endParaRPr>
          </a:p>
          <a:p>
            <a:r>
              <a:rPr lang="en-US" sz="2200" dirty="0" smtClean="0">
                <a:solidFill>
                  <a:schemeClr val="bg2">
                    <a:lumMod val="10000"/>
                  </a:schemeClr>
                </a:solidFill>
              </a:rPr>
              <a:t>Issues of title verification, lien registration costs/fees, lengthy and complex foreclosure  process. (</a:t>
            </a:r>
            <a:r>
              <a:rPr lang="en-US" sz="2000" b="1" dirty="0">
                <a:solidFill>
                  <a:schemeClr val="bg2">
                    <a:lumMod val="10000"/>
                  </a:schemeClr>
                </a:solidFill>
              </a:rPr>
              <a:t>Stakeholders: </a:t>
            </a:r>
            <a:r>
              <a:rPr lang="en-US" sz="2000" b="1" dirty="0" smtClean="0">
                <a:solidFill>
                  <a:schemeClr val="bg2">
                    <a:lumMod val="10000"/>
                  </a:schemeClr>
                </a:solidFill>
              </a:rPr>
              <a:t>Land, Govt.., Municipalities</a:t>
            </a:r>
            <a:r>
              <a:rPr lang="en-US" sz="2200" dirty="0" smtClean="0">
                <a:solidFill>
                  <a:schemeClr val="bg2">
                    <a:lumMod val="10000"/>
                  </a:schemeClr>
                </a:solidFill>
              </a:rPr>
              <a:t>)</a:t>
            </a:r>
          </a:p>
          <a:p>
            <a:endParaRPr lang="en-US" sz="1200" dirty="0" smtClean="0">
              <a:solidFill>
                <a:schemeClr val="bg2">
                  <a:lumMod val="10000"/>
                </a:schemeClr>
              </a:solidFill>
            </a:endParaRPr>
          </a:p>
          <a:p>
            <a:r>
              <a:rPr lang="en-US" sz="2200" dirty="0" smtClean="0">
                <a:solidFill>
                  <a:schemeClr val="bg2">
                    <a:lumMod val="10000"/>
                  </a:schemeClr>
                </a:solidFill>
              </a:rPr>
              <a:t>Cost efficient loan delivery and servicing. (</a:t>
            </a:r>
            <a:r>
              <a:rPr lang="en-US" sz="2000" b="1" dirty="0">
                <a:solidFill>
                  <a:schemeClr val="bg2">
                    <a:lumMod val="10000"/>
                  </a:schemeClr>
                </a:solidFill>
              </a:rPr>
              <a:t>Stakeholders: </a:t>
            </a:r>
            <a:r>
              <a:rPr lang="en-US" sz="2000" b="1" dirty="0" smtClean="0">
                <a:solidFill>
                  <a:schemeClr val="bg2">
                    <a:lumMod val="10000"/>
                  </a:schemeClr>
                </a:solidFill>
              </a:rPr>
              <a:t>HFIs</a:t>
            </a:r>
            <a:r>
              <a:rPr lang="en-US" sz="2200" dirty="0" smtClean="0">
                <a:solidFill>
                  <a:schemeClr val="bg2">
                    <a:lumMod val="10000"/>
                  </a:schemeClr>
                </a:solidFill>
              </a:rPr>
              <a:t>)</a:t>
            </a:r>
          </a:p>
          <a:p>
            <a:endParaRPr lang="en-US" sz="1100" dirty="0" smtClean="0">
              <a:solidFill>
                <a:schemeClr val="bg2">
                  <a:lumMod val="10000"/>
                </a:schemeClr>
              </a:solidFill>
            </a:endParaRPr>
          </a:p>
          <a:p>
            <a:r>
              <a:rPr lang="en-US" sz="2200" dirty="0" smtClean="0">
                <a:solidFill>
                  <a:schemeClr val="bg2">
                    <a:lumMod val="10000"/>
                  </a:schemeClr>
                </a:solidFill>
              </a:rPr>
              <a:t>Awareness on mortgage programs and fiscal/regulatory provisions. (</a:t>
            </a:r>
            <a:r>
              <a:rPr lang="en-US" sz="2200" b="1" dirty="0">
                <a:solidFill>
                  <a:schemeClr val="bg2">
                    <a:lumMod val="10000"/>
                  </a:schemeClr>
                </a:solidFill>
              </a:rPr>
              <a:t>Stakeholders: </a:t>
            </a:r>
            <a:r>
              <a:rPr lang="en-US" sz="2200" b="1" dirty="0" smtClean="0">
                <a:solidFill>
                  <a:schemeClr val="bg2">
                    <a:lumMod val="10000"/>
                  </a:schemeClr>
                </a:solidFill>
              </a:rPr>
              <a:t>RAs, HFIs</a:t>
            </a:r>
            <a:r>
              <a:rPr lang="en-US" sz="2200" dirty="0" smtClean="0">
                <a:solidFill>
                  <a:schemeClr val="bg2">
                    <a:lumMod val="10000"/>
                  </a:schemeClr>
                </a:solidFill>
              </a:rPr>
              <a:t>)</a:t>
            </a:r>
            <a:endParaRPr lang="en-US" sz="2200" dirty="0">
              <a:solidFill>
                <a:schemeClr val="bg2">
                  <a:lumMod val="10000"/>
                </a:schemeClr>
              </a:solidFill>
            </a:endParaRPr>
          </a:p>
        </p:txBody>
      </p:sp>
      <p:sp>
        <p:nvSpPr>
          <p:cNvPr id="2" name="Slide Number Placeholder 1"/>
          <p:cNvSpPr>
            <a:spLocks noGrp="1"/>
          </p:cNvSpPr>
          <p:nvPr>
            <p:ph type="sldNum" sz="quarter" idx="4294967295"/>
          </p:nvPr>
        </p:nvSpPr>
        <p:spPr>
          <a:xfrm>
            <a:off x="10160001" y="5613474"/>
            <a:ext cx="1016000" cy="513316"/>
          </a:xfrm>
          <a:prstGeom prst="rect">
            <a:avLst/>
          </a:prstGeom>
        </p:spPr>
        <p:txBody>
          <a:bodyPr/>
          <a:lstStyle/>
          <a:p>
            <a:fld id="{86CB4B4D-7CA3-9044-876B-883B54F8677D}" type="slidenum">
              <a:rPr lang="en-US" smtClean="0"/>
              <a:pPr/>
              <a:t>33</a:t>
            </a:fld>
            <a:endParaRPr lang="en-US" dirty="0"/>
          </a:p>
        </p:txBody>
      </p:sp>
    </p:spTree>
    <p:extLst>
      <p:ext uri="{BB962C8B-B14F-4D97-AF65-F5344CB8AC3E}">
        <p14:creationId xmlns:p14="http://schemas.microsoft.com/office/powerpoint/2010/main" val="1087802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80297" y="5647038"/>
            <a:ext cx="7916562" cy="552665"/>
          </a:xfrm>
        </p:spPr>
        <p:txBody>
          <a:bodyPr>
            <a:normAutofit/>
          </a:bodyPr>
          <a:lstStyle/>
          <a:p>
            <a:r>
              <a:rPr lang="en-US" sz="2400" dirty="0">
                <a:solidFill>
                  <a:srgbClr val="0070C0"/>
                </a:solidFill>
              </a:rPr>
              <a:t>Challenges of Affordable LIH: Demand Side- Cont’d</a:t>
            </a:r>
          </a:p>
        </p:txBody>
      </p:sp>
      <p:sp>
        <p:nvSpPr>
          <p:cNvPr id="5" name="Content Placeholder 2"/>
          <p:cNvSpPr txBox="1">
            <a:spLocks/>
          </p:cNvSpPr>
          <p:nvPr/>
        </p:nvSpPr>
        <p:spPr>
          <a:xfrm>
            <a:off x="1042081" y="543697"/>
            <a:ext cx="10004855" cy="5016843"/>
          </a:xfrm>
          <a:prstGeom prst="rect">
            <a:avLst/>
          </a:prstGeom>
          <a:ln w="12700">
            <a:miter lim="400000"/>
          </a:ln>
          <a:extLst>
            <a:ext uri="{C572A759-6A51-4108-AA02-DFA0A04FC94B}">
              <ma14:wrappingTextBoxFlag xmlns="" xmlns:ma14="http://schemas.microsoft.com/office/mac/drawingml/2011/main" val="1"/>
            </a:ext>
          </a:extLst>
        </p:spPr>
        <p:txBody>
          <a:bodyPr lIns="40816" tIns="40816" rIns="40816" bIns="40816" anchor="ctr">
            <a:normAutofit/>
          </a:bodyPr>
          <a:lstStyle>
            <a:lvl1pPr marL="326519" indent="-326519"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1pPr>
            <a:lvl2pPr marL="723782" indent="-342843"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2pPr>
            <a:lvl3pPr marL="1079326" indent="-317448"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3pPr>
            <a:lvl4pPr marL="1445525" indent="-357128"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4pPr>
            <a:lvl5pPr marL="1717624" indent="-357128"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5pPr>
            <a:lvl6pPr marL="2095162"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6pPr>
            <a:lvl7pPr marL="2399913"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7pPr>
            <a:lvl8pPr marL="2748201"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8pPr>
            <a:lvl9pPr marL="3074719" indent="-408147" defTabSz="1088397">
              <a:spcBef>
                <a:spcPts val="667"/>
              </a:spcBef>
              <a:buClr>
                <a:srgbClr val="AD0101"/>
              </a:buClr>
              <a:buSzPct val="100000"/>
              <a:buFont typeface="Arial"/>
              <a:buChar char="•"/>
              <a:defRPr sz="2800">
                <a:solidFill>
                  <a:srgbClr val="303030"/>
                </a:solidFill>
                <a:latin typeface="Times New Roman"/>
                <a:ea typeface="Times New Roman"/>
                <a:cs typeface="Times New Roman"/>
                <a:sym typeface="Times New Roman"/>
              </a:defRPr>
            </a:lvl9pPr>
          </a:lstStyle>
          <a:p>
            <a:r>
              <a:rPr lang="en-US" sz="2000" dirty="0" smtClean="0">
                <a:solidFill>
                  <a:schemeClr val="bg2">
                    <a:lumMod val="10000"/>
                  </a:schemeClr>
                </a:solidFill>
              </a:rPr>
              <a:t>Specialized HFCs are needed to finance Low-Income Segment. (</a:t>
            </a:r>
            <a:r>
              <a:rPr lang="en-US" sz="2000" b="1" dirty="0">
                <a:solidFill>
                  <a:schemeClr val="bg2">
                    <a:lumMod val="10000"/>
                  </a:schemeClr>
                </a:solidFill>
              </a:rPr>
              <a:t>Stakeholders: </a:t>
            </a:r>
            <a:r>
              <a:rPr lang="en-US" sz="2000" b="1" dirty="0" smtClean="0">
                <a:solidFill>
                  <a:schemeClr val="bg2">
                    <a:lumMod val="10000"/>
                  </a:schemeClr>
                </a:solidFill>
              </a:rPr>
              <a:t>RAs, HFIs</a:t>
            </a:r>
            <a:r>
              <a:rPr lang="en-US" sz="2000" dirty="0" smtClean="0">
                <a:solidFill>
                  <a:schemeClr val="bg2">
                    <a:lumMod val="10000"/>
                  </a:schemeClr>
                </a:solidFill>
              </a:rPr>
              <a:t>)</a:t>
            </a:r>
          </a:p>
          <a:p>
            <a:r>
              <a:rPr lang="en-US" sz="2000" dirty="0" smtClean="0">
                <a:solidFill>
                  <a:schemeClr val="bg2">
                    <a:lumMod val="10000"/>
                  </a:schemeClr>
                </a:solidFill>
              </a:rPr>
              <a:t>Commercial banks (CBs) prefer middle and high-income market, low-income housing finance by CBs be placed under priority lending  </a:t>
            </a:r>
            <a:r>
              <a:rPr lang="en-US" sz="2000" dirty="0">
                <a:solidFill>
                  <a:schemeClr val="bg2">
                    <a:lumMod val="10000"/>
                  </a:schemeClr>
                </a:solidFill>
              </a:rPr>
              <a:t>regulations. </a:t>
            </a:r>
            <a:r>
              <a:rPr lang="en-US" sz="2000" dirty="0" smtClean="0">
                <a:solidFill>
                  <a:schemeClr val="bg2">
                    <a:lumMod val="10000"/>
                  </a:schemeClr>
                </a:solidFill>
              </a:rPr>
              <a:t>(</a:t>
            </a:r>
            <a:r>
              <a:rPr lang="en-US" sz="2000" b="1" dirty="0">
                <a:solidFill>
                  <a:schemeClr val="bg2">
                    <a:lumMod val="10000"/>
                  </a:schemeClr>
                </a:solidFill>
              </a:rPr>
              <a:t>Stakeholders: </a:t>
            </a:r>
            <a:r>
              <a:rPr lang="en-US" sz="2000" b="1" dirty="0" smtClean="0">
                <a:solidFill>
                  <a:schemeClr val="bg2">
                    <a:lumMod val="10000"/>
                  </a:schemeClr>
                </a:solidFill>
              </a:rPr>
              <a:t>RAs</a:t>
            </a:r>
            <a:r>
              <a:rPr lang="en-US" sz="2000" b="1" dirty="0">
                <a:solidFill>
                  <a:schemeClr val="bg2">
                    <a:lumMod val="10000"/>
                  </a:schemeClr>
                </a:solidFill>
              </a:rPr>
              <a:t>, HFIs</a:t>
            </a:r>
            <a:r>
              <a:rPr lang="en-US" sz="2000" dirty="0" smtClean="0">
                <a:solidFill>
                  <a:schemeClr val="bg2">
                    <a:lumMod val="10000"/>
                  </a:schemeClr>
                </a:solidFill>
              </a:rPr>
              <a:t>)</a:t>
            </a:r>
          </a:p>
          <a:p>
            <a:r>
              <a:rPr lang="en-US" sz="2000" dirty="0" smtClean="0">
                <a:solidFill>
                  <a:schemeClr val="bg2">
                    <a:lumMod val="10000"/>
                  </a:schemeClr>
                </a:solidFill>
              </a:rPr>
              <a:t>Housing Microfinance Institutions for BoP/EWSs. (</a:t>
            </a:r>
            <a:r>
              <a:rPr lang="en-US" sz="2000" b="1" dirty="0">
                <a:solidFill>
                  <a:schemeClr val="bg2">
                    <a:lumMod val="10000"/>
                  </a:schemeClr>
                </a:solidFill>
              </a:rPr>
              <a:t>Stakeholders: </a:t>
            </a:r>
            <a:r>
              <a:rPr lang="en-US" sz="2000" b="1" dirty="0" smtClean="0">
                <a:solidFill>
                  <a:schemeClr val="bg2">
                    <a:lumMod val="10000"/>
                  </a:schemeClr>
                </a:solidFill>
              </a:rPr>
              <a:t>RAs</a:t>
            </a:r>
            <a:r>
              <a:rPr lang="en-US" sz="2000" dirty="0" smtClean="0">
                <a:solidFill>
                  <a:schemeClr val="bg2">
                    <a:lumMod val="10000"/>
                  </a:schemeClr>
                </a:solidFill>
              </a:rPr>
              <a:t>)</a:t>
            </a:r>
          </a:p>
          <a:p>
            <a:r>
              <a:rPr lang="en-US" sz="2000" dirty="0" smtClean="0">
                <a:solidFill>
                  <a:schemeClr val="bg2">
                    <a:lumMod val="10000"/>
                  </a:schemeClr>
                </a:solidFill>
              </a:rPr>
              <a:t>Ensure outreach and financial inclusion to low-income segments, through innovative channels like physical branches, virtual branches, service agents, service on wheels etc. (</a:t>
            </a:r>
            <a:r>
              <a:rPr lang="en-US" sz="2000" b="1" dirty="0">
                <a:solidFill>
                  <a:schemeClr val="bg2">
                    <a:lumMod val="10000"/>
                  </a:schemeClr>
                </a:solidFill>
              </a:rPr>
              <a:t>Stakeholders: </a:t>
            </a:r>
            <a:r>
              <a:rPr lang="en-US" sz="2000" b="1" dirty="0" smtClean="0">
                <a:solidFill>
                  <a:schemeClr val="bg2">
                    <a:lumMod val="10000"/>
                  </a:schemeClr>
                </a:solidFill>
              </a:rPr>
              <a:t>RAs, HFIs</a:t>
            </a:r>
            <a:r>
              <a:rPr lang="en-US" sz="2000" dirty="0" smtClean="0">
                <a:solidFill>
                  <a:schemeClr val="bg2">
                    <a:lumMod val="10000"/>
                  </a:schemeClr>
                </a:solidFill>
              </a:rPr>
              <a:t>)</a:t>
            </a:r>
          </a:p>
          <a:p>
            <a:r>
              <a:rPr lang="en-US" sz="2000" dirty="0" smtClean="0">
                <a:solidFill>
                  <a:schemeClr val="bg2">
                    <a:lumMod val="10000"/>
                  </a:schemeClr>
                </a:solidFill>
                <a:latin typeface="Times New Roman" panose="02020603050405020304" pitchFamily="18" charset="0"/>
                <a:cs typeface="Times New Roman" panose="02020603050405020304" pitchFamily="18" charset="0"/>
              </a:rPr>
              <a:t>Customers’ lack of awareness on affordability, payment terms, registration &amp; clearance of titles, and available fiscal/regulatory support. </a:t>
            </a:r>
            <a:r>
              <a:rPr lang="en-US" sz="2000" dirty="0" smtClean="0">
                <a:solidFill>
                  <a:schemeClr val="bg2">
                    <a:lumMod val="10000"/>
                  </a:schemeClr>
                </a:solidFill>
              </a:rPr>
              <a:t>(</a:t>
            </a:r>
            <a:r>
              <a:rPr lang="en-US" sz="2000" b="1" dirty="0">
                <a:solidFill>
                  <a:schemeClr val="bg2">
                    <a:lumMod val="10000"/>
                  </a:schemeClr>
                </a:solidFill>
              </a:rPr>
              <a:t>Stakeholders: </a:t>
            </a:r>
            <a:r>
              <a:rPr lang="en-US" sz="2000" b="1" dirty="0" smtClean="0">
                <a:solidFill>
                  <a:schemeClr val="bg2">
                    <a:lumMod val="10000"/>
                  </a:schemeClr>
                </a:solidFill>
              </a:rPr>
              <a:t>RAs</a:t>
            </a:r>
            <a:r>
              <a:rPr lang="en-US" sz="2000" b="1" dirty="0">
                <a:solidFill>
                  <a:schemeClr val="bg2">
                    <a:lumMod val="10000"/>
                  </a:schemeClr>
                </a:solidFill>
              </a:rPr>
              <a:t>, HFIs</a:t>
            </a:r>
            <a:r>
              <a:rPr lang="en-US" sz="2000" dirty="0" smtClean="0">
                <a:solidFill>
                  <a:schemeClr val="bg2">
                    <a:lumMod val="10000"/>
                  </a:schemeClr>
                </a:solidFill>
              </a:rPr>
              <a:t>)</a:t>
            </a:r>
            <a:endParaRPr lang="en-US" sz="2000" dirty="0" smtClean="0">
              <a:solidFill>
                <a:schemeClr val="bg2">
                  <a:lumMod val="10000"/>
                </a:schemeClr>
              </a:solidFill>
              <a:latin typeface="Times New Roman" panose="02020603050405020304" pitchFamily="18" charset="0"/>
              <a:cs typeface="Times New Roman" panose="02020603050405020304" pitchFamily="18" charset="0"/>
            </a:endParaRPr>
          </a:p>
          <a:p>
            <a:r>
              <a:rPr lang="en-US" sz="2000" dirty="0" smtClean="0">
                <a:solidFill>
                  <a:schemeClr val="bg2">
                    <a:lumMod val="10000"/>
                  </a:schemeClr>
                </a:solidFill>
                <a:latin typeface="Times New Roman" panose="02020603050405020304" pitchFamily="18" charset="0"/>
                <a:cs typeface="Times New Roman" panose="02020603050405020304" pitchFamily="18" charset="0"/>
              </a:rPr>
              <a:t>Delay in home delivery leads to simultaneous payment of rent and EMI. (</a:t>
            </a:r>
            <a:r>
              <a:rPr lang="en-US" sz="2000" b="1" dirty="0">
                <a:solidFill>
                  <a:schemeClr val="bg2">
                    <a:lumMod val="10000"/>
                  </a:schemeClr>
                </a:solidFill>
              </a:rPr>
              <a:t>Stakeholders: </a:t>
            </a:r>
            <a:r>
              <a:rPr lang="en-US" sz="2000" b="1" dirty="0" smtClean="0">
                <a:solidFill>
                  <a:schemeClr val="bg2">
                    <a:lumMod val="10000"/>
                  </a:schemeClr>
                </a:solidFill>
                <a:latin typeface="Times New Roman" panose="02020603050405020304" pitchFamily="18" charset="0"/>
                <a:cs typeface="Times New Roman" panose="02020603050405020304" pitchFamily="18" charset="0"/>
              </a:rPr>
              <a:t>Dev, HFIs</a:t>
            </a:r>
            <a:r>
              <a:rPr lang="en-US" sz="2000" dirty="0" smtClean="0">
                <a:solidFill>
                  <a:schemeClr val="bg2">
                    <a:lumMod val="10000"/>
                  </a:schemeClr>
                </a:solidFill>
                <a:latin typeface="Times New Roman" panose="02020603050405020304" pitchFamily="18" charset="0"/>
                <a:cs typeface="Times New Roman" panose="02020603050405020304" pitchFamily="18" charset="0"/>
              </a:rPr>
              <a:t>)</a:t>
            </a:r>
          </a:p>
          <a:p>
            <a:r>
              <a:rPr lang="en-US" sz="2000" dirty="0" smtClean="0">
                <a:solidFill>
                  <a:schemeClr val="bg2">
                    <a:lumMod val="10000"/>
                  </a:schemeClr>
                </a:solidFill>
                <a:latin typeface="Times New Roman" panose="02020603050405020304" pitchFamily="18" charset="0"/>
                <a:cs typeface="Times New Roman" panose="02020603050405020304" pitchFamily="18" charset="0"/>
              </a:rPr>
              <a:t>Provide interest rate subsidy to low-income customers (</a:t>
            </a:r>
            <a:r>
              <a:rPr lang="en-US" sz="2000" b="1" dirty="0">
                <a:solidFill>
                  <a:schemeClr val="bg2">
                    <a:lumMod val="10000"/>
                  </a:schemeClr>
                </a:solidFill>
              </a:rPr>
              <a:t>Stakeholders: </a:t>
            </a:r>
            <a:r>
              <a:rPr lang="en-US" sz="2000" b="1" dirty="0" smtClean="0">
                <a:solidFill>
                  <a:schemeClr val="bg2">
                    <a:lumMod val="10000"/>
                  </a:schemeClr>
                </a:solidFill>
                <a:latin typeface="Times New Roman" panose="02020603050405020304" pitchFamily="18" charset="0"/>
                <a:cs typeface="Times New Roman" panose="02020603050405020304" pitchFamily="18" charset="0"/>
              </a:rPr>
              <a:t>Govt., RAs</a:t>
            </a:r>
            <a:r>
              <a:rPr lang="en-US" sz="2000" dirty="0" smtClean="0">
                <a:solidFill>
                  <a:schemeClr val="bg2">
                    <a:lumMod val="10000"/>
                  </a:schemeClr>
                </a:solidFill>
                <a:latin typeface="Times New Roman" panose="02020603050405020304" pitchFamily="18" charset="0"/>
                <a:cs typeface="Times New Roman" panose="02020603050405020304" pitchFamily="18" charset="0"/>
              </a:rPr>
              <a:t>) </a:t>
            </a:r>
          </a:p>
          <a:p>
            <a:r>
              <a:rPr lang="en-US" sz="2000" dirty="0" smtClean="0">
                <a:solidFill>
                  <a:schemeClr val="bg2">
                    <a:lumMod val="10000"/>
                  </a:schemeClr>
                </a:solidFill>
                <a:latin typeface="Times New Roman" panose="02020603050405020304" pitchFamily="18" charset="0"/>
                <a:cs typeface="Times New Roman" panose="02020603050405020304" pitchFamily="18" charset="0"/>
              </a:rPr>
              <a:t>Waive or subsidize levies like VAT, stamp duty and registration fees for low-income customers (</a:t>
            </a:r>
            <a:r>
              <a:rPr lang="en-US" sz="2000" b="1" dirty="0">
                <a:solidFill>
                  <a:schemeClr val="bg2">
                    <a:lumMod val="10000"/>
                  </a:schemeClr>
                </a:solidFill>
              </a:rPr>
              <a:t>Stakeholders: </a:t>
            </a:r>
            <a:r>
              <a:rPr lang="en-US" sz="2000" b="1" dirty="0" smtClean="0">
                <a:solidFill>
                  <a:schemeClr val="bg2">
                    <a:lumMod val="10000"/>
                  </a:schemeClr>
                </a:solidFill>
                <a:latin typeface="Times New Roman" panose="02020603050405020304" pitchFamily="18" charset="0"/>
                <a:cs typeface="Times New Roman" panose="02020603050405020304" pitchFamily="18" charset="0"/>
              </a:rPr>
              <a:t>FAs, Govt.., HFIs</a:t>
            </a:r>
            <a:r>
              <a:rPr lang="en-US" sz="2000" dirty="0" smtClean="0">
                <a:solidFill>
                  <a:schemeClr val="bg2">
                    <a:lumMod val="10000"/>
                  </a:schemeClr>
                </a:solidFill>
                <a:latin typeface="Times New Roman" panose="02020603050405020304" pitchFamily="18" charset="0"/>
                <a:cs typeface="Times New Roman" panose="02020603050405020304" pitchFamily="18" charset="0"/>
              </a:rPr>
              <a:t>)</a:t>
            </a:r>
            <a:endParaRPr lang="en-US" sz="1600" b="1" dirty="0" smtClean="0">
              <a:solidFill>
                <a:schemeClr val="bg2">
                  <a:lumMod val="10000"/>
                </a:schemeClr>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4294967295"/>
          </p:nvPr>
        </p:nvSpPr>
        <p:spPr>
          <a:xfrm>
            <a:off x="10160001" y="5613474"/>
            <a:ext cx="1016000" cy="513316"/>
          </a:xfrm>
          <a:prstGeom prst="rect">
            <a:avLst/>
          </a:prstGeom>
        </p:spPr>
        <p:txBody>
          <a:bodyPr/>
          <a:lstStyle/>
          <a:p>
            <a:fld id="{86CB4B4D-7CA3-9044-876B-883B54F8677D}" type="slidenum">
              <a:rPr lang="en-US" smtClean="0"/>
              <a:pPr/>
              <a:t>34</a:t>
            </a:fld>
            <a:endParaRPr lang="en-US" dirty="0"/>
          </a:p>
        </p:txBody>
      </p:sp>
    </p:spTree>
    <p:extLst>
      <p:ext uri="{BB962C8B-B14F-4D97-AF65-F5344CB8AC3E}">
        <p14:creationId xmlns:p14="http://schemas.microsoft.com/office/powerpoint/2010/main" val="2787186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1"/>
          <p:cNvSpPr>
            <a:spLocks noGrp="1"/>
          </p:cNvSpPr>
          <p:nvPr>
            <p:ph type="sldNum" sz="quarter" idx="10"/>
          </p:nvPr>
        </p:nvSpPr>
        <p:spPr bwMode="auto">
          <a:ln>
            <a:miter lim="800000"/>
            <a:headEnd/>
            <a:tailEnd/>
          </a:ln>
        </p:spPr>
        <p:txBody>
          <a:bodyPr vert="horz" wrap="square" numCol="1" anchorCtr="0" compatLnSpc="1">
            <a:prstTxWarp prst="textNoShape">
              <a:avLst/>
            </a:prstTxWarp>
          </a:bodyPr>
          <a:lstStyle/>
          <a:p>
            <a:pPr fontAlgn="base">
              <a:spcBef>
                <a:spcPct val="0"/>
              </a:spcBef>
              <a:spcAft>
                <a:spcPct val="0"/>
              </a:spcAft>
              <a:defRPr/>
            </a:pPr>
            <a:fld id="{E96C50FB-14FD-48FB-86CA-699DBC58B4DE}" type="slidenum">
              <a:rPr lang="en-US" smtClean="0">
                <a:latin typeface="Arial" charset="0"/>
                <a:cs typeface="Arial" charset="0"/>
              </a:rPr>
              <a:pPr fontAlgn="base">
                <a:spcBef>
                  <a:spcPct val="0"/>
                </a:spcBef>
                <a:spcAft>
                  <a:spcPct val="0"/>
                </a:spcAft>
                <a:defRPr/>
              </a:pPr>
              <a:t>35</a:t>
            </a:fld>
            <a:endParaRPr lang="en-US" dirty="0" smtClean="0">
              <a:latin typeface="Arial" charset="0"/>
              <a:cs typeface="Arial" charset="0"/>
            </a:endParaRPr>
          </a:p>
        </p:txBody>
      </p:sp>
      <p:sp>
        <p:nvSpPr>
          <p:cNvPr id="37949" name="Rectangle 1"/>
          <p:cNvSpPr txBox="1">
            <a:spLocks noChangeArrowheads="1"/>
          </p:cNvSpPr>
          <p:nvPr/>
        </p:nvSpPr>
        <p:spPr bwMode="auto">
          <a:xfrm>
            <a:off x="941698" y="5734471"/>
            <a:ext cx="8305800" cy="495300"/>
          </a:xfrm>
          <a:prstGeom prst="rect">
            <a:avLst/>
          </a:prstGeom>
          <a:noFill/>
          <a:ln w="9525">
            <a:noFill/>
            <a:miter lim="800000"/>
            <a:headEnd/>
            <a:tailEnd/>
          </a:ln>
        </p:spPr>
        <p:txBody>
          <a:bodyPr/>
          <a:lstStyle/>
          <a:p>
            <a:r>
              <a:rPr lang="en-US" sz="2400" dirty="0">
                <a:solidFill>
                  <a:srgbClr val="0070C0"/>
                </a:solidFill>
                <a:latin typeface="+mj-lt"/>
                <a:ea typeface="+mj-ea"/>
                <a:cs typeface="+mj-cs"/>
                <a:sym typeface="Gill Sans Light"/>
              </a:rPr>
              <a:t>Regulatory Role of </a:t>
            </a:r>
            <a:r>
              <a:rPr lang="en-US" sz="2400" dirty="0" smtClean="0">
                <a:solidFill>
                  <a:srgbClr val="0070C0"/>
                </a:solidFill>
                <a:latin typeface="+mj-lt"/>
                <a:ea typeface="+mj-ea"/>
                <a:cs typeface="+mj-cs"/>
                <a:sym typeface="Gill Sans Light"/>
              </a:rPr>
              <a:t>SBP - the </a:t>
            </a:r>
            <a:r>
              <a:rPr lang="en-US" sz="2400" dirty="0">
                <a:solidFill>
                  <a:srgbClr val="0070C0"/>
                </a:solidFill>
                <a:latin typeface="+mj-lt"/>
                <a:ea typeface="+mj-ea"/>
                <a:cs typeface="+mj-cs"/>
                <a:sym typeface="Gill Sans Light"/>
              </a:rPr>
              <a:t>Finance-Side Regular</a:t>
            </a:r>
          </a:p>
        </p:txBody>
      </p:sp>
      <p:sp>
        <p:nvSpPr>
          <p:cNvPr id="15363" name="TextBox 1"/>
          <p:cNvSpPr txBox="1">
            <a:spLocks noChangeArrowheads="1"/>
          </p:cNvSpPr>
          <p:nvPr/>
        </p:nvSpPr>
        <p:spPr bwMode="auto">
          <a:xfrm>
            <a:off x="925916" y="470121"/>
            <a:ext cx="10033234" cy="4955203"/>
          </a:xfrm>
          <a:prstGeom prst="rect">
            <a:avLst/>
          </a:prstGeom>
          <a:noFill/>
          <a:ln w="9525">
            <a:noFill/>
            <a:miter lim="800000"/>
            <a:headEnd/>
            <a:tailEnd/>
          </a:ln>
        </p:spPr>
        <p:txBody>
          <a:bodyPr wrap="square">
            <a:spAutoFit/>
          </a:bodyPr>
          <a:lstStyle/>
          <a:p>
            <a:pPr marL="457200" indent="-457200">
              <a:spcAft>
                <a:spcPts val="1200"/>
              </a:spcAft>
              <a:buFont typeface="Wingdings" pitchFamily="2" charset="2"/>
              <a:buChar char="§"/>
            </a:pPr>
            <a:r>
              <a:rPr lang="en-US" sz="2200" dirty="0" smtClean="0">
                <a:solidFill>
                  <a:srgbClr val="000000"/>
                </a:solidFill>
                <a:latin typeface="Arial" pitchFamily="34" charset="0"/>
                <a:ea typeface="Calibri" pitchFamily="34" charset="0"/>
                <a:cs typeface="Arial" pitchFamily="34" charset="0"/>
              </a:rPr>
              <a:t>SBP </a:t>
            </a:r>
            <a:r>
              <a:rPr lang="en-US" sz="2200" dirty="0">
                <a:solidFill>
                  <a:srgbClr val="000000"/>
                </a:solidFill>
                <a:latin typeface="Arial" pitchFamily="34" charset="0"/>
                <a:ea typeface="Calibri" pitchFamily="34" charset="0"/>
                <a:cs typeface="Arial" pitchFamily="34" charset="0"/>
              </a:rPr>
              <a:t>to be directed to play a pro-active and effective role in promotion of housing and housing finance, with a target to improve MD:GDP Ratio from 0.5% to 5% within 5 years.</a:t>
            </a:r>
          </a:p>
          <a:p>
            <a:pPr marL="457200" indent="-457200">
              <a:spcAft>
                <a:spcPts val="1200"/>
              </a:spcAft>
              <a:buFont typeface="Wingdings" pitchFamily="2" charset="2"/>
              <a:buChar char="§"/>
            </a:pPr>
            <a:r>
              <a:rPr lang="en-US" sz="2200" dirty="0">
                <a:solidFill>
                  <a:srgbClr val="000000"/>
                </a:solidFill>
                <a:latin typeface="Arial" pitchFamily="34" charset="0"/>
                <a:ea typeface="Calibri" pitchFamily="34" charset="0"/>
                <a:cs typeface="Arial" pitchFamily="34" charset="0"/>
              </a:rPr>
              <a:t>SBP to complete various regulatory initiatives in hand which are essentially needed for successful implementation of housing mission of the Government.</a:t>
            </a:r>
          </a:p>
          <a:p>
            <a:pPr marL="457200" indent="-457200">
              <a:spcAft>
                <a:spcPts val="1200"/>
              </a:spcAft>
              <a:buFont typeface="Wingdings" pitchFamily="2" charset="2"/>
              <a:buChar char="§"/>
            </a:pPr>
            <a:r>
              <a:rPr lang="en-US" sz="2200" dirty="0">
                <a:solidFill>
                  <a:srgbClr val="000000"/>
                </a:solidFill>
                <a:latin typeface="Arial" pitchFamily="34" charset="0"/>
                <a:ea typeface="Calibri" pitchFamily="34" charset="0"/>
                <a:cs typeface="Arial" pitchFamily="34" charset="0"/>
              </a:rPr>
              <a:t>SBP and MoF to ensure that HBFC and Commercial Banks are fully geared to play their due role in providing housing finance to the beneficiaries/clients under APNA Ghar Program </a:t>
            </a:r>
            <a:r>
              <a:rPr lang="en-US" sz="2200" dirty="0">
                <a:latin typeface="Arial" pitchFamily="34" charset="0"/>
                <a:cs typeface="Arial" pitchFamily="34" charset="0"/>
              </a:rPr>
              <a:t>Housing specific Prudential Regulations</a:t>
            </a:r>
          </a:p>
          <a:p>
            <a:pPr marL="457200" indent="-457200">
              <a:spcAft>
                <a:spcPts val="1200"/>
              </a:spcAft>
              <a:buFont typeface="Wingdings" pitchFamily="2" charset="2"/>
              <a:buChar char="§"/>
            </a:pPr>
            <a:r>
              <a:rPr lang="en-US" sz="2200" dirty="0">
                <a:latin typeface="Arial" pitchFamily="34" charset="0"/>
                <a:cs typeface="Arial" pitchFamily="34" charset="0"/>
              </a:rPr>
              <a:t>SBP to ensure fast-track launch of Mortgage Finance Guidelines, Housing Microfinance Regulations and Guidelines, Pakistan Mortgage Refinance </a:t>
            </a:r>
            <a:r>
              <a:rPr lang="en-US" sz="2200" dirty="0" smtClean="0">
                <a:latin typeface="Arial" pitchFamily="34" charset="0"/>
                <a:cs typeface="Arial" pitchFamily="34" charset="0"/>
              </a:rPr>
              <a:t>Co., </a:t>
            </a:r>
            <a:r>
              <a:rPr lang="en-US" sz="2200" dirty="0">
                <a:latin typeface="Arial" pitchFamily="34" charset="0"/>
                <a:cs typeface="Arial" pitchFamily="34" charset="0"/>
              </a:rPr>
              <a:t>Long Term </a:t>
            </a:r>
            <a:r>
              <a:rPr lang="en-US" sz="2200" dirty="0" smtClean="0">
                <a:latin typeface="Arial" pitchFamily="34" charset="0"/>
                <a:cs typeface="Arial" pitchFamily="34" charset="0"/>
              </a:rPr>
              <a:t>Liquidity </a:t>
            </a:r>
            <a:r>
              <a:rPr lang="en-US" sz="2200" dirty="0">
                <a:latin typeface="Arial" pitchFamily="34" charset="0"/>
                <a:cs typeface="Arial" pitchFamily="34" charset="0"/>
              </a:rPr>
              <a:t>Instruments like REITS, Mortgage Backed Securities and Developer Finance </a:t>
            </a:r>
            <a:r>
              <a:rPr lang="en-US" sz="2200" dirty="0" smtClean="0">
                <a:latin typeface="Arial" pitchFamily="34" charset="0"/>
                <a:cs typeface="Arial" pitchFamily="34" charset="0"/>
              </a:rPr>
              <a:t>Regulations</a:t>
            </a:r>
            <a:endParaRPr lang="en-US" sz="2200" dirty="0">
              <a:latin typeface="Arial" pitchFamily="34" charset="0"/>
              <a:cs typeface="Arial" pitchFamily="34" charset="0"/>
            </a:endParaRPr>
          </a:p>
        </p:txBody>
      </p:sp>
    </p:spTree>
    <p:extLst>
      <p:ext uri="{BB962C8B-B14F-4D97-AF65-F5344CB8AC3E}">
        <p14:creationId xmlns:p14="http://schemas.microsoft.com/office/powerpoint/2010/main" val="9275704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2"/>
          <p:cNvSpPr txBox="1">
            <a:spLocks noGrp="1"/>
          </p:cNvSpPr>
          <p:nvPr/>
        </p:nvSpPr>
        <p:spPr bwMode="auto">
          <a:xfrm>
            <a:off x="5989639" y="6600826"/>
            <a:ext cx="536575" cy="257175"/>
          </a:xfrm>
          <a:prstGeom prst="rect">
            <a:avLst/>
          </a:prstGeom>
          <a:noFill/>
          <a:ln>
            <a:miter lim="800000"/>
            <a:headEnd/>
            <a:tailEnd/>
          </a:ln>
        </p:spPr>
        <p:txBody>
          <a:bodyPr/>
          <a:lstStyle/>
          <a:p>
            <a:pPr>
              <a:defRPr/>
            </a:pPr>
            <a:fld id="{32C4DCE8-7166-4EA7-8775-887DA0EDDDE9}" type="slidenum">
              <a:rPr lang="en-US" sz="1000"/>
              <a:pPr>
                <a:defRPr/>
              </a:pPr>
              <a:t>36</a:t>
            </a:fld>
            <a:endParaRPr lang="en-US" sz="1000" dirty="0"/>
          </a:p>
        </p:txBody>
      </p:sp>
      <p:sp>
        <p:nvSpPr>
          <p:cNvPr id="59395" name="TextBox 3"/>
          <p:cNvSpPr txBox="1">
            <a:spLocks noChangeArrowheads="1"/>
          </p:cNvSpPr>
          <p:nvPr/>
        </p:nvSpPr>
        <p:spPr bwMode="auto">
          <a:xfrm>
            <a:off x="965579" y="5721681"/>
            <a:ext cx="7886700" cy="457200"/>
          </a:xfrm>
          <a:prstGeom prst="rect">
            <a:avLst/>
          </a:prstGeom>
          <a:noFill/>
          <a:ln w="9525">
            <a:noFill/>
            <a:miter lim="800000"/>
            <a:headEnd/>
            <a:tailEnd/>
          </a:ln>
        </p:spPr>
        <p:txBody>
          <a:bodyPr>
            <a:spAutoFit/>
          </a:bodyPr>
          <a:lstStyle/>
          <a:p>
            <a:r>
              <a:rPr lang="en-US" sz="2400" dirty="0">
                <a:solidFill>
                  <a:srgbClr val="0070C0"/>
                </a:solidFill>
                <a:latin typeface="+mj-lt"/>
                <a:ea typeface="+mj-ea"/>
                <a:cs typeface="+mj-cs"/>
                <a:sym typeface="Gill Sans Light"/>
              </a:rPr>
              <a:t>Regulatory Role of SECP and other Stakeholders:</a:t>
            </a:r>
          </a:p>
        </p:txBody>
      </p:sp>
      <p:sp>
        <p:nvSpPr>
          <p:cNvPr id="59396" name="TextBox 4"/>
          <p:cNvSpPr txBox="1">
            <a:spLocks noChangeArrowheads="1"/>
          </p:cNvSpPr>
          <p:nvPr/>
        </p:nvSpPr>
        <p:spPr bwMode="auto">
          <a:xfrm>
            <a:off x="1080858" y="493594"/>
            <a:ext cx="10137601" cy="5555367"/>
          </a:xfrm>
          <a:prstGeom prst="rect">
            <a:avLst/>
          </a:prstGeom>
          <a:noFill/>
          <a:ln w="9525">
            <a:noFill/>
            <a:miter lim="800000"/>
            <a:headEnd/>
            <a:tailEnd/>
          </a:ln>
        </p:spPr>
        <p:txBody>
          <a:bodyPr wrap="square">
            <a:spAutoFit/>
          </a:bodyPr>
          <a:lstStyle/>
          <a:p>
            <a:pPr marL="442913" indent="-442913">
              <a:spcAft>
                <a:spcPts val="1200"/>
              </a:spcAft>
              <a:buFont typeface="Wingdings" pitchFamily="2" charset="2"/>
              <a:buChar char="§"/>
            </a:pPr>
            <a:r>
              <a:rPr lang="en-US" sz="1900" dirty="0">
                <a:solidFill>
                  <a:schemeClr val="bg2">
                    <a:lumMod val="10000"/>
                  </a:schemeClr>
                </a:solidFill>
                <a:latin typeface="Arial" pitchFamily="34" charset="0"/>
                <a:ea typeface="Calibri" pitchFamily="34" charset="0"/>
                <a:cs typeface="Arial" pitchFamily="34" charset="0"/>
              </a:rPr>
              <a:t>The</a:t>
            </a:r>
            <a:r>
              <a:rPr lang="en-US" sz="1900" dirty="0">
                <a:latin typeface="Arial" pitchFamily="34" charset="0"/>
                <a:ea typeface="Calibri" pitchFamily="34" charset="0"/>
                <a:cs typeface="Arial" pitchFamily="34" charset="0"/>
              </a:rPr>
              <a:t> </a:t>
            </a:r>
            <a:r>
              <a:rPr lang="en-US" sz="1900" dirty="0">
                <a:solidFill>
                  <a:srgbClr val="0070C0"/>
                </a:solidFill>
                <a:latin typeface="Arial" pitchFamily="34" charset="0"/>
                <a:ea typeface="Calibri" pitchFamily="34" charset="0"/>
                <a:cs typeface="Arial" pitchFamily="34" charset="0"/>
              </a:rPr>
              <a:t>SECP</a:t>
            </a:r>
            <a:r>
              <a:rPr lang="en-US" sz="1900" dirty="0">
                <a:latin typeface="Arial" pitchFamily="34" charset="0"/>
                <a:ea typeface="Calibri" pitchFamily="34" charset="0"/>
                <a:cs typeface="Arial" pitchFamily="34" charset="0"/>
              </a:rPr>
              <a:t>, </a:t>
            </a:r>
            <a:r>
              <a:rPr lang="en-US" sz="1900" dirty="0">
                <a:solidFill>
                  <a:schemeClr val="bg2">
                    <a:lumMod val="10000"/>
                  </a:schemeClr>
                </a:solidFill>
                <a:latin typeface="Arial" pitchFamily="34" charset="0"/>
                <a:ea typeface="Calibri" pitchFamily="34" charset="0"/>
                <a:cs typeface="Arial" pitchFamily="34" charset="0"/>
              </a:rPr>
              <a:t>as a regulator of the corporate sector, is to play a proactive role in promotion and regulation of housing supply agents like Developer Industry, Construction Materials Industry etc. </a:t>
            </a:r>
          </a:p>
          <a:p>
            <a:pPr marL="442913" indent="-442913">
              <a:spcAft>
                <a:spcPts val="1200"/>
              </a:spcAft>
              <a:buFont typeface="Wingdings" pitchFamily="2" charset="2"/>
              <a:buChar char="§"/>
            </a:pPr>
            <a:r>
              <a:rPr lang="en-US" sz="1900" dirty="0" smtClean="0">
                <a:solidFill>
                  <a:srgbClr val="0070C0"/>
                </a:solidFill>
                <a:latin typeface="Arial" pitchFamily="34" charset="0"/>
                <a:ea typeface="Calibri" pitchFamily="34" charset="0"/>
                <a:cs typeface="Arial" pitchFamily="34" charset="0"/>
              </a:rPr>
              <a:t>SECP </a:t>
            </a:r>
            <a:r>
              <a:rPr lang="en-US" sz="1900" dirty="0">
                <a:solidFill>
                  <a:schemeClr val="bg2">
                    <a:lumMod val="10000"/>
                  </a:schemeClr>
                </a:solidFill>
                <a:latin typeface="Arial" pitchFamily="34" charset="0"/>
                <a:ea typeface="Calibri" pitchFamily="34" charset="0"/>
                <a:cs typeface="Arial" pitchFamily="34" charset="0"/>
              </a:rPr>
              <a:t>to launch Real Estate regulatory initiatives under process like Real-Estate Regulatory Regime, Guidelines on Private-Public Partnership, Guidelines on Property Valuation etc</a:t>
            </a:r>
            <a:r>
              <a:rPr lang="en-US" sz="1900" dirty="0" smtClean="0">
                <a:solidFill>
                  <a:schemeClr val="bg2">
                    <a:lumMod val="10000"/>
                  </a:schemeClr>
                </a:solidFill>
                <a:latin typeface="Arial" pitchFamily="34" charset="0"/>
                <a:ea typeface="Calibri" pitchFamily="34" charset="0"/>
                <a:cs typeface="Arial" pitchFamily="34" charset="0"/>
              </a:rPr>
              <a:t>.</a:t>
            </a:r>
          </a:p>
          <a:p>
            <a:pPr marL="442913" indent="-442913">
              <a:spcAft>
                <a:spcPts val="1200"/>
              </a:spcAft>
              <a:buFont typeface="Wingdings" pitchFamily="2" charset="2"/>
              <a:buChar char="§"/>
            </a:pPr>
            <a:r>
              <a:rPr lang="en-US" sz="1900" dirty="0" smtClean="0">
                <a:solidFill>
                  <a:srgbClr val="0070C0"/>
                </a:solidFill>
                <a:latin typeface="Arial" pitchFamily="34" charset="0"/>
                <a:ea typeface="Calibri" pitchFamily="34" charset="0"/>
                <a:cs typeface="Arial" pitchFamily="34" charset="0"/>
              </a:rPr>
              <a:t>Real Estate Regulatory Act (RERA): </a:t>
            </a:r>
            <a:r>
              <a:rPr lang="en-US" sz="1900" dirty="0" smtClean="0">
                <a:solidFill>
                  <a:schemeClr val="bg2">
                    <a:lumMod val="10000"/>
                  </a:schemeClr>
                </a:solidFill>
                <a:latin typeface="Arial" pitchFamily="34" charset="0"/>
                <a:ea typeface="Calibri" pitchFamily="34" charset="0"/>
                <a:cs typeface="Arial" pitchFamily="34" charset="0"/>
              </a:rPr>
              <a:t>SECP to announce RERA to ensure discipline, confidence, and enforcement of rules, regulations and policies</a:t>
            </a:r>
            <a:endParaRPr lang="en-US" sz="1900" dirty="0">
              <a:solidFill>
                <a:schemeClr val="bg2">
                  <a:lumMod val="10000"/>
                </a:schemeClr>
              </a:solidFill>
              <a:latin typeface="Arial" pitchFamily="34" charset="0"/>
              <a:ea typeface="Calibri" pitchFamily="34" charset="0"/>
              <a:cs typeface="Arial" pitchFamily="34" charset="0"/>
            </a:endParaRPr>
          </a:p>
          <a:p>
            <a:pPr marL="442913" indent="-442913">
              <a:spcAft>
                <a:spcPts val="1200"/>
              </a:spcAft>
              <a:buFont typeface="Wingdings" pitchFamily="2" charset="2"/>
              <a:buChar char="§"/>
            </a:pPr>
            <a:r>
              <a:rPr lang="en-US" sz="1900" dirty="0" smtClean="0">
                <a:solidFill>
                  <a:schemeClr val="bg2">
                    <a:lumMod val="10000"/>
                  </a:schemeClr>
                </a:solidFill>
                <a:latin typeface="Arial" pitchFamily="34" charset="0"/>
                <a:ea typeface="Calibri" pitchFamily="34" charset="0"/>
                <a:cs typeface="Arial" pitchFamily="34" charset="0"/>
              </a:rPr>
              <a:t>Guidelines </a:t>
            </a:r>
            <a:r>
              <a:rPr lang="en-US" sz="1900" dirty="0">
                <a:solidFill>
                  <a:schemeClr val="bg2">
                    <a:lumMod val="10000"/>
                  </a:schemeClr>
                </a:solidFill>
                <a:latin typeface="Arial" pitchFamily="34" charset="0"/>
                <a:ea typeface="Calibri" pitchFamily="34" charset="0"/>
                <a:cs typeface="Arial" pitchFamily="34" charset="0"/>
              </a:rPr>
              <a:t>on </a:t>
            </a:r>
            <a:r>
              <a:rPr lang="en-US" sz="1900" dirty="0">
                <a:solidFill>
                  <a:srgbClr val="0070C0"/>
                </a:solidFill>
                <a:latin typeface="Arial" pitchFamily="34" charset="0"/>
                <a:ea typeface="Calibri" pitchFamily="34" charset="0"/>
                <a:cs typeface="Arial" pitchFamily="34" charset="0"/>
              </a:rPr>
              <a:t>Private-Public </a:t>
            </a:r>
            <a:r>
              <a:rPr lang="en-US" sz="1900" dirty="0" smtClean="0">
                <a:solidFill>
                  <a:srgbClr val="0070C0"/>
                </a:solidFill>
                <a:latin typeface="Arial" pitchFamily="34" charset="0"/>
                <a:ea typeface="Calibri" pitchFamily="34" charset="0"/>
                <a:cs typeface="Arial" pitchFamily="34" charset="0"/>
              </a:rPr>
              <a:t>Partnership,</a:t>
            </a:r>
            <a:r>
              <a:rPr lang="en-US" sz="1900" dirty="0">
                <a:solidFill>
                  <a:srgbClr val="0070C0"/>
                </a:solidFill>
                <a:latin typeface="Arial" pitchFamily="34" charset="0"/>
                <a:ea typeface="Calibri" pitchFamily="34" charset="0"/>
                <a:cs typeface="Arial" pitchFamily="34" charset="0"/>
              </a:rPr>
              <a:t> </a:t>
            </a:r>
            <a:r>
              <a:rPr lang="en-US" sz="1900" dirty="0" smtClean="0">
                <a:solidFill>
                  <a:srgbClr val="0070C0"/>
                </a:solidFill>
                <a:latin typeface="Arial" pitchFamily="34" charset="0"/>
                <a:ea typeface="Calibri" pitchFamily="34" charset="0"/>
                <a:cs typeface="Arial" pitchFamily="34" charset="0"/>
              </a:rPr>
              <a:t>Property Valuation</a:t>
            </a:r>
          </a:p>
          <a:p>
            <a:pPr marL="442913" indent="-442913">
              <a:spcAft>
                <a:spcPts val="1200"/>
              </a:spcAft>
              <a:buFont typeface="Wingdings" pitchFamily="2" charset="2"/>
              <a:buChar char="§"/>
            </a:pPr>
            <a:r>
              <a:rPr lang="en-US" sz="1900" b="1" dirty="0">
                <a:solidFill>
                  <a:srgbClr val="0070C0"/>
                </a:solidFill>
                <a:latin typeface="Arial" pitchFamily="34" charset="0"/>
                <a:ea typeface="Calibri" pitchFamily="34" charset="0"/>
                <a:cs typeface="Arial" pitchFamily="34" charset="0"/>
              </a:rPr>
              <a:t>Role of Building Control Authorities</a:t>
            </a:r>
            <a:r>
              <a:rPr lang="en-US" sz="1900" b="1" dirty="0">
                <a:solidFill>
                  <a:srgbClr val="296121"/>
                </a:solidFill>
                <a:latin typeface="Arial" pitchFamily="34" charset="0"/>
                <a:ea typeface="Calibri" pitchFamily="34" charset="0"/>
                <a:cs typeface="Arial" pitchFamily="34" charset="0"/>
              </a:rPr>
              <a:t>: </a:t>
            </a:r>
            <a:r>
              <a:rPr lang="en-US" sz="1900" dirty="0">
                <a:solidFill>
                  <a:schemeClr val="bg2">
                    <a:lumMod val="10000"/>
                  </a:schemeClr>
                </a:solidFill>
                <a:latin typeface="Arial" pitchFamily="34" charset="0"/>
                <a:ea typeface="Calibri" pitchFamily="34" charset="0"/>
                <a:cs typeface="Arial" pitchFamily="34" charset="0"/>
              </a:rPr>
              <a:t>Relaxed regulations like FARs for Low-Income Housing, Fees </a:t>
            </a:r>
            <a:r>
              <a:rPr lang="en-US" sz="1900" dirty="0" smtClean="0">
                <a:solidFill>
                  <a:schemeClr val="bg2">
                    <a:lumMod val="10000"/>
                  </a:schemeClr>
                </a:solidFill>
                <a:latin typeface="Arial" pitchFamily="34" charset="0"/>
                <a:ea typeface="Calibri" pitchFamily="34" charset="0"/>
                <a:cs typeface="Arial" pitchFamily="34" charset="0"/>
              </a:rPr>
              <a:t>etc.</a:t>
            </a:r>
            <a:endParaRPr lang="en-US" sz="1900" dirty="0">
              <a:solidFill>
                <a:schemeClr val="bg2">
                  <a:lumMod val="10000"/>
                </a:schemeClr>
              </a:solidFill>
              <a:latin typeface="Arial" pitchFamily="34" charset="0"/>
              <a:ea typeface="Calibri" pitchFamily="34" charset="0"/>
              <a:cs typeface="Arial" pitchFamily="34" charset="0"/>
            </a:endParaRPr>
          </a:p>
          <a:p>
            <a:pPr marL="442913" indent="-442913">
              <a:spcAft>
                <a:spcPts val="1200"/>
              </a:spcAft>
              <a:buFont typeface="Wingdings" pitchFamily="2" charset="2"/>
              <a:buChar char="§"/>
            </a:pPr>
            <a:r>
              <a:rPr lang="en-US" sz="1900" dirty="0">
                <a:solidFill>
                  <a:srgbClr val="0070C0"/>
                </a:solidFill>
                <a:latin typeface="Arial" pitchFamily="34" charset="0"/>
                <a:ea typeface="Calibri" pitchFamily="34" charset="0"/>
                <a:cs typeface="Arial" pitchFamily="34" charset="0"/>
              </a:rPr>
              <a:t>Role of </a:t>
            </a:r>
            <a:r>
              <a:rPr lang="en-US" sz="1900" b="1" dirty="0">
                <a:solidFill>
                  <a:srgbClr val="0070C0"/>
                </a:solidFill>
                <a:latin typeface="Arial" pitchFamily="34" charset="0"/>
                <a:ea typeface="Calibri" pitchFamily="34" charset="0"/>
                <a:cs typeface="Arial" pitchFamily="34" charset="0"/>
              </a:rPr>
              <a:t>Architects and Civil Engineering Designers</a:t>
            </a:r>
          </a:p>
          <a:p>
            <a:pPr marL="442913" indent="-442913">
              <a:spcAft>
                <a:spcPts val="1200"/>
              </a:spcAft>
              <a:buFont typeface="Wingdings" pitchFamily="2" charset="2"/>
              <a:buChar char="§"/>
            </a:pPr>
            <a:r>
              <a:rPr lang="en-US" sz="1900" b="1" dirty="0">
                <a:solidFill>
                  <a:srgbClr val="0070C0"/>
                </a:solidFill>
                <a:latin typeface="Arial" pitchFamily="34" charset="0"/>
                <a:ea typeface="Calibri" pitchFamily="34" charset="0"/>
                <a:cs typeface="Arial" pitchFamily="34" charset="0"/>
              </a:rPr>
              <a:t>Role of Urban Planners in Housing: </a:t>
            </a:r>
            <a:r>
              <a:rPr lang="en-US" sz="1900" dirty="0">
                <a:solidFill>
                  <a:schemeClr val="bg2">
                    <a:lumMod val="10000"/>
                  </a:schemeClr>
                </a:solidFill>
                <a:latin typeface="Arial" pitchFamily="34" charset="0"/>
                <a:ea typeface="Calibri" pitchFamily="34" charset="0"/>
                <a:cs typeface="Arial" pitchFamily="34" charset="0"/>
              </a:rPr>
              <a:t>Urban planning to cover development of new habitat, social and physical infrastructure etc.</a:t>
            </a:r>
          </a:p>
          <a:p>
            <a:pPr marL="442913" indent="-442913">
              <a:spcAft>
                <a:spcPts val="1200"/>
              </a:spcAft>
              <a:buFont typeface="Wingdings" pitchFamily="2" charset="2"/>
              <a:buChar char="§"/>
            </a:pPr>
            <a:endParaRPr lang="en-US" sz="1900" dirty="0">
              <a:solidFill>
                <a:srgbClr val="00B0F0"/>
              </a:solidFill>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8864645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1"/>
          <p:cNvSpPr>
            <a:spLocks noGrp="1"/>
          </p:cNvSpPr>
          <p:nvPr>
            <p:ph type="sldNum" sz="quarter" idx="10"/>
          </p:nvPr>
        </p:nvSpPr>
        <p:spPr bwMode="auto">
          <a:ln>
            <a:miter lim="800000"/>
            <a:headEnd/>
            <a:tailEnd/>
          </a:ln>
        </p:spPr>
        <p:txBody>
          <a:bodyPr vert="horz" wrap="square" numCol="1" anchorCtr="0" compatLnSpc="1">
            <a:prstTxWarp prst="textNoShape">
              <a:avLst/>
            </a:prstTxWarp>
          </a:bodyPr>
          <a:lstStyle/>
          <a:p>
            <a:pPr fontAlgn="base">
              <a:spcBef>
                <a:spcPct val="0"/>
              </a:spcBef>
              <a:spcAft>
                <a:spcPct val="0"/>
              </a:spcAft>
              <a:defRPr/>
            </a:pPr>
            <a:fld id="{2C584FE7-676B-40A0-A64B-BDAE3C47B517}" type="slidenum">
              <a:rPr lang="en-US" smtClean="0">
                <a:latin typeface="Arial" charset="0"/>
                <a:cs typeface="Arial" charset="0"/>
              </a:rPr>
              <a:pPr fontAlgn="base">
                <a:spcBef>
                  <a:spcPct val="0"/>
                </a:spcBef>
                <a:spcAft>
                  <a:spcPct val="0"/>
                </a:spcAft>
                <a:defRPr/>
              </a:pPr>
              <a:t>37</a:t>
            </a:fld>
            <a:endParaRPr lang="en-US" dirty="0" smtClean="0">
              <a:latin typeface="Arial" charset="0"/>
              <a:cs typeface="Arial" charset="0"/>
            </a:endParaRPr>
          </a:p>
        </p:txBody>
      </p:sp>
      <p:sp>
        <p:nvSpPr>
          <p:cNvPr id="17410" name="Rectangle 1"/>
          <p:cNvSpPr txBox="1">
            <a:spLocks noChangeArrowheads="1"/>
          </p:cNvSpPr>
          <p:nvPr/>
        </p:nvSpPr>
        <p:spPr bwMode="auto">
          <a:xfrm>
            <a:off x="1028131" y="5668371"/>
            <a:ext cx="8305800" cy="509516"/>
          </a:xfrm>
          <a:prstGeom prst="rect">
            <a:avLst/>
          </a:prstGeom>
          <a:noFill/>
          <a:ln w="9525">
            <a:noFill/>
            <a:miter lim="800000"/>
            <a:headEnd/>
            <a:tailEnd/>
          </a:ln>
        </p:spPr>
        <p:txBody>
          <a:bodyPr/>
          <a:lstStyle/>
          <a:p>
            <a:r>
              <a:rPr lang="en-US" sz="2400" dirty="0">
                <a:solidFill>
                  <a:srgbClr val="0070C0"/>
                </a:solidFill>
                <a:latin typeface="+mj-lt"/>
                <a:ea typeface="+mj-ea"/>
                <a:cs typeface="+mj-cs"/>
                <a:sym typeface="Gill Sans Light"/>
              </a:rPr>
              <a:t>Role of ABAD and Academia</a:t>
            </a:r>
          </a:p>
        </p:txBody>
      </p:sp>
      <p:sp>
        <p:nvSpPr>
          <p:cNvPr id="2" name="TextBox 1"/>
          <p:cNvSpPr txBox="1"/>
          <p:nvPr/>
        </p:nvSpPr>
        <p:spPr>
          <a:xfrm>
            <a:off x="987187" y="509520"/>
            <a:ext cx="10285863" cy="4678204"/>
          </a:xfrm>
          <a:prstGeom prst="rect">
            <a:avLst/>
          </a:prstGeom>
          <a:noFill/>
        </p:spPr>
        <p:txBody>
          <a:bodyPr wrap="square">
            <a:spAutoFit/>
          </a:bodyPr>
          <a:lstStyle/>
          <a:p>
            <a:pPr marL="442913" indent="-442913">
              <a:lnSpc>
                <a:spcPct val="90000"/>
              </a:lnSpc>
              <a:spcAft>
                <a:spcPts val="800"/>
              </a:spcAft>
              <a:buFontTx/>
              <a:buChar char="•"/>
            </a:pPr>
            <a:r>
              <a:rPr lang="en-US" sz="2000" dirty="0">
                <a:solidFill>
                  <a:srgbClr val="0070C0"/>
                </a:solidFill>
                <a:latin typeface="Arial" pitchFamily="34" charset="0"/>
                <a:ea typeface="Calibri" pitchFamily="34" charset="0"/>
                <a:cs typeface="Arial" pitchFamily="34" charset="0"/>
              </a:rPr>
              <a:t>Developer</a:t>
            </a:r>
            <a:r>
              <a:rPr lang="en-US" sz="2000" dirty="0">
                <a:solidFill>
                  <a:srgbClr val="414141"/>
                </a:solidFill>
                <a:latin typeface="Arial" pitchFamily="34" charset="0"/>
                <a:ea typeface="Calibri" pitchFamily="34" charset="0"/>
                <a:cs typeface="Arial" pitchFamily="34" charset="0"/>
              </a:rPr>
              <a:t> </a:t>
            </a:r>
            <a:r>
              <a:rPr lang="en-US" sz="2000" dirty="0">
                <a:solidFill>
                  <a:schemeClr val="bg2">
                    <a:lumMod val="10000"/>
                  </a:schemeClr>
                </a:solidFill>
                <a:latin typeface="Arial" pitchFamily="34" charset="0"/>
                <a:ea typeface="Calibri" pitchFamily="34" charset="0"/>
                <a:cs typeface="Arial" pitchFamily="34" charset="0"/>
              </a:rPr>
              <a:t>Industry to play a key role in production of Low-Income Housing on manufacturing scale production to provide economies of </a:t>
            </a:r>
            <a:r>
              <a:rPr lang="en-US" sz="2000" dirty="0" smtClean="0">
                <a:solidFill>
                  <a:schemeClr val="bg2">
                    <a:lumMod val="10000"/>
                  </a:schemeClr>
                </a:solidFill>
                <a:latin typeface="Arial" pitchFamily="34" charset="0"/>
                <a:ea typeface="Calibri" pitchFamily="34" charset="0"/>
                <a:cs typeface="Arial" pitchFamily="34" charset="0"/>
              </a:rPr>
              <a:t>scale</a:t>
            </a:r>
            <a:r>
              <a:rPr lang="en-US" sz="2000" dirty="0" smtClean="0">
                <a:solidFill>
                  <a:srgbClr val="414141"/>
                </a:solidFill>
                <a:latin typeface="Arial" pitchFamily="34" charset="0"/>
                <a:ea typeface="Calibri" pitchFamily="34" charset="0"/>
                <a:cs typeface="Arial" pitchFamily="34" charset="0"/>
              </a:rPr>
              <a:t>.</a:t>
            </a:r>
            <a:endParaRPr lang="en-US" sz="2000" dirty="0">
              <a:solidFill>
                <a:srgbClr val="414141"/>
              </a:solidFill>
              <a:latin typeface="Arial" pitchFamily="34" charset="0"/>
              <a:ea typeface="Calibri" pitchFamily="34" charset="0"/>
              <a:cs typeface="Arial" pitchFamily="34" charset="0"/>
            </a:endParaRPr>
          </a:p>
          <a:p>
            <a:pPr marL="442913" indent="-442913">
              <a:lnSpc>
                <a:spcPct val="90000"/>
              </a:lnSpc>
              <a:spcAft>
                <a:spcPts val="800"/>
              </a:spcAft>
              <a:buFontTx/>
              <a:buChar char="•"/>
            </a:pPr>
            <a:r>
              <a:rPr lang="en-US" sz="2000" dirty="0" smtClean="0">
                <a:solidFill>
                  <a:srgbClr val="0070C0"/>
                </a:solidFill>
                <a:latin typeface="Arial" pitchFamily="34" charset="0"/>
                <a:ea typeface="Calibri" pitchFamily="34" charset="0"/>
                <a:cs typeface="Arial" pitchFamily="34" charset="0"/>
              </a:rPr>
              <a:t>Developers</a:t>
            </a:r>
            <a:r>
              <a:rPr lang="en-US" sz="2000" dirty="0" smtClean="0">
                <a:solidFill>
                  <a:srgbClr val="414141"/>
                </a:solidFill>
                <a:latin typeface="Arial" pitchFamily="34" charset="0"/>
                <a:ea typeface="Calibri" pitchFamily="34" charset="0"/>
                <a:cs typeface="Arial" pitchFamily="34" charset="0"/>
              </a:rPr>
              <a:t> </a:t>
            </a:r>
            <a:r>
              <a:rPr lang="en-US" sz="2000" dirty="0">
                <a:solidFill>
                  <a:schemeClr val="bg2">
                    <a:lumMod val="10000"/>
                  </a:schemeClr>
                </a:solidFill>
                <a:latin typeface="Arial" pitchFamily="34" charset="0"/>
                <a:ea typeface="Calibri" pitchFamily="34" charset="0"/>
                <a:cs typeface="Arial" pitchFamily="34" charset="0"/>
              </a:rPr>
              <a:t>to maximizing use of </a:t>
            </a:r>
            <a:r>
              <a:rPr lang="en-US" sz="2000" dirty="0" smtClean="0">
                <a:solidFill>
                  <a:schemeClr val="bg2">
                    <a:lumMod val="10000"/>
                  </a:schemeClr>
                </a:solidFill>
                <a:latin typeface="Arial" pitchFamily="34" charset="0"/>
                <a:ea typeface="Calibri" pitchFamily="34" charset="0"/>
                <a:cs typeface="Arial" pitchFamily="34" charset="0"/>
              </a:rPr>
              <a:t>role of construction technology </a:t>
            </a:r>
            <a:r>
              <a:rPr lang="en-US" sz="2000" dirty="0">
                <a:solidFill>
                  <a:schemeClr val="bg2">
                    <a:lumMod val="10000"/>
                  </a:schemeClr>
                </a:solidFill>
                <a:latin typeface="Arial" pitchFamily="34" charset="0"/>
                <a:ea typeface="Calibri" pitchFamily="34" charset="0"/>
                <a:cs typeface="Arial" pitchFamily="34" charset="0"/>
              </a:rPr>
              <a:t>and innovation and standardization of </a:t>
            </a:r>
            <a:r>
              <a:rPr lang="en-US" sz="2000" dirty="0" smtClean="0">
                <a:solidFill>
                  <a:schemeClr val="bg2">
                    <a:lumMod val="10000"/>
                  </a:schemeClr>
                </a:solidFill>
                <a:latin typeface="Arial" pitchFamily="34" charset="0"/>
                <a:ea typeface="Calibri" pitchFamily="34" charset="0"/>
                <a:cs typeface="Arial" pitchFamily="34" charset="0"/>
              </a:rPr>
              <a:t>construction materials</a:t>
            </a:r>
            <a:r>
              <a:rPr lang="en-US" sz="2000" dirty="0" smtClean="0">
                <a:solidFill>
                  <a:srgbClr val="414141"/>
                </a:solidFill>
                <a:latin typeface="Arial" pitchFamily="34" charset="0"/>
                <a:ea typeface="Calibri" pitchFamily="34" charset="0"/>
                <a:cs typeface="Arial" pitchFamily="34" charset="0"/>
              </a:rPr>
              <a:t>.</a:t>
            </a:r>
            <a:r>
              <a:rPr lang="en-US" sz="2000" dirty="0" smtClean="0">
                <a:solidFill>
                  <a:srgbClr val="414141"/>
                </a:solidFill>
                <a:latin typeface="Arial" pitchFamily="34" charset="0"/>
                <a:ea typeface="Calibri" pitchFamily="34" charset="0"/>
                <a:cs typeface="Arial" pitchFamily="34" charset="0"/>
                <a:sym typeface="Gill Sans Light"/>
              </a:rPr>
              <a:t> </a:t>
            </a:r>
            <a:endParaRPr lang="en-US" sz="2000" dirty="0">
              <a:solidFill>
                <a:srgbClr val="414141"/>
              </a:solidFill>
              <a:latin typeface="Arial" pitchFamily="34" charset="0"/>
              <a:ea typeface="Calibri" pitchFamily="34" charset="0"/>
              <a:cs typeface="Arial" pitchFamily="34" charset="0"/>
              <a:sym typeface="Gill Sans Light"/>
            </a:endParaRPr>
          </a:p>
          <a:p>
            <a:pPr marL="442913" indent="-442913">
              <a:lnSpc>
                <a:spcPct val="90000"/>
              </a:lnSpc>
              <a:spcAft>
                <a:spcPts val="800"/>
              </a:spcAft>
              <a:buFontTx/>
              <a:buChar char="•"/>
            </a:pPr>
            <a:r>
              <a:rPr lang="en-US" sz="2000" dirty="0">
                <a:solidFill>
                  <a:schemeClr val="bg2">
                    <a:lumMod val="10000"/>
                  </a:schemeClr>
                </a:solidFill>
                <a:latin typeface="Arial" pitchFamily="34" charset="0"/>
                <a:ea typeface="Calibri" pitchFamily="34" charset="0"/>
                <a:cs typeface="Arial" pitchFamily="34" charset="0"/>
              </a:rPr>
              <a:t>The</a:t>
            </a:r>
            <a:r>
              <a:rPr lang="en-US" sz="2000" dirty="0">
                <a:solidFill>
                  <a:srgbClr val="414141"/>
                </a:solidFill>
                <a:latin typeface="Arial" pitchFamily="34" charset="0"/>
                <a:ea typeface="Calibri" pitchFamily="34" charset="0"/>
                <a:cs typeface="Arial" pitchFamily="34" charset="0"/>
              </a:rPr>
              <a:t> </a:t>
            </a:r>
            <a:r>
              <a:rPr lang="en-US" sz="2000" dirty="0">
                <a:solidFill>
                  <a:srgbClr val="0070C0"/>
                </a:solidFill>
                <a:latin typeface="Arial" pitchFamily="34" charset="0"/>
                <a:ea typeface="Calibri" pitchFamily="34" charset="0"/>
                <a:cs typeface="Arial" pitchFamily="34" charset="0"/>
              </a:rPr>
              <a:t>Developer</a:t>
            </a:r>
            <a:r>
              <a:rPr lang="en-US" sz="2000" dirty="0">
                <a:solidFill>
                  <a:srgbClr val="414141"/>
                </a:solidFill>
                <a:latin typeface="Arial" pitchFamily="34" charset="0"/>
                <a:ea typeface="Calibri" pitchFamily="34" charset="0"/>
                <a:cs typeface="Arial" pitchFamily="34" charset="0"/>
              </a:rPr>
              <a:t> </a:t>
            </a:r>
            <a:r>
              <a:rPr lang="en-US" sz="2000" dirty="0">
                <a:solidFill>
                  <a:schemeClr val="bg2">
                    <a:lumMod val="10000"/>
                  </a:schemeClr>
                </a:solidFill>
                <a:latin typeface="Arial" pitchFamily="34" charset="0"/>
                <a:ea typeface="Calibri" pitchFamily="34" charset="0"/>
                <a:cs typeface="Arial" pitchFamily="34" charset="0"/>
              </a:rPr>
              <a:t>Industry may need to have technology transfer under joint ventures with large scale developers in the region</a:t>
            </a:r>
          </a:p>
          <a:p>
            <a:pPr marL="442913" indent="-442913">
              <a:lnSpc>
                <a:spcPct val="90000"/>
              </a:lnSpc>
              <a:spcAft>
                <a:spcPts val="800"/>
              </a:spcAft>
              <a:buFontTx/>
              <a:buChar char="•"/>
            </a:pPr>
            <a:r>
              <a:rPr lang="en-US" sz="2000" dirty="0">
                <a:solidFill>
                  <a:srgbClr val="0070C0"/>
                </a:solidFill>
                <a:latin typeface="Arial" pitchFamily="34" charset="0"/>
                <a:ea typeface="Calibri" pitchFamily="34" charset="0"/>
                <a:cs typeface="Arial" pitchFamily="34" charset="0"/>
              </a:rPr>
              <a:t>Developers</a:t>
            </a:r>
            <a:r>
              <a:rPr lang="en-US" sz="2000" dirty="0">
                <a:solidFill>
                  <a:srgbClr val="414141"/>
                </a:solidFill>
                <a:latin typeface="Arial" pitchFamily="34" charset="0"/>
                <a:ea typeface="Calibri" pitchFamily="34" charset="0"/>
                <a:cs typeface="Arial" pitchFamily="34" charset="0"/>
              </a:rPr>
              <a:t> </a:t>
            </a:r>
            <a:r>
              <a:rPr lang="en-US" sz="2000" dirty="0">
                <a:solidFill>
                  <a:schemeClr val="bg2">
                    <a:lumMod val="10000"/>
                  </a:schemeClr>
                </a:solidFill>
                <a:latin typeface="Arial" pitchFamily="34" charset="0"/>
                <a:ea typeface="Calibri" pitchFamily="34" charset="0"/>
                <a:cs typeface="Arial" pitchFamily="34" charset="0"/>
              </a:rPr>
              <a:t>may also develop and promote </a:t>
            </a:r>
            <a:r>
              <a:rPr lang="en-US" sz="2000" dirty="0" smtClean="0">
                <a:solidFill>
                  <a:schemeClr val="bg2">
                    <a:lumMod val="10000"/>
                  </a:schemeClr>
                </a:solidFill>
                <a:latin typeface="Arial" pitchFamily="34" charset="0"/>
                <a:ea typeface="Calibri" pitchFamily="34" charset="0"/>
                <a:cs typeface="Arial" pitchFamily="34" charset="0"/>
              </a:rPr>
              <a:t>low-income housing schemes outside </a:t>
            </a:r>
            <a:r>
              <a:rPr lang="en-US" sz="2000" dirty="0">
                <a:solidFill>
                  <a:schemeClr val="bg2">
                    <a:lumMod val="10000"/>
                  </a:schemeClr>
                </a:solidFill>
                <a:latin typeface="Arial" pitchFamily="34" charset="0"/>
                <a:ea typeface="Calibri" pitchFamily="34" charset="0"/>
                <a:cs typeface="Arial" pitchFamily="34" charset="0"/>
              </a:rPr>
              <a:t>PM’s LIH Program</a:t>
            </a:r>
            <a:endParaRPr lang="en-US" sz="2000" dirty="0">
              <a:solidFill>
                <a:schemeClr val="bg2">
                  <a:lumMod val="10000"/>
                </a:schemeClr>
              </a:solidFill>
              <a:latin typeface="Arial" pitchFamily="34" charset="0"/>
              <a:ea typeface="Calibri" pitchFamily="34" charset="0"/>
              <a:cs typeface="Arial" pitchFamily="34" charset="0"/>
              <a:sym typeface="Gill Sans Light"/>
            </a:endParaRPr>
          </a:p>
          <a:p>
            <a:pPr marL="442913" indent="-442913">
              <a:lnSpc>
                <a:spcPct val="90000"/>
              </a:lnSpc>
              <a:spcAft>
                <a:spcPts val="800"/>
              </a:spcAft>
              <a:buFontTx/>
              <a:buChar char="•"/>
            </a:pPr>
            <a:r>
              <a:rPr lang="en-US" sz="2000" dirty="0">
                <a:solidFill>
                  <a:srgbClr val="0070C0"/>
                </a:solidFill>
                <a:latin typeface="Arial" pitchFamily="34" charset="0"/>
                <a:ea typeface="Calibri" pitchFamily="34" charset="0"/>
                <a:cs typeface="Arial" pitchFamily="34" charset="0"/>
              </a:rPr>
              <a:t>Academia</a:t>
            </a:r>
            <a:r>
              <a:rPr lang="en-US" sz="2000" dirty="0">
                <a:solidFill>
                  <a:schemeClr val="bg2">
                    <a:lumMod val="10000"/>
                  </a:schemeClr>
                </a:solidFill>
                <a:latin typeface="Arial" pitchFamily="34" charset="0"/>
                <a:ea typeface="Calibri" pitchFamily="34" charset="0"/>
                <a:cs typeface="Arial" pitchFamily="34" charset="0"/>
              </a:rPr>
              <a:t>: To enhance role of </a:t>
            </a:r>
            <a:r>
              <a:rPr lang="en-US" sz="2000" dirty="0" smtClean="0">
                <a:solidFill>
                  <a:schemeClr val="bg2">
                    <a:lumMod val="10000"/>
                  </a:schemeClr>
                </a:solidFill>
                <a:latin typeface="Arial" pitchFamily="34" charset="0"/>
                <a:ea typeface="Calibri" pitchFamily="34" charset="0"/>
                <a:cs typeface="Arial" pitchFamily="34" charset="0"/>
              </a:rPr>
              <a:t>universities and academia in finding </a:t>
            </a:r>
            <a:r>
              <a:rPr lang="en-US" sz="2000" dirty="0">
                <a:solidFill>
                  <a:schemeClr val="bg2">
                    <a:lumMod val="10000"/>
                  </a:schemeClr>
                </a:solidFill>
                <a:latin typeface="Arial" pitchFamily="34" charset="0"/>
                <a:ea typeface="Calibri" pitchFamily="34" charset="0"/>
                <a:cs typeface="Arial" pitchFamily="34" charset="0"/>
              </a:rPr>
              <a:t>economical solutions for Low-Cost Housing, the </a:t>
            </a:r>
            <a:r>
              <a:rPr lang="en-US" sz="2000" dirty="0" smtClean="0">
                <a:solidFill>
                  <a:schemeClr val="bg2">
                    <a:lumMod val="10000"/>
                  </a:schemeClr>
                </a:solidFill>
                <a:latin typeface="Arial" pitchFamily="34" charset="0"/>
                <a:ea typeface="Calibri" pitchFamily="34" charset="0"/>
                <a:cs typeface="Arial" pitchFamily="34" charset="0"/>
              </a:rPr>
              <a:t>Govt.. </a:t>
            </a:r>
            <a:r>
              <a:rPr lang="en-US" sz="2000" dirty="0">
                <a:solidFill>
                  <a:schemeClr val="bg2">
                    <a:lumMod val="10000"/>
                  </a:schemeClr>
                </a:solidFill>
                <a:latin typeface="Arial" pitchFamily="34" charset="0"/>
                <a:ea typeface="Calibri" pitchFamily="34" charset="0"/>
                <a:cs typeface="Arial" pitchFamily="34" charset="0"/>
              </a:rPr>
              <a:t>to </a:t>
            </a:r>
            <a:r>
              <a:rPr lang="en-US" sz="2000" dirty="0">
                <a:solidFill>
                  <a:schemeClr val="bg2">
                    <a:lumMod val="10000"/>
                  </a:schemeClr>
                </a:solidFill>
                <a:latin typeface="Arial" pitchFamily="34" charset="0"/>
                <a:ea typeface="Calibri" pitchFamily="34" charset="0"/>
                <a:cs typeface="Arial" pitchFamily="34" charset="0"/>
                <a:sym typeface="Gill Sans Light"/>
              </a:rPr>
              <a:t>set up Housing and Urban Development Departments </a:t>
            </a:r>
            <a:r>
              <a:rPr lang="en-US" sz="2000" dirty="0" smtClean="0">
                <a:solidFill>
                  <a:schemeClr val="bg2">
                    <a:lumMod val="10000"/>
                  </a:schemeClr>
                </a:solidFill>
                <a:latin typeface="Arial" pitchFamily="34" charset="0"/>
                <a:ea typeface="Calibri" pitchFamily="34" charset="0"/>
                <a:cs typeface="Arial" pitchFamily="34" charset="0"/>
                <a:sym typeface="Gill Sans Light"/>
              </a:rPr>
              <a:t>of </a:t>
            </a:r>
            <a:r>
              <a:rPr lang="en-US" sz="2000" dirty="0">
                <a:solidFill>
                  <a:schemeClr val="bg2">
                    <a:lumMod val="10000"/>
                  </a:schemeClr>
                </a:solidFill>
                <a:latin typeface="Arial" pitchFamily="34" charset="0"/>
                <a:ea typeface="Calibri" pitchFamily="34" charset="0"/>
                <a:cs typeface="Arial" pitchFamily="34" charset="0"/>
                <a:sym typeface="Gill Sans Light"/>
              </a:rPr>
              <a:t>Universities. </a:t>
            </a:r>
          </a:p>
          <a:p>
            <a:pPr marL="442913" indent="-442913" algn="just" eaLnBrk="0" hangingPunct="0">
              <a:spcAft>
                <a:spcPts val="800"/>
              </a:spcAft>
              <a:buFont typeface="Arial" pitchFamily="34" charset="0"/>
              <a:buChar char="•"/>
            </a:pPr>
            <a:r>
              <a:rPr lang="en-US" sz="2000" dirty="0">
                <a:solidFill>
                  <a:schemeClr val="bg2">
                    <a:lumMod val="10000"/>
                  </a:schemeClr>
                </a:solidFill>
                <a:latin typeface="Arial" pitchFamily="34" charset="0"/>
                <a:ea typeface="Calibri" pitchFamily="34" charset="0"/>
                <a:cs typeface="Arial" pitchFamily="34" charset="0"/>
                <a:sym typeface="Gill Sans Light"/>
              </a:rPr>
              <a:t>The </a:t>
            </a:r>
            <a:r>
              <a:rPr lang="en-US" sz="2000" dirty="0" smtClean="0">
                <a:solidFill>
                  <a:schemeClr val="bg2">
                    <a:lumMod val="10000"/>
                  </a:schemeClr>
                </a:solidFill>
                <a:latin typeface="Arial" pitchFamily="34" charset="0"/>
                <a:ea typeface="Calibri" pitchFamily="34" charset="0"/>
                <a:cs typeface="Arial" pitchFamily="34" charset="0"/>
                <a:sym typeface="Gill Sans Light"/>
              </a:rPr>
              <a:t>Govt.. </a:t>
            </a:r>
            <a:r>
              <a:rPr lang="en-US" sz="2000" dirty="0">
                <a:solidFill>
                  <a:schemeClr val="bg2">
                    <a:lumMod val="10000"/>
                  </a:schemeClr>
                </a:solidFill>
                <a:latin typeface="Arial" pitchFamily="34" charset="0"/>
                <a:ea typeface="Calibri" pitchFamily="34" charset="0"/>
                <a:cs typeface="Arial" pitchFamily="34" charset="0"/>
                <a:sym typeface="Gill Sans Light"/>
              </a:rPr>
              <a:t>to set up Housing Information System (</a:t>
            </a:r>
            <a:r>
              <a:rPr lang="en-US" sz="2000" dirty="0">
                <a:solidFill>
                  <a:srgbClr val="0070C0"/>
                </a:solidFill>
                <a:latin typeface="Arial" pitchFamily="34" charset="0"/>
                <a:ea typeface="Calibri" pitchFamily="34" charset="0"/>
                <a:cs typeface="Arial" pitchFamily="34" charset="0"/>
                <a:sym typeface="Gill Sans Light"/>
              </a:rPr>
              <a:t>Housing Observatory</a:t>
            </a:r>
            <a:r>
              <a:rPr lang="en-US" sz="2000" dirty="0">
                <a:solidFill>
                  <a:schemeClr val="bg2">
                    <a:lumMod val="10000"/>
                  </a:schemeClr>
                </a:solidFill>
                <a:latin typeface="Arial" pitchFamily="34" charset="0"/>
                <a:ea typeface="Calibri" pitchFamily="34" charset="0"/>
                <a:cs typeface="Arial" pitchFamily="34" charset="0"/>
                <a:sym typeface="Gill Sans Light"/>
              </a:rPr>
              <a:t>)</a:t>
            </a:r>
          </a:p>
          <a:p>
            <a:pPr marL="442913" indent="-442913" fontAlgn="ctr">
              <a:spcAft>
                <a:spcPts val="800"/>
              </a:spcAft>
              <a:buFont typeface="Arial" charset="0"/>
              <a:buChar char="•"/>
            </a:pPr>
            <a:r>
              <a:rPr lang="en-GB" sz="2000" dirty="0">
                <a:solidFill>
                  <a:schemeClr val="bg2">
                    <a:lumMod val="10000"/>
                  </a:schemeClr>
                </a:solidFill>
                <a:latin typeface="Arial" pitchFamily="34" charset="0"/>
                <a:ea typeface="Calibri" pitchFamily="34" charset="0"/>
                <a:cs typeface="Arial" pitchFamily="34" charset="0"/>
              </a:rPr>
              <a:t>The </a:t>
            </a:r>
            <a:r>
              <a:rPr lang="en-GB" sz="2000" dirty="0">
                <a:solidFill>
                  <a:srgbClr val="0070C0"/>
                </a:solidFill>
                <a:latin typeface="Arial" pitchFamily="34" charset="0"/>
                <a:ea typeface="Calibri" pitchFamily="34" charset="0"/>
                <a:cs typeface="Arial" pitchFamily="34" charset="0"/>
              </a:rPr>
              <a:t>National Policy on Slums </a:t>
            </a:r>
            <a:r>
              <a:rPr lang="en-GB" sz="2000" dirty="0">
                <a:solidFill>
                  <a:schemeClr val="bg2">
                    <a:lumMod val="10000"/>
                  </a:schemeClr>
                </a:solidFill>
                <a:latin typeface="Arial" pitchFamily="34" charset="0"/>
                <a:ea typeface="Calibri" pitchFamily="34" charset="0"/>
                <a:cs typeface="Arial" pitchFamily="34" charset="0"/>
              </a:rPr>
              <a:t>to cover policies and programs on slums rehabilitation and resettlements</a:t>
            </a:r>
            <a:r>
              <a:rPr lang="en-US" sz="2000" dirty="0">
                <a:solidFill>
                  <a:schemeClr val="bg2">
                    <a:lumMod val="10000"/>
                  </a:schemeClr>
                </a:solidFill>
                <a:latin typeface="Arial" pitchFamily="34" charset="0"/>
                <a:ea typeface="Calibri" pitchFamily="34" charset="0"/>
                <a:cs typeface="Arial" pitchFamily="34" charset="0"/>
                <a:sym typeface="Gill Sans Light"/>
              </a:rPr>
              <a:t>.</a:t>
            </a:r>
            <a:endParaRPr lang="en-GB" sz="2000" dirty="0">
              <a:solidFill>
                <a:schemeClr val="bg2">
                  <a:lumMod val="10000"/>
                </a:schemeClr>
              </a:solidFill>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2154433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4982" y="5704211"/>
            <a:ext cx="7141699" cy="461665"/>
          </a:xfrm>
          <a:prstGeom prst="rect">
            <a:avLst/>
          </a:prstGeom>
          <a:noFill/>
        </p:spPr>
        <p:txBody>
          <a:bodyPr wrap="none" rtlCol="0">
            <a:spAutoFit/>
          </a:bodyPr>
          <a:lstStyle/>
          <a:p>
            <a:r>
              <a:rPr lang="en-US" sz="2400" dirty="0">
                <a:solidFill>
                  <a:srgbClr val="0070C0"/>
                </a:solidFill>
                <a:latin typeface="+mj-lt"/>
                <a:ea typeface="+mj-ea"/>
                <a:cs typeface="+mj-cs"/>
              </a:rPr>
              <a:t>Why LIH Program in Pakistan could not deliver its target</a:t>
            </a:r>
          </a:p>
        </p:txBody>
      </p:sp>
      <p:sp>
        <p:nvSpPr>
          <p:cNvPr id="3" name="TextBox 2"/>
          <p:cNvSpPr txBox="1"/>
          <p:nvPr/>
        </p:nvSpPr>
        <p:spPr>
          <a:xfrm>
            <a:off x="1052545" y="447577"/>
            <a:ext cx="10142675" cy="5186035"/>
          </a:xfrm>
          <a:prstGeom prst="rect">
            <a:avLst/>
          </a:prstGeom>
          <a:noFill/>
        </p:spPr>
        <p:txBody>
          <a:bodyPr wrap="square" rtlCol="0">
            <a:spAutoFit/>
          </a:bodyPr>
          <a:lstStyle/>
          <a:p>
            <a:pPr marL="444500" indent="-444500">
              <a:spcAft>
                <a:spcPts val="600"/>
              </a:spcAft>
              <a:buFont typeface="Arial" panose="020B0604020202020204" pitchFamily="34" charset="0"/>
              <a:buChar char="•"/>
            </a:pPr>
            <a:r>
              <a:rPr lang="en-US" sz="2000" dirty="0" smtClean="0">
                <a:solidFill>
                  <a:schemeClr val="bg2">
                    <a:lumMod val="10000"/>
                  </a:schemeClr>
                </a:solidFill>
                <a:latin typeface="Arial" pitchFamily="34" charset="0"/>
                <a:cs typeface="Arial" pitchFamily="34" charset="0"/>
              </a:rPr>
              <a:t>Different stakeholders were under different administrative regimes.  </a:t>
            </a:r>
          </a:p>
          <a:p>
            <a:pPr marL="444500" indent="-444500">
              <a:spcAft>
                <a:spcPts val="600"/>
              </a:spcAft>
              <a:buFont typeface="Arial" panose="020B0604020202020204" pitchFamily="34" charset="0"/>
              <a:buChar char="•"/>
            </a:pPr>
            <a:r>
              <a:rPr lang="en-US" sz="2000" dirty="0" smtClean="0">
                <a:solidFill>
                  <a:schemeClr val="bg2">
                    <a:lumMod val="10000"/>
                  </a:schemeClr>
                </a:solidFill>
                <a:latin typeface="Arial" pitchFamily="34" charset="0"/>
                <a:cs typeface="Arial" pitchFamily="34" charset="0"/>
              </a:rPr>
              <a:t>An apex body was not in place to bring them on the table to collectively serve the mission.</a:t>
            </a:r>
          </a:p>
          <a:p>
            <a:pPr marL="444500" indent="-444500">
              <a:spcAft>
                <a:spcPts val="600"/>
              </a:spcAft>
              <a:buFont typeface="Arial" panose="020B0604020202020204" pitchFamily="34" charset="0"/>
              <a:buChar char="•"/>
            </a:pPr>
            <a:r>
              <a:rPr lang="en-US" sz="2000" dirty="0" smtClean="0">
                <a:solidFill>
                  <a:schemeClr val="bg2">
                    <a:lumMod val="10000"/>
                  </a:schemeClr>
                </a:solidFill>
                <a:latin typeface="Arial" pitchFamily="34" charset="0"/>
                <a:cs typeface="Arial" pitchFamily="34" charset="0"/>
              </a:rPr>
              <a:t>In Pakistan, while land and housing is a provincial subject, the Federal Govt. attempted to be the champion of delivery.</a:t>
            </a:r>
          </a:p>
          <a:p>
            <a:pPr marL="444500" indent="-444500">
              <a:spcAft>
                <a:spcPts val="600"/>
              </a:spcAft>
              <a:buFont typeface="Arial" panose="020B0604020202020204" pitchFamily="34" charset="0"/>
              <a:buChar char="•"/>
            </a:pPr>
            <a:r>
              <a:rPr lang="en-US" sz="2000" dirty="0" smtClean="0">
                <a:solidFill>
                  <a:schemeClr val="bg2">
                    <a:lumMod val="10000"/>
                  </a:schemeClr>
                </a:solidFill>
                <a:latin typeface="Arial" pitchFamily="34" charset="0"/>
                <a:cs typeface="Arial" pitchFamily="34" charset="0"/>
              </a:rPr>
              <a:t>Provinces would have accepted Federal Role as enabler and facilitator, but not as  deliverer.</a:t>
            </a:r>
          </a:p>
          <a:p>
            <a:pPr marL="444500" indent="-444500">
              <a:spcAft>
                <a:spcPts val="600"/>
              </a:spcAft>
              <a:buFont typeface="Arial" panose="020B0604020202020204" pitchFamily="34" charset="0"/>
              <a:buChar char="•"/>
            </a:pPr>
            <a:r>
              <a:rPr lang="en-US" sz="2000" dirty="0" smtClean="0">
                <a:solidFill>
                  <a:schemeClr val="bg2">
                    <a:lumMod val="10000"/>
                  </a:schemeClr>
                </a:solidFill>
                <a:latin typeface="Arial" pitchFamily="34" charset="0"/>
                <a:cs typeface="Arial" pitchFamily="34" charset="0"/>
              </a:rPr>
              <a:t>One key recommendation  of steering committee was to “Set </a:t>
            </a:r>
            <a:r>
              <a:rPr lang="en-US" sz="2000" dirty="0">
                <a:solidFill>
                  <a:schemeClr val="bg2">
                    <a:lumMod val="10000"/>
                  </a:schemeClr>
                </a:solidFill>
                <a:latin typeface="Arial" pitchFamily="34" charset="0"/>
                <a:cs typeface="Arial" pitchFamily="34" charset="0"/>
              </a:rPr>
              <a:t>up a lean but strong function at Prime Minister’s Secretariat to execute, </a:t>
            </a:r>
            <a:r>
              <a:rPr lang="en-US" sz="2000" dirty="0" smtClean="0">
                <a:solidFill>
                  <a:schemeClr val="bg2">
                    <a:lumMod val="10000"/>
                  </a:schemeClr>
                </a:solidFill>
                <a:latin typeface="Arial" pitchFamily="34" charset="0"/>
                <a:cs typeface="Arial" pitchFamily="34" charset="0"/>
              </a:rPr>
              <a:t>monitor </a:t>
            </a:r>
            <a:r>
              <a:rPr lang="en-US" sz="2000" dirty="0">
                <a:solidFill>
                  <a:schemeClr val="bg2">
                    <a:lumMod val="10000"/>
                  </a:schemeClr>
                </a:solidFill>
                <a:latin typeface="Arial" pitchFamily="34" charset="0"/>
                <a:cs typeface="Arial" pitchFamily="34" charset="0"/>
              </a:rPr>
              <a:t>and facilitate Apna Ghar </a:t>
            </a:r>
            <a:r>
              <a:rPr lang="en-US" sz="2000" dirty="0" smtClean="0">
                <a:solidFill>
                  <a:schemeClr val="bg2">
                    <a:lumMod val="10000"/>
                  </a:schemeClr>
                </a:solidFill>
                <a:latin typeface="Arial" pitchFamily="34" charset="0"/>
                <a:cs typeface="Arial" pitchFamily="34" charset="0"/>
              </a:rPr>
              <a:t>Ltd”.</a:t>
            </a:r>
          </a:p>
          <a:p>
            <a:pPr marL="444500" indent="-444500">
              <a:spcAft>
                <a:spcPts val="600"/>
              </a:spcAft>
              <a:buFont typeface="Arial" panose="020B0604020202020204" pitchFamily="34" charset="0"/>
              <a:buChar char="•"/>
            </a:pPr>
            <a:r>
              <a:rPr lang="en-US" sz="2000" dirty="0" smtClean="0">
                <a:solidFill>
                  <a:schemeClr val="bg2">
                    <a:lumMod val="10000"/>
                  </a:schemeClr>
                </a:solidFill>
                <a:latin typeface="Arial" pitchFamily="34" charset="0"/>
                <a:cs typeface="Arial" pitchFamily="34" charset="0"/>
              </a:rPr>
              <a:t>In view of the above factors, the Low-Income Housing Program could not effectively move beyond drawing table.</a:t>
            </a:r>
          </a:p>
          <a:p>
            <a:pPr marL="444500" indent="-444500">
              <a:spcAft>
                <a:spcPts val="600"/>
              </a:spcAft>
              <a:buFont typeface="Arial" panose="020B0604020202020204" pitchFamily="34" charset="0"/>
              <a:buChar char="•"/>
            </a:pPr>
            <a:endParaRPr lang="en-US" sz="1100" dirty="0" smtClean="0">
              <a:latin typeface="Arial" pitchFamily="34" charset="0"/>
              <a:cs typeface="Arial" pitchFamily="34" charset="0"/>
            </a:endParaRPr>
          </a:p>
          <a:p>
            <a:r>
              <a:rPr lang="en-US" dirty="0" smtClean="0">
                <a:solidFill>
                  <a:srgbClr val="0070C0"/>
                </a:solidFill>
                <a:latin typeface="Arial" pitchFamily="34" charset="0"/>
                <a:cs typeface="Arial" pitchFamily="34" charset="0"/>
              </a:rPr>
              <a:t>Defining role of Housing Stakeholders is one thing but getting them in unison on the table is critical for delivery.</a:t>
            </a:r>
          </a:p>
        </p:txBody>
      </p:sp>
    </p:spTree>
    <p:extLst>
      <p:ext uri="{BB962C8B-B14F-4D97-AF65-F5344CB8AC3E}">
        <p14:creationId xmlns:p14="http://schemas.microsoft.com/office/powerpoint/2010/main" val="19711793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4717"/>
          </a:xfrm>
        </p:spPr>
        <p:txBody>
          <a:bodyPr>
            <a:normAutofit/>
          </a:bodyPr>
          <a:lstStyle/>
          <a:p>
            <a:pPr algn="ctr"/>
            <a:r>
              <a:rPr lang="en-US" sz="3600" dirty="0" smtClean="0">
                <a:solidFill>
                  <a:srgbClr val="00B050"/>
                </a:solidFill>
              </a:rPr>
              <a:t>Immediate Term Initiatives</a:t>
            </a:r>
            <a:endParaRPr lang="en-US" sz="3600" dirty="0">
              <a:solidFill>
                <a:srgbClr val="00B050"/>
              </a:solidFill>
            </a:endParaRPr>
          </a:p>
        </p:txBody>
      </p:sp>
      <p:sp>
        <p:nvSpPr>
          <p:cNvPr id="3" name="Content Placeholder 2"/>
          <p:cNvSpPr>
            <a:spLocks noGrp="1"/>
          </p:cNvSpPr>
          <p:nvPr>
            <p:ph idx="1"/>
          </p:nvPr>
        </p:nvSpPr>
        <p:spPr>
          <a:xfrm>
            <a:off x="838200" y="1207698"/>
            <a:ext cx="10515600" cy="4969265"/>
          </a:xfrm>
        </p:spPr>
        <p:txBody>
          <a:bodyPr>
            <a:noAutofit/>
          </a:bodyPr>
          <a:lstStyle/>
          <a:p>
            <a:pPr fontAlgn="base">
              <a:lnSpc>
                <a:spcPct val="107000"/>
              </a:lnSpc>
              <a:spcBef>
                <a:spcPts val="0"/>
              </a:spcBef>
            </a:pPr>
            <a:r>
              <a:rPr lang="en-US" sz="2000" b="1" dirty="0" smtClean="0">
                <a:solidFill>
                  <a:srgbClr val="00B050"/>
                </a:solidFill>
                <a:effectLst/>
                <a:latin typeface="Calibri Light" panose="020F0302020204030204" pitchFamily="34" charset="0"/>
                <a:ea typeface="Times New Roman" panose="02020603050405020304" pitchFamily="18" charset="0"/>
                <a:cs typeface="Times New Roman" panose="02020603050405020304" pitchFamily="18" charset="0"/>
              </a:rPr>
              <a:t>Define Low Income Housing </a:t>
            </a:r>
            <a:r>
              <a:rPr lang="en-US" sz="2000" b="1" dirty="0" smtClean="0">
                <a:effectLst/>
                <a:latin typeface="Calibri Light" panose="020F0302020204030204" pitchFamily="34" charset="0"/>
                <a:ea typeface="Times New Roman" panose="02020603050405020304" pitchFamily="18" charset="0"/>
                <a:cs typeface="Times New Roman" panose="02020603050405020304" pitchFamily="18" charset="0"/>
              </a:rPr>
              <a:t>in terms of Cost (say </a:t>
            </a:r>
            <a:r>
              <a:rPr lang="en-US" sz="2000" b="1" dirty="0" err="1" smtClean="0">
                <a:effectLst/>
                <a:latin typeface="Calibri Light" panose="020F0302020204030204" pitchFamily="34" charset="0"/>
                <a:ea typeface="Times New Roman" panose="02020603050405020304" pitchFamily="18" charset="0"/>
                <a:cs typeface="Times New Roman" panose="02020603050405020304" pitchFamily="18" charset="0"/>
              </a:rPr>
              <a:t>upto</a:t>
            </a:r>
            <a:r>
              <a:rPr lang="en-US" sz="2000" b="1" dirty="0" smtClean="0">
                <a:effectLst/>
                <a:latin typeface="Calibri Light" panose="020F0302020204030204" pitchFamily="34" charset="0"/>
                <a:ea typeface="Times New Roman" panose="02020603050405020304" pitchFamily="18" charset="0"/>
                <a:cs typeface="Times New Roman" panose="02020603050405020304" pitchFamily="18" charset="0"/>
              </a:rPr>
              <a:t> Rs 15 lac) and area (say 120 </a:t>
            </a:r>
            <a:r>
              <a:rPr lang="en-US" sz="2000" b="1" dirty="0" err="1" smtClean="0">
                <a:effectLst/>
                <a:latin typeface="Calibri Light" panose="020F0302020204030204" pitchFamily="34" charset="0"/>
                <a:ea typeface="Times New Roman" panose="02020603050405020304" pitchFamily="18" charset="0"/>
                <a:cs typeface="Times New Roman" panose="02020603050405020304" pitchFamily="18" charset="0"/>
              </a:rPr>
              <a:t>Sq.Yrds</a:t>
            </a:r>
            <a:r>
              <a:rPr lang="en-US" sz="2000" b="1" dirty="0" smtClean="0">
                <a:effectLst/>
                <a:latin typeface="Calibri Light" panose="020F0302020204030204" pitchFamily="34" charset="0"/>
                <a:ea typeface="Times New Roman" panose="02020603050405020304" pitchFamily="18" charset="0"/>
                <a:cs typeface="Times New Roman" panose="02020603050405020304" pitchFamily="18" charset="0"/>
              </a:rPr>
              <a:t> Plot or 1,000 Sq. Ft covered area) to be accepted by all fiscal and regulatory agencies.</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fontAlgn="base">
              <a:lnSpc>
                <a:spcPct val="107000"/>
              </a:lnSpc>
              <a:spcBef>
                <a:spcPts val="0"/>
              </a:spcBef>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0"/>
              </a:spcBef>
            </a:pPr>
            <a:r>
              <a:rPr lang="en-US" sz="2000" b="1" dirty="0" smtClean="0">
                <a:solidFill>
                  <a:srgbClr val="00B050"/>
                </a:solidFill>
                <a:effectLst/>
                <a:latin typeface="Calibri Light" panose="020F0302020204030204" pitchFamily="34" charset="0"/>
                <a:ea typeface="Times New Roman" panose="02020603050405020304" pitchFamily="18" charset="0"/>
                <a:cs typeface="Times New Roman" panose="02020603050405020304" pitchFamily="18" charset="0"/>
              </a:rPr>
              <a:t>Low-Income Housing(LIH) Policy: </a:t>
            </a:r>
            <a:r>
              <a:rPr lang="en-US" sz="2000" b="1" dirty="0" smtClean="0">
                <a:effectLst/>
                <a:latin typeface="Calibri Light" panose="020F0302020204030204" pitchFamily="34" charset="0"/>
                <a:ea typeface="Times New Roman" panose="02020603050405020304" pitchFamily="18" charset="0"/>
                <a:cs typeface="Times New Roman" panose="02020603050405020304" pitchFamily="18" charset="0"/>
              </a:rPr>
              <a:t>Announce the LIH Policy.</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fontAlgn="base">
              <a:lnSpc>
                <a:spcPct val="107000"/>
              </a:lnSpc>
              <a:spcBef>
                <a:spcPts val="0"/>
              </a:spcBef>
            </a:pPr>
            <a:r>
              <a:rPr lang="en-US" sz="2000" b="1" dirty="0" smtClean="0">
                <a:solidFill>
                  <a:srgbClr val="00B050"/>
                </a:solidFill>
                <a:effectLst/>
                <a:latin typeface="Calibri Light" panose="020F0302020204030204" pitchFamily="34" charset="0"/>
                <a:ea typeface="Times New Roman" panose="02020603050405020304" pitchFamily="18" charset="0"/>
                <a:cs typeface="Times New Roman" panose="02020603050405020304" pitchFamily="18" charset="0"/>
              </a:rPr>
              <a:t>Develop Land Bank </a:t>
            </a:r>
            <a:r>
              <a:rPr lang="en-US" sz="2000" b="1" dirty="0" smtClean="0">
                <a:effectLst/>
                <a:latin typeface="Calibri Light" panose="020F0302020204030204" pitchFamily="34" charset="0"/>
                <a:ea typeface="Times New Roman" panose="02020603050405020304" pitchFamily="18" charset="0"/>
                <a:cs typeface="Times New Roman" panose="02020603050405020304" pitchFamily="18" charset="0"/>
              </a:rPr>
              <a:t>under Apna Ghar Ltd or under Provincial/Federal Entities.  </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0"/>
              </a:spcBef>
            </a:pPr>
            <a:r>
              <a:rPr lang="en-US" sz="2000" b="1" dirty="0" smtClean="0">
                <a:solidFill>
                  <a:srgbClr val="00B050"/>
                </a:solidFill>
                <a:effectLst/>
                <a:latin typeface="Calibri Light" panose="020F0302020204030204" pitchFamily="34" charset="0"/>
                <a:ea typeface="Times New Roman" panose="02020603050405020304" pitchFamily="18" charset="0"/>
                <a:cs typeface="Times New Roman" panose="02020603050405020304" pitchFamily="18" charset="0"/>
              </a:rPr>
              <a:t>Fiscal Incentives on Construction Materials: </a:t>
            </a:r>
            <a:r>
              <a:rPr lang="en-US" sz="2000" b="1" dirty="0" smtClean="0">
                <a:effectLst/>
                <a:latin typeface="Calibri Light" panose="020F0302020204030204" pitchFamily="34" charset="0"/>
                <a:ea typeface="Times New Roman" panose="02020603050405020304" pitchFamily="18" charset="0"/>
                <a:cs typeface="Times New Roman" panose="02020603050405020304" pitchFamily="18" charset="0"/>
              </a:rPr>
              <a:t>For low-income housing, all Govt. levies (federal or provincial), on three main construction materials i.e., Cement, Steel and Sanitary items should be waived. For example, if ex-factory price of cement is Rs 5,000/ton, it costs Rs 9-10,000/ton to the end user, due to impact of different levies. This will bring the construction cost of LIH from average of 16,00/</a:t>
            </a:r>
            <a:r>
              <a:rPr lang="en-US" sz="2000" b="1" dirty="0" err="1" smtClean="0">
                <a:effectLst/>
                <a:latin typeface="Calibri Light" panose="020F0302020204030204" pitchFamily="34" charset="0"/>
                <a:ea typeface="Times New Roman" panose="02020603050405020304" pitchFamily="18" charset="0"/>
                <a:cs typeface="Times New Roman" panose="02020603050405020304" pitchFamily="18" charset="0"/>
              </a:rPr>
              <a:t>Sq.Ft</a:t>
            </a:r>
            <a:r>
              <a:rPr lang="en-US" sz="2000" b="1" dirty="0" smtClean="0">
                <a:effectLst/>
                <a:latin typeface="Calibri Light" panose="020F0302020204030204" pitchFamily="34" charset="0"/>
                <a:ea typeface="Times New Roman" panose="02020603050405020304" pitchFamily="18" charset="0"/>
                <a:cs typeface="Times New Roman" panose="02020603050405020304" pitchFamily="18" charset="0"/>
              </a:rPr>
              <a:t> around Rs 1,000/</a:t>
            </a:r>
            <a:r>
              <a:rPr lang="en-US" sz="2000" b="1" dirty="0" err="1" smtClean="0">
                <a:effectLst/>
                <a:latin typeface="Calibri Light" panose="020F0302020204030204" pitchFamily="34" charset="0"/>
                <a:ea typeface="Times New Roman" panose="02020603050405020304" pitchFamily="18" charset="0"/>
                <a:cs typeface="Times New Roman" panose="02020603050405020304" pitchFamily="18" charset="0"/>
              </a:rPr>
              <a:t>Sq.Ft</a:t>
            </a:r>
            <a:r>
              <a:rPr lang="en-US" sz="2000" b="1" dirty="0" smtClean="0">
                <a:effectLst/>
                <a:latin typeface="Calibri Light" panose="020F0302020204030204" pitchFamily="34" charset="0"/>
                <a:ea typeface="Times New Roman" panose="02020603050405020304" pitchFamily="18" charset="0"/>
                <a:cs typeface="Times New Roman" panose="02020603050405020304" pitchFamily="18" charset="0"/>
              </a:rPr>
              <a:t>.. For a low-income House of 1,000 </a:t>
            </a:r>
            <a:r>
              <a:rPr lang="en-US" sz="2000" b="1" dirty="0" err="1" smtClean="0">
                <a:effectLst/>
                <a:latin typeface="Calibri Light" panose="020F0302020204030204" pitchFamily="34" charset="0"/>
                <a:ea typeface="Times New Roman" panose="02020603050405020304" pitchFamily="18" charset="0"/>
                <a:cs typeface="Times New Roman" panose="02020603050405020304" pitchFamily="18" charset="0"/>
              </a:rPr>
              <a:t>Sq.Ft</a:t>
            </a:r>
            <a:r>
              <a:rPr lang="en-US" sz="2000" b="1" dirty="0" smtClean="0">
                <a:effectLst/>
                <a:latin typeface="Calibri Light" panose="020F0302020204030204" pitchFamily="34" charset="0"/>
                <a:ea typeface="Times New Roman" panose="02020603050405020304" pitchFamily="18" charset="0"/>
                <a:cs typeface="Times New Roman" panose="02020603050405020304" pitchFamily="18" charset="0"/>
              </a:rPr>
              <a:t> area, the construction cost would be around Rs 10 lac. Even if we compare the import price of Cement, Steel etc. to local market price, the reduction in construction cost is similar. </a:t>
            </a:r>
            <a:endParaRPr lang="en-US" sz="2000" b="1" dirty="0">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fontAlgn="base">
              <a:lnSpc>
                <a:spcPct val="107000"/>
              </a:lnSpc>
              <a:spcBef>
                <a:spcPts val="0"/>
              </a:spcBef>
              <a:spcAft>
                <a:spcPts val="0"/>
              </a:spcAft>
              <a:buFont typeface="+mj-lt"/>
              <a:buAutoNum type="arabicPeriod"/>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US" sz="2000" b="1" dirty="0" smtClean="0">
                <a:solidFill>
                  <a:srgbClr val="00B050"/>
                </a:solidFill>
                <a:effectLst/>
                <a:latin typeface="Calibri Light" panose="020F0302020204030204" pitchFamily="34" charset="0"/>
                <a:ea typeface="Times New Roman" panose="02020603050405020304" pitchFamily="18" charset="0"/>
                <a:cs typeface="Times New Roman" panose="02020603050405020304" pitchFamily="18" charset="0"/>
              </a:rPr>
              <a:t>YOU CAN NOT HELP THE POOR AND TAX THE POOR AT THE SAME TIME</a:t>
            </a:r>
            <a:endParaRPr lang="en-US" sz="2000" dirty="0">
              <a:solidFill>
                <a:srgbClr val="00B050"/>
              </a:solidFill>
            </a:endParaRPr>
          </a:p>
        </p:txBody>
      </p:sp>
      <p:sp>
        <p:nvSpPr>
          <p:cNvPr id="4" name="Slide Number Placeholder 3"/>
          <p:cNvSpPr>
            <a:spLocks noGrp="1"/>
          </p:cNvSpPr>
          <p:nvPr>
            <p:ph type="sldNum" sz="quarter" idx="12"/>
          </p:nvPr>
        </p:nvSpPr>
        <p:spPr/>
        <p:txBody>
          <a:bodyPr/>
          <a:lstStyle/>
          <a:p>
            <a:fld id="{6A83DB3D-ADF9-4F3E-810D-7C39E021CBFA}" type="slidenum">
              <a:rPr lang="en-US" smtClean="0"/>
              <a:t>39</a:t>
            </a:fld>
            <a:endParaRPr lang="en-US"/>
          </a:p>
        </p:txBody>
      </p:sp>
    </p:spTree>
    <p:extLst>
      <p:ext uri="{BB962C8B-B14F-4D97-AF65-F5344CB8AC3E}">
        <p14:creationId xmlns:p14="http://schemas.microsoft.com/office/powerpoint/2010/main" val="174141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5637245"/>
            <a:ext cx="9042400" cy="534956"/>
          </a:xfrm>
        </p:spPr>
        <p:txBody>
          <a:bodyPr>
            <a:normAutofit/>
          </a:bodyPr>
          <a:lstStyle/>
          <a:p>
            <a:r>
              <a:rPr lang="en-US" sz="2400" dirty="0">
                <a:solidFill>
                  <a:srgbClr val="0070C0"/>
                </a:solidFill>
              </a:rPr>
              <a:t>Asian Snapshot</a:t>
            </a:r>
            <a:endParaRPr lang="en-GB" sz="2400" dirty="0">
              <a:solidFill>
                <a:srgbClr val="0070C0"/>
              </a:solidFill>
            </a:endParaRPr>
          </a:p>
        </p:txBody>
      </p:sp>
      <p:sp>
        <p:nvSpPr>
          <p:cNvPr id="3" name="Content Placeholder 2"/>
          <p:cNvSpPr>
            <a:spLocks noGrp="1"/>
          </p:cNvSpPr>
          <p:nvPr>
            <p:ph idx="1"/>
          </p:nvPr>
        </p:nvSpPr>
        <p:spPr>
          <a:xfrm>
            <a:off x="1016000" y="740701"/>
            <a:ext cx="10072555" cy="4896544"/>
          </a:xfrm>
        </p:spPr>
        <p:txBody>
          <a:bodyPr>
            <a:normAutofit fontScale="85000" lnSpcReduction="20000"/>
          </a:bodyPr>
          <a:lstStyle/>
          <a:p>
            <a:r>
              <a:rPr lang="en-US" b="1" dirty="0" smtClean="0"/>
              <a:t>Asia-Pacific represents</a:t>
            </a:r>
            <a:r>
              <a:rPr lang="en-US" dirty="0" smtClean="0"/>
              <a:t>: </a:t>
            </a:r>
          </a:p>
          <a:p>
            <a:pPr marL="858817">
              <a:buClrTx/>
            </a:pPr>
            <a:r>
              <a:rPr lang="en-US" dirty="0" smtClean="0">
                <a:solidFill>
                  <a:prstClr val="black"/>
                </a:solidFill>
              </a:rPr>
              <a:t>1/4</a:t>
            </a:r>
            <a:r>
              <a:rPr lang="en-US" baseline="30000" dirty="0" smtClean="0">
                <a:solidFill>
                  <a:prstClr val="black"/>
                </a:solidFill>
              </a:rPr>
              <a:t>th</a:t>
            </a:r>
            <a:r>
              <a:rPr lang="en-US" dirty="0" smtClean="0">
                <a:solidFill>
                  <a:prstClr val="black"/>
                </a:solidFill>
              </a:rPr>
              <a:t> </a:t>
            </a:r>
            <a:r>
              <a:rPr lang="en-US" dirty="0">
                <a:solidFill>
                  <a:prstClr val="black"/>
                </a:solidFill>
              </a:rPr>
              <a:t>of the </a:t>
            </a:r>
            <a:r>
              <a:rPr lang="en-US" dirty="0" smtClean="0">
                <a:solidFill>
                  <a:prstClr val="black"/>
                </a:solidFill>
              </a:rPr>
              <a:t>world’s population</a:t>
            </a:r>
            <a:r>
              <a:rPr lang="en-US" dirty="0">
                <a:solidFill>
                  <a:prstClr val="black"/>
                </a:solidFill>
              </a:rPr>
              <a:t>, and </a:t>
            </a:r>
            <a:r>
              <a:rPr lang="en-US" dirty="0" smtClean="0">
                <a:solidFill>
                  <a:prstClr val="black"/>
                </a:solidFill>
              </a:rPr>
              <a:t>including China </a:t>
            </a:r>
            <a:r>
              <a:rPr lang="en-US" dirty="0">
                <a:solidFill>
                  <a:prstClr val="black"/>
                </a:solidFill>
              </a:rPr>
              <a:t>nearly half of the </a:t>
            </a:r>
            <a:r>
              <a:rPr lang="en-US" dirty="0" smtClean="0">
                <a:solidFill>
                  <a:prstClr val="black"/>
                </a:solidFill>
              </a:rPr>
              <a:t>world population</a:t>
            </a:r>
            <a:endParaRPr lang="en-US" dirty="0">
              <a:solidFill>
                <a:prstClr val="black"/>
              </a:solidFill>
            </a:endParaRPr>
          </a:p>
          <a:p>
            <a:pPr marL="858817">
              <a:buClrTx/>
            </a:pPr>
            <a:r>
              <a:rPr lang="en-US" dirty="0" smtClean="0"/>
              <a:t>Nearly ½ of the world’s poor</a:t>
            </a:r>
          </a:p>
          <a:p>
            <a:pPr marL="858817">
              <a:buClrTx/>
            </a:pPr>
            <a:r>
              <a:rPr lang="en-US" dirty="0" smtClean="0"/>
              <a:t>Region </a:t>
            </a:r>
            <a:r>
              <a:rPr lang="en-US" dirty="0"/>
              <a:t>is faced with massive housing </a:t>
            </a:r>
            <a:r>
              <a:rPr lang="en-US" dirty="0" smtClean="0"/>
              <a:t>shortage. Nearly </a:t>
            </a:r>
            <a:r>
              <a:rPr lang="en-US" dirty="0"/>
              <a:t>entire urban shortage is in </a:t>
            </a:r>
            <a:r>
              <a:rPr lang="en-US" dirty="0" smtClean="0"/>
              <a:t>low-income category</a:t>
            </a:r>
          </a:p>
          <a:p>
            <a:pPr marL="858817">
              <a:buClrTx/>
            </a:pPr>
            <a:endParaRPr lang="en-US" dirty="0" smtClean="0"/>
          </a:p>
          <a:p>
            <a:r>
              <a:rPr lang="en-US" b="1" dirty="0"/>
              <a:t>Awareness</a:t>
            </a:r>
            <a:r>
              <a:rPr lang="en-US" dirty="0"/>
              <a:t>: Housing </a:t>
            </a:r>
            <a:r>
              <a:rPr lang="en-US" dirty="0" smtClean="0"/>
              <a:t>has become a popular political slogan.</a:t>
            </a:r>
          </a:p>
          <a:p>
            <a:pPr lvl="1"/>
            <a:r>
              <a:rPr lang="en-US" dirty="0" smtClean="0"/>
              <a:t>“</a:t>
            </a:r>
            <a:r>
              <a:rPr lang="en-US" sz="2400" dirty="0" smtClean="0"/>
              <a:t>Housing for all”; </a:t>
            </a:r>
          </a:p>
          <a:p>
            <a:pPr lvl="1"/>
            <a:r>
              <a:rPr lang="en-US" sz="2400" dirty="0" smtClean="0"/>
              <a:t>“Slum Free Cities”</a:t>
            </a:r>
          </a:p>
          <a:p>
            <a:pPr lvl="1"/>
            <a:r>
              <a:rPr lang="en-US" sz="2400" dirty="0" smtClean="0"/>
              <a:t>“</a:t>
            </a:r>
            <a:r>
              <a:rPr lang="en-US" sz="2400" dirty="0" err="1" smtClean="0"/>
              <a:t>Maang</a:t>
            </a:r>
            <a:r>
              <a:rPr lang="en-US" sz="2400" dirty="0" smtClean="0"/>
              <a:t> </a:t>
            </a:r>
            <a:r>
              <a:rPr lang="en-US" sz="2400" dirty="0" err="1" smtClean="0"/>
              <a:t>Raha</a:t>
            </a:r>
            <a:r>
              <a:rPr lang="en-US" sz="2400" dirty="0" smtClean="0"/>
              <a:t> </a:t>
            </a:r>
            <a:r>
              <a:rPr lang="en-US" sz="2400" dirty="0" err="1" smtClean="0"/>
              <a:t>hai</a:t>
            </a:r>
            <a:r>
              <a:rPr lang="en-US" sz="2400" dirty="0" smtClean="0"/>
              <a:t> </a:t>
            </a:r>
            <a:r>
              <a:rPr lang="en-US" sz="2400" dirty="0" err="1" smtClean="0"/>
              <a:t>har</a:t>
            </a:r>
            <a:r>
              <a:rPr lang="en-US" sz="2400" dirty="0" smtClean="0"/>
              <a:t> </a:t>
            </a:r>
            <a:r>
              <a:rPr lang="en-US" sz="2400" dirty="0" err="1" smtClean="0"/>
              <a:t>Insaan</a:t>
            </a:r>
            <a:r>
              <a:rPr lang="en-US" sz="2400" dirty="0" smtClean="0"/>
              <a:t> - Roti, </a:t>
            </a:r>
            <a:r>
              <a:rPr lang="en-US" sz="2400" dirty="0" err="1" smtClean="0"/>
              <a:t>Kapra</a:t>
            </a:r>
            <a:r>
              <a:rPr lang="en-US" sz="2400" dirty="0" smtClean="0"/>
              <a:t>, </a:t>
            </a:r>
            <a:r>
              <a:rPr lang="en-US" sz="2400" dirty="0" err="1" smtClean="0"/>
              <a:t>aur</a:t>
            </a:r>
            <a:r>
              <a:rPr lang="en-US" sz="2400" dirty="0" smtClean="0"/>
              <a:t> </a:t>
            </a:r>
            <a:r>
              <a:rPr lang="en-US" sz="2400" dirty="0" err="1" smtClean="0"/>
              <a:t>Makan</a:t>
            </a:r>
            <a:r>
              <a:rPr lang="en-US" sz="2400" dirty="0" smtClean="0"/>
              <a:t>” (Every human demands food, clothing and shelter); etc.</a:t>
            </a:r>
          </a:p>
          <a:p>
            <a:pPr marL="320040" lvl="1" indent="0">
              <a:buNone/>
            </a:pPr>
            <a:endParaRPr lang="en-US" sz="2400" dirty="0" smtClean="0"/>
          </a:p>
          <a:p>
            <a:r>
              <a:rPr lang="en-US" b="1" dirty="0"/>
              <a:t>Delivery</a:t>
            </a:r>
            <a:r>
              <a:rPr lang="en-US" dirty="0"/>
              <a:t>: In few countries it is SOME, but in most there is NONE</a:t>
            </a:r>
          </a:p>
          <a:p>
            <a:pPr marL="0" indent="0">
              <a:buNone/>
            </a:pPr>
            <a:endParaRPr lang="en-US" dirty="0" smtClean="0"/>
          </a:p>
          <a:p>
            <a:pPr marL="0" indent="0">
              <a:buNone/>
            </a:pPr>
            <a:r>
              <a:rPr lang="en-US" b="1" dirty="0" smtClean="0"/>
              <a:t>Each country in the region has its own geo-socio-economic parameters, while all face a common issue of “shelterless poor”</a:t>
            </a:r>
            <a:r>
              <a:rPr lang="en-US" dirty="0" smtClean="0"/>
              <a:t> </a:t>
            </a:r>
          </a:p>
          <a:p>
            <a:pPr>
              <a:buFont typeface="Wingdings" pitchFamily="2" charset="2"/>
              <a:buChar char="q"/>
            </a:pP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4</a:t>
            </a:fld>
            <a:endParaRPr lang="en-US">
              <a:solidFill>
                <a:prstClr val="black">
                  <a:lumMod val="85000"/>
                  <a:lumOff val="15000"/>
                </a:prstClr>
              </a:solidFill>
            </a:endParaRPr>
          </a:p>
        </p:txBody>
      </p:sp>
    </p:spTree>
    <p:extLst>
      <p:ext uri="{BB962C8B-B14F-4D97-AF65-F5344CB8AC3E}">
        <p14:creationId xmlns:p14="http://schemas.microsoft.com/office/powerpoint/2010/main" val="4846280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rgbClr val="00B050"/>
                </a:solidFill>
              </a:rPr>
              <a:t>Immediate Term Initiatives</a:t>
            </a:r>
            <a:endParaRPr lang="en-US" dirty="0"/>
          </a:p>
        </p:txBody>
      </p:sp>
      <p:sp>
        <p:nvSpPr>
          <p:cNvPr id="3" name="Content Placeholder 2"/>
          <p:cNvSpPr>
            <a:spLocks noGrp="1"/>
          </p:cNvSpPr>
          <p:nvPr>
            <p:ph idx="1"/>
          </p:nvPr>
        </p:nvSpPr>
        <p:spPr>
          <a:xfrm>
            <a:off x="838200" y="1354347"/>
            <a:ext cx="10515600" cy="4822616"/>
          </a:xfrm>
        </p:spPr>
        <p:txBody>
          <a:bodyPr>
            <a:normAutofit fontScale="92500" lnSpcReduction="20000"/>
          </a:bodyPr>
          <a:lstStyle/>
          <a:p>
            <a:pPr marL="342900" lvl="0" indent="-342900" fontAlgn="base">
              <a:lnSpc>
                <a:spcPct val="107000"/>
              </a:lnSpc>
              <a:spcBef>
                <a:spcPts val="0"/>
              </a:spcBef>
            </a:pPr>
            <a:r>
              <a:rPr lang="en-US" sz="1800" b="1" dirty="0">
                <a:solidFill>
                  <a:srgbClr val="00B050"/>
                </a:solidFill>
                <a:latin typeface="Calibri Light" panose="020F0302020204030204" pitchFamily="34" charset="0"/>
                <a:ea typeface="Times New Roman" panose="02020603050405020304" pitchFamily="18" charset="0"/>
                <a:cs typeface="Times New Roman" panose="02020603050405020304" pitchFamily="18" charset="0"/>
              </a:rPr>
              <a:t>Fiscal Incentives to Developers</a:t>
            </a:r>
            <a:r>
              <a:rPr lang="en-US" sz="1800" b="1" dirty="0">
                <a:solidFill>
                  <a:prstClr val="black"/>
                </a:solidFill>
                <a:latin typeface="Calibri Light" panose="020F0302020204030204" pitchFamily="34" charset="0"/>
                <a:ea typeface="Times New Roman" panose="02020603050405020304" pitchFamily="18" charset="0"/>
                <a:cs typeface="Times New Roman" panose="02020603050405020304" pitchFamily="18" charset="0"/>
              </a:rPr>
              <a:t>: </a:t>
            </a:r>
            <a:r>
              <a:rPr lang="en-US" sz="1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Builders/Developers income </a:t>
            </a:r>
            <a:r>
              <a:rPr lang="en-US" sz="1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from low-cost </a:t>
            </a:r>
            <a:r>
              <a:rPr lang="en-US" sz="1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housing projects under </a:t>
            </a:r>
            <a:r>
              <a:rPr lang="en-US" sz="1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low-income housing </a:t>
            </a:r>
            <a:r>
              <a:rPr lang="en-US" sz="1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schemes </a:t>
            </a:r>
            <a:r>
              <a:rPr lang="en-US" sz="1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should not be taxed</a:t>
            </a:r>
            <a:r>
              <a:rPr lang="en-US" sz="1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a:p>
            <a:pPr marL="0" lvl="0" indent="0" fontAlgn="base">
              <a:lnSpc>
                <a:spcPct val="107000"/>
              </a:lnSpc>
              <a:spcBef>
                <a:spcPts val="0"/>
              </a:spcBef>
              <a:buNone/>
            </a:pPr>
            <a:endParaRPr lang="en-US" sz="1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0"/>
              </a:spcBef>
            </a:pPr>
            <a:r>
              <a:rPr lang="en-US" sz="1800" b="1" dirty="0">
                <a:solidFill>
                  <a:srgbClr val="00B050"/>
                </a:solidFill>
                <a:latin typeface="Calibri Light" panose="020F0302020204030204" pitchFamily="34" charset="0"/>
                <a:ea typeface="Times New Roman" panose="02020603050405020304" pitchFamily="18" charset="0"/>
                <a:cs typeface="Times New Roman" panose="02020603050405020304" pitchFamily="18" charset="0"/>
              </a:rPr>
              <a:t>Private-Public Partnership</a:t>
            </a:r>
            <a:r>
              <a:rPr lang="en-US" sz="1800" b="1" dirty="0">
                <a:solidFill>
                  <a:prstClr val="black"/>
                </a:solidFill>
                <a:latin typeface="Calibri Light" panose="020F0302020204030204" pitchFamily="34" charset="0"/>
                <a:ea typeface="Times New Roman" panose="02020603050405020304" pitchFamily="18" charset="0"/>
                <a:cs typeface="Times New Roman" panose="02020603050405020304" pitchFamily="18" charset="0"/>
              </a:rPr>
              <a:t>: Execute housing supply program under PPP mode, using Standardized Construction Contracts.</a:t>
            </a:r>
            <a:endParaRPr lang="en-US" sz="1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57200" lvl="0" indent="0">
              <a:lnSpc>
                <a:spcPct val="100000"/>
              </a:lnSpc>
              <a:spcBef>
                <a:spcPts val="0"/>
              </a:spcBef>
              <a:buNone/>
            </a:pPr>
            <a:r>
              <a:rPr lang="en-US" sz="1800" b="1" dirty="0">
                <a:solidFill>
                  <a:prstClr val="black"/>
                </a:solidFill>
                <a:latin typeface="Calibri Light" panose="020F0302020204030204" pitchFamily="34" charset="0"/>
                <a:ea typeface="Times New Roman" panose="02020603050405020304" pitchFamily="18" charset="0"/>
                <a:cs typeface="Times New Roman" panose="02020603050405020304" pitchFamily="18" charset="0"/>
              </a:rPr>
              <a:t> </a:t>
            </a:r>
            <a:endParaRPr lang="en-US" sz="1800" dirty="0" smtClean="0">
              <a:solidFill>
                <a:prstClr val="black"/>
              </a:solidFill>
            </a:endParaRPr>
          </a:p>
          <a:p>
            <a:pPr marL="342900" lvl="0" indent="-342900" fontAlgn="base">
              <a:lnSpc>
                <a:spcPct val="107000"/>
              </a:lnSpc>
              <a:spcBef>
                <a:spcPts val="0"/>
              </a:spcBef>
            </a:pPr>
            <a:r>
              <a:rPr lang="en-US" sz="1800" b="1" dirty="0" smtClean="0">
                <a:solidFill>
                  <a:srgbClr val="00B050"/>
                </a:solidFill>
                <a:latin typeface="Calibri Light" panose="020F0302020204030204" pitchFamily="34" charset="0"/>
                <a:ea typeface="Times New Roman" panose="02020603050405020304" pitchFamily="18" charset="0"/>
                <a:cs typeface="Times New Roman" panose="02020603050405020304" pitchFamily="18" charset="0"/>
              </a:rPr>
              <a:t>Housing Finance</a:t>
            </a:r>
            <a:r>
              <a:rPr lang="en-US" sz="1800" b="1" dirty="0" smtClean="0">
                <a:solidFill>
                  <a:prstClr val="black"/>
                </a:solidFill>
                <a:latin typeface="Calibri Light" panose="020F0302020204030204" pitchFamily="34" charset="0"/>
                <a:ea typeface="Times New Roman" panose="02020603050405020304" pitchFamily="18" charset="0"/>
                <a:cs typeface="Times New Roman" panose="02020603050405020304" pitchFamily="18" charset="0"/>
              </a:rPr>
              <a:t>: Ensure that financial sector is geared up to play its role in housing finance. Country needs more Specialized Housing Finance Companies.</a:t>
            </a:r>
          </a:p>
          <a:p>
            <a:pPr marL="0" lvl="0" indent="0" fontAlgn="base">
              <a:lnSpc>
                <a:spcPct val="107000"/>
              </a:lnSpc>
              <a:spcBef>
                <a:spcPts val="0"/>
              </a:spcBef>
              <a:buNone/>
            </a:pPr>
            <a:endParaRPr lang="en-US" sz="1800" b="1" dirty="0">
              <a:solidFill>
                <a:prstClr val="black"/>
              </a:solidFill>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fontAlgn="base">
              <a:lnSpc>
                <a:spcPct val="107000"/>
              </a:lnSpc>
              <a:spcBef>
                <a:spcPts val="0"/>
              </a:spcBef>
            </a:pPr>
            <a:r>
              <a:rPr lang="en-US" sz="1800" b="1" dirty="0">
                <a:solidFill>
                  <a:prstClr val="black"/>
                </a:solidFill>
                <a:latin typeface="Calibri Light" panose="020F0302020204030204" pitchFamily="34" charset="0"/>
                <a:ea typeface="Times New Roman" panose="02020603050405020304" pitchFamily="18" charset="0"/>
                <a:cs typeface="Times New Roman" panose="02020603050405020304" pitchFamily="18" charset="0"/>
              </a:rPr>
              <a:t>LIH to be declared by SBP as </a:t>
            </a:r>
            <a:r>
              <a:rPr lang="en-US" sz="1800" b="1" dirty="0">
                <a:solidFill>
                  <a:srgbClr val="00B050"/>
                </a:solidFill>
                <a:latin typeface="Calibri Light" panose="020F0302020204030204" pitchFamily="34" charset="0"/>
                <a:ea typeface="Times New Roman" panose="02020603050405020304" pitchFamily="18" charset="0"/>
                <a:cs typeface="Times New Roman" panose="02020603050405020304" pitchFamily="18" charset="0"/>
              </a:rPr>
              <a:t>priority sector lending.</a:t>
            </a:r>
          </a:p>
          <a:p>
            <a:pPr marL="0" lvl="0" indent="0" fontAlgn="base">
              <a:lnSpc>
                <a:spcPct val="107000"/>
              </a:lnSpc>
              <a:spcBef>
                <a:spcPts val="0"/>
              </a:spcBef>
              <a:buNone/>
            </a:pPr>
            <a:endParaRPr lang="en-US" sz="1800" b="1" dirty="0">
              <a:solidFill>
                <a:srgbClr val="00B050"/>
              </a:solidFill>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fontAlgn="base">
              <a:lnSpc>
                <a:spcPct val="107000"/>
              </a:lnSpc>
              <a:spcBef>
                <a:spcPts val="0"/>
              </a:spcBef>
            </a:pPr>
            <a:r>
              <a:rPr lang="en-US" sz="1800" b="1" dirty="0">
                <a:solidFill>
                  <a:srgbClr val="00B050"/>
                </a:solidFill>
                <a:latin typeface="Calibri Light" panose="020F0302020204030204" pitchFamily="34" charset="0"/>
                <a:ea typeface="Times New Roman" panose="02020603050405020304" pitchFamily="18" charset="0"/>
                <a:cs typeface="Times New Roman" panose="02020603050405020304" pitchFamily="18" charset="0"/>
              </a:rPr>
              <a:t>Long-Term Market Based Funding  </a:t>
            </a:r>
            <a:r>
              <a:rPr lang="en-US" sz="1800" b="1" dirty="0">
                <a:solidFill>
                  <a:prstClr val="black"/>
                </a:solidFill>
                <a:latin typeface="Calibri Light" panose="020F0302020204030204" pitchFamily="34" charset="0"/>
                <a:ea typeface="Times New Roman" panose="02020603050405020304" pitchFamily="18" charset="0"/>
                <a:cs typeface="Times New Roman" panose="02020603050405020304" pitchFamily="18" charset="0"/>
              </a:rPr>
              <a:t>through instruments like REIRs, MBS, and Mortgage </a:t>
            </a:r>
            <a:r>
              <a:rPr lang="en-US" sz="1800" b="1" dirty="0" smtClean="0">
                <a:solidFill>
                  <a:prstClr val="black"/>
                </a:solidFill>
                <a:latin typeface="Calibri Light" panose="020F0302020204030204" pitchFamily="34" charset="0"/>
                <a:ea typeface="Times New Roman" panose="02020603050405020304" pitchFamily="18" charset="0"/>
                <a:cs typeface="Times New Roman" panose="02020603050405020304" pitchFamily="18" charset="0"/>
              </a:rPr>
              <a:t>Re-Finance </a:t>
            </a:r>
            <a:r>
              <a:rPr lang="en-US" sz="1800" b="1" dirty="0">
                <a:solidFill>
                  <a:prstClr val="black"/>
                </a:solidFill>
                <a:latin typeface="Calibri Light" panose="020F0302020204030204" pitchFamily="34" charset="0"/>
                <a:ea typeface="Times New Roman" panose="02020603050405020304" pitchFamily="18" charset="0"/>
                <a:cs typeface="Times New Roman" panose="02020603050405020304" pitchFamily="18" charset="0"/>
              </a:rPr>
              <a:t>Institutions.</a:t>
            </a:r>
          </a:p>
          <a:p>
            <a:pPr marL="0" lvl="0" indent="0" fontAlgn="base">
              <a:lnSpc>
                <a:spcPct val="107000"/>
              </a:lnSpc>
              <a:spcBef>
                <a:spcPts val="0"/>
              </a:spcBef>
              <a:buNone/>
            </a:pPr>
            <a:endParaRPr lang="en-US" sz="1800" b="1" dirty="0">
              <a:solidFill>
                <a:prstClr val="black"/>
              </a:solidFill>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fontAlgn="base">
              <a:lnSpc>
                <a:spcPct val="107000"/>
              </a:lnSpc>
              <a:spcBef>
                <a:spcPts val="0"/>
              </a:spcBef>
            </a:pPr>
            <a:r>
              <a:rPr lang="en-US" sz="1800" b="1" dirty="0">
                <a:solidFill>
                  <a:srgbClr val="00B050"/>
                </a:solidFill>
                <a:latin typeface="Calibri Light" panose="020F0302020204030204" pitchFamily="34" charset="0"/>
                <a:ea typeface="Times New Roman" panose="02020603050405020304" pitchFamily="18" charset="0"/>
                <a:cs typeface="Times New Roman" panose="02020603050405020304" pitchFamily="18" charset="0"/>
              </a:rPr>
              <a:t>Institutionalized </a:t>
            </a:r>
            <a:r>
              <a:rPr lang="en-US" sz="1800" b="1" dirty="0" err="1">
                <a:solidFill>
                  <a:srgbClr val="00B050"/>
                </a:solidFill>
                <a:latin typeface="Calibri Light" panose="020F0302020204030204" pitchFamily="34" charset="0"/>
                <a:ea typeface="Times New Roman" panose="02020603050405020304" pitchFamily="18" charset="0"/>
                <a:cs typeface="Times New Roman" panose="02020603050405020304" pitchFamily="18" charset="0"/>
              </a:rPr>
              <a:t>Microhousing</a:t>
            </a:r>
            <a:r>
              <a:rPr lang="en-US" sz="1800" b="1" dirty="0">
                <a:solidFill>
                  <a:srgbClr val="00B050"/>
                </a:solidFill>
                <a:latin typeface="Calibri Light" panose="020F0302020204030204" pitchFamily="34" charset="0"/>
                <a:ea typeface="Times New Roman" panose="02020603050405020304" pitchFamily="18" charset="0"/>
                <a:cs typeface="Times New Roman" panose="02020603050405020304" pitchFamily="18" charset="0"/>
              </a:rPr>
              <a:t> Finance Instructions </a:t>
            </a:r>
            <a:r>
              <a:rPr lang="en-US" sz="1800" b="1" dirty="0">
                <a:solidFill>
                  <a:prstClr val="black"/>
                </a:solidFill>
                <a:latin typeface="Calibri Light" panose="020F0302020204030204" pitchFamily="34" charset="0"/>
                <a:ea typeface="Times New Roman" panose="02020603050405020304" pitchFamily="18" charset="0"/>
                <a:cs typeface="Times New Roman" panose="02020603050405020304" pitchFamily="18" charset="0"/>
              </a:rPr>
              <a:t>and provision of subsidized long term </a:t>
            </a:r>
            <a:r>
              <a:rPr lang="en-US" sz="1800" b="1" dirty="0" smtClean="0">
                <a:solidFill>
                  <a:prstClr val="black"/>
                </a:solidFill>
                <a:latin typeface="Calibri Light" panose="020F0302020204030204" pitchFamily="34" charset="0"/>
                <a:ea typeface="Times New Roman" panose="02020603050405020304" pitchFamily="18" charset="0"/>
                <a:cs typeface="Times New Roman" panose="02020603050405020304" pitchFamily="18" charset="0"/>
              </a:rPr>
              <a:t>funding to HMFIs. </a:t>
            </a:r>
            <a:r>
              <a:rPr lang="en-US" sz="1800" b="1" dirty="0">
                <a:solidFill>
                  <a:prstClr val="black"/>
                </a:solidFill>
                <a:latin typeface="Calibri Light" panose="020F0302020204030204" pitchFamily="34" charset="0"/>
                <a:ea typeface="Times New Roman" panose="02020603050405020304" pitchFamily="18" charset="0"/>
                <a:cs typeface="Times New Roman" panose="02020603050405020304" pitchFamily="18" charset="0"/>
              </a:rPr>
              <a:t>Role of institutions like </a:t>
            </a:r>
            <a:r>
              <a:rPr lang="en-US" sz="1800" b="1" dirty="0" err="1">
                <a:solidFill>
                  <a:prstClr val="black"/>
                </a:solidFill>
                <a:latin typeface="Calibri Light" panose="020F0302020204030204" pitchFamily="34" charset="0"/>
                <a:ea typeface="Times New Roman" panose="02020603050405020304" pitchFamily="18" charset="0"/>
                <a:cs typeface="Times New Roman" panose="02020603050405020304" pitchFamily="18" charset="0"/>
              </a:rPr>
              <a:t>Akhuwat</a:t>
            </a:r>
            <a:r>
              <a:rPr lang="en-US" sz="1800" b="1" dirty="0">
                <a:solidFill>
                  <a:prstClr val="black"/>
                </a:solidFill>
                <a:latin typeface="Calibri Light" panose="020F0302020204030204" pitchFamily="34" charset="0"/>
                <a:ea typeface="Times New Roman" panose="02020603050405020304" pitchFamily="18" charset="0"/>
                <a:cs typeface="Times New Roman" panose="02020603050405020304" pitchFamily="18" charset="0"/>
              </a:rPr>
              <a:t>, Tameer </a:t>
            </a:r>
            <a:r>
              <a:rPr lang="en-US" sz="1800" b="1" dirty="0" err="1" smtClean="0">
                <a:solidFill>
                  <a:prstClr val="black"/>
                </a:solidFill>
                <a:latin typeface="Calibri Light" panose="020F0302020204030204" pitchFamily="34" charset="0"/>
                <a:ea typeface="Times New Roman" panose="02020603050405020304" pitchFamily="18" charset="0"/>
                <a:cs typeface="Times New Roman" panose="02020603050405020304" pitchFamily="18" charset="0"/>
              </a:rPr>
              <a:t>etc</a:t>
            </a:r>
            <a:r>
              <a:rPr lang="en-US" sz="1800" b="1" dirty="0" smtClean="0">
                <a:solidFill>
                  <a:prstClr val="black"/>
                </a:solidFill>
                <a:latin typeface="Calibri Light" panose="020F0302020204030204" pitchFamily="34" charset="0"/>
                <a:ea typeface="Times New Roman" panose="02020603050405020304" pitchFamily="18" charset="0"/>
                <a:cs typeface="Times New Roman" panose="02020603050405020304" pitchFamily="18" charset="0"/>
              </a:rPr>
              <a:t> could serve as a model.</a:t>
            </a:r>
          </a:p>
          <a:p>
            <a:pPr marL="0" lvl="0" indent="0" fontAlgn="base">
              <a:lnSpc>
                <a:spcPct val="107000"/>
              </a:lnSpc>
              <a:spcBef>
                <a:spcPts val="0"/>
              </a:spcBef>
              <a:buNone/>
            </a:pPr>
            <a:endParaRPr lang="en-US" sz="1800" b="1" dirty="0">
              <a:solidFill>
                <a:prstClr val="black"/>
              </a:solidFill>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fontAlgn="base">
              <a:lnSpc>
                <a:spcPct val="107000"/>
              </a:lnSpc>
              <a:spcBef>
                <a:spcPts val="0"/>
              </a:spcBef>
            </a:pPr>
            <a:r>
              <a:rPr lang="en-US" sz="1800" b="1" dirty="0" smtClean="0">
                <a:solidFill>
                  <a:srgbClr val="00B050"/>
                </a:solidFill>
                <a:latin typeface="Calibri Light" panose="020F0302020204030204" pitchFamily="34" charset="0"/>
                <a:ea typeface="Times New Roman" panose="02020603050405020304" pitchFamily="18" charset="0"/>
                <a:cs typeface="Times New Roman" panose="02020603050405020304" pitchFamily="18" charset="0"/>
              </a:rPr>
              <a:t>Very Low-Cost </a:t>
            </a:r>
            <a:r>
              <a:rPr lang="en-US" sz="1800" b="1" dirty="0">
                <a:solidFill>
                  <a:srgbClr val="00B050"/>
                </a:solidFill>
                <a:latin typeface="Calibri Light" panose="020F0302020204030204" pitchFamily="34" charset="0"/>
                <a:ea typeface="Times New Roman" panose="02020603050405020304" pitchFamily="18" charset="0"/>
                <a:cs typeface="Times New Roman" panose="02020603050405020304" pitchFamily="18" charset="0"/>
              </a:rPr>
              <a:t>Housing </a:t>
            </a:r>
            <a:r>
              <a:rPr lang="en-US" sz="1800" b="1" dirty="0" smtClean="0">
                <a:solidFill>
                  <a:srgbClr val="00B050"/>
                </a:solidFill>
                <a:latin typeface="Calibri Light" panose="020F0302020204030204" pitchFamily="34" charset="0"/>
                <a:ea typeface="Times New Roman" panose="02020603050405020304" pitchFamily="18" charset="0"/>
                <a:cs typeface="Times New Roman" panose="02020603050405020304" pitchFamily="18" charset="0"/>
              </a:rPr>
              <a:t>Supply and Incremental </a:t>
            </a:r>
            <a:r>
              <a:rPr lang="en-US" sz="1800" b="1" dirty="0" err="1" smtClean="0">
                <a:solidFill>
                  <a:srgbClr val="00B050"/>
                </a:solidFill>
                <a:latin typeface="Calibri Light" panose="020F0302020204030204" pitchFamily="34" charset="0"/>
                <a:ea typeface="Times New Roman" panose="02020603050405020304" pitchFamily="18" charset="0"/>
                <a:cs typeface="Times New Roman" panose="02020603050405020304" pitchFamily="18" charset="0"/>
              </a:rPr>
              <a:t>Houisng</a:t>
            </a:r>
            <a:r>
              <a:rPr lang="en-US" sz="1800" b="1" dirty="0" smtClean="0">
                <a:solidFill>
                  <a:srgbClr val="00B050"/>
                </a:solidFill>
                <a:latin typeface="Calibri Light" panose="020F0302020204030204" pitchFamily="34" charset="0"/>
                <a:ea typeface="Times New Roman" panose="02020603050405020304" pitchFamily="18" charset="0"/>
                <a:cs typeface="Times New Roman" panose="02020603050405020304" pitchFamily="18" charset="0"/>
              </a:rPr>
              <a:t> </a:t>
            </a:r>
            <a:r>
              <a:rPr lang="en-US" sz="1800" b="1" dirty="0">
                <a:solidFill>
                  <a:prstClr val="black"/>
                </a:solidFill>
                <a:latin typeface="Calibri Light" panose="020F0302020204030204" pitchFamily="34" charset="0"/>
                <a:ea typeface="Times New Roman" panose="02020603050405020304" pitchFamily="18" charset="0"/>
                <a:cs typeface="Times New Roman" panose="02020603050405020304" pitchFamily="18" charset="0"/>
              </a:rPr>
              <a:t>on models like KKB and </a:t>
            </a:r>
            <a:r>
              <a:rPr lang="en-US" sz="1800" b="1" dirty="0" err="1" smtClean="0">
                <a:solidFill>
                  <a:prstClr val="black"/>
                </a:solidFill>
                <a:latin typeface="Calibri Light" panose="020F0302020204030204" pitchFamily="34" charset="0"/>
                <a:ea typeface="Times New Roman" panose="02020603050405020304" pitchFamily="18" charset="0"/>
                <a:cs typeface="Times New Roman" panose="02020603050405020304" pitchFamily="18" charset="0"/>
              </a:rPr>
              <a:t>Ansaar</a:t>
            </a:r>
            <a:r>
              <a:rPr lang="en-US" sz="1800" b="1" dirty="0" smtClean="0">
                <a:solidFill>
                  <a:prstClr val="black"/>
                </a:solidFill>
                <a:latin typeface="Calibri Light" panose="020F0302020204030204" pitchFamily="34" charset="0"/>
                <a:ea typeface="Times New Roman" panose="02020603050405020304" pitchFamily="18" charset="0"/>
                <a:cs typeface="Times New Roman" panose="02020603050405020304" pitchFamily="18" charset="0"/>
              </a:rPr>
              <a:t> Management.</a:t>
            </a:r>
          </a:p>
          <a:p>
            <a:pPr marL="0" lvl="0" indent="0" fontAlgn="base">
              <a:lnSpc>
                <a:spcPct val="107000"/>
              </a:lnSpc>
              <a:spcBef>
                <a:spcPts val="0"/>
              </a:spcBef>
              <a:buNone/>
            </a:pPr>
            <a:endParaRPr lang="en-US" sz="1800" b="1" dirty="0" smtClean="0">
              <a:solidFill>
                <a:prstClr val="black"/>
              </a:solidFill>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fontAlgn="base">
              <a:lnSpc>
                <a:spcPct val="107000"/>
              </a:lnSpc>
              <a:spcBef>
                <a:spcPts val="0"/>
              </a:spcBef>
            </a:pPr>
            <a:r>
              <a:rPr lang="en-US" sz="1800" b="1" dirty="0" smtClean="0">
                <a:solidFill>
                  <a:prstClr val="black"/>
                </a:solidFill>
                <a:latin typeface="Calibri Light" panose="020F0302020204030204" pitchFamily="34" charset="0"/>
                <a:ea typeface="Times New Roman" panose="02020603050405020304" pitchFamily="18" charset="0"/>
                <a:cs typeface="Times New Roman" panose="02020603050405020304" pitchFamily="18" charset="0"/>
              </a:rPr>
              <a:t>Promote </a:t>
            </a:r>
            <a:r>
              <a:rPr lang="en-US" sz="1800" b="1" dirty="0" smtClean="0">
                <a:solidFill>
                  <a:srgbClr val="00B050"/>
                </a:solidFill>
                <a:latin typeface="Calibri Light" panose="020F0302020204030204" pitchFamily="34" charset="0"/>
                <a:ea typeface="Times New Roman" panose="02020603050405020304" pitchFamily="18" charset="0"/>
                <a:cs typeface="Times New Roman" panose="02020603050405020304" pitchFamily="18" charset="0"/>
              </a:rPr>
              <a:t>Rental Housing </a:t>
            </a:r>
            <a:r>
              <a:rPr lang="en-US" sz="1800" b="1" dirty="0" smtClean="0">
                <a:solidFill>
                  <a:prstClr val="black"/>
                </a:solidFill>
                <a:latin typeface="Calibri Light" panose="020F0302020204030204" pitchFamily="34" charset="0"/>
                <a:ea typeface="Times New Roman" panose="02020603050405020304" pitchFamily="18" charset="0"/>
                <a:cs typeface="Times New Roman" panose="02020603050405020304" pitchFamily="18" charset="0"/>
              </a:rPr>
              <a:t>under an institutionalized model</a:t>
            </a:r>
          </a:p>
          <a:p>
            <a:pPr marL="0" lvl="0" indent="0" fontAlgn="base">
              <a:lnSpc>
                <a:spcPct val="107000"/>
              </a:lnSpc>
              <a:spcBef>
                <a:spcPts val="0"/>
              </a:spcBef>
              <a:buNone/>
            </a:pPr>
            <a:endParaRPr lang="en-US" sz="1800" b="1" dirty="0">
              <a:solidFill>
                <a:prstClr val="black"/>
              </a:solidFill>
              <a:latin typeface="Calibri Light" panose="020F03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6A83DB3D-ADF9-4F3E-810D-7C39E021CBFA}" type="slidenum">
              <a:rPr lang="en-US" smtClean="0"/>
              <a:t>40</a:t>
            </a:fld>
            <a:endParaRPr lang="en-US"/>
          </a:p>
        </p:txBody>
      </p:sp>
    </p:spTree>
    <p:extLst>
      <p:ext uri="{BB962C8B-B14F-4D97-AF65-F5344CB8AC3E}">
        <p14:creationId xmlns:p14="http://schemas.microsoft.com/office/powerpoint/2010/main" val="7427854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i="1" dirty="0">
                <a:solidFill>
                  <a:srgbClr val="00B050"/>
                </a:solidFill>
              </a:rPr>
              <a:t>Medium Term </a:t>
            </a:r>
            <a:r>
              <a:rPr lang="en-US" sz="3600" b="1" i="1" dirty="0" smtClean="0">
                <a:solidFill>
                  <a:srgbClr val="00B050"/>
                </a:solidFill>
              </a:rPr>
              <a:t>Initiatives</a:t>
            </a:r>
            <a:r>
              <a:rPr lang="en-US" sz="3200" dirty="0">
                <a:solidFill>
                  <a:srgbClr val="00B050"/>
                </a:solidFill>
              </a:rPr>
              <a:t/>
            </a:r>
            <a:br>
              <a:rPr lang="en-US" sz="3200" dirty="0">
                <a:solidFill>
                  <a:srgbClr val="00B050"/>
                </a:solidFill>
              </a:rPr>
            </a:br>
            <a:endParaRPr lang="en-US" sz="3200" dirty="0">
              <a:solidFill>
                <a:srgbClr val="00B050"/>
              </a:solidFill>
            </a:endParaRPr>
          </a:p>
        </p:txBody>
      </p:sp>
      <p:sp>
        <p:nvSpPr>
          <p:cNvPr id="3" name="Content Placeholder 2"/>
          <p:cNvSpPr>
            <a:spLocks noGrp="1"/>
          </p:cNvSpPr>
          <p:nvPr>
            <p:ph idx="1"/>
          </p:nvPr>
        </p:nvSpPr>
        <p:spPr>
          <a:xfrm>
            <a:off x="838200" y="1371600"/>
            <a:ext cx="10515600" cy="4805363"/>
          </a:xfrm>
        </p:spPr>
        <p:txBody>
          <a:bodyPr>
            <a:normAutofit fontScale="92500" lnSpcReduction="10000"/>
          </a:bodyPr>
          <a:lstStyle/>
          <a:p>
            <a:pPr marR="0" lvl="0" fontAlgn="base">
              <a:spcBef>
                <a:spcPts val="0"/>
              </a:spcBef>
              <a:spcAft>
                <a:spcPts val="600"/>
              </a:spcAft>
              <a:tabLst>
                <a:tab pos="895985" algn="l"/>
              </a:tabLst>
            </a:pPr>
            <a:r>
              <a:rPr lang="en-US" sz="2000" dirty="0">
                <a:solidFill>
                  <a:srgbClr val="414141"/>
                </a:solidFill>
                <a:latin typeface="Gill Sans Light"/>
                <a:ea typeface="Times New Roman" panose="02020603050405020304" pitchFamily="18" charset="0"/>
              </a:rPr>
              <a:t>Currently there is no </a:t>
            </a:r>
            <a:r>
              <a:rPr lang="en-US" sz="2000" dirty="0">
                <a:solidFill>
                  <a:srgbClr val="00B050"/>
                </a:solidFill>
                <a:latin typeface="Gill Sans Light"/>
                <a:ea typeface="Times New Roman" panose="02020603050405020304" pitchFamily="18" charset="0"/>
              </a:rPr>
              <a:t>Rural Housing Finance Program. </a:t>
            </a:r>
            <a:r>
              <a:rPr lang="en-US" sz="2000" dirty="0">
                <a:solidFill>
                  <a:srgbClr val="414141"/>
                </a:solidFill>
                <a:latin typeface="Gill Sans Light"/>
                <a:ea typeface="Times New Roman" panose="02020603050405020304" pitchFamily="18" charset="0"/>
              </a:rPr>
              <a:t>The Banks and</a:t>
            </a:r>
            <a:r>
              <a:rPr lang="en-US" sz="2000" b="1" dirty="0">
                <a:solidFill>
                  <a:srgbClr val="414141"/>
                </a:solidFill>
                <a:latin typeface="Gill Sans Light"/>
                <a:ea typeface="Times New Roman" panose="02020603050405020304" pitchFamily="18" charset="0"/>
              </a:rPr>
              <a:t> </a:t>
            </a:r>
            <a:r>
              <a:rPr lang="en-US" sz="2000" dirty="0">
                <a:solidFill>
                  <a:srgbClr val="414141"/>
                </a:solidFill>
                <a:latin typeface="Gill Sans Light"/>
                <a:ea typeface="Times New Roman" panose="02020603050405020304" pitchFamily="18" charset="0"/>
              </a:rPr>
              <a:t>ZTBL to be geared to play a lead role for the </a:t>
            </a:r>
            <a:r>
              <a:rPr lang="en-US" sz="2000" dirty="0" smtClean="0">
                <a:solidFill>
                  <a:srgbClr val="414141"/>
                </a:solidFill>
                <a:latin typeface="Gill Sans Light"/>
                <a:ea typeface="Times New Roman" panose="02020603050405020304" pitchFamily="18" charset="0"/>
              </a:rPr>
              <a:t>purpose</a:t>
            </a:r>
          </a:p>
          <a:p>
            <a:pPr fontAlgn="base">
              <a:spcBef>
                <a:spcPts val="0"/>
              </a:spcBef>
              <a:spcAft>
                <a:spcPts val="600"/>
              </a:spcAft>
              <a:tabLst>
                <a:tab pos="895985" algn="l"/>
              </a:tabLst>
            </a:pPr>
            <a:endParaRPr lang="en-US" sz="2000" dirty="0" smtClean="0">
              <a:effectLst/>
            </a:endParaRPr>
          </a:p>
          <a:p>
            <a:pPr marR="0" lvl="0" fontAlgn="base">
              <a:spcBef>
                <a:spcPts val="0"/>
              </a:spcBef>
              <a:spcAft>
                <a:spcPts val="600"/>
              </a:spcAft>
              <a:tabLst>
                <a:tab pos="895985" algn="l"/>
              </a:tabLst>
            </a:pPr>
            <a:r>
              <a:rPr lang="en-US" sz="2000" dirty="0" smtClean="0">
                <a:effectLst/>
              </a:rPr>
              <a:t>For </a:t>
            </a:r>
            <a:r>
              <a:rPr lang="en-US" sz="2000" dirty="0" smtClean="0">
                <a:solidFill>
                  <a:srgbClr val="00B050"/>
                </a:solidFill>
                <a:effectLst/>
              </a:rPr>
              <a:t>women empowerment</a:t>
            </a:r>
            <a:r>
              <a:rPr lang="en-US" sz="2000" dirty="0" smtClean="0">
                <a:effectLst/>
              </a:rPr>
              <a:t>, in houses where the property title is in women’s name or where she is a joint titleholder, the government should further subsidize interest rates.</a:t>
            </a:r>
          </a:p>
          <a:p>
            <a:pPr fontAlgn="base">
              <a:spcBef>
                <a:spcPts val="0"/>
              </a:spcBef>
              <a:spcAft>
                <a:spcPts val="600"/>
              </a:spcAft>
              <a:tabLst>
                <a:tab pos="895985" algn="l"/>
              </a:tabLst>
            </a:pPr>
            <a:endParaRPr lang="en-US" sz="2000" dirty="0" smtClean="0">
              <a:effectLst/>
            </a:endParaRPr>
          </a:p>
          <a:p>
            <a:pPr marR="0" lvl="0" fontAlgn="base">
              <a:spcBef>
                <a:spcPts val="0"/>
              </a:spcBef>
              <a:spcAft>
                <a:spcPts val="600"/>
              </a:spcAft>
              <a:tabLst>
                <a:tab pos="457200" algn="l"/>
              </a:tabLst>
            </a:pPr>
            <a:r>
              <a:rPr lang="en-US" sz="2000" dirty="0">
                <a:solidFill>
                  <a:srgbClr val="414141"/>
                </a:solidFill>
                <a:latin typeface="Gill Sans Light"/>
                <a:ea typeface="Times New Roman" panose="02020603050405020304" pitchFamily="18" charset="0"/>
              </a:rPr>
              <a:t>APNA Ghar Housing schemes may be equipped with </a:t>
            </a:r>
            <a:r>
              <a:rPr lang="en-US" sz="2000" dirty="0">
                <a:solidFill>
                  <a:srgbClr val="00B050"/>
                </a:solidFill>
                <a:latin typeface="Gill Sans Light"/>
                <a:ea typeface="Times New Roman" panose="02020603050405020304" pitchFamily="18" charset="0"/>
              </a:rPr>
              <a:t>Solar and Alternate Energy Solutions</a:t>
            </a:r>
            <a:r>
              <a:rPr lang="en-US" sz="2000" dirty="0">
                <a:solidFill>
                  <a:srgbClr val="414141"/>
                </a:solidFill>
                <a:latin typeface="Gill Sans Light"/>
                <a:ea typeface="Times New Roman" panose="02020603050405020304" pitchFamily="18" charset="0"/>
              </a:rPr>
              <a:t>, cost of which to be merged with monthly mortgage payments. </a:t>
            </a:r>
            <a:endParaRPr lang="en-US" sz="2000" dirty="0" smtClean="0">
              <a:effectLst/>
            </a:endParaRPr>
          </a:p>
          <a:p>
            <a:r>
              <a:rPr lang="en-US" sz="2000" dirty="0">
                <a:solidFill>
                  <a:srgbClr val="00B050"/>
                </a:solidFill>
                <a:latin typeface="Gill Sans Light"/>
                <a:ea typeface="Times New Roman" panose="02020603050405020304" pitchFamily="18" charset="0"/>
                <a:cs typeface="Times New Roman" panose="02020603050405020304" pitchFamily="18" charset="0"/>
              </a:rPr>
              <a:t>National Urban Renewal Program </a:t>
            </a:r>
            <a:r>
              <a:rPr lang="en-US" sz="2000" dirty="0">
                <a:solidFill>
                  <a:srgbClr val="414141"/>
                </a:solidFill>
                <a:latin typeface="Gill Sans Light"/>
                <a:ea typeface="Times New Roman" panose="02020603050405020304" pitchFamily="18" charset="0"/>
                <a:cs typeface="Times New Roman" panose="02020603050405020304" pitchFamily="18" charset="0"/>
              </a:rPr>
              <a:t>to focus on a strategies which may include smart land use planning, vertical housing/mixed development, development of commercial area, social infrastructure</a:t>
            </a:r>
            <a:r>
              <a:rPr lang="en-US" sz="2000" dirty="0" smtClean="0">
                <a:solidFill>
                  <a:srgbClr val="414141"/>
                </a:solidFill>
                <a:latin typeface="Gill Sans Light"/>
                <a:ea typeface="Times New Roman" panose="02020603050405020304" pitchFamily="18" charset="0"/>
                <a:cs typeface="Times New Roman" panose="02020603050405020304" pitchFamily="18" charset="0"/>
              </a:rPr>
              <a:t>.</a:t>
            </a:r>
          </a:p>
          <a:p>
            <a:endParaRPr lang="en-US" sz="2000" dirty="0" smtClean="0">
              <a:solidFill>
                <a:srgbClr val="414141"/>
              </a:solidFill>
              <a:latin typeface="Gill Sans Light"/>
              <a:ea typeface="Times New Roman" panose="02020603050405020304" pitchFamily="18" charset="0"/>
              <a:cs typeface="Times New Roman" panose="02020603050405020304" pitchFamily="18" charset="0"/>
            </a:endParaRPr>
          </a:p>
          <a:p>
            <a:r>
              <a:rPr lang="en-US" sz="2000" dirty="0" smtClean="0">
                <a:solidFill>
                  <a:srgbClr val="00B050"/>
                </a:solidFill>
                <a:latin typeface="Gill Sans Light"/>
                <a:ea typeface="Times New Roman" panose="02020603050405020304" pitchFamily="18" charset="0"/>
                <a:cs typeface="Times New Roman" panose="02020603050405020304" pitchFamily="18" charset="0"/>
              </a:rPr>
              <a:t>Housing Observatory</a:t>
            </a:r>
            <a:r>
              <a:rPr lang="en-US" sz="2000" dirty="0" smtClean="0">
                <a:solidFill>
                  <a:srgbClr val="414141"/>
                </a:solidFill>
                <a:latin typeface="Gill Sans Light"/>
                <a:ea typeface="Times New Roman" panose="02020603050405020304" pitchFamily="18" charset="0"/>
                <a:cs typeface="Times New Roman" panose="02020603050405020304" pitchFamily="18" charset="0"/>
              </a:rPr>
              <a:t>: Pakistan does not have institutional arrangements to compile on on-going basis data/information on housing supply, housing demand, housing finance on the basis of geographical spread and for income segments </a:t>
            </a:r>
            <a:endParaRPr lang="en-US" sz="2000" dirty="0"/>
          </a:p>
        </p:txBody>
      </p:sp>
      <p:sp>
        <p:nvSpPr>
          <p:cNvPr id="4" name="Slide Number Placeholder 3"/>
          <p:cNvSpPr>
            <a:spLocks noGrp="1"/>
          </p:cNvSpPr>
          <p:nvPr>
            <p:ph type="sldNum" sz="quarter" idx="12"/>
          </p:nvPr>
        </p:nvSpPr>
        <p:spPr/>
        <p:txBody>
          <a:bodyPr/>
          <a:lstStyle/>
          <a:p>
            <a:fld id="{6A83DB3D-ADF9-4F3E-810D-7C39E021CBFA}" type="slidenum">
              <a:rPr lang="en-US" smtClean="0"/>
              <a:t>41</a:t>
            </a:fld>
            <a:endParaRPr lang="en-US"/>
          </a:p>
        </p:txBody>
      </p:sp>
    </p:spTree>
    <p:extLst>
      <p:ext uri="{BB962C8B-B14F-4D97-AF65-F5344CB8AC3E}">
        <p14:creationId xmlns:p14="http://schemas.microsoft.com/office/powerpoint/2010/main" val="18995064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i="1" dirty="0">
                <a:solidFill>
                  <a:srgbClr val="00B050"/>
                </a:solidFill>
              </a:rPr>
              <a:t>Medium Term Initiatives</a:t>
            </a:r>
            <a:endParaRPr lang="en-US" dirty="0"/>
          </a:p>
        </p:txBody>
      </p:sp>
      <p:sp>
        <p:nvSpPr>
          <p:cNvPr id="3" name="Content Placeholder 2"/>
          <p:cNvSpPr>
            <a:spLocks noGrp="1"/>
          </p:cNvSpPr>
          <p:nvPr>
            <p:ph idx="1"/>
          </p:nvPr>
        </p:nvSpPr>
        <p:spPr>
          <a:xfrm>
            <a:off x="838200" y="1449238"/>
            <a:ext cx="10515600" cy="4727725"/>
          </a:xfrm>
        </p:spPr>
        <p:txBody>
          <a:bodyPr>
            <a:normAutofit fontScale="92500" lnSpcReduction="10000"/>
          </a:bodyPr>
          <a:lstStyle/>
          <a:p>
            <a:pPr marR="0" lvl="0" fontAlgn="base">
              <a:spcBef>
                <a:spcPts val="0"/>
              </a:spcBef>
              <a:spcAft>
                <a:spcPts val="600"/>
              </a:spcAft>
              <a:tabLst>
                <a:tab pos="895985" algn="l"/>
              </a:tabLst>
            </a:pPr>
            <a:r>
              <a:rPr lang="en-US" dirty="0" smtClean="0">
                <a:solidFill>
                  <a:srgbClr val="00B050"/>
                </a:solidFill>
                <a:effectLst/>
                <a:latin typeface="Times New Roman" panose="02020603050405020304" pitchFamily="18" charset="0"/>
                <a:ea typeface="Times New Roman" panose="02020603050405020304" pitchFamily="18" charset="0"/>
              </a:rPr>
              <a:t>Housing Finance</a:t>
            </a:r>
            <a:r>
              <a:rPr lang="en-US" dirty="0" smtClean="0">
                <a:solidFill>
                  <a:srgbClr val="3F691E"/>
                </a:solidFill>
                <a:effectLst/>
                <a:latin typeface="Times New Roman" panose="02020603050405020304" pitchFamily="18" charset="0"/>
                <a:ea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rPr>
              <a:t>While SBP to frame policies for accelerating role of Commercial Banks and HBFC, we need to set up more specialized housing finance companies, at least a few more in the immediate future. </a:t>
            </a:r>
          </a:p>
          <a:p>
            <a:pPr marR="0" lvl="0" fontAlgn="base">
              <a:spcBef>
                <a:spcPts val="0"/>
              </a:spcBef>
              <a:spcAft>
                <a:spcPts val="600"/>
              </a:spcAft>
              <a:tabLst>
                <a:tab pos="895985" algn="l"/>
              </a:tabLst>
            </a:pPr>
            <a:endParaRPr lang="en-US" dirty="0" smtClean="0">
              <a:effectLst/>
              <a:latin typeface="Times New Roman" panose="02020603050405020304" pitchFamily="18" charset="0"/>
              <a:ea typeface="Times New Roman" panose="02020603050405020304" pitchFamily="18" charset="0"/>
            </a:endParaRPr>
          </a:p>
          <a:p>
            <a:pPr marR="0" lvl="0" fontAlgn="base">
              <a:spcBef>
                <a:spcPts val="0"/>
              </a:spcBef>
              <a:spcAft>
                <a:spcPts val="600"/>
              </a:spcAft>
              <a:tabLst>
                <a:tab pos="895985" algn="l"/>
              </a:tabLst>
            </a:pPr>
            <a:r>
              <a:rPr lang="en-US" dirty="0" smtClean="0">
                <a:solidFill>
                  <a:srgbClr val="00B050"/>
                </a:solidFill>
                <a:effectLst/>
                <a:latin typeface="Times New Roman" panose="02020603050405020304" pitchFamily="18" charset="0"/>
                <a:ea typeface="Times New Roman" panose="02020603050405020304" pitchFamily="18" charset="0"/>
              </a:rPr>
              <a:t>Sponsor a Shelter Foundation </a:t>
            </a:r>
            <a:r>
              <a:rPr lang="en-US" dirty="0" smtClean="0">
                <a:effectLst/>
                <a:latin typeface="Times New Roman" panose="02020603050405020304" pitchFamily="18" charset="0"/>
                <a:ea typeface="Times New Roman" panose="02020603050405020304" pitchFamily="18" charset="0"/>
              </a:rPr>
              <a:t>for Poor of the Poor under Zakat Foundation/</a:t>
            </a:r>
          </a:p>
          <a:p>
            <a:pPr marR="0" lvl="0" fontAlgn="base">
              <a:spcBef>
                <a:spcPts val="0"/>
              </a:spcBef>
              <a:spcAft>
                <a:spcPts val="600"/>
              </a:spcAft>
              <a:tabLst>
                <a:tab pos="895985" algn="l"/>
              </a:tabLst>
            </a:pPr>
            <a:endParaRPr lang="en-US" dirty="0" smtClean="0">
              <a:effectLst/>
            </a:endParaRPr>
          </a:p>
          <a:p>
            <a:pPr marR="0" lvl="0" fontAlgn="base">
              <a:spcBef>
                <a:spcPts val="0"/>
              </a:spcBef>
              <a:spcAft>
                <a:spcPts val="600"/>
              </a:spcAft>
              <a:tabLst>
                <a:tab pos="895985" algn="l"/>
              </a:tabLst>
            </a:pPr>
            <a:r>
              <a:rPr lang="en-US" i="1" dirty="0" smtClean="0">
                <a:solidFill>
                  <a:srgbClr val="00B050"/>
                </a:solidFill>
                <a:effectLst/>
                <a:latin typeface="Albertus Medium"/>
                <a:ea typeface="Times New Roman" panose="02020603050405020304" pitchFamily="18" charset="0"/>
              </a:rPr>
              <a:t>Banks income </a:t>
            </a:r>
            <a:r>
              <a:rPr lang="en-US" i="1" dirty="0" smtClean="0">
                <a:solidFill>
                  <a:srgbClr val="000000"/>
                </a:solidFill>
                <a:effectLst/>
                <a:latin typeface="Albertus Medium"/>
                <a:ea typeface="Times New Roman" panose="02020603050405020304" pitchFamily="18" charset="0"/>
              </a:rPr>
              <a:t>from low-income mortgages  be taxed @ 10%.</a:t>
            </a:r>
          </a:p>
          <a:p>
            <a:pPr marR="0" lvl="0" fontAlgn="base">
              <a:spcBef>
                <a:spcPts val="0"/>
              </a:spcBef>
              <a:spcAft>
                <a:spcPts val="600"/>
              </a:spcAft>
              <a:tabLst>
                <a:tab pos="895985" algn="l"/>
              </a:tabLst>
            </a:pPr>
            <a:endParaRPr lang="en-US" dirty="0" smtClean="0">
              <a:effectLst/>
            </a:endParaRPr>
          </a:p>
          <a:p>
            <a:pPr marR="0" lvl="0" fontAlgn="base">
              <a:spcBef>
                <a:spcPts val="0"/>
              </a:spcBef>
              <a:spcAft>
                <a:spcPts val="600"/>
              </a:spcAft>
              <a:tabLst>
                <a:tab pos="895985" algn="l"/>
              </a:tabLst>
            </a:pPr>
            <a:r>
              <a:rPr lang="en-US" i="1" dirty="0" smtClean="0">
                <a:solidFill>
                  <a:srgbClr val="00B050"/>
                </a:solidFill>
                <a:effectLst/>
                <a:latin typeface="Times New Roman" panose="02020603050405020304" pitchFamily="18" charset="0"/>
                <a:ea typeface="Times New Roman" panose="02020603050405020304" pitchFamily="18" charset="0"/>
              </a:rPr>
              <a:t>SBP to provide regulatory relaxations </a:t>
            </a:r>
            <a:r>
              <a:rPr lang="en-US" i="1" dirty="0" smtClean="0">
                <a:effectLst/>
                <a:latin typeface="Times New Roman" panose="02020603050405020304" pitchFamily="18" charset="0"/>
                <a:ea typeface="Times New Roman" panose="02020603050405020304" pitchFamily="18" charset="0"/>
              </a:rPr>
              <a:t>to banks offering house financing to low-income segments.</a:t>
            </a:r>
          </a:p>
          <a:p>
            <a:pPr marR="0" lvl="0" fontAlgn="base">
              <a:spcBef>
                <a:spcPts val="0"/>
              </a:spcBef>
              <a:spcAft>
                <a:spcPts val="600"/>
              </a:spcAft>
              <a:tabLst>
                <a:tab pos="895985" algn="l"/>
              </a:tabLst>
            </a:pPr>
            <a:endParaRPr lang="en-US" dirty="0" smtClean="0">
              <a:effectLst/>
            </a:endParaRPr>
          </a:p>
          <a:p>
            <a:pPr marR="0" lvl="0" fontAlgn="base">
              <a:spcBef>
                <a:spcPts val="0"/>
              </a:spcBef>
              <a:spcAft>
                <a:spcPts val="600"/>
              </a:spcAft>
              <a:tabLst>
                <a:tab pos="895985" algn="l"/>
              </a:tabLst>
            </a:pPr>
            <a:r>
              <a:rPr lang="en-US" i="1" dirty="0" smtClean="0">
                <a:solidFill>
                  <a:srgbClr val="00B050"/>
                </a:solidFill>
                <a:effectLst/>
                <a:latin typeface="Times New Roman" panose="02020603050405020304" pitchFamily="18" charset="0"/>
                <a:ea typeface="Times New Roman" panose="02020603050405020304" pitchFamily="18" charset="0"/>
              </a:rPr>
              <a:t>SBP: Enhanced FSV Benefit </a:t>
            </a:r>
            <a:r>
              <a:rPr lang="en-US" i="1" dirty="0" smtClean="0">
                <a:effectLst/>
                <a:latin typeface="Times New Roman" panose="02020603050405020304" pitchFamily="18" charset="0"/>
                <a:ea typeface="Times New Roman" panose="02020603050405020304" pitchFamily="18" charset="0"/>
              </a:rPr>
              <a:t>for housing finance under PM’s low-income housing scheme</a:t>
            </a:r>
            <a:endParaRPr lang="en-US" dirty="0" smtClean="0">
              <a:effectLst/>
            </a:endParaRPr>
          </a:p>
          <a:p>
            <a:endParaRPr lang="en-US" dirty="0"/>
          </a:p>
        </p:txBody>
      </p:sp>
      <p:sp>
        <p:nvSpPr>
          <p:cNvPr id="4" name="Slide Number Placeholder 3"/>
          <p:cNvSpPr>
            <a:spLocks noGrp="1"/>
          </p:cNvSpPr>
          <p:nvPr>
            <p:ph type="sldNum" sz="quarter" idx="12"/>
          </p:nvPr>
        </p:nvSpPr>
        <p:spPr/>
        <p:txBody>
          <a:bodyPr/>
          <a:lstStyle/>
          <a:p>
            <a:fld id="{6A83DB3D-ADF9-4F3E-810D-7C39E021CBFA}" type="slidenum">
              <a:rPr lang="en-US" smtClean="0"/>
              <a:t>42</a:t>
            </a:fld>
            <a:endParaRPr lang="en-US"/>
          </a:p>
        </p:txBody>
      </p:sp>
    </p:spTree>
    <p:extLst>
      <p:ext uri="{BB962C8B-B14F-4D97-AF65-F5344CB8AC3E}">
        <p14:creationId xmlns:p14="http://schemas.microsoft.com/office/powerpoint/2010/main" val="26677015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i="1" dirty="0">
                <a:solidFill>
                  <a:srgbClr val="00B050"/>
                </a:solidFill>
              </a:rPr>
              <a:t>Medium Term Initiatives</a:t>
            </a:r>
            <a:endParaRPr lang="en-US" dirty="0"/>
          </a:p>
        </p:txBody>
      </p:sp>
      <p:sp>
        <p:nvSpPr>
          <p:cNvPr id="3" name="Content Placeholder 2"/>
          <p:cNvSpPr>
            <a:spLocks noGrp="1"/>
          </p:cNvSpPr>
          <p:nvPr>
            <p:ph idx="1"/>
          </p:nvPr>
        </p:nvSpPr>
        <p:spPr>
          <a:xfrm>
            <a:off x="838200" y="1406106"/>
            <a:ext cx="10515600" cy="4770857"/>
          </a:xfrm>
        </p:spPr>
        <p:txBody>
          <a:bodyPr>
            <a:normAutofit lnSpcReduction="10000"/>
          </a:bodyPr>
          <a:lstStyle/>
          <a:p>
            <a:pPr marR="0" lvl="0" fontAlgn="base">
              <a:spcBef>
                <a:spcPts val="0"/>
              </a:spcBef>
              <a:spcAft>
                <a:spcPts val="600"/>
              </a:spcAft>
              <a:tabLst>
                <a:tab pos="895985" algn="l"/>
              </a:tabLst>
            </a:pPr>
            <a:r>
              <a:rPr lang="en-US" dirty="0" smtClean="0">
                <a:solidFill>
                  <a:srgbClr val="00B050"/>
                </a:solidFill>
                <a:effectLst/>
                <a:latin typeface="Times New Roman" panose="02020603050405020304" pitchFamily="18" charset="0"/>
                <a:ea typeface="Times New Roman" panose="02020603050405020304" pitchFamily="18" charset="0"/>
              </a:rPr>
              <a:t>SECP to launch Real-Estate Regulatory Authority/Regime: </a:t>
            </a:r>
            <a:r>
              <a:rPr lang="en-US" dirty="0" smtClean="0">
                <a:effectLst/>
                <a:latin typeface="Times New Roman" panose="02020603050405020304" pitchFamily="18" charset="0"/>
                <a:ea typeface="Times New Roman" panose="02020603050405020304" pitchFamily="18" charset="0"/>
              </a:rPr>
              <a:t>Guidelines on Private-Public Partnership, Guidelines on Property Valuation etc.</a:t>
            </a:r>
          </a:p>
          <a:p>
            <a:pPr marL="0" marR="0" lvl="0" indent="0" fontAlgn="base">
              <a:spcBef>
                <a:spcPts val="0"/>
              </a:spcBef>
              <a:spcAft>
                <a:spcPts val="600"/>
              </a:spcAft>
              <a:buNone/>
              <a:tabLst>
                <a:tab pos="895985" algn="l"/>
              </a:tabLst>
            </a:pPr>
            <a:r>
              <a:rPr lang="en-US" dirty="0" smtClean="0">
                <a:effectLst/>
                <a:latin typeface="Times New Roman" panose="02020603050405020304" pitchFamily="18" charset="0"/>
                <a:ea typeface="Times New Roman" panose="02020603050405020304" pitchFamily="18" charset="0"/>
              </a:rPr>
              <a:t> </a:t>
            </a:r>
            <a:endParaRPr lang="en-US" dirty="0" smtClean="0">
              <a:effectLst/>
            </a:endParaRPr>
          </a:p>
          <a:p>
            <a:pPr marR="0" lvl="0" fontAlgn="base">
              <a:spcBef>
                <a:spcPts val="0"/>
              </a:spcBef>
              <a:spcAft>
                <a:spcPts val="600"/>
              </a:spcAft>
              <a:tabLst>
                <a:tab pos="895985" algn="l"/>
              </a:tabLst>
            </a:pPr>
            <a:r>
              <a:rPr lang="en-US" dirty="0" smtClean="0">
                <a:solidFill>
                  <a:srgbClr val="00B050"/>
                </a:solidFill>
                <a:effectLst/>
                <a:latin typeface="Times New Roman" panose="02020603050405020304" pitchFamily="18" charset="0"/>
                <a:ea typeface="Times New Roman" panose="02020603050405020304" pitchFamily="18" charset="0"/>
              </a:rPr>
              <a:t>SECP: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Guidelines on Private-Public Partnership Business Models, and development of Standardized PPP </a:t>
            </a:r>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Contracts.</a:t>
            </a:r>
          </a:p>
          <a:p>
            <a:pPr marL="0" marR="0" lvl="0" indent="0" fontAlgn="base">
              <a:spcBef>
                <a:spcPts val="0"/>
              </a:spcBef>
              <a:spcAft>
                <a:spcPts val="600"/>
              </a:spcAft>
              <a:buNone/>
              <a:tabLst>
                <a:tab pos="895985" algn="l"/>
              </a:tabLst>
            </a:pPr>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dirty="0" smtClean="0">
              <a:effectLst/>
            </a:endParaRPr>
          </a:p>
          <a:p>
            <a:pPr marR="0" lvl="0" fontAlgn="base">
              <a:spcBef>
                <a:spcPts val="0"/>
              </a:spcBef>
              <a:spcAft>
                <a:spcPts val="600"/>
              </a:spcAft>
              <a:tabLst>
                <a:tab pos="895985" algn="l"/>
              </a:tabLst>
            </a:pPr>
            <a:r>
              <a:rPr lang="en-US" dirty="0" smtClean="0">
                <a:solidFill>
                  <a:srgbClr val="00B050"/>
                </a:solidFill>
                <a:effectLst/>
                <a:latin typeface="Times New Roman" panose="02020603050405020304" pitchFamily="18" charset="0"/>
                <a:ea typeface="Times New Roman" panose="02020603050405020304" pitchFamily="18" charset="0"/>
              </a:rPr>
              <a:t>Slums Rehabilitation and Resettlement </a:t>
            </a:r>
            <a:r>
              <a:rPr lang="en-US" dirty="0" smtClean="0">
                <a:effectLst/>
                <a:latin typeface="Times New Roman" panose="02020603050405020304" pitchFamily="18" charset="0"/>
                <a:ea typeface="Times New Roman" panose="02020603050405020304" pitchFamily="18" charset="0"/>
              </a:rPr>
              <a:t>Program under a National Policy.</a:t>
            </a:r>
          </a:p>
          <a:p>
            <a:pPr marL="0" marR="0" lvl="0" indent="0" fontAlgn="base">
              <a:spcBef>
                <a:spcPts val="0"/>
              </a:spcBef>
              <a:spcAft>
                <a:spcPts val="600"/>
              </a:spcAft>
              <a:buNone/>
              <a:tabLst>
                <a:tab pos="895985" algn="l"/>
              </a:tabLst>
            </a:pPr>
            <a:endParaRPr lang="en-US" dirty="0" smtClean="0">
              <a:effectLst/>
            </a:endParaRPr>
          </a:p>
          <a:p>
            <a:pPr marR="0" lvl="0" fontAlgn="base">
              <a:spcBef>
                <a:spcPts val="0"/>
              </a:spcBef>
              <a:spcAft>
                <a:spcPts val="600"/>
              </a:spcAft>
              <a:tabLst>
                <a:tab pos="895985" algn="l"/>
              </a:tabLst>
            </a:pPr>
            <a:r>
              <a:rPr lang="en-US" dirty="0" smtClean="0">
                <a:solidFill>
                  <a:srgbClr val="00B050"/>
                </a:solidFill>
                <a:effectLst/>
                <a:latin typeface="Times New Roman" panose="02020603050405020304" pitchFamily="18" charset="0"/>
                <a:ea typeface="Times New Roman" panose="02020603050405020304" pitchFamily="18" charset="0"/>
              </a:rPr>
              <a:t>Relaxed Building Regulations and Codes </a:t>
            </a:r>
            <a:r>
              <a:rPr lang="en-US" dirty="0" err="1" smtClean="0">
                <a:effectLst/>
                <a:latin typeface="Times New Roman" panose="02020603050405020304" pitchFamily="18" charset="0"/>
                <a:ea typeface="Times New Roman" panose="02020603050405020304" pitchFamily="18" charset="0"/>
              </a:rPr>
              <a:t>e.g</a:t>
            </a:r>
            <a:r>
              <a:rPr lang="en-US" dirty="0" smtClean="0">
                <a:effectLst/>
                <a:latin typeface="Times New Roman" panose="02020603050405020304" pitchFamily="18" charset="0"/>
                <a:ea typeface="Times New Roman" panose="02020603050405020304" pitchFamily="18" charset="0"/>
              </a:rPr>
              <a:t> FARs for Low-Income Housing, Levies/Fees etc.</a:t>
            </a:r>
          </a:p>
          <a:p>
            <a:pPr marL="0" marR="0" lvl="0" indent="0" fontAlgn="base">
              <a:spcBef>
                <a:spcPts val="0"/>
              </a:spcBef>
              <a:spcAft>
                <a:spcPts val="600"/>
              </a:spcAft>
              <a:buNone/>
              <a:tabLst>
                <a:tab pos="895985" algn="l"/>
              </a:tabLst>
            </a:pPr>
            <a:endParaRPr lang="en-US" dirty="0" smtClean="0">
              <a:effectLst/>
              <a:latin typeface="Times New Roman" panose="02020603050405020304" pitchFamily="18" charset="0"/>
              <a:ea typeface="Times New Roman" panose="02020603050405020304" pitchFamily="18" charset="0"/>
            </a:endParaRPr>
          </a:p>
          <a:p>
            <a:r>
              <a:rPr lang="en-US" dirty="0" smtClean="0">
                <a:solidFill>
                  <a:srgbClr val="00B050"/>
                </a:solidFill>
                <a:effectLst/>
                <a:latin typeface="Times New Roman" panose="02020603050405020304" pitchFamily="18" charset="0"/>
                <a:ea typeface="Times New Roman" panose="02020603050405020304" pitchFamily="18" charset="0"/>
              </a:rPr>
              <a:t>Labor Colonies and Student Hostels Schemes</a:t>
            </a:r>
            <a:endParaRPr lang="en-US" dirty="0"/>
          </a:p>
        </p:txBody>
      </p:sp>
      <p:sp>
        <p:nvSpPr>
          <p:cNvPr id="4" name="Slide Number Placeholder 3"/>
          <p:cNvSpPr>
            <a:spLocks noGrp="1"/>
          </p:cNvSpPr>
          <p:nvPr>
            <p:ph type="sldNum" sz="quarter" idx="12"/>
          </p:nvPr>
        </p:nvSpPr>
        <p:spPr/>
        <p:txBody>
          <a:bodyPr/>
          <a:lstStyle/>
          <a:p>
            <a:fld id="{6A83DB3D-ADF9-4F3E-810D-7C39E021CBFA}" type="slidenum">
              <a:rPr lang="en-US" smtClean="0"/>
              <a:t>43</a:t>
            </a:fld>
            <a:endParaRPr lang="en-US"/>
          </a:p>
        </p:txBody>
      </p:sp>
    </p:spTree>
    <p:extLst>
      <p:ext uri="{BB962C8B-B14F-4D97-AF65-F5344CB8AC3E}">
        <p14:creationId xmlns:p14="http://schemas.microsoft.com/office/powerpoint/2010/main" val="2606762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i="1" dirty="0">
                <a:solidFill>
                  <a:srgbClr val="00B050"/>
                </a:solidFill>
              </a:rPr>
              <a:t>Medium Term Initiatives</a:t>
            </a:r>
            <a:endParaRPr lang="en-US" dirty="0"/>
          </a:p>
        </p:txBody>
      </p:sp>
      <p:sp>
        <p:nvSpPr>
          <p:cNvPr id="3" name="Content Placeholder 2"/>
          <p:cNvSpPr>
            <a:spLocks noGrp="1"/>
          </p:cNvSpPr>
          <p:nvPr>
            <p:ph idx="1"/>
          </p:nvPr>
        </p:nvSpPr>
        <p:spPr/>
        <p:txBody>
          <a:bodyPr>
            <a:normAutofit fontScale="92500" lnSpcReduction="10000"/>
          </a:bodyPr>
          <a:lstStyle/>
          <a:p>
            <a:pPr marL="342900" marR="0" lvl="0" indent="-342900" fontAlgn="base">
              <a:lnSpc>
                <a:spcPct val="107000"/>
              </a:lnSpc>
              <a:spcBef>
                <a:spcPts val="0"/>
              </a:spcBef>
              <a:spcAft>
                <a:spcPts val="600"/>
              </a:spcAft>
              <a:buFont typeface="Wingdings" panose="05000000000000000000" pitchFamily="2" charset="2"/>
              <a:buChar char=""/>
              <a:tabLst>
                <a:tab pos="895985" algn="l"/>
              </a:tabLst>
            </a:pPr>
            <a:r>
              <a:rPr lang="en-US" sz="2400" dirty="0" smtClean="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Role of Academia</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Set up Housing and Urban Development Departments at Universities and arrange active coordination between Academia, Construction, Industry Developers, Housing Finance Institutions, Housing &amp; Urban Planners</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Wingdings" panose="05000000000000000000" pitchFamily="2" charset="2"/>
              <a:buChar char=""/>
              <a:tabLst>
                <a:tab pos="895985" algn="l"/>
              </a:tabLst>
            </a:pPr>
            <a:r>
              <a:rPr lang="en-US" sz="2400" b="1" i="1" dirty="0" smtClean="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Fiscal Incentives from Provincial Governments</a:t>
            </a:r>
            <a:r>
              <a:rPr lang="en-US" sz="2400" dirty="0" smtClean="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Exemption from CVT, Stamp Duty and Registration fee on Conveyance deed and mortgage deed, to make house more affordable under the PM’s low-income housing scheme. Sales Tax exemption on construction material used to construct houses, wherever applicable.</a:t>
            </a:r>
          </a:p>
          <a:p>
            <a:pPr marL="342900" marR="0" lvl="0" indent="-342900">
              <a:lnSpc>
                <a:spcPct val="107000"/>
              </a:lnSpc>
              <a:spcBef>
                <a:spcPts val="0"/>
              </a:spcBef>
              <a:spcAft>
                <a:spcPts val="600"/>
              </a:spcAft>
              <a:buFont typeface="Wingdings" panose="05000000000000000000" pitchFamily="2" charset="2"/>
              <a:buChar char=""/>
              <a:tabLst>
                <a:tab pos="895985" algn="l"/>
              </a:tabLst>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For Low-Income Housing Supply provide </a:t>
            </a:r>
            <a:r>
              <a:rPr lang="en-US" sz="2400"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relaxation on FARs, FSI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etc.</a:t>
            </a:r>
          </a:p>
          <a:p>
            <a:pPr marL="342900" marR="0" lvl="0" indent="-342900">
              <a:lnSpc>
                <a:spcPct val="107000"/>
              </a:lnSpc>
              <a:spcBef>
                <a:spcPts val="0"/>
              </a:spcBef>
              <a:spcAft>
                <a:spcPts val="600"/>
              </a:spcAft>
              <a:buFont typeface="Wingdings" panose="05000000000000000000" pitchFamily="2" charset="2"/>
              <a:buChar char=""/>
              <a:tabLst>
                <a:tab pos="895985" algn="l"/>
              </a:tabLst>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For Low-Income Housing, apply business models of </a:t>
            </a:r>
            <a:r>
              <a:rPr lang="en-US" sz="2400"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Smart-Subsidies and Cross-Subsidies</a:t>
            </a:r>
          </a:p>
          <a:p>
            <a:pPr marL="342900" marR="0" lvl="0" indent="-342900">
              <a:lnSpc>
                <a:spcPct val="107000"/>
              </a:lnSpc>
              <a:spcBef>
                <a:spcPts val="0"/>
              </a:spcBef>
              <a:spcAft>
                <a:spcPts val="600"/>
              </a:spcAft>
              <a:buFont typeface="Wingdings" panose="05000000000000000000" pitchFamily="2" charset="2"/>
              <a:buChar char=""/>
              <a:tabLst>
                <a:tab pos="895985" algn="l"/>
              </a:tabLst>
            </a:pP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6A83DB3D-ADF9-4F3E-810D-7C39E021CBFA}" type="slidenum">
              <a:rPr lang="en-US" smtClean="0"/>
              <a:t>44</a:t>
            </a:fld>
            <a:endParaRPr lang="en-US"/>
          </a:p>
        </p:txBody>
      </p:sp>
    </p:spTree>
    <p:extLst>
      <p:ext uri="{BB962C8B-B14F-4D97-AF65-F5344CB8AC3E}">
        <p14:creationId xmlns:p14="http://schemas.microsoft.com/office/powerpoint/2010/main" val="7999698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07435" y="5349213"/>
            <a:ext cx="10066965" cy="746787"/>
          </a:xfrm>
        </p:spPr>
        <p:txBody>
          <a:bodyPr>
            <a:normAutofit fontScale="90000"/>
          </a:bodyPr>
          <a:lstStyle/>
          <a:p>
            <a:r>
              <a:rPr lang="en-GB" sz="1733" b="1" i="1" dirty="0">
                <a:latin typeface="Verdana" pitchFamily="34" charset="0"/>
                <a:ea typeface="Verdana" pitchFamily="34" charset="0"/>
                <a:cs typeface="Verdana" pitchFamily="34" charset="0"/>
              </a:rPr>
              <a:t/>
            </a:r>
            <a:br>
              <a:rPr lang="en-GB" sz="1733" b="1" i="1" dirty="0">
                <a:latin typeface="Verdana" pitchFamily="34" charset="0"/>
                <a:ea typeface="Verdana" pitchFamily="34" charset="0"/>
                <a:cs typeface="Verdana" pitchFamily="34" charset="0"/>
              </a:rPr>
            </a:br>
            <a:r>
              <a:rPr lang="en-GB" sz="1733" b="1" i="1" dirty="0">
                <a:latin typeface="Verdana" pitchFamily="34" charset="0"/>
                <a:ea typeface="Verdana" pitchFamily="34" charset="0"/>
                <a:cs typeface="Verdana" pitchFamily="34" charset="0"/>
              </a:rPr>
              <a:t/>
            </a:r>
            <a:br>
              <a:rPr lang="en-GB" sz="1733" b="1" i="1" dirty="0">
                <a:latin typeface="Verdana" pitchFamily="34" charset="0"/>
                <a:ea typeface="Verdana" pitchFamily="34" charset="0"/>
                <a:cs typeface="Verdana" pitchFamily="34" charset="0"/>
              </a:rPr>
            </a:br>
            <a:r>
              <a:rPr lang="en-GB" sz="1733" b="1" i="1" dirty="0">
                <a:latin typeface="Verdana" pitchFamily="34" charset="0"/>
                <a:ea typeface="Verdana" pitchFamily="34" charset="0"/>
                <a:cs typeface="Verdana" pitchFamily="34" charset="0"/>
              </a:rPr>
              <a:t/>
            </a:r>
            <a:br>
              <a:rPr lang="en-GB" sz="1733" b="1" i="1" dirty="0">
                <a:latin typeface="Verdana" pitchFamily="34" charset="0"/>
                <a:ea typeface="Verdana" pitchFamily="34" charset="0"/>
                <a:cs typeface="Verdana" pitchFamily="34" charset="0"/>
              </a:rPr>
            </a:br>
            <a:r>
              <a:rPr lang="en-GB" sz="1733" b="1" i="1" dirty="0">
                <a:latin typeface="Verdana" pitchFamily="34" charset="0"/>
                <a:ea typeface="Verdana" pitchFamily="34" charset="0"/>
                <a:cs typeface="Verdana" pitchFamily="34" charset="0"/>
              </a:rPr>
              <a:t/>
            </a:r>
            <a:br>
              <a:rPr lang="en-GB" sz="1733" b="1" i="1" dirty="0">
                <a:latin typeface="Verdana" pitchFamily="34" charset="0"/>
                <a:ea typeface="Verdana" pitchFamily="34" charset="0"/>
                <a:cs typeface="Verdana" pitchFamily="34" charset="0"/>
              </a:rPr>
            </a:br>
            <a:r>
              <a:rPr lang="en-GB" sz="1733" b="1" i="1" dirty="0">
                <a:latin typeface="Verdana" pitchFamily="34" charset="0"/>
                <a:ea typeface="Verdana" pitchFamily="34" charset="0"/>
                <a:cs typeface="Verdana" pitchFamily="34" charset="0"/>
              </a:rPr>
              <a:t/>
            </a:r>
            <a:br>
              <a:rPr lang="en-GB" sz="1733" b="1" i="1" dirty="0">
                <a:latin typeface="Verdana" pitchFamily="34" charset="0"/>
                <a:ea typeface="Verdana" pitchFamily="34" charset="0"/>
                <a:cs typeface="Verdana" pitchFamily="34" charset="0"/>
              </a:rPr>
            </a:br>
            <a:r>
              <a:rPr lang="en-GB" sz="1733" b="1" i="1" dirty="0">
                <a:latin typeface="Verdana" pitchFamily="34" charset="0"/>
                <a:ea typeface="Verdana" pitchFamily="34" charset="0"/>
                <a:cs typeface="Verdana" pitchFamily="34" charset="0"/>
              </a:rPr>
              <a:t/>
            </a:r>
            <a:br>
              <a:rPr lang="en-GB" sz="1733" b="1" i="1" dirty="0">
                <a:latin typeface="Verdana" pitchFamily="34" charset="0"/>
                <a:ea typeface="Verdana" pitchFamily="34" charset="0"/>
                <a:cs typeface="Verdana" pitchFamily="34" charset="0"/>
              </a:rPr>
            </a:br>
            <a:r>
              <a:rPr lang="en-US" sz="1733" i="1" dirty="0">
                <a:latin typeface="Verdana" pitchFamily="34" charset="0"/>
                <a:ea typeface="Verdana" pitchFamily="34" charset="0"/>
                <a:cs typeface="Verdana" pitchFamily="34" charset="0"/>
              </a:rPr>
              <a:t>The information has been compiled by Mr. Rizvi from self study and from different sources. He is grateful to all those serving this noble cause in some form or the other. </a:t>
            </a:r>
            <a:r>
              <a:rPr lang="en-GB" sz="1733" i="1" dirty="0">
                <a:latin typeface="Verdana" pitchFamily="34" charset="0"/>
                <a:ea typeface="Verdana" pitchFamily="34" charset="0"/>
                <a:cs typeface="Verdana" pitchFamily="34" charset="0"/>
              </a:rPr>
              <a:t/>
            </a:r>
            <a:br>
              <a:rPr lang="en-GB" sz="1733" i="1" dirty="0">
                <a:latin typeface="Verdana" pitchFamily="34" charset="0"/>
                <a:ea typeface="Verdana" pitchFamily="34" charset="0"/>
                <a:cs typeface="Verdana" pitchFamily="34" charset="0"/>
              </a:rPr>
            </a:br>
            <a:endParaRPr lang="en-GB" sz="1733" b="1" dirty="0"/>
          </a:p>
        </p:txBody>
      </p:sp>
      <p:sp>
        <p:nvSpPr>
          <p:cNvPr id="6" name="Text Box 6"/>
          <p:cNvSpPr txBox="1">
            <a:spLocks noChangeArrowheads="1"/>
          </p:cNvSpPr>
          <p:nvPr/>
        </p:nvSpPr>
        <p:spPr bwMode="auto">
          <a:xfrm>
            <a:off x="4079776" y="648517"/>
            <a:ext cx="7488832" cy="3636817"/>
          </a:xfrm>
          <a:prstGeom prst="rect">
            <a:avLst/>
          </a:prstGeom>
          <a:noFill/>
          <a:ln w="28575" algn="ctr">
            <a:noFill/>
            <a:miter lim="800000"/>
            <a:headEnd/>
            <a:tailEnd/>
          </a:ln>
          <a:effectLst/>
        </p:spPr>
        <p:txBody>
          <a:bodyPr wrap="square" lIns="0" tIns="0" rIns="42851" bIns="42851" anchor="ctr">
            <a:noAutofit/>
          </a:bodyPr>
          <a:lstStyle/>
          <a:p>
            <a:pPr marL="281548">
              <a:spcAft>
                <a:spcPts val="1428"/>
              </a:spcAft>
            </a:pPr>
            <a:endParaRPr lang="en-US" sz="2400" b="1" dirty="0">
              <a:solidFill>
                <a:srgbClr val="C00000"/>
              </a:solidFill>
              <a:latin typeface="Verdana" pitchFamily="34" charset="0"/>
              <a:ea typeface="Verdana" pitchFamily="34" charset="0"/>
              <a:cs typeface="Verdana" pitchFamily="34" charset="0"/>
            </a:endParaRPr>
          </a:p>
          <a:p>
            <a:pPr marL="281548">
              <a:spcAft>
                <a:spcPts val="1428"/>
              </a:spcAft>
            </a:pPr>
            <a:endParaRPr lang="en-US" sz="2400" b="1" dirty="0">
              <a:solidFill>
                <a:srgbClr val="C00000"/>
              </a:solidFill>
              <a:latin typeface="Verdana" pitchFamily="34" charset="0"/>
              <a:ea typeface="Verdana" pitchFamily="34" charset="0"/>
              <a:cs typeface="Verdana" pitchFamily="34" charset="0"/>
            </a:endParaRPr>
          </a:p>
          <a:p>
            <a:pPr marL="281548">
              <a:spcAft>
                <a:spcPts val="600"/>
              </a:spcAft>
            </a:pPr>
            <a:r>
              <a:rPr lang="en-US" sz="2400" b="1" dirty="0">
                <a:solidFill>
                  <a:srgbClr val="303030">
                    <a:lumMod val="75000"/>
                  </a:srgbClr>
                </a:solidFill>
                <a:latin typeface="Verdana" pitchFamily="34" charset="0"/>
                <a:ea typeface="Verdana" pitchFamily="34" charset="0"/>
                <a:cs typeface="Verdana" pitchFamily="34" charset="0"/>
              </a:rPr>
              <a:t>Zaigham M. Rizvi</a:t>
            </a:r>
            <a:endParaRPr lang="en-US" sz="2400" dirty="0">
              <a:solidFill>
                <a:srgbClr val="303030">
                  <a:lumMod val="75000"/>
                </a:srgbClr>
              </a:solidFill>
              <a:latin typeface="Verdana" pitchFamily="34" charset="0"/>
              <a:ea typeface="Verdana" pitchFamily="34" charset="0"/>
              <a:cs typeface="Verdana" pitchFamily="34" charset="0"/>
            </a:endParaRPr>
          </a:p>
          <a:p>
            <a:pPr marL="281548">
              <a:spcAft>
                <a:spcPts val="1428"/>
              </a:spcAft>
            </a:pPr>
            <a:r>
              <a:rPr lang="en-US" sz="1867" b="1" dirty="0">
                <a:solidFill>
                  <a:srgbClr val="303030">
                    <a:lumMod val="75000"/>
                  </a:srgbClr>
                </a:solidFill>
                <a:latin typeface="Verdana" pitchFamily="34" charset="0"/>
                <a:ea typeface="Verdana" pitchFamily="34" charset="0"/>
                <a:cs typeface="Verdana" pitchFamily="34" charset="0"/>
              </a:rPr>
              <a:t>zaigham2r@yahoo.com</a:t>
            </a:r>
          </a:p>
          <a:p>
            <a:pPr marL="281548">
              <a:spcAft>
                <a:spcPts val="1428"/>
              </a:spcAft>
              <a:buSzPct val="120000"/>
            </a:pPr>
            <a:r>
              <a:rPr lang="en-US" sz="1733" dirty="0">
                <a:solidFill>
                  <a:srgbClr val="303030"/>
                </a:solidFill>
                <a:latin typeface="Verdana" pitchFamily="34" charset="0"/>
                <a:ea typeface="Verdana" pitchFamily="34" charset="0"/>
                <a:cs typeface="Verdana" pitchFamily="34" charset="0"/>
              </a:rPr>
              <a:t>Secretary General: Asia-Pacific Union for Housing Finance-APUHF </a:t>
            </a:r>
            <a:r>
              <a:rPr lang="en-US" sz="1733" dirty="0">
                <a:latin typeface="Verdana" pitchFamily="34" charset="0"/>
                <a:ea typeface="Verdana" pitchFamily="34" charset="0"/>
                <a:cs typeface="Verdana" pitchFamily="34" charset="0"/>
              </a:rPr>
              <a:t>(www.apuhf.info)</a:t>
            </a:r>
          </a:p>
          <a:p>
            <a:pPr marL="281548">
              <a:spcAft>
                <a:spcPts val="1428"/>
              </a:spcAft>
              <a:buSzPct val="120000"/>
            </a:pPr>
            <a:r>
              <a:rPr lang="en-US" sz="1733" dirty="0" smtClean="0">
                <a:solidFill>
                  <a:srgbClr val="303030"/>
                </a:solidFill>
                <a:latin typeface="Verdana" pitchFamily="34" charset="0"/>
                <a:ea typeface="Verdana" pitchFamily="34" charset="0"/>
                <a:cs typeface="Verdana" pitchFamily="34" charset="0"/>
              </a:rPr>
              <a:t>Served/Serves as Housing Adviser/Consultant </a:t>
            </a:r>
            <a:r>
              <a:rPr lang="en-US" sz="1733" dirty="0">
                <a:solidFill>
                  <a:srgbClr val="303030"/>
                </a:solidFill>
                <a:latin typeface="Verdana" pitchFamily="34" charset="0"/>
                <a:ea typeface="Verdana" pitchFamily="34" charset="0"/>
                <a:cs typeface="Verdana" pitchFamily="34" charset="0"/>
              </a:rPr>
              <a:t>to</a:t>
            </a:r>
            <a:r>
              <a:rPr lang="en-US" sz="1733" dirty="0" smtClean="0">
                <a:solidFill>
                  <a:srgbClr val="303030"/>
                </a:solidFill>
                <a:latin typeface="Verdana" pitchFamily="34" charset="0"/>
                <a:ea typeface="Verdana" pitchFamily="34" charset="0"/>
                <a:cs typeface="Verdana" pitchFamily="34" charset="0"/>
              </a:rPr>
              <a:t>:</a:t>
            </a:r>
          </a:p>
          <a:p>
            <a:pPr marL="715963">
              <a:spcAft>
                <a:spcPts val="1428"/>
              </a:spcAft>
              <a:buSzPct val="120000"/>
            </a:pPr>
            <a:r>
              <a:rPr lang="en-US" sz="1733" dirty="0" smtClean="0">
                <a:solidFill>
                  <a:srgbClr val="303030"/>
                </a:solidFill>
                <a:latin typeface="Verdana" pitchFamily="34" charset="0"/>
                <a:ea typeface="Verdana" pitchFamily="34" charset="0"/>
                <a:cs typeface="Verdana" pitchFamily="34" charset="0"/>
              </a:rPr>
              <a:t>World Bank/IFC, </a:t>
            </a:r>
            <a:r>
              <a:rPr lang="en-US" sz="1733" dirty="0">
                <a:solidFill>
                  <a:srgbClr val="303030"/>
                </a:solidFill>
                <a:latin typeface="Verdana" pitchFamily="34" charset="0"/>
                <a:ea typeface="Verdana" pitchFamily="34" charset="0"/>
                <a:cs typeface="Verdana" pitchFamily="34" charset="0"/>
              </a:rPr>
              <a:t>UNHABITAT, CMHC-Canada</a:t>
            </a:r>
          </a:p>
          <a:p>
            <a:pPr marL="715963">
              <a:spcAft>
                <a:spcPts val="1428"/>
              </a:spcAft>
              <a:buSzPct val="120000"/>
            </a:pPr>
            <a:r>
              <a:rPr lang="en-US" sz="1733" dirty="0" smtClean="0">
                <a:solidFill>
                  <a:srgbClr val="303030"/>
                </a:solidFill>
                <a:latin typeface="Verdana" pitchFamily="34" charset="0"/>
                <a:ea typeface="Verdana" pitchFamily="34" charset="0"/>
                <a:cs typeface="Verdana" pitchFamily="34" charset="0"/>
              </a:rPr>
              <a:t>Affordable </a:t>
            </a:r>
            <a:r>
              <a:rPr lang="en-US" sz="1733" dirty="0">
                <a:solidFill>
                  <a:srgbClr val="303030"/>
                </a:solidFill>
                <a:latin typeface="Verdana" pitchFamily="34" charset="0"/>
                <a:ea typeface="Verdana" pitchFamily="34" charset="0"/>
                <a:cs typeface="Verdana" pitchFamily="34" charset="0"/>
              </a:rPr>
              <a:t>Housing Institute-USA (AHI)</a:t>
            </a:r>
          </a:p>
          <a:p>
            <a:pPr marL="715963">
              <a:spcAft>
                <a:spcPts val="1428"/>
              </a:spcAft>
              <a:buSzPct val="120000"/>
            </a:pPr>
            <a:r>
              <a:rPr lang="en-US" sz="1733" dirty="0" err="1" smtClean="0">
                <a:solidFill>
                  <a:srgbClr val="303030"/>
                </a:solidFill>
                <a:latin typeface="Verdana" pitchFamily="34" charset="0"/>
                <a:ea typeface="Verdana" pitchFamily="34" charset="0"/>
                <a:cs typeface="Verdana" pitchFamily="34" charset="0"/>
              </a:rPr>
              <a:t>Encludes</a:t>
            </a:r>
            <a:r>
              <a:rPr lang="en-US" sz="1733" dirty="0" smtClean="0">
                <a:solidFill>
                  <a:srgbClr val="303030"/>
                </a:solidFill>
                <a:latin typeface="Verdana" pitchFamily="34" charset="0"/>
                <a:ea typeface="Verdana" pitchFamily="34" charset="0"/>
                <a:cs typeface="Verdana" pitchFamily="34" charset="0"/>
              </a:rPr>
              <a:t>-USA </a:t>
            </a:r>
            <a:r>
              <a:rPr lang="en-US" sz="1733" dirty="0">
                <a:solidFill>
                  <a:srgbClr val="303030"/>
                </a:solidFill>
                <a:latin typeface="Verdana" pitchFamily="34" charset="0"/>
                <a:ea typeface="Verdana" pitchFamily="34" charset="0"/>
                <a:cs typeface="Verdana" pitchFamily="34" charset="0"/>
              </a:rPr>
              <a:t>(ShoreBank Int’l )</a:t>
            </a:r>
          </a:p>
          <a:p>
            <a:pPr marL="715963">
              <a:spcAft>
                <a:spcPts val="1428"/>
              </a:spcAft>
              <a:buSzPct val="120000"/>
            </a:pPr>
            <a:r>
              <a:rPr lang="en-US" sz="1733" dirty="0">
                <a:solidFill>
                  <a:srgbClr val="303030"/>
                </a:solidFill>
                <a:latin typeface="Verdana" pitchFamily="34" charset="0"/>
                <a:ea typeface="Verdana" pitchFamily="34" charset="0"/>
                <a:cs typeface="Verdana" pitchFamily="34" charset="0"/>
              </a:rPr>
              <a:t>State Bank of </a:t>
            </a:r>
            <a:r>
              <a:rPr lang="en-US" sz="1733" smtClean="0">
                <a:solidFill>
                  <a:srgbClr val="303030"/>
                </a:solidFill>
                <a:latin typeface="Verdana" pitchFamily="34" charset="0"/>
                <a:ea typeface="Verdana" pitchFamily="34" charset="0"/>
                <a:cs typeface="Verdana" pitchFamily="34" charset="0"/>
              </a:rPr>
              <a:t>Pakistan (The </a:t>
            </a:r>
            <a:r>
              <a:rPr lang="en-US" sz="1733" dirty="0">
                <a:solidFill>
                  <a:srgbClr val="303030"/>
                </a:solidFill>
                <a:latin typeface="Verdana" pitchFamily="34" charset="0"/>
                <a:ea typeface="Verdana" pitchFamily="34" charset="0"/>
                <a:cs typeface="Verdana" pitchFamily="34" charset="0"/>
              </a:rPr>
              <a:t>c</a:t>
            </a:r>
            <a:r>
              <a:rPr lang="en-US" sz="1733" dirty="0" smtClean="0">
                <a:solidFill>
                  <a:srgbClr val="303030"/>
                </a:solidFill>
                <a:latin typeface="Verdana" pitchFamily="34" charset="0"/>
                <a:ea typeface="Verdana" pitchFamily="34" charset="0"/>
                <a:cs typeface="Verdana" pitchFamily="34" charset="0"/>
              </a:rPr>
              <a:t>entral bank)</a:t>
            </a:r>
            <a:endParaRPr lang="en-US" sz="1733" dirty="0">
              <a:solidFill>
                <a:srgbClr val="303030"/>
              </a:solidFill>
              <a:latin typeface="Verdana" pitchFamily="34" charset="0"/>
              <a:ea typeface="Verdana" pitchFamily="34" charset="0"/>
              <a:cs typeface="Verdana" pitchFamily="34"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45</a:t>
            </a:fld>
            <a:endParaRPr lang="en-US">
              <a:solidFill>
                <a:prstClr val="black">
                  <a:lumMod val="85000"/>
                  <a:lumOff val="1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1" y="1516390"/>
            <a:ext cx="2667000" cy="32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517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5637246"/>
            <a:ext cx="9225856" cy="768085"/>
          </a:xfrm>
        </p:spPr>
        <p:txBody>
          <a:bodyPr>
            <a:noAutofit/>
          </a:bodyPr>
          <a:lstStyle/>
          <a:p>
            <a:r>
              <a:rPr lang="en-US" sz="2400" dirty="0">
                <a:solidFill>
                  <a:srgbClr val="0070C0"/>
                </a:solidFill>
              </a:rPr>
              <a:t/>
            </a:r>
            <a:br>
              <a:rPr lang="en-US" sz="2400" dirty="0">
                <a:solidFill>
                  <a:srgbClr val="0070C0"/>
                </a:solidFill>
              </a:rPr>
            </a:br>
            <a:r>
              <a:rPr lang="en-US" sz="2400" dirty="0">
                <a:solidFill>
                  <a:srgbClr val="0070C0"/>
                </a:solidFill>
              </a:rPr>
              <a:t/>
            </a:r>
            <a:br>
              <a:rPr lang="en-US" sz="2400" dirty="0">
                <a:solidFill>
                  <a:srgbClr val="0070C0"/>
                </a:solidFill>
              </a:rPr>
            </a:br>
            <a:r>
              <a:rPr lang="en-US" sz="2000" dirty="0">
                <a:solidFill>
                  <a:srgbClr val="0070C0"/>
                </a:solidFill>
              </a:rPr>
              <a:t>Housing is a ‘Numbers’ game – The </a:t>
            </a:r>
            <a:r>
              <a:rPr lang="en-US" sz="2000" dirty="0" smtClean="0">
                <a:solidFill>
                  <a:srgbClr val="0070C0"/>
                </a:solidFill>
              </a:rPr>
              <a:t>OIC member countries are </a:t>
            </a:r>
            <a:r>
              <a:rPr lang="en-US" sz="2000" dirty="0">
                <a:solidFill>
                  <a:srgbClr val="0070C0"/>
                </a:solidFill>
              </a:rPr>
              <a:t>no </a:t>
            </a:r>
            <a:r>
              <a:rPr lang="en-US" sz="2000" dirty="0" smtClean="0">
                <a:solidFill>
                  <a:srgbClr val="0070C0"/>
                </a:solidFill>
              </a:rPr>
              <a:t>exception</a:t>
            </a:r>
            <a:r>
              <a:rPr lang="en-US" sz="2400" dirty="0"/>
              <a:t/>
            </a:r>
            <a:br>
              <a:rPr lang="en-US" sz="2400" dirty="0"/>
            </a:br>
            <a:endParaRPr lang="en-US" sz="2400" dirty="0"/>
          </a:p>
        </p:txBody>
      </p:sp>
      <p:sp>
        <p:nvSpPr>
          <p:cNvPr id="3" name="Content Placeholder 2"/>
          <p:cNvSpPr>
            <a:spLocks noGrp="1"/>
          </p:cNvSpPr>
          <p:nvPr>
            <p:ph idx="1"/>
          </p:nvPr>
        </p:nvSpPr>
        <p:spPr>
          <a:xfrm>
            <a:off x="1016000" y="685800"/>
            <a:ext cx="10456597" cy="4567403"/>
          </a:xfrm>
        </p:spPr>
        <p:txBody>
          <a:bodyPr anchor="t">
            <a:noAutofit/>
          </a:bodyPr>
          <a:lstStyle/>
          <a:p>
            <a:r>
              <a:rPr lang="en-US" sz="2133" dirty="0"/>
              <a:t>IDB member Countries need around 8.2 </a:t>
            </a:r>
            <a:r>
              <a:rPr lang="en-US" sz="2133" dirty="0" err="1"/>
              <a:t>mn</a:t>
            </a:r>
            <a:r>
              <a:rPr lang="en-US" sz="2133" dirty="0"/>
              <a:t> new housing units/year. To meet this yearly demand they will need US$ 15.5 </a:t>
            </a:r>
            <a:r>
              <a:rPr lang="en-US" sz="2133" dirty="0" err="1"/>
              <a:t>Bn</a:t>
            </a:r>
            <a:r>
              <a:rPr lang="en-US" sz="2133" dirty="0"/>
              <a:t>/year of investment in housing sector.*</a:t>
            </a:r>
          </a:p>
          <a:p>
            <a:r>
              <a:rPr lang="en-US" sz="2133" dirty="0"/>
              <a:t>Need for new housing for 8 </a:t>
            </a:r>
            <a:r>
              <a:rPr lang="en-US" sz="2133" dirty="0" err="1"/>
              <a:t>mn</a:t>
            </a:r>
            <a:r>
              <a:rPr lang="en-US" sz="2133" dirty="0"/>
              <a:t> plus due to population growth is based on 5-5.5/HH and population growth rate of 2.8%</a:t>
            </a:r>
          </a:p>
          <a:p>
            <a:r>
              <a:rPr lang="en-US" sz="2133" dirty="0"/>
              <a:t>The yearly requirement of housing in Muslim World is growing at 2.83% p.a.</a:t>
            </a:r>
          </a:p>
          <a:p>
            <a:r>
              <a:rPr lang="en-US" sz="2133" dirty="0"/>
              <a:t>Sharia-Compliant Housing Finance in </a:t>
            </a:r>
            <a:r>
              <a:rPr lang="en-US" sz="2133" dirty="0" smtClean="0"/>
              <a:t>Muslim </a:t>
            </a:r>
            <a:r>
              <a:rPr lang="en-US" sz="2133" dirty="0"/>
              <a:t>Countries is around 20% only.</a:t>
            </a:r>
          </a:p>
          <a:p>
            <a:r>
              <a:rPr lang="en-US" sz="2133" dirty="0"/>
              <a:t>Muslim Population Share: </a:t>
            </a:r>
            <a:r>
              <a:rPr lang="en-US" sz="2000" dirty="0"/>
              <a:t>Africa-53.0 %, Asia-32. 2%, Europe-7.6 %, N. America-1.8 </a:t>
            </a:r>
            <a:r>
              <a:rPr lang="en-US" sz="1867" dirty="0"/>
              <a:t>%.**</a:t>
            </a:r>
          </a:p>
          <a:p>
            <a:r>
              <a:rPr lang="en-US" sz="2133" dirty="0"/>
              <a:t>Urban population of IDB member countries is growing at 2.8% per year (Worldwide growth  0.5%).</a:t>
            </a:r>
          </a:p>
          <a:p>
            <a:r>
              <a:rPr lang="en-US" sz="2133" dirty="0"/>
              <a:t>The total urban population of IDB member Countries is 731 </a:t>
            </a:r>
            <a:r>
              <a:rPr lang="en-US" sz="2133" dirty="0" err="1"/>
              <a:t>Mn</a:t>
            </a:r>
            <a:r>
              <a:rPr lang="en-US" sz="2133" dirty="0"/>
              <a:t> in 2010, representing nearly half of total population of IDB member countries.</a:t>
            </a:r>
          </a:p>
          <a:p>
            <a:r>
              <a:rPr lang="en-US" sz="2133" dirty="0"/>
              <a:t>MD to GDP ratio is highest in Malaysia (32</a:t>
            </a:r>
            <a:r>
              <a:rPr lang="en-US" sz="2133" dirty="0" smtClean="0"/>
              <a:t>%), lowest </a:t>
            </a:r>
            <a:r>
              <a:rPr lang="en-US" sz="2133" dirty="0"/>
              <a:t>on Pakistan and </a:t>
            </a:r>
            <a:r>
              <a:rPr lang="en-US" sz="2133" dirty="0" smtClean="0"/>
              <a:t>Egypt (</a:t>
            </a:r>
            <a:r>
              <a:rPr lang="en-US" sz="2133" dirty="0"/>
              <a:t>below 1%).</a:t>
            </a:r>
          </a:p>
        </p:txBody>
      </p:sp>
      <p:sp>
        <p:nvSpPr>
          <p:cNvPr id="4" name="TextBox 3"/>
          <p:cNvSpPr txBox="1"/>
          <p:nvPr/>
        </p:nvSpPr>
        <p:spPr>
          <a:xfrm>
            <a:off x="3983766" y="6309321"/>
            <a:ext cx="534340" cy="461665"/>
          </a:xfrm>
          <a:prstGeom prst="rect">
            <a:avLst/>
          </a:prstGeom>
          <a:noFill/>
        </p:spPr>
        <p:txBody>
          <a:bodyPr wrap="square" rtlCol="0">
            <a:spAutoFit/>
          </a:bodyPr>
          <a:lstStyle/>
          <a:p>
            <a:endParaRPr lang="en-US" sz="2400" dirty="0"/>
          </a:p>
        </p:txBody>
      </p:sp>
      <p:pic>
        <p:nvPicPr>
          <p:cNvPr id="5" name="Picture 4"/>
          <p:cNvPicPr>
            <a:picLocks noChangeAspect="1"/>
          </p:cNvPicPr>
          <p:nvPr/>
        </p:nvPicPr>
        <p:blipFill>
          <a:blip r:embed="rId2"/>
          <a:stretch>
            <a:fillRect/>
          </a:stretch>
        </p:blipFill>
        <p:spPr>
          <a:xfrm>
            <a:off x="815414" y="6213309"/>
            <a:ext cx="8089055" cy="576064"/>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5</a:t>
            </a:fld>
            <a:endParaRPr lang="en-US">
              <a:solidFill>
                <a:prstClr val="black">
                  <a:lumMod val="85000"/>
                  <a:lumOff val="15000"/>
                </a:prstClr>
              </a:solidFill>
            </a:endParaRPr>
          </a:p>
        </p:txBody>
      </p:sp>
    </p:spTree>
    <p:extLst>
      <p:ext uri="{BB962C8B-B14F-4D97-AF65-F5344CB8AC3E}">
        <p14:creationId xmlns:p14="http://schemas.microsoft.com/office/powerpoint/2010/main" val="346521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435" y="5637245"/>
            <a:ext cx="8988989" cy="672075"/>
          </a:xfrm>
        </p:spPr>
        <p:txBody>
          <a:bodyPr>
            <a:noAutofit/>
          </a:bodyPr>
          <a:lstStyle/>
          <a:p>
            <a:r>
              <a:rPr lang="en-GB" sz="2133" dirty="0">
                <a:solidFill>
                  <a:srgbClr val="0070C0"/>
                </a:solidFill>
              </a:rPr>
              <a:t>Market Segmentation for Affordability:</a:t>
            </a:r>
            <a:r>
              <a:rPr lang="en-GB" sz="2133" dirty="0">
                <a:solidFill>
                  <a:srgbClr val="00B0F0"/>
                </a:solidFill>
              </a:rPr>
              <a:t/>
            </a:r>
            <a:br>
              <a:rPr lang="en-GB" sz="2133" dirty="0">
                <a:solidFill>
                  <a:srgbClr val="00B0F0"/>
                </a:solidFill>
              </a:rPr>
            </a:br>
            <a:r>
              <a:rPr lang="en-GB" sz="2133" dirty="0">
                <a:solidFill>
                  <a:srgbClr val="00B0F0"/>
                </a:solidFill>
              </a:rPr>
              <a:t>          </a:t>
            </a:r>
          </a:p>
        </p:txBody>
      </p:sp>
      <p:sp>
        <p:nvSpPr>
          <p:cNvPr id="3" name="Content Placeholder 2"/>
          <p:cNvSpPr>
            <a:spLocks noGrp="1"/>
          </p:cNvSpPr>
          <p:nvPr>
            <p:ph idx="1"/>
          </p:nvPr>
        </p:nvSpPr>
        <p:spPr>
          <a:xfrm>
            <a:off x="1146411" y="1003110"/>
            <a:ext cx="9942143" cy="4442114"/>
          </a:xfrm>
        </p:spPr>
        <p:txBody>
          <a:bodyPr>
            <a:normAutofit fontScale="92500" lnSpcReduction="10000"/>
          </a:bodyPr>
          <a:lstStyle/>
          <a:p>
            <a:pPr marL="0" indent="0">
              <a:buNone/>
            </a:pPr>
            <a:r>
              <a:rPr lang="en-US" sz="2133" b="1" i="1" dirty="0"/>
              <a:t>Market Housing:</a:t>
            </a:r>
          </a:p>
          <a:p>
            <a:pPr marL="450839" indent="-273044"/>
            <a:r>
              <a:rPr lang="en-US" sz="2133" dirty="0"/>
              <a:t>Represents High and Middle Income Market Segments</a:t>
            </a:r>
          </a:p>
          <a:p>
            <a:pPr marL="450839" indent="-273044"/>
            <a:r>
              <a:rPr lang="en-US" sz="2133" b="1" i="1" dirty="0">
                <a:solidFill>
                  <a:prstClr val="black"/>
                </a:solidFill>
              </a:rPr>
              <a:t>Market Segment </a:t>
            </a:r>
            <a:r>
              <a:rPr lang="en-US" sz="2133" dirty="0">
                <a:solidFill>
                  <a:prstClr val="black"/>
                </a:solidFill>
              </a:rPr>
              <a:t>is addressed by market forces on its own without any need for state-intervention or support</a:t>
            </a:r>
          </a:p>
          <a:p>
            <a:pPr marL="450839" indent="-273044"/>
            <a:r>
              <a:rPr lang="en-US" sz="2133" dirty="0">
                <a:solidFill>
                  <a:prstClr val="black"/>
                </a:solidFill>
              </a:rPr>
              <a:t>Supply is there to meet the demand</a:t>
            </a:r>
          </a:p>
          <a:p>
            <a:pPr marL="177796" indent="0">
              <a:buNone/>
            </a:pPr>
            <a:endParaRPr lang="en-US" sz="2133" dirty="0">
              <a:solidFill>
                <a:prstClr val="black"/>
              </a:solidFill>
            </a:endParaRPr>
          </a:p>
          <a:p>
            <a:pPr marL="0" indent="0">
              <a:buNone/>
            </a:pPr>
            <a:r>
              <a:rPr lang="en-US" sz="2133" b="1" i="1" dirty="0"/>
              <a:t>Social Housing:</a:t>
            </a:r>
          </a:p>
          <a:p>
            <a:pPr marL="450839" indent="-273044"/>
            <a:r>
              <a:rPr lang="en-US" sz="2133" dirty="0"/>
              <a:t>Represents lower-middle and low-income market </a:t>
            </a:r>
          </a:p>
          <a:p>
            <a:pPr marL="450839" indent="-273044"/>
            <a:r>
              <a:rPr lang="en-US" sz="2133" dirty="0"/>
              <a:t>Social segment needs state intervention/support to facilitate affordable housing supply and an enabling environment –</a:t>
            </a:r>
            <a:r>
              <a:rPr lang="en-US" sz="2133" b="1" i="1" dirty="0"/>
              <a:t>LIH </a:t>
            </a:r>
            <a:r>
              <a:rPr lang="en-US" sz="2133" b="1" i="1" dirty="0" smtClean="0"/>
              <a:t>Segment</a:t>
            </a:r>
          </a:p>
          <a:p>
            <a:pPr marL="177795" indent="0">
              <a:buNone/>
            </a:pPr>
            <a:r>
              <a:rPr lang="en-US" sz="2133" b="1" i="1" dirty="0" smtClean="0"/>
              <a:t>Housing Microfinance</a:t>
            </a:r>
            <a:endParaRPr lang="en-US" sz="2133" b="1" i="1" dirty="0"/>
          </a:p>
          <a:p>
            <a:pPr marL="450839" indent="-273044"/>
            <a:r>
              <a:rPr lang="en-US" sz="2133" dirty="0"/>
              <a:t>Bottom of the Pyramid: The candidates for housing microfinance, needing delivery through direct/indirect state subsidies. </a:t>
            </a:r>
            <a:r>
              <a:rPr lang="en-US" sz="2133" b="1" i="1" dirty="0"/>
              <a:t>EWS Segment</a:t>
            </a:r>
            <a:endParaRPr lang="en-US" dirty="0" smtClean="0"/>
          </a:p>
          <a:p>
            <a:endParaRPr lang="en-GB" dirty="0"/>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6</a:t>
            </a:fld>
            <a:endParaRPr lang="en-US">
              <a:solidFill>
                <a:prstClr val="black">
                  <a:lumMod val="85000"/>
                  <a:lumOff val="15000"/>
                </a:prstClr>
              </a:solidFill>
            </a:endParaRPr>
          </a:p>
        </p:txBody>
      </p:sp>
    </p:spTree>
    <p:extLst>
      <p:ext uri="{BB962C8B-B14F-4D97-AF65-F5344CB8AC3E}">
        <p14:creationId xmlns:p14="http://schemas.microsoft.com/office/powerpoint/2010/main" val="244187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0070C0"/>
                </a:solidFill>
              </a:rPr>
              <a:t>Definition of Affordability:</a:t>
            </a:r>
            <a:br>
              <a:rPr lang="en-US" sz="2800" dirty="0" smtClean="0">
                <a:solidFill>
                  <a:srgbClr val="0070C0"/>
                </a:solidFill>
              </a:rPr>
            </a:br>
            <a:r>
              <a:rPr lang="en-US" sz="1800" dirty="0" smtClean="0">
                <a:solidFill>
                  <a:srgbClr val="0070C0"/>
                </a:solidFill>
              </a:rPr>
              <a:t>Income Affordability:  As percentage of Gross Household Income</a:t>
            </a:r>
            <a:br>
              <a:rPr lang="en-US" sz="1800" dirty="0" smtClean="0">
                <a:solidFill>
                  <a:srgbClr val="0070C0"/>
                </a:solidFill>
              </a:rPr>
            </a:br>
            <a:r>
              <a:rPr lang="en-US" sz="1800" dirty="0" smtClean="0">
                <a:solidFill>
                  <a:srgbClr val="0070C0"/>
                </a:solidFill>
              </a:rPr>
              <a:t>Cost Affordability: 4-6 times of Gross Annual Income</a:t>
            </a:r>
            <a:br>
              <a:rPr lang="en-US" sz="1800" dirty="0" smtClean="0">
                <a:solidFill>
                  <a:srgbClr val="0070C0"/>
                </a:solidFill>
              </a:rPr>
            </a:br>
            <a:endParaRPr lang="en-US" sz="1800" dirty="0">
              <a:solidFill>
                <a:srgbClr val="0070C0"/>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b="1" dirty="0" smtClean="0"/>
              <a:t>Income Affordability:</a:t>
            </a:r>
          </a:p>
          <a:p>
            <a:r>
              <a:rPr lang="en-US" dirty="0" smtClean="0"/>
              <a:t>India: </a:t>
            </a:r>
            <a:r>
              <a:rPr lang="en-US" dirty="0"/>
              <a:t>30-40 </a:t>
            </a:r>
            <a:r>
              <a:rPr lang="en-US" dirty="0" smtClean="0"/>
              <a:t>% </a:t>
            </a:r>
            <a:r>
              <a:rPr lang="en-US" dirty="0"/>
              <a:t>of household income</a:t>
            </a:r>
          </a:p>
          <a:p>
            <a:r>
              <a:rPr lang="en-US" dirty="0" smtClean="0"/>
              <a:t>Pakistan: 30-40 % of household income</a:t>
            </a:r>
          </a:p>
          <a:p>
            <a:r>
              <a:rPr lang="en-US" dirty="0" smtClean="0"/>
              <a:t>Indonesia: 30 % </a:t>
            </a:r>
          </a:p>
          <a:p>
            <a:r>
              <a:rPr lang="en-US" dirty="0" smtClean="0"/>
              <a:t>Malaysia: 30%</a:t>
            </a:r>
          </a:p>
          <a:p>
            <a:pPr>
              <a:lnSpc>
                <a:spcPct val="115000"/>
              </a:lnSpc>
            </a:pPr>
            <a:r>
              <a:rPr lang="en-US" dirty="0" smtClean="0"/>
              <a:t>Thailand: If </a:t>
            </a:r>
            <a:r>
              <a:rPr lang="en-US" dirty="0"/>
              <a:t>a household earn the amount 25% of which can be paid off for housing, then the housing is said to be affordable for that household. </a:t>
            </a:r>
            <a:endParaRPr lang="en-US" dirty="0" smtClean="0"/>
          </a:p>
          <a:p>
            <a:pPr>
              <a:lnSpc>
                <a:spcPct val="115000"/>
              </a:lnSpc>
            </a:pPr>
            <a:r>
              <a:rPr lang="en-US" dirty="0" smtClean="0"/>
              <a:t>Philippine: Housing </a:t>
            </a:r>
            <a:r>
              <a:rPr lang="en-US" dirty="0"/>
              <a:t>is considered to be affordable if monthly amortization/ rental is PHP 264.78 (US$ 6.38) in the first decile, PHP 388.71 (US$ 9.36) in second decile and PHP 496.38 (US$ 11.96) in third </a:t>
            </a:r>
            <a:r>
              <a:rPr lang="en-US" dirty="0" smtClean="0"/>
              <a:t>decile.</a:t>
            </a:r>
          </a:p>
          <a:p>
            <a:pPr>
              <a:lnSpc>
                <a:spcPct val="115000"/>
              </a:lnSpc>
            </a:pPr>
            <a:r>
              <a:rPr lang="en-US" dirty="0" smtClean="0"/>
              <a:t>Hong Kong: Like </a:t>
            </a:r>
            <a:r>
              <a:rPr lang="en-US" dirty="0"/>
              <a:t>in the United States and the United Kingdom, Hong Kong uses the median rent-to-income ratio as an affordability yardstick for rent </a:t>
            </a:r>
            <a:r>
              <a:rPr lang="en-US" dirty="0" smtClean="0"/>
              <a:t>setting.</a:t>
            </a:r>
          </a:p>
          <a:p>
            <a:pPr marL="0" indent="0">
              <a:lnSpc>
                <a:spcPct val="115000"/>
              </a:lnSpc>
              <a:buNone/>
            </a:pPr>
            <a:endParaRPr lang="en-US" dirty="0" smtClean="0"/>
          </a:p>
          <a:p>
            <a:pPr marL="0" indent="0">
              <a:lnSpc>
                <a:spcPct val="115000"/>
              </a:lnSpc>
              <a:buNone/>
            </a:pPr>
            <a:r>
              <a:rPr lang="en-US" b="1" dirty="0" smtClean="0">
                <a:latin typeface="Calibri"/>
                <a:ea typeface="Calibri"/>
                <a:cs typeface="Times New Roman"/>
              </a:rPr>
              <a:t>Cost Affordability:</a:t>
            </a:r>
          </a:p>
          <a:p>
            <a:pPr marL="0" indent="0">
              <a:lnSpc>
                <a:spcPct val="115000"/>
              </a:lnSpc>
              <a:buNone/>
            </a:pPr>
            <a:r>
              <a:rPr lang="en-US" dirty="0" smtClean="0">
                <a:latin typeface="Calibri"/>
                <a:ea typeface="Calibri"/>
                <a:cs typeface="Times New Roman"/>
              </a:rPr>
              <a:t>Generally considered at 4-6 times of Annual Income</a:t>
            </a:r>
            <a:endParaRPr lang="en-GB" dirty="0">
              <a:latin typeface="Calibri"/>
              <a:ea typeface="Calibri"/>
              <a:cs typeface="Times New Roman"/>
            </a:endParaRPr>
          </a:p>
          <a:p>
            <a:pPr>
              <a:lnSpc>
                <a:spcPct val="115000"/>
              </a:lnSpc>
            </a:pPr>
            <a:endParaRPr lang="en-US" dirty="0"/>
          </a:p>
        </p:txBody>
      </p:sp>
    </p:spTree>
    <p:extLst>
      <p:ext uri="{BB962C8B-B14F-4D97-AF65-F5344CB8AC3E}">
        <p14:creationId xmlns:p14="http://schemas.microsoft.com/office/powerpoint/2010/main" val="1131307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upload.wikimedia.org/wikipedia/commons/thumb/6/61/Ambani_house_mumbai.jpg/220px-Ambani_house_mumbai.jp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67845" y="979189"/>
            <a:ext cx="3837904" cy="4464395"/>
          </a:xfrm>
          <a:prstGeom prst="rect">
            <a:avLst/>
          </a:prstGeom>
          <a:noFill/>
          <a:ln>
            <a:noFill/>
          </a:ln>
        </p:spPr>
      </p:pic>
      <p:pic>
        <p:nvPicPr>
          <p:cNvPr id="5" name="Picture 4" descr="http://api.ning.com/files/kMyzkPYXBOHx7xhRLshbPB9mD-QLazCjIDWgOgYH7QnsgIXBvcoWyz5a7hibWZZcs6y*aHKQItl3d*Gs*6GzZ7uUMCma2Wqf/1antiliaexpensivehomesindia.jpg"/>
          <p:cNvPicPr/>
          <p:nvPr/>
        </p:nvPicPr>
        <p:blipFill>
          <a:blip r:embed="rId4">
            <a:extLst>
              <a:ext uri="{28A0092B-C50C-407E-A947-70E740481C1C}">
                <a14:useLocalDpi xmlns:a14="http://schemas.microsoft.com/office/drawing/2010/main" val="0"/>
              </a:ext>
            </a:extLst>
          </a:blip>
          <a:srcRect/>
          <a:stretch>
            <a:fillRect/>
          </a:stretch>
        </p:blipFill>
        <p:spPr bwMode="auto">
          <a:xfrm>
            <a:off x="5905750" y="1004373"/>
            <a:ext cx="3752215" cy="4439211"/>
          </a:xfrm>
          <a:prstGeom prst="rect">
            <a:avLst/>
          </a:prstGeom>
          <a:noFill/>
          <a:ln>
            <a:noFill/>
          </a:ln>
        </p:spPr>
      </p:pic>
      <p:sp>
        <p:nvSpPr>
          <p:cNvPr id="6" name="TextBox 5"/>
          <p:cNvSpPr txBox="1"/>
          <p:nvPr/>
        </p:nvSpPr>
        <p:spPr>
          <a:xfrm>
            <a:off x="1103871" y="6203094"/>
            <a:ext cx="10346661"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defTabSz="816298" latinLnBrk="1" hangingPunct="0"/>
            <a:r>
              <a:rPr lang="en-US" sz="1600" b="1" dirty="0">
                <a:solidFill>
                  <a:srgbClr val="0070C0"/>
                </a:solidFill>
                <a:ea typeface="Times New Roman"/>
                <a:cs typeface="Times New Roman"/>
                <a:sym typeface="Times New Roman"/>
              </a:rPr>
              <a:t>Affordability is not what you </a:t>
            </a:r>
            <a:r>
              <a:rPr lang="en-US" sz="1600" b="1" dirty="0" smtClean="0">
                <a:solidFill>
                  <a:srgbClr val="0070C0"/>
                </a:solidFill>
                <a:ea typeface="Times New Roman"/>
                <a:cs typeface="Times New Roman"/>
                <a:sym typeface="Times New Roman"/>
              </a:rPr>
              <a:t>wish, its what you desire and can have it</a:t>
            </a:r>
            <a:endParaRPr lang="en-US" sz="1600" b="1" dirty="0">
              <a:solidFill>
                <a:srgbClr val="0070C0"/>
              </a:solidFill>
              <a:ea typeface="Times New Roman"/>
              <a:cs typeface="Times New Roman"/>
              <a:sym typeface="Times New Roman"/>
            </a:endParaRPr>
          </a:p>
        </p:txBody>
      </p:sp>
      <p:sp>
        <p:nvSpPr>
          <p:cNvPr id="3" name="TextBox 2"/>
          <p:cNvSpPr txBox="1"/>
          <p:nvPr/>
        </p:nvSpPr>
        <p:spPr>
          <a:xfrm>
            <a:off x="1960606" y="394417"/>
            <a:ext cx="8007327"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defTabSz="816298" latinLnBrk="1" hangingPunct="0"/>
            <a:r>
              <a:rPr lang="en-US" sz="3200" dirty="0">
                <a:solidFill>
                  <a:srgbClr val="000000"/>
                </a:solidFill>
                <a:ea typeface="Times New Roman"/>
                <a:cs typeface="Times New Roman"/>
                <a:sym typeface="Times New Roman"/>
              </a:rPr>
              <a:t>Affordability Defined….</a:t>
            </a:r>
            <a:r>
              <a:rPr lang="en-US" sz="3200" i="1" dirty="0">
                <a:solidFill>
                  <a:srgbClr val="0070C0"/>
                </a:solidFill>
                <a:ea typeface="Times New Roman"/>
                <a:cs typeface="Times New Roman"/>
                <a:sym typeface="Times New Roman"/>
              </a:rPr>
              <a:t>haves</a:t>
            </a:r>
          </a:p>
        </p:txBody>
      </p:sp>
      <p:sp>
        <p:nvSpPr>
          <p:cNvPr id="2" name="TextBox 1"/>
          <p:cNvSpPr txBox="1"/>
          <p:nvPr/>
        </p:nvSpPr>
        <p:spPr>
          <a:xfrm>
            <a:off x="1219201" y="5519890"/>
            <a:ext cx="10033687"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1088397" latinLnBrk="1" hangingPunct="0"/>
            <a:r>
              <a:rPr lang="en-US" sz="1600" dirty="0">
                <a:solidFill>
                  <a:srgbClr val="0070C0"/>
                </a:solidFill>
                <a:uFill>
                  <a:solidFill>
                    <a:srgbClr val="000000"/>
                  </a:solidFill>
                </a:uFill>
                <a:ea typeface="Times New Roman"/>
                <a:cs typeface="Times New Roman"/>
                <a:sym typeface="Times New Roman"/>
              </a:rPr>
              <a:t>ANTILIA: </a:t>
            </a:r>
            <a:r>
              <a:rPr lang="en-US" sz="1600" dirty="0" err="1">
                <a:solidFill>
                  <a:srgbClr val="0070C0"/>
                </a:solidFill>
                <a:uFill>
                  <a:solidFill>
                    <a:srgbClr val="000000"/>
                  </a:solidFill>
                </a:uFill>
                <a:ea typeface="Times New Roman"/>
                <a:cs typeface="Times New Roman"/>
                <a:sym typeface="Times New Roman"/>
              </a:rPr>
              <a:t>Mukesh</a:t>
            </a:r>
            <a:r>
              <a:rPr lang="en-US" sz="1600" dirty="0">
                <a:solidFill>
                  <a:srgbClr val="0070C0"/>
                </a:solidFill>
                <a:uFill>
                  <a:solidFill>
                    <a:srgbClr val="000000"/>
                  </a:solidFill>
                </a:uFill>
                <a:ea typeface="Times New Roman"/>
                <a:cs typeface="Times New Roman"/>
                <a:sym typeface="Times New Roman"/>
              </a:rPr>
              <a:t> </a:t>
            </a:r>
            <a:r>
              <a:rPr lang="en-US" sz="1600" dirty="0" err="1">
                <a:solidFill>
                  <a:srgbClr val="0070C0"/>
                </a:solidFill>
                <a:uFill>
                  <a:solidFill>
                    <a:srgbClr val="000000"/>
                  </a:solidFill>
                </a:uFill>
                <a:ea typeface="Times New Roman"/>
                <a:cs typeface="Times New Roman"/>
                <a:sym typeface="Times New Roman"/>
              </a:rPr>
              <a:t>Ambani</a:t>
            </a:r>
            <a:r>
              <a:rPr lang="en-US" sz="1600" dirty="0">
                <a:solidFill>
                  <a:srgbClr val="0070C0"/>
                </a:solidFill>
                <a:uFill>
                  <a:solidFill>
                    <a:srgbClr val="000000"/>
                  </a:solidFill>
                </a:uFill>
                <a:ea typeface="Times New Roman"/>
                <a:cs typeface="Times New Roman"/>
                <a:sym typeface="Times New Roman"/>
              </a:rPr>
              <a:t> House Mumbai One Billion  Dollar, 27 Story, 400,000 </a:t>
            </a:r>
            <a:r>
              <a:rPr lang="en-US" sz="1600" dirty="0" smtClean="0">
                <a:solidFill>
                  <a:srgbClr val="0070C0"/>
                </a:solidFill>
                <a:uFill>
                  <a:solidFill>
                    <a:srgbClr val="000000"/>
                  </a:solidFill>
                </a:uFill>
                <a:ea typeface="Times New Roman"/>
                <a:cs typeface="Times New Roman"/>
                <a:sym typeface="Times New Roman"/>
              </a:rPr>
              <a:t>Sq. Ft Area</a:t>
            </a:r>
            <a:r>
              <a:rPr lang="en-US" sz="1600" dirty="0">
                <a:solidFill>
                  <a:srgbClr val="0070C0"/>
                </a:solidFill>
                <a:uFill>
                  <a:solidFill>
                    <a:srgbClr val="000000"/>
                  </a:solidFill>
                </a:uFill>
                <a:ea typeface="Times New Roman"/>
                <a:cs typeface="Times New Roman"/>
                <a:sym typeface="Times New Roman"/>
              </a:rPr>
              <a:t>, 600 Staff to maintain</a:t>
            </a:r>
          </a:p>
          <a:p>
            <a:pPr defTabSz="1088397" latinLnBrk="1" hangingPunct="0"/>
            <a:r>
              <a:rPr lang="en-US" sz="1600" dirty="0">
                <a:solidFill>
                  <a:srgbClr val="0070C0"/>
                </a:solidFill>
                <a:uFill>
                  <a:solidFill>
                    <a:srgbClr val="000000"/>
                  </a:solidFill>
                </a:uFill>
                <a:ea typeface="Times New Roman"/>
                <a:cs typeface="Times New Roman"/>
                <a:sym typeface="Times New Roman"/>
              </a:rPr>
              <a:t>                                                  Mr. </a:t>
            </a:r>
            <a:r>
              <a:rPr lang="en-US" sz="1600" dirty="0" err="1">
                <a:solidFill>
                  <a:srgbClr val="0070C0"/>
                </a:solidFill>
                <a:uFill>
                  <a:solidFill>
                    <a:srgbClr val="000000"/>
                  </a:solidFill>
                </a:uFill>
                <a:ea typeface="Times New Roman"/>
                <a:cs typeface="Times New Roman"/>
                <a:sym typeface="Times New Roman"/>
              </a:rPr>
              <a:t>Ambani</a:t>
            </a:r>
            <a:r>
              <a:rPr lang="en-US" sz="1600" dirty="0">
                <a:solidFill>
                  <a:srgbClr val="0070C0"/>
                </a:solidFill>
                <a:uFill>
                  <a:solidFill>
                    <a:srgbClr val="000000"/>
                  </a:solidFill>
                </a:uFill>
                <a:ea typeface="Times New Roman"/>
                <a:cs typeface="Times New Roman"/>
                <a:sym typeface="Times New Roman"/>
              </a:rPr>
              <a:t> does not live in it  </a:t>
            </a: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8</a:t>
            </a:fld>
            <a:endParaRPr lang="en-US">
              <a:solidFill>
                <a:prstClr val="black">
                  <a:lumMod val="85000"/>
                  <a:lumOff val="15000"/>
                </a:prstClr>
              </a:solidFill>
            </a:endParaRPr>
          </a:p>
        </p:txBody>
      </p:sp>
    </p:spTree>
    <p:extLst>
      <p:ext uri="{BB962C8B-B14F-4D97-AF65-F5344CB8AC3E}">
        <p14:creationId xmlns:p14="http://schemas.microsoft.com/office/powerpoint/2010/main" val="910696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83245" y="428996"/>
            <a:ext cx="7402169"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816298" latinLnBrk="1" hangingPunct="0"/>
            <a:r>
              <a:rPr lang="en-US" sz="3600" dirty="0">
                <a:solidFill>
                  <a:srgbClr val="000000"/>
                </a:solidFill>
                <a:ea typeface="Times New Roman"/>
                <a:cs typeface="Times New Roman"/>
                <a:sym typeface="Times New Roman"/>
              </a:rPr>
              <a:t>Affordability Defined….</a:t>
            </a:r>
            <a:r>
              <a:rPr lang="en-US" sz="3200" i="1" dirty="0">
                <a:solidFill>
                  <a:srgbClr val="0070C0"/>
                </a:solidFill>
                <a:ea typeface="Times New Roman"/>
                <a:cs typeface="Times New Roman"/>
                <a:sym typeface="Times New Roman"/>
              </a:rPr>
              <a:t>have-nots</a:t>
            </a:r>
          </a:p>
        </p:txBody>
      </p:sp>
      <p:sp>
        <p:nvSpPr>
          <p:cNvPr id="6" name="TextBox 5"/>
          <p:cNvSpPr txBox="1"/>
          <p:nvPr/>
        </p:nvSpPr>
        <p:spPr>
          <a:xfrm>
            <a:off x="1405451" y="4893145"/>
            <a:ext cx="9262551"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defTabSz="816298" latinLnBrk="1" hangingPunct="0"/>
            <a:r>
              <a:rPr lang="en-US" sz="1600" b="1" dirty="0">
                <a:solidFill>
                  <a:srgbClr val="0070C0"/>
                </a:solidFill>
                <a:ea typeface="Times New Roman"/>
                <a:cs typeface="Times New Roman"/>
                <a:sym typeface="Times New Roman"/>
              </a:rPr>
              <a:t>Affordability is what you essentially need and </a:t>
            </a:r>
            <a:r>
              <a:rPr lang="en-US" sz="1600" b="1" dirty="0" smtClean="0">
                <a:solidFill>
                  <a:srgbClr val="0070C0"/>
                </a:solidFill>
                <a:ea typeface="Times New Roman"/>
                <a:cs typeface="Times New Roman"/>
                <a:sym typeface="Times New Roman"/>
              </a:rPr>
              <a:t>need economic empowerment </a:t>
            </a:r>
            <a:r>
              <a:rPr lang="en-US" sz="1600" b="1" dirty="0">
                <a:solidFill>
                  <a:srgbClr val="0070C0"/>
                </a:solidFill>
                <a:ea typeface="Times New Roman"/>
                <a:cs typeface="Times New Roman"/>
                <a:sym typeface="Times New Roman"/>
              </a:rPr>
              <a:t>to </a:t>
            </a:r>
            <a:r>
              <a:rPr lang="en-US" sz="1600" b="1" dirty="0" smtClean="0">
                <a:solidFill>
                  <a:srgbClr val="0070C0"/>
                </a:solidFill>
                <a:ea typeface="Times New Roman"/>
                <a:cs typeface="Times New Roman"/>
                <a:sym typeface="Times New Roman"/>
              </a:rPr>
              <a:t>have it.</a:t>
            </a:r>
            <a:endParaRPr lang="en-US" sz="1600" b="1" dirty="0">
              <a:solidFill>
                <a:srgbClr val="0070C0"/>
              </a:solidFill>
              <a:ea typeface="Times New Roman"/>
              <a:cs typeface="Times New Roman"/>
              <a:sym typeface="Times New Roman"/>
            </a:endParaRPr>
          </a:p>
          <a:p>
            <a:pPr algn="ctr" defTabSz="816298" latinLnBrk="1" hangingPunct="0"/>
            <a:r>
              <a:rPr lang="en-US" sz="1600" b="1" dirty="0" smtClean="0">
                <a:solidFill>
                  <a:srgbClr val="0070C0"/>
                </a:solidFill>
                <a:ea typeface="Times New Roman"/>
                <a:cs typeface="Times New Roman"/>
                <a:sym typeface="Times New Roman"/>
              </a:rPr>
              <a:t>This essential need, the poor </a:t>
            </a:r>
            <a:r>
              <a:rPr lang="en-US" sz="1600" b="1" dirty="0">
                <a:solidFill>
                  <a:srgbClr val="0070C0"/>
                </a:solidFill>
                <a:ea typeface="Times New Roman"/>
                <a:cs typeface="Times New Roman"/>
                <a:sym typeface="Times New Roman"/>
              </a:rPr>
              <a:t>are obliged to find their own ways </a:t>
            </a:r>
            <a:r>
              <a:rPr lang="en-US" sz="1600" b="1" dirty="0" smtClean="0">
                <a:solidFill>
                  <a:srgbClr val="0070C0"/>
                </a:solidFill>
                <a:ea typeface="Times New Roman"/>
                <a:cs typeface="Times New Roman"/>
                <a:sym typeface="Times New Roman"/>
              </a:rPr>
              <a:t>and </a:t>
            </a:r>
            <a:r>
              <a:rPr lang="en-US" sz="1600" b="1" dirty="0">
                <a:solidFill>
                  <a:srgbClr val="0070C0"/>
                </a:solidFill>
                <a:ea typeface="Times New Roman"/>
                <a:cs typeface="Times New Roman"/>
                <a:sym typeface="Times New Roman"/>
              </a:rPr>
              <a:t>develop slums</a:t>
            </a:r>
          </a:p>
        </p:txBody>
      </p:sp>
      <p:sp>
        <p:nvSpPr>
          <p:cNvPr id="10" name="TextBox 9"/>
          <p:cNvSpPr txBox="1"/>
          <p:nvPr/>
        </p:nvSpPr>
        <p:spPr>
          <a:xfrm>
            <a:off x="1342768" y="4178696"/>
            <a:ext cx="5941723"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816298" latinLnBrk="1" hangingPunct="0"/>
            <a:r>
              <a:rPr lang="en-US" sz="1600" dirty="0">
                <a:solidFill>
                  <a:srgbClr val="000000"/>
                </a:solidFill>
                <a:ea typeface="Times New Roman"/>
                <a:cs typeface="Times New Roman"/>
                <a:sym typeface="Times New Roman"/>
              </a:rPr>
              <a:t>          Cage Housing in Hong Kong </a:t>
            </a:r>
          </a:p>
        </p:txBody>
      </p:sp>
      <p:sp>
        <p:nvSpPr>
          <p:cNvPr id="11" name="TextBox 10"/>
          <p:cNvSpPr txBox="1"/>
          <p:nvPr/>
        </p:nvSpPr>
        <p:spPr>
          <a:xfrm>
            <a:off x="6351374" y="4178696"/>
            <a:ext cx="5004045"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816298" latinLnBrk="1" hangingPunct="0"/>
            <a:r>
              <a:rPr lang="en-US" sz="1600" dirty="0">
                <a:solidFill>
                  <a:srgbClr val="000000"/>
                </a:solidFill>
                <a:ea typeface="Times New Roman"/>
                <a:cs typeface="Times New Roman"/>
                <a:sym typeface="Times New Roman"/>
              </a:rPr>
              <a:t> Shoes made of used Mineral Water Bottles</a:t>
            </a:r>
          </a:p>
        </p:txBody>
      </p:sp>
      <p:grpSp>
        <p:nvGrpSpPr>
          <p:cNvPr id="3" name="Group 2"/>
          <p:cNvGrpSpPr/>
          <p:nvPr/>
        </p:nvGrpSpPr>
        <p:grpSpPr>
          <a:xfrm>
            <a:off x="1168400" y="1329799"/>
            <a:ext cx="9271811" cy="2621927"/>
            <a:chOff x="1168399" y="1329798"/>
            <a:chExt cx="9271811" cy="2621927"/>
          </a:xfrm>
        </p:grpSpPr>
        <p:pic>
          <p:nvPicPr>
            <p:cNvPr id="12" name="Picture 11"/>
            <p:cNvPicPr/>
            <p:nvPr/>
          </p:nvPicPr>
          <p:blipFill>
            <a:blip r:embed="rId2"/>
            <a:stretch>
              <a:fillRect/>
            </a:stretch>
          </p:blipFill>
          <p:spPr>
            <a:xfrm>
              <a:off x="5950943" y="1329798"/>
              <a:ext cx="4489267" cy="2621927"/>
            </a:xfrm>
            <a:prstGeom prst="rect">
              <a:avLst/>
            </a:prstGeom>
          </p:spPr>
        </p:pic>
        <p:pic>
          <p:nvPicPr>
            <p:cNvPr id="13" name="Picture 12"/>
            <p:cNvPicPr/>
            <p:nvPr/>
          </p:nvPicPr>
          <p:blipFill rotWithShape="1">
            <a:blip r:embed="rId3"/>
            <a:srcRect l="3404" t="10853" r="2400" b="4576"/>
            <a:stretch/>
          </p:blipFill>
          <p:spPr>
            <a:xfrm>
              <a:off x="1168399" y="1329798"/>
              <a:ext cx="4216400" cy="2621927"/>
            </a:xfrm>
            <a:prstGeom prst="rect">
              <a:avLst/>
            </a:prstGeom>
          </p:spPr>
        </p:pic>
      </p:gr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9</a:t>
            </a:fld>
            <a:endParaRPr lang="en-US">
              <a:solidFill>
                <a:prstClr val="black">
                  <a:lumMod val="85000"/>
                  <a:lumOff val="15000"/>
                </a:prstClr>
              </a:solidFill>
            </a:endParaRPr>
          </a:p>
        </p:txBody>
      </p:sp>
    </p:spTree>
    <p:extLst>
      <p:ext uri="{BB962C8B-B14F-4D97-AF65-F5344CB8AC3E}">
        <p14:creationId xmlns:p14="http://schemas.microsoft.com/office/powerpoint/2010/main" val="3200916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24819</TotalTime>
  <Words>5370</Words>
  <Application>Microsoft Office PowerPoint</Application>
  <PresentationFormat>Widescreen</PresentationFormat>
  <Paragraphs>507</Paragraphs>
  <Slides>45</Slides>
  <Notes>7</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45</vt:i4>
      </vt:variant>
    </vt:vector>
  </HeadingPairs>
  <TitlesOfParts>
    <vt:vector size="62" baseType="lpstr">
      <vt:lpstr>Albertus Medium</vt:lpstr>
      <vt:lpstr>Angsana New</vt:lpstr>
      <vt:lpstr>Arial</vt:lpstr>
      <vt:lpstr>Arial Rounded MT Bold</vt:lpstr>
      <vt:lpstr>Avenir</vt:lpstr>
      <vt:lpstr>Calibri</vt:lpstr>
      <vt:lpstr>Calibri Light</vt:lpstr>
      <vt:lpstr>Century Gothic</vt:lpstr>
      <vt:lpstr>Gill Sans Light</vt:lpstr>
      <vt:lpstr>Impact</vt:lpstr>
      <vt:lpstr>Tahoma</vt:lpstr>
      <vt:lpstr>Times New Roman</vt:lpstr>
      <vt:lpstr>Univers for KPMG</vt:lpstr>
      <vt:lpstr>Verdana</vt:lpstr>
      <vt:lpstr>Wingdings</vt:lpstr>
      <vt:lpstr>NewsPrint</vt:lpstr>
      <vt:lpstr>Office Theme</vt:lpstr>
      <vt:lpstr>PowerPoint Presentation</vt:lpstr>
      <vt:lpstr>           Contents</vt:lpstr>
      <vt:lpstr>PowerPoint Presentation</vt:lpstr>
      <vt:lpstr>Asian Snapshot</vt:lpstr>
      <vt:lpstr>  Housing is a ‘Numbers’ game – The OIC member countries are no exception </vt:lpstr>
      <vt:lpstr>Market Segmentation for Affordability:           </vt:lpstr>
      <vt:lpstr>Definition of Affordability: Income Affordability:  As percentage of Gross Household Income Cost Affordability: 4-6 times of Gross Annual Income </vt:lpstr>
      <vt:lpstr>PowerPoint Presentation</vt:lpstr>
      <vt:lpstr>PowerPoint Presentation</vt:lpstr>
      <vt:lpstr>Rich-Man, Poor –Man Housing</vt:lpstr>
      <vt:lpstr>Housing Construction vs Destruction Syria:  Destruction  is mass scale,  Reconstruction  may take decades, if at all it ever will </vt:lpstr>
      <vt:lpstr>Stakeholders of Housing</vt:lpstr>
      <vt:lpstr>          </vt:lpstr>
      <vt:lpstr>Economic impact of Real Sector</vt:lpstr>
      <vt:lpstr>Global Lighting Program of IFC</vt:lpstr>
      <vt:lpstr>Housing status in Singapore</vt:lpstr>
      <vt:lpstr>PowerPoint Presentation</vt:lpstr>
      <vt:lpstr>HDFC-India: a model housing finance institution on global scene</vt:lpstr>
      <vt:lpstr>Malaysia: Cagamas, a success story on the globe</vt:lpstr>
      <vt:lpstr>PowerPoint Presentation</vt:lpstr>
      <vt:lpstr>   Thailand: HOUSING and HOUSING FINANCE  </vt:lpstr>
      <vt:lpstr>   Pakistan: Low-Income Housing CHALLENGES</vt:lpstr>
      <vt:lpstr>PowerPoint Presentation</vt:lpstr>
      <vt:lpstr>Pakistan: facing an abnormal housing challenge </vt:lpstr>
      <vt:lpstr>Self-sustained Communities for Low-Income Housing </vt:lpstr>
      <vt:lpstr>CODI: Community Organization Development Institute, Thailand </vt:lpstr>
      <vt:lpstr>A CODI Project: Before and after</vt:lpstr>
      <vt:lpstr>Massive urbanization, Poor Urban Planning and decaying Urban Infrastructure </vt:lpstr>
      <vt:lpstr>    Issues we know – Answers we need</vt:lpstr>
      <vt:lpstr>PowerPoint Presentation</vt:lpstr>
      <vt:lpstr>Challenges of Affordable LIH: Supply Side- Cont’d </vt:lpstr>
      <vt:lpstr>Challenges of  Affordable LIH: Supply Side- Cont’d </vt:lpstr>
      <vt:lpstr>Challenges of Affordable LIH: Demand Side</vt:lpstr>
      <vt:lpstr>Challenges of Affordable LIH: Demand Side- Cont’d</vt:lpstr>
      <vt:lpstr>PowerPoint Presentation</vt:lpstr>
      <vt:lpstr>PowerPoint Presentation</vt:lpstr>
      <vt:lpstr>PowerPoint Presentation</vt:lpstr>
      <vt:lpstr>PowerPoint Presentation</vt:lpstr>
      <vt:lpstr>Immediate Term Initiatives</vt:lpstr>
      <vt:lpstr>Immediate Term Initiatives</vt:lpstr>
      <vt:lpstr>Medium Term Initiatives </vt:lpstr>
      <vt:lpstr>Medium Term Initiatives</vt:lpstr>
      <vt:lpstr>Medium Term Initiatives</vt:lpstr>
      <vt:lpstr>Medium Term Initiatives</vt:lpstr>
      <vt:lpstr>      The information has been compiled by Mr. Rizvi from self study and from different sources. He is grateful to all those serving this noble cause in some form or the other.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 PARTNERSHIPS  “Harnessing Synergies between Governments, Developers and the Private Sector to the Accelerate Growth of Aordable Housing” Zaigham M. Rizvi, SecretaryGeneral,  ASIA PACIFIC UNION FOR HOUSING FINANCE (APUHF)</dc:title>
  <dc:creator>Zaigham Rizvi</dc:creator>
  <cp:lastModifiedBy>Zaigham Rizvi</cp:lastModifiedBy>
  <cp:revision>98</cp:revision>
  <dcterms:created xsi:type="dcterms:W3CDTF">2016-12-12T17:41:58Z</dcterms:created>
  <dcterms:modified xsi:type="dcterms:W3CDTF">2018-07-23T18:38:26Z</dcterms:modified>
</cp:coreProperties>
</file>