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9"/>
  </p:notesMasterIdLst>
  <p:handoutMasterIdLst>
    <p:handoutMasterId r:id="rId50"/>
  </p:handoutMasterIdLst>
  <p:sldIdLst>
    <p:sldId id="256" r:id="rId2"/>
    <p:sldId id="259" r:id="rId3"/>
    <p:sldId id="289" r:id="rId4"/>
    <p:sldId id="290" r:id="rId5"/>
    <p:sldId id="282" r:id="rId6"/>
    <p:sldId id="281" r:id="rId7"/>
    <p:sldId id="257" r:id="rId8"/>
    <p:sldId id="273" r:id="rId9"/>
    <p:sldId id="284" r:id="rId10"/>
    <p:sldId id="270" r:id="rId11"/>
    <p:sldId id="271" r:id="rId12"/>
    <p:sldId id="287" r:id="rId13"/>
    <p:sldId id="274" r:id="rId14"/>
    <p:sldId id="275" r:id="rId15"/>
    <p:sldId id="276" r:id="rId16"/>
    <p:sldId id="277" r:id="rId17"/>
    <p:sldId id="279" r:id="rId18"/>
    <p:sldId id="258" r:id="rId19"/>
    <p:sldId id="260" r:id="rId20"/>
    <p:sldId id="261" r:id="rId21"/>
    <p:sldId id="262" r:id="rId22"/>
    <p:sldId id="263" r:id="rId23"/>
    <p:sldId id="280" r:id="rId24"/>
    <p:sldId id="288" r:id="rId25"/>
    <p:sldId id="291" r:id="rId26"/>
    <p:sldId id="292" r:id="rId27"/>
    <p:sldId id="293" r:id="rId28"/>
    <p:sldId id="294" r:id="rId29"/>
    <p:sldId id="295" r:id="rId30"/>
    <p:sldId id="296" r:id="rId31"/>
    <p:sldId id="297" r:id="rId32"/>
    <p:sldId id="298" r:id="rId33"/>
    <p:sldId id="299" r:id="rId34"/>
    <p:sldId id="300" r:id="rId35"/>
    <p:sldId id="301" r:id="rId36"/>
    <p:sldId id="302" r:id="rId37"/>
    <p:sldId id="303" r:id="rId38"/>
    <p:sldId id="304" r:id="rId39"/>
    <p:sldId id="305" r:id="rId40"/>
    <p:sldId id="306" r:id="rId41"/>
    <p:sldId id="307" r:id="rId42"/>
    <p:sldId id="308" r:id="rId43"/>
    <p:sldId id="309" r:id="rId44"/>
    <p:sldId id="310" r:id="rId45"/>
    <p:sldId id="311" r:id="rId46"/>
    <p:sldId id="312" r:id="rId47"/>
    <p:sldId id="313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17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khifs\sbp\IH&amp;SMEFD\IHFD\Housing%20Finance\Quarterly%20Data%20Reviews%20Housing%20Finance\Data\2012\March%202012\Graph%20Sheet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khifs\sbp\IH&amp;SMEFD\IHFD\Housing%20Finance\Quarterly%20Data%20Reviews%20Housing%20Finance\Data\2012\March%202012\Graph%20Sheet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khifs\sbp\IH&amp;SMEFD\IHFD\Housing%20Finance\Quarterly%20Data%20Reviews%20Housing%20Finance\Data\2012\March%202012\Graph%20Shee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khifs\sbp\IH&amp;SMEFD\IHFD\Housing%20Finance\Quarterly%20Data%20Reviews%20Housing%20Finance\Data\2012\March%202012\Graph%20Sheet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khifs\sbp\IH&amp;SMEFD\IHFD\Housing%20Finance\Quarterly%20Data%20Reviews%20Housing%20Finance\Housing%20Finance%20Quarterly%20Review\2012\June%202012\Graph%20Sheet%20June%20201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khifs\sbp\IH&amp;SMEFD\IHFD\Housing%20Finance\Quarterly%20Data%20Reviews%20Housing%20Finance\Housing%20Finance%20Quarterly%20Review\2012\June%202012\Graph%20Sheet%20June%202012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khifs\sbp\IH&amp;SMEFD\IHFD\Housing%20Finance\Quarterly%20Data%20Reviews%20Housing%20Finance\Data\2012\March%202012\Graph%20Shee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561533974919801"/>
          <c:y val="4.4057617797775533E-2"/>
          <c:w val="0.63717519685040602"/>
          <c:h val="0.778617672790905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Total Gross Outstanding (Rs Billion)</c:v>
                </c:pt>
              </c:strCache>
            </c:strRef>
          </c:tx>
          <c:invertIfNegative val="0"/>
          <c:dLbls>
            <c:txPr>
              <a:bodyPr rot="0" vert="horz" anchor="t" anchorCtr="0"/>
              <a:lstStyle/>
              <a:p>
                <a:pPr>
                  <a:defRPr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Sheet1!$A$3:$A$9</c:f>
              <c:numCache>
                <c:formatCode>General</c:formatCode>
                <c:ptCount val="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</c:numCache>
            </c:numRef>
          </c:cat>
          <c:val>
            <c:numRef>
              <c:f>Sheet1!$B$3:$B$9</c:f>
              <c:numCache>
                <c:formatCode>0</c:formatCode>
                <c:ptCount val="7"/>
                <c:pt idx="0">
                  <c:v>55.293450000000163</c:v>
                </c:pt>
                <c:pt idx="1">
                  <c:v>61.956740000000003</c:v>
                </c:pt>
                <c:pt idx="2">
                  <c:v>76.004360000000005</c:v>
                </c:pt>
                <c:pt idx="3">
                  <c:v>83.785800000000009</c:v>
                </c:pt>
                <c:pt idx="4">
                  <c:v>76.662769999999981</c:v>
                </c:pt>
                <c:pt idx="5">
                  <c:v>67.016399000000007</c:v>
                </c:pt>
                <c:pt idx="6" formatCode="#,##0">
                  <c:v>59.380945176041998</c:v>
                </c:pt>
              </c:numCache>
            </c:numRef>
          </c:val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Gross Outstanding (Rs Billion) - Share of All Banks &amp; Other DFIs</c:v>
                </c:pt>
              </c:strCache>
            </c:strRef>
          </c:tx>
          <c:invertIfNegative val="0"/>
          <c:dLbls>
            <c:numFmt formatCode="#,##0" sourceLinked="0"/>
            <c:txPr>
              <a:bodyPr rot="0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Sheet1!$A$3:$A$9</c:f>
              <c:numCache>
                <c:formatCode>General</c:formatCode>
                <c:ptCount val="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</c:numCache>
            </c:numRef>
          </c:cat>
          <c:val>
            <c:numRef>
              <c:f>Sheet1!$C$3:$C$9</c:f>
              <c:numCache>
                <c:formatCode>0</c:formatCode>
                <c:ptCount val="7"/>
                <c:pt idx="0">
                  <c:v>35.940449999999998</c:v>
                </c:pt>
                <c:pt idx="1">
                  <c:v>50.804740000000002</c:v>
                </c:pt>
                <c:pt idx="2">
                  <c:v>63.843360000000004</c:v>
                </c:pt>
                <c:pt idx="3">
                  <c:v>67.028799999999919</c:v>
                </c:pt>
                <c:pt idx="4">
                  <c:v>60.563770000000012</c:v>
                </c:pt>
                <c:pt idx="5">
                  <c:v>53.078329000000011</c:v>
                </c:pt>
                <c:pt idx="6" formatCode="#,##0">
                  <c:v>46.143635176042196</c:v>
                </c:pt>
              </c:numCache>
            </c:numRef>
          </c:val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Gross Outstanding (Rs Billion) - Share of HBFC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289308176100688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4337146535928527E-3"/>
                  <c:y val="1.43678160919540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4339622641509708E-3"/>
                  <c:y val="-8.62068965517247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2578616352201194E-2"/>
                  <c:y val="-2.87356321839081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57232704402516E-2"/>
                  <c:y val="5.74712643678163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8867924528301903E-2"/>
                  <c:y val="2.87356321839081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6.2893081761006882E-3"/>
                  <c:y val="1.43678160919540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Sheet1!$A$3:$A$9</c:f>
              <c:numCache>
                <c:formatCode>General</c:formatCode>
                <c:ptCount val="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</c:numCache>
            </c:numRef>
          </c:cat>
          <c:val>
            <c:numRef>
              <c:f>Sheet1!$D$3:$D$9</c:f>
              <c:numCache>
                <c:formatCode>0</c:formatCode>
                <c:ptCount val="7"/>
                <c:pt idx="0" formatCode="General">
                  <c:v>19.353000000000005</c:v>
                </c:pt>
                <c:pt idx="1">
                  <c:v>11.152000000000006</c:v>
                </c:pt>
                <c:pt idx="2">
                  <c:v>12.161</c:v>
                </c:pt>
                <c:pt idx="3">
                  <c:v>16.757000000000001</c:v>
                </c:pt>
                <c:pt idx="4">
                  <c:v>16.099</c:v>
                </c:pt>
                <c:pt idx="5">
                  <c:v>13.938069999999998</c:v>
                </c:pt>
                <c:pt idx="6" formatCode="#,##0.00">
                  <c:v>13.237309999999999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6"/>
        <c:axId val="126202624"/>
        <c:axId val="126204160"/>
      </c:barChart>
      <c:catAx>
        <c:axId val="126202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6204160"/>
        <c:crosses val="autoZero"/>
        <c:auto val="1"/>
        <c:lblAlgn val="ctr"/>
        <c:lblOffset val="100"/>
        <c:noMultiLvlLbl val="0"/>
      </c:catAx>
      <c:valAx>
        <c:axId val="126204160"/>
        <c:scaling>
          <c:orientation val="minMax"/>
        </c:scaling>
        <c:delete val="0"/>
        <c:axPos val="l"/>
        <c:numFmt formatCode="0" sourceLinked="1"/>
        <c:majorTickMark val="out"/>
        <c:minorTickMark val="none"/>
        <c:tickLblPos val="nextTo"/>
        <c:crossAx val="1262026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130908259584185"/>
          <c:y val="2.3151481064866867E-2"/>
          <c:w val="0.2386909174041687"/>
          <c:h val="0.85911698537682757"/>
        </c:manualLayout>
      </c:layout>
      <c:overlay val="0"/>
    </c:legend>
    <c:plotVisOnly val="1"/>
    <c:dispBlanksAs val="gap"/>
    <c:showDLblsOverMax val="0"/>
  </c:chart>
  <c:spPr>
    <a:ln>
      <a:solidFill>
        <a:schemeClr val="tx2">
          <a:lumMod val="40000"/>
          <a:lumOff val="60000"/>
        </a:schemeClr>
      </a:solidFill>
    </a:ln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'Qtrly Trends'!$C$18</c:f>
              <c:strCache>
                <c:ptCount val="1"/>
                <c:pt idx="0">
                  <c:v>NPLs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76200">
              <a:solidFill>
                <a:schemeClr val="accent2">
                  <a:lumMod val="75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6.7681895093062603E-3"/>
                  <c:y val="-0.40710302761450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3840947546531423E-3"/>
                  <c:y val="-0.408521089793354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3840947546531423E-3"/>
                  <c:y val="-0.395694946582381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3840947546531423E-3"/>
                  <c:y val="-0.422126501792911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3840947546531423E-3"/>
                  <c:y val="-0.312644116668515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'Qtrly Trends'!$A$3:$A$7</c:f>
              <c:numCache>
                <c:formatCode>mmm\-yy</c:formatCode>
                <c:ptCount val="5"/>
                <c:pt idx="0">
                  <c:v>40603</c:v>
                </c:pt>
                <c:pt idx="1">
                  <c:v>40695</c:v>
                </c:pt>
                <c:pt idx="2">
                  <c:v>40787</c:v>
                </c:pt>
                <c:pt idx="3">
                  <c:v>40878</c:v>
                </c:pt>
                <c:pt idx="4">
                  <c:v>40969</c:v>
                </c:pt>
              </c:numCache>
            </c:numRef>
          </c:cat>
          <c:val>
            <c:numRef>
              <c:f>'Qtrly Trends'!$C$31:$C$35</c:f>
              <c:numCache>
                <c:formatCode>0</c:formatCode>
                <c:ptCount val="5"/>
                <c:pt idx="0">
                  <c:v>3.0503800000000001</c:v>
                </c:pt>
                <c:pt idx="1">
                  <c:v>3.0575199999999998</c:v>
                </c:pt>
                <c:pt idx="2">
                  <c:v>2.9737449999999988</c:v>
                </c:pt>
                <c:pt idx="3">
                  <c:v>3.1180416360799987</c:v>
                </c:pt>
                <c:pt idx="4">
                  <c:v>2.1708599549999987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36870912"/>
        <c:axId val="136897280"/>
      </c:barChart>
      <c:dateAx>
        <c:axId val="136870912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crossAx val="136897280"/>
        <c:crosses val="autoZero"/>
        <c:auto val="1"/>
        <c:lblOffset val="100"/>
        <c:baseTimeUnit val="months"/>
        <c:majorUnit val="3"/>
        <c:majorTimeUnit val="months"/>
        <c:minorUnit val="1"/>
        <c:minorTimeUnit val="months"/>
      </c:dateAx>
      <c:valAx>
        <c:axId val="136897280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one"/>
        <c:crossAx val="136870912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2">
          <a:lumMod val="40000"/>
          <a:lumOff val="60000"/>
        </a:schemeClr>
      </a:solidFill>
    </a:ln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ln w="76200">
              <a:solidFill>
                <a:srgbClr val="1F497D">
                  <a:lumMod val="60000"/>
                  <a:lumOff val="40000"/>
                </a:srgbClr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Sheet1!$A$3:$A$7</c:f>
              <c:numCache>
                <c:formatCode>mmm\-yy</c:formatCode>
                <c:ptCount val="5"/>
                <c:pt idx="0">
                  <c:v>40603</c:v>
                </c:pt>
                <c:pt idx="1">
                  <c:v>40695</c:v>
                </c:pt>
                <c:pt idx="2">
                  <c:v>40787</c:v>
                </c:pt>
                <c:pt idx="3">
                  <c:v>40878</c:v>
                </c:pt>
                <c:pt idx="4">
                  <c:v>40969</c:v>
                </c:pt>
              </c:numCache>
            </c:numRef>
          </c:cat>
          <c:val>
            <c:numRef>
              <c:f>Sheet1!$B$3:$B$7</c:f>
              <c:numCache>
                <c:formatCode>0</c:formatCode>
                <c:ptCount val="5"/>
                <c:pt idx="0">
                  <c:v>11.698917999999999</c:v>
                </c:pt>
                <c:pt idx="1">
                  <c:v>11.698917999999999</c:v>
                </c:pt>
                <c:pt idx="2">
                  <c:v>10.62209</c:v>
                </c:pt>
                <c:pt idx="3">
                  <c:v>10.35072880921</c:v>
                </c:pt>
                <c:pt idx="4">
                  <c:v>7.3342883199999918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8000640"/>
        <c:axId val="138006528"/>
      </c:barChart>
      <c:dateAx>
        <c:axId val="138000640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138006528"/>
        <c:crosses val="autoZero"/>
        <c:auto val="1"/>
        <c:lblOffset val="100"/>
        <c:baseTimeUnit val="months"/>
        <c:majorUnit val="3"/>
        <c:majorTimeUnit val="months"/>
      </c:dateAx>
      <c:valAx>
        <c:axId val="138006528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one"/>
        <c:crossAx val="138000640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2">
          <a:lumMod val="40000"/>
          <a:lumOff val="60000"/>
        </a:schemeClr>
      </a:solidFill>
    </a:ln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75000"/>
              </a:schemeClr>
            </a:solidFill>
            <a:ln w="76200">
              <a:solidFill>
                <a:schemeClr val="accent2">
                  <a:lumMod val="75000"/>
                </a:schemeClr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Sheet1!$A$3:$A$7</c:f>
              <c:numCache>
                <c:formatCode>mmm\-yy</c:formatCode>
                <c:ptCount val="5"/>
                <c:pt idx="0">
                  <c:v>40603</c:v>
                </c:pt>
                <c:pt idx="1">
                  <c:v>40695</c:v>
                </c:pt>
                <c:pt idx="2">
                  <c:v>40787</c:v>
                </c:pt>
                <c:pt idx="3">
                  <c:v>40878</c:v>
                </c:pt>
                <c:pt idx="4">
                  <c:v>40969</c:v>
                </c:pt>
              </c:numCache>
            </c:numRef>
          </c:cat>
          <c:val>
            <c:numRef>
              <c:f>Sheet1!$C$3:$C$7</c:f>
              <c:numCache>
                <c:formatCode>0</c:formatCode>
                <c:ptCount val="5"/>
                <c:pt idx="0">
                  <c:v>2.2612899999999998</c:v>
                </c:pt>
                <c:pt idx="1">
                  <c:v>2.2612899999999998</c:v>
                </c:pt>
                <c:pt idx="2">
                  <c:v>2.0667150000000003</c:v>
                </c:pt>
                <c:pt idx="3">
                  <c:v>2.2102116360799999</c:v>
                </c:pt>
                <c:pt idx="4">
                  <c:v>1.3611799549999999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8014080"/>
        <c:axId val="138015872"/>
      </c:barChart>
      <c:dateAx>
        <c:axId val="138014080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138015872"/>
        <c:crosses val="autoZero"/>
        <c:auto val="1"/>
        <c:lblOffset val="100"/>
        <c:baseTimeUnit val="months"/>
        <c:majorUnit val="3"/>
        <c:majorTimeUnit val="months"/>
      </c:dateAx>
      <c:valAx>
        <c:axId val="138015872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one"/>
        <c:crossAx val="138014080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2">
          <a:lumMod val="40000"/>
          <a:lumOff val="60000"/>
        </a:schemeClr>
      </a:solidFill>
    </a:ln>
  </c:sp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38040832"/>
        <c:axId val="138042368"/>
      </c:barChart>
      <c:catAx>
        <c:axId val="138040832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crossAx val="138042368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138042368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one"/>
        <c:crossAx val="1380408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ln w="76200">
              <a:solidFill>
                <a:srgbClr val="1F497D">
                  <a:lumMod val="60000"/>
                  <a:lumOff val="40000"/>
                </a:srgbClr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Sheet1!$A$3:$A$7</c:f>
              <c:numCache>
                <c:formatCode>mmm\-yy</c:formatCode>
                <c:ptCount val="5"/>
                <c:pt idx="0">
                  <c:v>40603</c:v>
                </c:pt>
                <c:pt idx="1">
                  <c:v>40695</c:v>
                </c:pt>
                <c:pt idx="2">
                  <c:v>40787</c:v>
                </c:pt>
                <c:pt idx="3">
                  <c:v>40878</c:v>
                </c:pt>
                <c:pt idx="4">
                  <c:v>40969</c:v>
                </c:pt>
              </c:numCache>
            </c:numRef>
          </c:cat>
          <c:val>
            <c:numRef>
              <c:f>Sheet1!$B$21:$B$25</c:f>
              <c:numCache>
                <c:formatCode>0</c:formatCode>
                <c:ptCount val="5"/>
                <c:pt idx="0">
                  <c:v>3.5006280000000007</c:v>
                </c:pt>
                <c:pt idx="1">
                  <c:v>3.2699100000000012</c:v>
                </c:pt>
                <c:pt idx="2">
                  <c:v>2.9780899999999977</c:v>
                </c:pt>
                <c:pt idx="3">
                  <c:v>2.9128807612100007</c:v>
                </c:pt>
                <c:pt idx="4">
                  <c:v>2.8643899999999993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9463296"/>
        <c:axId val="139473280"/>
      </c:barChart>
      <c:dateAx>
        <c:axId val="139463296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139473280"/>
        <c:crosses val="autoZero"/>
        <c:auto val="1"/>
        <c:lblOffset val="100"/>
        <c:baseTimeUnit val="months"/>
        <c:majorUnit val="3"/>
        <c:majorTimeUnit val="months"/>
      </c:dateAx>
      <c:valAx>
        <c:axId val="139473280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one"/>
        <c:crossAx val="139463296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2">
          <a:lumMod val="40000"/>
          <a:lumOff val="60000"/>
        </a:schemeClr>
      </a:solidFill>
    </a:ln>
  </c:sp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75000"/>
              </a:schemeClr>
            </a:solidFill>
            <a:ln w="76200">
              <a:solidFill>
                <a:schemeClr val="accent2">
                  <a:lumMod val="75000"/>
                </a:schemeClr>
              </a:solidFill>
            </a:ln>
          </c:spPr>
          <c:invertIfNegative val="0"/>
          <c:dLbls>
            <c:numFmt formatCode="#,##0.0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Sheet1!$A$3:$A$7</c:f>
              <c:numCache>
                <c:formatCode>mmm\-yy</c:formatCode>
                <c:ptCount val="5"/>
                <c:pt idx="0">
                  <c:v>40603</c:v>
                </c:pt>
                <c:pt idx="1">
                  <c:v>40695</c:v>
                </c:pt>
                <c:pt idx="2">
                  <c:v>40787</c:v>
                </c:pt>
                <c:pt idx="3">
                  <c:v>40878</c:v>
                </c:pt>
                <c:pt idx="4">
                  <c:v>40969</c:v>
                </c:pt>
              </c:numCache>
            </c:numRef>
          </c:cat>
          <c:val>
            <c:numRef>
              <c:f>Sheet1!$C$21:$C$25</c:f>
              <c:numCache>
                <c:formatCode>0</c:formatCode>
                <c:ptCount val="5"/>
                <c:pt idx="0">
                  <c:v>0.78909000000000062</c:v>
                </c:pt>
                <c:pt idx="1">
                  <c:v>0.79622999999999999</c:v>
                </c:pt>
                <c:pt idx="2">
                  <c:v>0.90702999999999978</c:v>
                </c:pt>
                <c:pt idx="3">
                  <c:v>0.90783000000000014</c:v>
                </c:pt>
                <c:pt idx="4">
                  <c:v>0.80968000000000062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9493376"/>
        <c:axId val="139494912"/>
      </c:barChart>
      <c:dateAx>
        <c:axId val="139493376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139494912"/>
        <c:crosses val="autoZero"/>
        <c:auto val="1"/>
        <c:lblOffset val="100"/>
        <c:baseTimeUnit val="months"/>
        <c:majorUnit val="3"/>
        <c:majorTimeUnit val="months"/>
      </c:dateAx>
      <c:valAx>
        <c:axId val="139494912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one"/>
        <c:crossAx val="139493376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2">
          <a:lumMod val="40000"/>
          <a:lumOff val="60000"/>
        </a:schemeClr>
      </a:solidFill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561533974919801"/>
          <c:y val="4.4057617797775513E-2"/>
          <c:w val="0.63289278944298633"/>
          <c:h val="0.827050056242969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Non-Performing Loans (Rs Billion)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Sheet1!$A$2:$A$5</c:f>
              <c:numCache>
                <c:formatCode>General</c:formatCod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</c:numCache>
            </c:numRef>
          </c:cat>
          <c:val>
            <c:numRef>
              <c:f>Sheet1!$B$2:$B$5</c:f>
              <c:numCache>
                <c:formatCode>0</c:formatCode>
                <c:ptCount val="4"/>
                <c:pt idx="0">
                  <c:v>12.30189</c:v>
                </c:pt>
                <c:pt idx="1">
                  <c:v>15.803000000000004</c:v>
                </c:pt>
                <c:pt idx="2">
                  <c:v>18.540329999999866</c:v>
                </c:pt>
                <c:pt idx="3">
                  <c:v>19.070571341922189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Share of All Banks &amp; Other DFIs (Rs Billion)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Sheet1!$A$2:$A$5</c:f>
              <c:numCache>
                <c:formatCode>General</c:formatCod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</c:numCache>
            </c:numRef>
          </c:cat>
          <c:val>
            <c:numRef>
              <c:f>Sheet1!$C$2:$C$5</c:f>
              <c:numCache>
                <c:formatCode>0</c:formatCode>
                <c:ptCount val="4"/>
                <c:pt idx="0">
                  <c:v>6.0828899999999955</c:v>
                </c:pt>
                <c:pt idx="1">
                  <c:v>9.282</c:v>
                </c:pt>
                <c:pt idx="2">
                  <c:v>11.412880000000024</c:v>
                </c:pt>
                <c:pt idx="3">
                  <c:v>11.736158341922142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Share of HBFC (Rs Billion)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Sheet1!$A$2:$A$5</c:f>
              <c:numCache>
                <c:formatCode>General</c:formatCod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</c:numCache>
            </c:numRef>
          </c:cat>
          <c:val>
            <c:numRef>
              <c:f>Sheet1!$D$2:$D$5</c:f>
              <c:numCache>
                <c:formatCode>0</c:formatCode>
                <c:ptCount val="4"/>
                <c:pt idx="0">
                  <c:v>6.2190000000000003</c:v>
                </c:pt>
                <c:pt idx="1">
                  <c:v>6.5209999999999955</c:v>
                </c:pt>
                <c:pt idx="2">
                  <c:v>7.1274499999999845</c:v>
                </c:pt>
                <c:pt idx="3">
                  <c:v>7.3344129999999845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6472960"/>
        <c:axId val="126474496"/>
      </c:barChart>
      <c:catAx>
        <c:axId val="126472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6474496"/>
        <c:crosses val="autoZero"/>
        <c:auto val="1"/>
        <c:lblAlgn val="ctr"/>
        <c:lblOffset val="100"/>
        <c:noMultiLvlLbl val="0"/>
      </c:catAx>
      <c:valAx>
        <c:axId val="126474496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1264729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082294400699911"/>
          <c:y val="2.6847976239812252E-2"/>
          <c:w val="0.24297335228929923"/>
          <c:h val="0.84157307639176682"/>
        </c:manualLayout>
      </c:layout>
      <c:overlay val="0"/>
    </c:legend>
    <c:plotVisOnly val="1"/>
    <c:dispBlanksAs val="gap"/>
    <c:showDLblsOverMax val="0"/>
  </c:chart>
  <c:spPr>
    <a:ln>
      <a:solidFill>
        <a:schemeClr val="tx2">
          <a:lumMod val="40000"/>
          <a:lumOff val="60000"/>
        </a:schemeClr>
      </a:solidFill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5.050505050505049E-2"/>
          <c:w val="0.92361111111111127"/>
          <c:h val="0.88620058856279327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'Qtrly Trends'!$D$30</c:f>
              <c:strCache>
                <c:ptCount val="1"/>
                <c:pt idx="0">
                  <c:v>Gross O/S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114300">
              <a:solidFill>
                <a:schemeClr val="accent1"/>
              </a:solidFill>
            </a:ln>
          </c:spPr>
          <c:invertIfNegative val="0"/>
          <c:dLbls>
            <c:dLbl>
              <c:idx val="0"/>
              <c:layout>
                <c:manualLayout>
                  <c:x val="-5.6618535762048821E-3"/>
                  <c:y val="-0.4325035097357026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0.4382637490081181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2661217075386322E-3"/>
                  <c:y val="-0.3974867240432174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701316626974762E-2"/>
                  <c:y val="-0.4018928157236171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0.304948116950498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'Qtrly Trends'!$A$3:$A$7</c:f>
              <c:numCache>
                <c:formatCode>mmm\-yy</c:formatCode>
                <c:ptCount val="5"/>
                <c:pt idx="0">
                  <c:v>40603</c:v>
                </c:pt>
                <c:pt idx="1">
                  <c:v>40695</c:v>
                </c:pt>
                <c:pt idx="2">
                  <c:v>40787</c:v>
                </c:pt>
                <c:pt idx="3">
                  <c:v>40878</c:v>
                </c:pt>
                <c:pt idx="4">
                  <c:v>40969</c:v>
                </c:pt>
              </c:numCache>
            </c:numRef>
          </c:cat>
          <c:val>
            <c:numRef>
              <c:f>'Qtrly Trends'!$D$31:$D$35</c:f>
              <c:numCache>
                <c:formatCode>0</c:formatCode>
                <c:ptCount val="5"/>
                <c:pt idx="0">
                  <c:v>18.249925999999999</c:v>
                </c:pt>
                <c:pt idx="1">
                  <c:v>18.026347999999924</c:v>
                </c:pt>
                <c:pt idx="2">
                  <c:v>16.573924999999999</c:v>
                </c:pt>
                <c:pt idx="3">
                  <c:v>16.381651206500003</c:v>
                </c:pt>
                <c:pt idx="4">
                  <c:v>12.369538275000064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134832512"/>
        <c:axId val="134834048"/>
      </c:barChart>
      <c:dateAx>
        <c:axId val="134832512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crossAx val="134834048"/>
        <c:crosses val="autoZero"/>
        <c:auto val="1"/>
        <c:lblOffset val="100"/>
        <c:baseTimeUnit val="months"/>
        <c:majorUnit val="3"/>
        <c:majorTimeUnit val="months"/>
        <c:minorUnit val="1"/>
        <c:minorTimeUnit val="months"/>
      </c:dateAx>
      <c:valAx>
        <c:axId val="134834048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one"/>
        <c:crossAx val="134832512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2">
          <a:lumMod val="40000"/>
          <a:lumOff val="60000"/>
        </a:schemeClr>
      </a:solidFill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'Qtrly Trends'!$C$18</c:f>
              <c:strCache>
                <c:ptCount val="1"/>
                <c:pt idx="0">
                  <c:v>NPLs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76200">
              <a:solidFill>
                <a:schemeClr val="accent2">
                  <a:lumMod val="75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6.7681895093062603E-3"/>
                  <c:y val="-0.40710302761450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3840947546531436E-3"/>
                  <c:y val="-0.408521089793354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3840947546531436E-3"/>
                  <c:y val="-0.395694946582381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3840947546531436E-3"/>
                  <c:y val="-0.422126501792911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3840947546531436E-3"/>
                  <c:y val="-0.312644116668515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'Qtrly Trends'!$A$3:$A$7</c:f>
              <c:numCache>
                <c:formatCode>mmm\-yy</c:formatCode>
                <c:ptCount val="5"/>
                <c:pt idx="0">
                  <c:v>40603</c:v>
                </c:pt>
                <c:pt idx="1">
                  <c:v>40695</c:v>
                </c:pt>
                <c:pt idx="2">
                  <c:v>40787</c:v>
                </c:pt>
                <c:pt idx="3">
                  <c:v>40878</c:v>
                </c:pt>
                <c:pt idx="4">
                  <c:v>40969</c:v>
                </c:pt>
              </c:numCache>
            </c:numRef>
          </c:cat>
          <c:val>
            <c:numRef>
              <c:f>'Qtrly Trends'!$C$31:$C$35</c:f>
              <c:numCache>
                <c:formatCode>0</c:formatCode>
                <c:ptCount val="5"/>
                <c:pt idx="0">
                  <c:v>3.0503800000000001</c:v>
                </c:pt>
                <c:pt idx="1">
                  <c:v>3.0575199999999998</c:v>
                </c:pt>
                <c:pt idx="2">
                  <c:v>2.9737449999999988</c:v>
                </c:pt>
                <c:pt idx="3">
                  <c:v>3.1180416360799987</c:v>
                </c:pt>
                <c:pt idx="4">
                  <c:v>2.1708599549999987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27272448"/>
        <c:axId val="127273984"/>
      </c:barChart>
      <c:dateAx>
        <c:axId val="127272448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crossAx val="127273984"/>
        <c:crosses val="autoZero"/>
        <c:auto val="1"/>
        <c:lblOffset val="100"/>
        <c:baseTimeUnit val="months"/>
        <c:majorUnit val="3"/>
        <c:majorTimeUnit val="months"/>
        <c:minorUnit val="1"/>
        <c:minorTimeUnit val="months"/>
      </c:dateAx>
      <c:valAx>
        <c:axId val="127273984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one"/>
        <c:crossAx val="127272448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2">
          <a:lumMod val="40000"/>
          <a:lumOff val="60000"/>
        </a:schemeClr>
      </a:solidFill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ln w="69850" cap="rnd">
              <a:solidFill>
                <a:srgbClr val="4F81BD"/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'Islamic &amp; Micro'!$A$85:$A$89</c:f>
              <c:numCache>
                <c:formatCode>mmm\-yy</c:formatCode>
                <c:ptCount val="5"/>
                <c:pt idx="0">
                  <c:v>40695</c:v>
                </c:pt>
                <c:pt idx="1">
                  <c:v>40787</c:v>
                </c:pt>
                <c:pt idx="2">
                  <c:v>40878</c:v>
                </c:pt>
                <c:pt idx="3">
                  <c:v>40969</c:v>
                </c:pt>
                <c:pt idx="4">
                  <c:v>41061</c:v>
                </c:pt>
              </c:numCache>
            </c:numRef>
          </c:cat>
          <c:val>
            <c:numRef>
              <c:f>'Islamic &amp; Micro'!$B$85:$B$89</c:f>
              <c:numCache>
                <c:formatCode>0.0</c:formatCode>
                <c:ptCount val="5"/>
                <c:pt idx="0">
                  <c:v>169.64</c:v>
                </c:pt>
                <c:pt idx="1">
                  <c:v>174.15</c:v>
                </c:pt>
                <c:pt idx="2">
                  <c:v>174.468771</c:v>
                </c:pt>
                <c:pt idx="3">
                  <c:v>174.45596077000002</c:v>
                </c:pt>
                <c:pt idx="4">
                  <c:v>168.21265599999987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329408"/>
        <c:axId val="127330944"/>
      </c:barChart>
      <c:dateAx>
        <c:axId val="127329408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127330944"/>
        <c:crosses val="autoZero"/>
        <c:auto val="1"/>
        <c:lblOffset val="100"/>
        <c:baseTimeUnit val="months"/>
        <c:majorUnit val="3"/>
        <c:majorTimeUnit val="months"/>
      </c:dateAx>
      <c:valAx>
        <c:axId val="127330944"/>
        <c:scaling>
          <c:orientation val="minMax"/>
          <c:min val="150"/>
        </c:scaling>
        <c:delete val="1"/>
        <c:axPos val="l"/>
        <c:numFmt formatCode="0" sourceLinked="0"/>
        <c:majorTickMark val="out"/>
        <c:minorTickMark val="none"/>
        <c:tickLblPos val="none"/>
        <c:crossAx val="127329408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ln w="69850" cap="rnd">
              <a:solidFill>
                <a:srgbClr val="4F81BD"/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'Islamic &amp; Micro'!$A$85:$A$89</c:f>
              <c:numCache>
                <c:formatCode>mmm\-yy</c:formatCode>
                <c:ptCount val="5"/>
                <c:pt idx="0">
                  <c:v>40695</c:v>
                </c:pt>
                <c:pt idx="1">
                  <c:v>40787</c:v>
                </c:pt>
                <c:pt idx="2">
                  <c:v>40878</c:v>
                </c:pt>
                <c:pt idx="3">
                  <c:v>40969</c:v>
                </c:pt>
                <c:pt idx="4">
                  <c:v>41061</c:v>
                </c:pt>
              </c:numCache>
            </c:numRef>
          </c:cat>
          <c:val>
            <c:numRef>
              <c:f>'Islamic &amp; Micro'!$B$92:$B$96</c:f>
              <c:numCache>
                <c:formatCode>0.00</c:formatCode>
                <c:ptCount val="5"/>
                <c:pt idx="0">
                  <c:v>1.57</c:v>
                </c:pt>
                <c:pt idx="1">
                  <c:v>1.55</c:v>
                </c:pt>
                <c:pt idx="2">
                  <c:v>1.6177906999999991</c:v>
                </c:pt>
                <c:pt idx="3">
                  <c:v>1.762532</c:v>
                </c:pt>
                <c:pt idx="4">
                  <c:v>3.8970370000000001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875392"/>
        <c:axId val="134889472"/>
      </c:barChart>
      <c:dateAx>
        <c:axId val="13487539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134889472"/>
        <c:crosses val="autoZero"/>
        <c:auto val="1"/>
        <c:lblOffset val="100"/>
        <c:baseTimeUnit val="months"/>
        <c:majorUnit val="3"/>
        <c:majorTimeUnit val="months"/>
      </c:dateAx>
      <c:valAx>
        <c:axId val="134889472"/>
        <c:scaling>
          <c:orientation val="minMax"/>
        </c:scaling>
        <c:delete val="1"/>
        <c:axPos val="l"/>
        <c:numFmt formatCode="0" sourceLinked="0"/>
        <c:majorTickMark val="out"/>
        <c:minorTickMark val="none"/>
        <c:tickLblPos val="none"/>
        <c:crossAx val="134875392"/>
        <c:crosses val="autoZero"/>
        <c:crossBetween val="between"/>
      </c:valAx>
    </c:plotArea>
    <c:plotVisOnly val="1"/>
    <c:dispBlanksAs val="gap"/>
    <c:showDLblsOverMax val="0"/>
  </c:chart>
  <c:spPr>
    <a:ln>
      <a:solidFill>
        <a:prstClr val="black"/>
      </a:solidFill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561533974919801"/>
          <c:y val="4.4057617797775533E-2"/>
          <c:w val="0.6371751968504058"/>
          <c:h val="0.778617672790905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Total Gross Outstanding (Rs Billion)</c:v>
                </c:pt>
              </c:strCache>
            </c:strRef>
          </c:tx>
          <c:invertIfNegative val="0"/>
          <c:dLbls>
            <c:txPr>
              <a:bodyPr rot="0" vert="horz" anchor="t" anchorCtr="0"/>
              <a:lstStyle/>
              <a:p>
                <a:pPr>
                  <a:defRPr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Sheet1!$A$3:$A$9</c:f>
              <c:numCache>
                <c:formatCode>General</c:formatCode>
                <c:ptCount val="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</c:numCache>
            </c:numRef>
          </c:cat>
          <c:val>
            <c:numRef>
              <c:f>Sheet1!$B$3:$B$9</c:f>
              <c:numCache>
                <c:formatCode>0</c:formatCode>
                <c:ptCount val="7"/>
                <c:pt idx="0">
                  <c:v>55.293450000000163</c:v>
                </c:pt>
                <c:pt idx="1">
                  <c:v>61.956740000000003</c:v>
                </c:pt>
                <c:pt idx="2">
                  <c:v>76.004360000000005</c:v>
                </c:pt>
                <c:pt idx="3">
                  <c:v>83.785800000000009</c:v>
                </c:pt>
                <c:pt idx="4">
                  <c:v>76.662769999999981</c:v>
                </c:pt>
                <c:pt idx="5">
                  <c:v>67.016399000000007</c:v>
                </c:pt>
                <c:pt idx="6" formatCode="#,##0">
                  <c:v>59.380945176041998</c:v>
                </c:pt>
              </c:numCache>
            </c:numRef>
          </c:val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Gross Outstanding (Rs Billion) - Share of All Banks &amp; Other DFIs</c:v>
                </c:pt>
              </c:strCache>
            </c:strRef>
          </c:tx>
          <c:invertIfNegative val="0"/>
          <c:dLbls>
            <c:numFmt formatCode="#,##0" sourceLinked="0"/>
            <c:txPr>
              <a:bodyPr rot="0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Sheet1!$A$3:$A$9</c:f>
              <c:numCache>
                <c:formatCode>General</c:formatCode>
                <c:ptCount val="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</c:numCache>
            </c:numRef>
          </c:cat>
          <c:val>
            <c:numRef>
              <c:f>Sheet1!$C$3:$C$9</c:f>
              <c:numCache>
                <c:formatCode>0</c:formatCode>
                <c:ptCount val="7"/>
                <c:pt idx="0">
                  <c:v>35.940449999999998</c:v>
                </c:pt>
                <c:pt idx="1">
                  <c:v>50.804740000000002</c:v>
                </c:pt>
                <c:pt idx="2">
                  <c:v>63.843360000000004</c:v>
                </c:pt>
                <c:pt idx="3">
                  <c:v>67.028799999999919</c:v>
                </c:pt>
                <c:pt idx="4">
                  <c:v>60.563770000000012</c:v>
                </c:pt>
                <c:pt idx="5">
                  <c:v>53.078329000000011</c:v>
                </c:pt>
                <c:pt idx="6" formatCode="#,##0">
                  <c:v>46.143635176042196</c:v>
                </c:pt>
              </c:numCache>
            </c:numRef>
          </c:val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Gross Outstanding (Rs Billion) - Share of HBFC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289308176100683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4337146535928527E-3"/>
                  <c:y val="1.43678160919540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4339622641509708E-3"/>
                  <c:y val="-8.62068965517246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2578616352201201E-2"/>
                  <c:y val="-2.87356321839081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57232704402516E-2"/>
                  <c:y val="5.74712643678163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8867924528301903E-2"/>
                  <c:y val="2.87356321839081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6.2893081761006839E-3"/>
                  <c:y val="1.43678160919540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Sheet1!$A$3:$A$9</c:f>
              <c:numCache>
                <c:formatCode>General</c:formatCode>
                <c:ptCount val="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</c:numCache>
            </c:numRef>
          </c:cat>
          <c:val>
            <c:numRef>
              <c:f>Sheet1!$D$3:$D$9</c:f>
              <c:numCache>
                <c:formatCode>0</c:formatCode>
                <c:ptCount val="7"/>
                <c:pt idx="0" formatCode="General">
                  <c:v>19.353000000000005</c:v>
                </c:pt>
                <c:pt idx="1">
                  <c:v>11.152000000000006</c:v>
                </c:pt>
                <c:pt idx="2">
                  <c:v>12.161</c:v>
                </c:pt>
                <c:pt idx="3">
                  <c:v>16.757000000000001</c:v>
                </c:pt>
                <c:pt idx="4">
                  <c:v>16.099</c:v>
                </c:pt>
                <c:pt idx="5">
                  <c:v>13.938069999999998</c:v>
                </c:pt>
                <c:pt idx="6" formatCode="#,##0.00">
                  <c:v>13.237309999999999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6"/>
        <c:axId val="136718592"/>
        <c:axId val="136724480"/>
      </c:barChart>
      <c:catAx>
        <c:axId val="136718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6724480"/>
        <c:crosses val="autoZero"/>
        <c:auto val="1"/>
        <c:lblAlgn val="ctr"/>
        <c:lblOffset val="100"/>
        <c:noMultiLvlLbl val="0"/>
      </c:catAx>
      <c:valAx>
        <c:axId val="136724480"/>
        <c:scaling>
          <c:orientation val="minMax"/>
        </c:scaling>
        <c:delete val="0"/>
        <c:axPos val="l"/>
        <c:numFmt formatCode="0" sourceLinked="1"/>
        <c:majorTickMark val="out"/>
        <c:minorTickMark val="none"/>
        <c:tickLblPos val="nextTo"/>
        <c:crossAx val="1367185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130908259584162"/>
          <c:y val="2.3151481064866867E-2"/>
          <c:w val="0.2386909174041687"/>
          <c:h val="0.85911698537682757"/>
        </c:manualLayout>
      </c:layout>
      <c:overlay val="0"/>
    </c:legend>
    <c:plotVisOnly val="1"/>
    <c:dispBlanksAs val="gap"/>
    <c:showDLblsOverMax val="0"/>
  </c:chart>
  <c:spPr>
    <a:ln>
      <a:solidFill>
        <a:schemeClr val="tx2">
          <a:lumMod val="40000"/>
          <a:lumOff val="60000"/>
        </a:schemeClr>
      </a:solidFill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561533974919801"/>
          <c:y val="4.4057617797775513E-2"/>
          <c:w val="0.63289278944298633"/>
          <c:h val="0.827050056242969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Non-Performing Loans (Rs Billion)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Sheet1!$A$2:$A$5</c:f>
              <c:numCache>
                <c:formatCode>General</c:formatCod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</c:numCache>
            </c:numRef>
          </c:cat>
          <c:val>
            <c:numRef>
              <c:f>Sheet1!$B$2:$B$5</c:f>
              <c:numCache>
                <c:formatCode>0</c:formatCode>
                <c:ptCount val="4"/>
                <c:pt idx="0">
                  <c:v>12.30189</c:v>
                </c:pt>
                <c:pt idx="1">
                  <c:v>15.803000000000004</c:v>
                </c:pt>
                <c:pt idx="2">
                  <c:v>18.540329999999873</c:v>
                </c:pt>
                <c:pt idx="3">
                  <c:v>19.070571341922189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Share of All Banks &amp; Other DFIs (Rs Billion)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Sheet1!$A$2:$A$5</c:f>
              <c:numCache>
                <c:formatCode>General</c:formatCod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</c:numCache>
            </c:numRef>
          </c:cat>
          <c:val>
            <c:numRef>
              <c:f>Sheet1!$C$2:$C$5</c:f>
              <c:numCache>
                <c:formatCode>0</c:formatCode>
                <c:ptCount val="4"/>
                <c:pt idx="0">
                  <c:v>6.0828899999999955</c:v>
                </c:pt>
                <c:pt idx="1">
                  <c:v>9.282</c:v>
                </c:pt>
                <c:pt idx="2">
                  <c:v>11.412880000000024</c:v>
                </c:pt>
                <c:pt idx="3">
                  <c:v>11.736158341922145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Share of HBFC (Rs Billion)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Sheet1!$A$2:$A$5</c:f>
              <c:numCache>
                <c:formatCode>General</c:formatCod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</c:numCache>
            </c:numRef>
          </c:cat>
          <c:val>
            <c:numRef>
              <c:f>Sheet1!$D$2:$D$5</c:f>
              <c:numCache>
                <c:formatCode>0</c:formatCode>
                <c:ptCount val="4"/>
                <c:pt idx="0">
                  <c:v>6.2190000000000003</c:v>
                </c:pt>
                <c:pt idx="1">
                  <c:v>6.5209999999999955</c:v>
                </c:pt>
                <c:pt idx="2">
                  <c:v>7.1274499999999845</c:v>
                </c:pt>
                <c:pt idx="3">
                  <c:v>7.3344129999999845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6792320"/>
        <c:axId val="136802304"/>
      </c:barChart>
      <c:catAx>
        <c:axId val="136792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6802304"/>
        <c:crosses val="autoZero"/>
        <c:auto val="1"/>
        <c:lblAlgn val="ctr"/>
        <c:lblOffset val="100"/>
        <c:noMultiLvlLbl val="0"/>
      </c:catAx>
      <c:valAx>
        <c:axId val="136802304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1367923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082294400699911"/>
          <c:y val="2.6847976239812252E-2"/>
          <c:w val="0.24297335228929912"/>
          <c:h val="0.84157307639176682"/>
        </c:manualLayout>
      </c:layout>
      <c:overlay val="0"/>
    </c:legend>
    <c:plotVisOnly val="1"/>
    <c:dispBlanksAs val="gap"/>
    <c:showDLblsOverMax val="0"/>
  </c:chart>
  <c:spPr>
    <a:ln>
      <a:solidFill>
        <a:schemeClr val="tx2">
          <a:lumMod val="40000"/>
          <a:lumOff val="60000"/>
        </a:schemeClr>
      </a:solidFill>
    </a:ln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'Qtrly Trends'!$D$30</c:f>
              <c:strCache>
                <c:ptCount val="1"/>
                <c:pt idx="0">
                  <c:v>Gross O/S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114300">
              <a:solidFill>
                <a:schemeClr val="accent1"/>
              </a:solidFill>
            </a:ln>
          </c:spPr>
          <c:invertIfNegative val="0"/>
          <c:dLbls>
            <c:dLbl>
              <c:idx val="0"/>
              <c:layout>
                <c:manualLayout>
                  <c:x val="-5.6618535762048821E-3"/>
                  <c:y val="-0.4325035097357025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0.4382637490081181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2661217075386253E-3"/>
                  <c:y val="-0.3974867240432172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701316626974762E-2"/>
                  <c:y val="-0.4018928157236170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0.3049481169504983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'Qtrly Trends'!$A$3:$A$7</c:f>
              <c:numCache>
                <c:formatCode>mmm\-yy</c:formatCode>
                <c:ptCount val="5"/>
                <c:pt idx="0">
                  <c:v>40603</c:v>
                </c:pt>
                <c:pt idx="1">
                  <c:v>40695</c:v>
                </c:pt>
                <c:pt idx="2">
                  <c:v>40787</c:v>
                </c:pt>
                <c:pt idx="3">
                  <c:v>40878</c:v>
                </c:pt>
                <c:pt idx="4">
                  <c:v>40969</c:v>
                </c:pt>
              </c:numCache>
            </c:numRef>
          </c:cat>
          <c:val>
            <c:numRef>
              <c:f>'Qtrly Trends'!$D$31:$D$35</c:f>
              <c:numCache>
                <c:formatCode>0</c:formatCode>
                <c:ptCount val="5"/>
                <c:pt idx="0">
                  <c:v>18.249925999999999</c:v>
                </c:pt>
                <c:pt idx="1">
                  <c:v>18.026347999999938</c:v>
                </c:pt>
                <c:pt idx="2">
                  <c:v>16.573924999999999</c:v>
                </c:pt>
                <c:pt idx="3">
                  <c:v>16.381651206500003</c:v>
                </c:pt>
                <c:pt idx="4">
                  <c:v>12.369538275000057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136828800"/>
        <c:axId val="136830336"/>
      </c:barChart>
      <c:dateAx>
        <c:axId val="136828800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crossAx val="136830336"/>
        <c:crosses val="autoZero"/>
        <c:auto val="1"/>
        <c:lblOffset val="100"/>
        <c:baseTimeUnit val="months"/>
        <c:majorUnit val="3"/>
        <c:majorTimeUnit val="months"/>
        <c:minorUnit val="1"/>
        <c:minorTimeUnit val="months"/>
      </c:dateAx>
      <c:valAx>
        <c:axId val="136830336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one"/>
        <c:crossAx val="136828800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2">
          <a:lumMod val="40000"/>
          <a:lumOff val="60000"/>
        </a:schemeClr>
      </a:solidFill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0B1557-2E52-4421-BA3A-BFA92C4DEDEB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0A009C-F844-464E-8470-C245FC9ED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221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4DCBA7-2900-487B-A4DF-1E436365125F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047A4-939D-48ED-95E0-604E33E4F8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174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F6BC0C-C348-4996-A0F2-30E28C1F9996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7C6C9F-E2AC-4E21-80F3-D61A71D95B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F6BC0C-C348-4996-A0F2-30E28C1F9996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7C6C9F-E2AC-4E21-80F3-D61A71D95B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F6BC0C-C348-4996-A0F2-30E28C1F9996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7C6C9F-E2AC-4E21-80F3-D61A71D95B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F6BC0C-C348-4996-A0F2-30E28C1F9996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7C6C9F-E2AC-4E21-80F3-D61A71D95B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F6BC0C-C348-4996-A0F2-30E28C1F9996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7C6C9F-E2AC-4E21-80F3-D61A71D95B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F6BC0C-C348-4996-A0F2-30E28C1F9996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7C6C9F-E2AC-4E21-80F3-D61A71D95B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F6BC0C-C348-4996-A0F2-30E28C1F9996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7C6C9F-E2AC-4E21-80F3-D61A71D95B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F6BC0C-C348-4996-A0F2-30E28C1F9996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7C6C9F-E2AC-4E21-80F3-D61A71D95B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F6BC0C-C348-4996-A0F2-30E28C1F9996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7C6C9F-E2AC-4E21-80F3-D61A71D95B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F6BC0C-C348-4996-A0F2-30E28C1F9996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7C6C9F-E2AC-4E21-80F3-D61A71D95B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F6BC0C-C348-4996-A0F2-30E28C1F9996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7C6C9F-E2AC-4E21-80F3-D61A71D95B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CF6BC0C-C348-4996-A0F2-30E28C1F9996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A7C6C9F-E2AC-4E21-80F3-D61A71D95B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143000"/>
            <a:ext cx="74066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Housing Finance –</a:t>
            </a:r>
            <a:br>
              <a:rPr lang="en-US" dirty="0" smtClean="0"/>
            </a:br>
            <a:r>
              <a:rPr lang="en-US" dirty="0" smtClean="0"/>
              <a:t>Market, Opportunities and Challenges</a:t>
            </a:r>
            <a:endParaRPr lang="en-US" dirty="0"/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3429000"/>
            <a:ext cx="4038600" cy="20478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868680"/>
          </a:xfrm>
          <a:ln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3200" dirty="0" smtClean="0"/>
              <a:t>Mortgage Market of Pakistan</a:t>
            </a:r>
            <a:endParaRPr lang="en-US" sz="3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9B808-6236-4BC6-89E3-3ED15B440987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4" name="Chart 3"/>
          <p:cNvGraphicFramePr/>
          <p:nvPr/>
        </p:nvGraphicFramePr>
        <p:xfrm>
          <a:off x="1371600" y="1981200"/>
          <a:ext cx="3657600" cy="438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5181600" y="1981200"/>
          <a:ext cx="3657600" cy="438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1447800" y="1600200"/>
            <a:ext cx="30480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Gross Outstanding 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34000" y="1600200"/>
            <a:ext cx="30480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Non-performing loans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28600"/>
            <a:ext cx="7498080" cy="640080"/>
          </a:xfrm>
          <a:ln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3200" dirty="0" smtClean="0"/>
              <a:t>Islamic Banking Industry</a:t>
            </a:r>
            <a:endParaRPr lang="en-US" sz="3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9B808-6236-4BC6-89E3-3ED15B44098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0" y="1600200"/>
            <a:ext cx="30480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Gross Outstanding Islamic</a:t>
            </a:r>
            <a:r>
              <a:rPr kumimoji="0" lang="en-US" sz="1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Banking Industry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(Rs. Billions)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410200" y="1600200"/>
            <a:ext cx="33528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Non-performing </a:t>
            </a:r>
            <a:r>
              <a:rPr lang="en-US" sz="1600" b="1" dirty="0" smtClean="0">
                <a:latin typeface="+mj-lt"/>
                <a:ea typeface="+mj-ea"/>
                <a:cs typeface="+mj-cs"/>
              </a:rPr>
              <a:t>asset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(Rs. Billions)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Chart 8"/>
          <p:cNvGraphicFramePr/>
          <p:nvPr/>
        </p:nvGraphicFramePr>
        <p:xfrm>
          <a:off x="1219200" y="2209800"/>
          <a:ext cx="3657600" cy="4023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5105400" y="2209800"/>
          <a:ext cx="3657600" cy="4023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04800"/>
            <a:ext cx="7498080" cy="716280"/>
          </a:xfrm>
          <a:ln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3200" dirty="0" smtClean="0"/>
              <a:t>Microfinance Banks</a:t>
            </a:r>
            <a:endParaRPr lang="en-US" sz="3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9B808-6236-4BC6-89E3-3ED15B440987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143000" y="1371600"/>
            <a:ext cx="36576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Gross Outstanding Microfinance Banking I</a:t>
            </a:r>
            <a:r>
              <a:rPr kumimoji="0" lang="en-US" sz="16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ndustry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 (Rs. Millions)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029200" y="1447800"/>
            <a:ext cx="36576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Non-performing </a:t>
            </a:r>
            <a:r>
              <a:rPr lang="en-US" sz="1600" b="1" dirty="0" smtClean="0">
                <a:latin typeface="+mj-lt"/>
                <a:ea typeface="+mj-ea"/>
                <a:cs typeface="+mj-cs"/>
              </a:rPr>
              <a:t>asset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 (Rs. Billions)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Chart 8"/>
          <p:cNvGraphicFramePr/>
          <p:nvPr/>
        </p:nvGraphicFramePr>
        <p:xfrm>
          <a:off x="1219200" y="1981200"/>
          <a:ext cx="3657600" cy="4023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4953000" y="1981200"/>
          <a:ext cx="3657600" cy="4023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81000"/>
            <a:ext cx="7543800" cy="685800"/>
          </a:xfrm>
          <a:ln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3200" dirty="0" smtClean="0"/>
              <a:t>Role of SBP in Promotion of Housing Finance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524000"/>
            <a:ext cx="7543800" cy="4876800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2200" dirty="0" smtClean="0"/>
              <a:t>Formation of </a:t>
            </a:r>
            <a:r>
              <a:rPr lang="en-US" sz="2200" b="1" dirty="0" smtClean="0"/>
              <a:t>Housing Advisory Group</a:t>
            </a:r>
          </a:p>
          <a:p>
            <a:pPr lvl="1" algn="just"/>
            <a:r>
              <a:rPr lang="en-US" sz="2200" dirty="0" smtClean="0"/>
              <a:t>Implementation of HAG recommendations </a:t>
            </a:r>
          </a:p>
          <a:p>
            <a:pPr algn="just"/>
            <a:r>
              <a:rPr lang="en-US" sz="2200" dirty="0" smtClean="0">
                <a:cs typeface="Arial" charset="0"/>
              </a:rPr>
              <a:t>Development of secondary mortgage market in Pakistan by creating a </a:t>
            </a:r>
            <a:r>
              <a:rPr lang="en-US" sz="2200" b="1" dirty="0" smtClean="0">
                <a:cs typeface="Arial" charset="0"/>
              </a:rPr>
              <a:t>Mortgage Refinance Company (MRC)</a:t>
            </a:r>
          </a:p>
          <a:p>
            <a:pPr algn="just"/>
            <a:r>
              <a:rPr lang="en-US" sz="2200" dirty="0" smtClean="0">
                <a:cs typeface="Arial" charset="0"/>
              </a:rPr>
              <a:t>Review of </a:t>
            </a:r>
            <a:r>
              <a:rPr lang="en-US" sz="2200" b="1" dirty="0" smtClean="0">
                <a:cs typeface="Arial" charset="0"/>
              </a:rPr>
              <a:t>Prudential Regulations </a:t>
            </a:r>
            <a:r>
              <a:rPr lang="en-US" sz="2200" dirty="0" smtClean="0">
                <a:cs typeface="Arial" charset="0"/>
              </a:rPr>
              <a:t>for Housing Finance</a:t>
            </a:r>
          </a:p>
          <a:p>
            <a:pPr algn="just"/>
            <a:r>
              <a:rPr lang="en-US" sz="2200" dirty="0" smtClean="0"/>
              <a:t>Preparation of </a:t>
            </a:r>
            <a:r>
              <a:rPr lang="en-US" sz="2200" b="1" dirty="0" smtClean="0"/>
              <a:t>Housing Finance Guidelines</a:t>
            </a:r>
          </a:p>
          <a:p>
            <a:pPr lvl="0" algn="just"/>
            <a:r>
              <a:rPr lang="en-US" sz="2200" dirty="0" smtClean="0">
                <a:cs typeface="Arial" charset="0"/>
              </a:rPr>
              <a:t>Development of a </a:t>
            </a:r>
            <a:r>
              <a:rPr lang="en-US" sz="2200" b="1" dirty="0" smtClean="0">
                <a:cs typeface="Arial" charset="0"/>
              </a:rPr>
              <a:t>Model for Builders/Developers Finance</a:t>
            </a:r>
          </a:p>
          <a:p>
            <a:pPr lvl="0" algn="just"/>
            <a:r>
              <a:rPr lang="en-US" sz="2200" b="1" dirty="0" smtClean="0">
                <a:cs typeface="Arial" charset="0"/>
              </a:rPr>
              <a:t>Capacity Development </a:t>
            </a:r>
            <a:r>
              <a:rPr lang="en-US" sz="2200" dirty="0" smtClean="0">
                <a:cs typeface="Arial" charset="0"/>
              </a:rPr>
              <a:t>of Financial Institutions in  housing finance through seminars, workshops and training programs</a:t>
            </a:r>
          </a:p>
          <a:p>
            <a:pPr algn="just"/>
            <a:r>
              <a:rPr lang="en-US" sz="2200" dirty="0" smtClean="0"/>
              <a:t>Effective coordination with key Stakeholders – ABAD, AMB etc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7467600" cy="685800"/>
          </a:xfrm>
          <a:ln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3200" dirty="0" smtClean="0"/>
              <a:t>Housing Advisory Group-Recommendations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371600"/>
            <a:ext cx="7467600" cy="4876800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pPr marL="111125" indent="7938" algn="just">
              <a:buNone/>
            </a:pPr>
            <a:r>
              <a:rPr lang="en-US" dirty="0" smtClean="0"/>
              <a:t>SBP formulated a </a:t>
            </a:r>
            <a:r>
              <a:rPr lang="en-US" b="1" dirty="0" smtClean="0"/>
              <a:t>Housing Advisory Group (HAG)</a:t>
            </a:r>
            <a:r>
              <a:rPr lang="en-US" dirty="0" smtClean="0"/>
              <a:t>,</a:t>
            </a:r>
            <a:r>
              <a:rPr lang="en-US" b="1" dirty="0" smtClean="0"/>
              <a:t> </a:t>
            </a:r>
            <a:r>
              <a:rPr lang="en-US" dirty="0" smtClean="0"/>
              <a:t>drawing membership from different stakeholders and its recommendations are being actively pursued by SBP.</a:t>
            </a:r>
          </a:p>
          <a:p>
            <a:pPr algn="just">
              <a:buNone/>
            </a:pPr>
            <a:endParaRPr lang="en-US" dirty="0" smtClean="0"/>
          </a:p>
          <a:p>
            <a:pPr lvl="1" algn="just"/>
            <a:r>
              <a:rPr lang="en-US" dirty="0" smtClean="0"/>
              <a:t>Reforming Legal Framework affecting Foreclosure, Transfer, Tenancy, Rent Control and  Credit bureaus etc</a:t>
            </a:r>
          </a:p>
          <a:p>
            <a:pPr lvl="1" algn="just"/>
            <a:r>
              <a:rPr lang="en-US" dirty="0" smtClean="0"/>
              <a:t>Rationalization of Transaction Costs</a:t>
            </a:r>
          </a:p>
          <a:p>
            <a:pPr lvl="1" algn="just"/>
            <a:r>
              <a:rPr lang="en-US" dirty="0" smtClean="0"/>
              <a:t>Establishing an integrated land registration information system</a:t>
            </a:r>
          </a:p>
          <a:p>
            <a:pPr lvl="1" algn="just"/>
            <a:r>
              <a:rPr lang="en-US" dirty="0" smtClean="0"/>
              <a:t>Increasing supply of land for affordable housing</a:t>
            </a:r>
          </a:p>
          <a:p>
            <a:pPr lvl="1" algn="just"/>
            <a:r>
              <a:rPr lang="en-US" dirty="0" smtClean="0"/>
              <a:t>Structuring and streamlining Large Scale Developer’s Finance</a:t>
            </a:r>
          </a:p>
          <a:p>
            <a:pPr lvl="1" algn="just"/>
            <a:r>
              <a:rPr lang="en-US" dirty="0" smtClean="0"/>
              <a:t>Facilitate low-cost/low-income housing models and products</a:t>
            </a:r>
          </a:p>
          <a:p>
            <a:pPr lvl="1" algn="just"/>
            <a:r>
              <a:rPr lang="en-US" dirty="0" smtClean="0"/>
              <a:t>Facilitate Real Estate Investment Trusts (REITs)</a:t>
            </a:r>
          </a:p>
          <a:p>
            <a:pPr lvl="1" algn="just"/>
            <a:r>
              <a:rPr lang="en-US" dirty="0" smtClean="0"/>
              <a:t>Provision of long term funding for housing loans</a:t>
            </a:r>
          </a:p>
          <a:p>
            <a:pPr lvl="1" algn="just"/>
            <a:r>
              <a:rPr lang="en-US" dirty="0" smtClean="0"/>
              <a:t>Housing Observatory (housing market information system)</a:t>
            </a:r>
          </a:p>
          <a:p>
            <a:pPr lvl="1" algn="just"/>
            <a:r>
              <a:rPr lang="en-US" dirty="0" smtClean="0"/>
              <a:t>Capacity building of the mortgage banking industry in Pakistan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7239000" cy="715962"/>
          </a:xfrm>
          <a:ln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3200" dirty="0" smtClean="0"/>
              <a:t>Mortgage Refinance Company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447800"/>
            <a:ext cx="7162800" cy="4648200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62500" lnSpcReduction="20000"/>
          </a:bodyPr>
          <a:lstStyle/>
          <a:p>
            <a:pPr algn="just"/>
            <a:r>
              <a:rPr lang="en-US" dirty="0" smtClean="0"/>
              <a:t>Develop the Primary Mortgage Market</a:t>
            </a:r>
          </a:p>
          <a:p>
            <a:pPr lvl="1" algn="just"/>
            <a:r>
              <a:rPr lang="en-US" dirty="0" smtClean="0"/>
              <a:t>Provide financial resources to enable primary mortgage lenders (PMLs) to grant more loans at fixed/hybrid rates and for longer tenure</a:t>
            </a:r>
          </a:p>
          <a:p>
            <a:pPr lvl="1" algn="just"/>
            <a:r>
              <a:rPr lang="en-US" dirty="0" smtClean="0"/>
              <a:t>Prepare PMLs for BASEL compliance by narrowing the gap between the maturity structure of the housing loans and the source of funds</a:t>
            </a:r>
          </a:p>
          <a:p>
            <a:pPr lvl="1" algn="just"/>
            <a:r>
              <a:rPr lang="en-US" dirty="0" smtClean="0"/>
              <a:t>Ensure loan standardization across primary lending institutions which is necessary for any future securitization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Develop the Capital Markets </a:t>
            </a:r>
          </a:p>
          <a:p>
            <a:pPr lvl="1" algn="just"/>
            <a:r>
              <a:rPr lang="en-US" dirty="0" smtClean="0"/>
              <a:t>Provide more private debt securities (Bonds) with different maturities and rates for investment of surplus funds </a:t>
            </a:r>
          </a:p>
          <a:p>
            <a:pPr lvl="1" algn="just"/>
            <a:r>
              <a:rPr lang="en-US" dirty="0" smtClean="0"/>
              <a:t>Promote ABS as a tool for raising funds from the capital markets</a:t>
            </a:r>
          </a:p>
          <a:p>
            <a:pPr lvl="1" algn="just"/>
            <a:r>
              <a:rPr lang="en-US" dirty="0" smtClean="0"/>
              <a:t>Create a Yield Curve to serve as a benchmark for other institutions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251192" cy="792162"/>
          </a:xfrm>
          <a:ln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3200" dirty="0" smtClean="0"/>
              <a:t>Housing Finance Regulations &amp; Guidelines </a:t>
            </a:r>
            <a:endParaRPr lang="en-US" sz="3200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1371600"/>
            <a:ext cx="7315200" cy="2209800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n-US" sz="1600" b="1" dirty="0" smtClean="0">
                <a:latin typeface="Calibri" pitchFamily="34" charset="0"/>
              </a:rPr>
              <a:t>Regulations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en-US" sz="1600" dirty="0" smtClean="0">
                <a:latin typeface="Calibri" pitchFamily="34" charset="0"/>
              </a:rPr>
              <a:t>The Housing Finance regulations are covered under Consumer Finance Prudential Regulations.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en-US" sz="1600" dirty="0" smtClean="0">
                <a:latin typeface="Calibri" pitchFamily="34" charset="0"/>
              </a:rPr>
              <a:t>Since Housing Finance has its distinct nature and scope, there has been growing demand from all stakeholders to separate Housing Finance from Consumer Finance.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en-US" sz="1600" dirty="0" smtClean="0">
                <a:latin typeface="Calibri" pitchFamily="34" charset="0"/>
              </a:rPr>
              <a:t>SBP intends to announce reviewed Housing Finance Prudential Regulations this year.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371600" y="3886200"/>
            <a:ext cx="7315200" cy="2362200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365760" marR="0" lvl="0" indent="-283464" algn="just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Guidelines</a:t>
            </a:r>
          </a:p>
          <a:p>
            <a:pPr marL="822960" lvl="1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1700" dirty="0" smtClean="0">
                <a:latin typeface="Calibri" pitchFamily="34" charset="0"/>
              </a:rPr>
              <a:t>Comprehensive set of Mortgage Finance Guidelines covering all facets of Housing Finance (Conventional and Faith-Based) based on best lending practices. </a:t>
            </a:r>
          </a:p>
          <a:p>
            <a:pPr marL="822960" lvl="1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lang="en-US" sz="1700" dirty="0" smtClean="0">
                <a:latin typeface="Calibri" pitchFamily="34" charset="0"/>
              </a:rPr>
              <a:t>With active involvement of Association of Mortgage Bankers and feedback from other Stakeholders, these Guidelines would be launched this year.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47800" y="381000"/>
            <a:ext cx="7315200" cy="685800"/>
          </a:xfrm>
          <a:ln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3200" dirty="0" smtClean="0"/>
              <a:t>Large Scale Builders Finance Model</a:t>
            </a:r>
            <a:endParaRPr lang="en-US" sz="3200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1447800"/>
            <a:ext cx="7315200" cy="4724400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85000" lnSpcReduction="20000"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n-US" sz="2800" dirty="0" smtClean="0"/>
              <a:t>SBP is working to develop financing models to facilitate large-scale builders/developers’ access to formal financial sector.</a:t>
            </a:r>
          </a:p>
          <a:p>
            <a:pPr algn="just" eaLnBrk="1" hangingPunct="1">
              <a:lnSpc>
                <a:spcPct val="90000"/>
              </a:lnSpc>
              <a:buNone/>
              <a:defRPr/>
            </a:pPr>
            <a:endParaRPr lang="en-US" sz="2800" dirty="0" smtClean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800" dirty="0" smtClean="0"/>
              <a:t>The Association of the Builders and Developers (ABAD), Investment Bankers, Association of Mortgage bankers (AMB) and Rating Agency have been consulted for the purpose.</a:t>
            </a:r>
          </a:p>
          <a:p>
            <a:pPr algn="just" eaLnBrk="1" hangingPunct="1">
              <a:lnSpc>
                <a:spcPct val="90000"/>
              </a:lnSpc>
              <a:buNone/>
              <a:defRPr/>
            </a:pPr>
            <a:endParaRPr lang="en-US" sz="2800" dirty="0" smtClean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800" dirty="0" smtClean="0"/>
              <a:t>Key challenges include: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n-US" dirty="0" smtClean="0"/>
              <a:t>Corporatization of large-scale developers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n-US" dirty="0" smtClean="0"/>
              <a:t>Bankable financial statements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n-US" dirty="0" smtClean="0"/>
              <a:t>Credit rating (Entity and Instrument Ratings)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n-US" dirty="0" smtClean="0"/>
              <a:t>Fiscal issues relating to Book Value and Market Value, declared income and wealth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327392" cy="715962"/>
          </a:xfrm>
          <a:ln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3200" dirty="0" smtClean="0"/>
              <a:t>Models of Affordable Housing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447800"/>
            <a:ext cx="7327392" cy="4343400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Khuda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Basti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Ansar Management Company</a:t>
            </a:r>
          </a:p>
          <a:p>
            <a:endParaRPr lang="en-US" dirty="0"/>
          </a:p>
          <a:p>
            <a:r>
              <a:rPr lang="en-US" dirty="0" err="1" smtClean="0"/>
              <a:t>Ashiyana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7162800" cy="792162"/>
          </a:xfrm>
          <a:ln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3200" dirty="0" err="1" smtClean="0"/>
              <a:t>Khuda</a:t>
            </a:r>
            <a:r>
              <a:rPr lang="en-US" sz="3200" dirty="0" smtClean="0"/>
              <a:t> </a:t>
            </a:r>
            <a:r>
              <a:rPr lang="en-US" sz="3200" dirty="0" err="1" smtClean="0"/>
              <a:t>Ki</a:t>
            </a:r>
            <a:r>
              <a:rPr lang="en-US" sz="3200" dirty="0" smtClean="0"/>
              <a:t> </a:t>
            </a:r>
            <a:r>
              <a:rPr lang="en-US" sz="3200" dirty="0" err="1" smtClean="0"/>
              <a:t>Basti</a:t>
            </a:r>
            <a:r>
              <a:rPr lang="en-US" sz="3200" dirty="0" smtClean="0"/>
              <a:t> (KKB)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174992" cy="4800600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60000"/>
              </a:lnSpc>
            </a:pPr>
            <a:r>
              <a:rPr lang="en-US" dirty="0" smtClean="0"/>
              <a:t>Incremental Development Approach</a:t>
            </a:r>
          </a:p>
          <a:p>
            <a:pPr algn="just">
              <a:lnSpc>
                <a:spcPct val="160000"/>
              </a:lnSpc>
            </a:pPr>
            <a:r>
              <a:rPr lang="en-US" dirty="0" smtClean="0"/>
              <a:t>Immediate Possession</a:t>
            </a:r>
          </a:p>
          <a:p>
            <a:pPr algn="just">
              <a:lnSpc>
                <a:spcPct val="160000"/>
              </a:lnSpc>
            </a:pPr>
            <a:r>
              <a:rPr lang="en-US" dirty="0" smtClean="0"/>
              <a:t>Construction as per the dwellers affordability, usually starts with </a:t>
            </a:r>
            <a:r>
              <a:rPr lang="en-US" dirty="0" err="1" smtClean="0"/>
              <a:t>Jhugi</a:t>
            </a:r>
            <a:r>
              <a:rPr lang="en-US" dirty="0" smtClean="0"/>
              <a:t> (Camp).</a:t>
            </a:r>
          </a:p>
          <a:p>
            <a:pPr algn="just">
              <a:lnSpc>
                <a:spcPct val="160000"/>
              </a:lnSpc>
            </a:pPr>
            <a:r>
              <a:rPr lang="en-US" dirty="0" smtClean="0"/>
              <a:t>Development of Infrastructure Incrementally</a:t>
            </a:r>
          </a:p>
          <a:p>
            <a:pPr algn="just">
              <a:lnSpc>
                <a:spcPct val="160000"/>
              </a:lnSpc>
            </a:pPr>
            <a:r>
              <a:rPr lang="en-US" dirty="0" smtClean="0"/>
              <a:t>Dweller has to provide proof of residency for the first five years to get the lease of land.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304800"/>
            <a:ext cx="7498080" cy="685800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Affordable Housing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Affordable housing is a term used to describe dwelling units whose total housing costs for either rented or purchased unit, are deemed affordable to those that have a median household income.</a:t>
            </a:r>
          </a:p>
          <a:p>
            <a:pPr algn="just">
              <a:lnSpc>
                <a:spcPct val="150000"/>
              </a:lnSpc>
            </a:pPr>
            <a:endParaRPr lang="en-US" sz="2400" dirty="0" smtClean="0"/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In the United Kingdom affordable housing includes "social rented and intermediate housing, provided to specified eligible households whose needs are not met by the market."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098792" cy="639762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Ansar Management Company- </a:t>
            </a:r>
            <a:r>
              <a:rPr lang="en-US" sz="3200" dirty="0" err="1" smtClean="0"/>
              <a:t>Ctd</a:t>
            </a:r>
            <a:r>
              <a:rPr lang="en-US" sz="3200" dirty="0" smtClean="0"/>
              <a:t>…</a:t>
            </a:r>
            <a:endParaRPr lang="en-US" sz="3200" dirty="0"/>
          </a:p>
        </p:txBody>
      </p:sp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371600"/>
            <a:ext cx="7086600" cy="4800600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239000" cy="792162"/>
          </a:xfrm>
          <a:ln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3200" dirty="0" err="1" smtClean="0"/>
              <a:t>Aashiyana</a:t>
            </a:r>
            <a:r>
              <a:rPr lang="en-US" sz="3200" dirty="0" smtClean="0"/>
              <a:t> Scheme -Govt. of Punjab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47800"/>
            <a:ext cx="7239000" cy="4800600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>
                <a:latin typeface="Calibri" pitchFamily="34" charset="0"/>
              </a:rPr>
              <a:t>Objectives</a:t>
            </a:r>
          </a:p>
          <a:p>
            <a:pPr lvl="1" algn="just"/>
            <a:r>
              <a:rPr lang="en-US" dirty="0">
                <a:latin typeface="Calibri" pitchFamily="34" charset="0"/>
              </a:rPr>
              <a:t>Increase and improve the supply of housing, available and affordable to low and moderate income groups </a:t>
            </a:r>
          </a:p>
          <a:p>
            <a:pPr lvl="1" algn="just"/>
            <a:r>
              <a:rPr lang="en-US" dirty="0">
                <a:latin typeface="Calibri" pitchFamily="34" charset="0"/>
              </a:rPr>
              <a:t>Establishment of a sustainable community living</a:t>
            </a:r>
          </a:p>
          <a:p>
            <a:pPr lvl="1" algn="just"/>
            <a:r>
              <a:rPr lang="en-US" dirty="0">
                <a:latin typeface="Calibri" pitchFamily="34" charset="0"/>
              </a:rPr>
              <a:t>Ensuring decent and modern ambiance in each housing scheme</a:t>
            </a:r>
          </a:p>
          <a:p>
            <a:pPr lvl="1" algn="just"/>
            <a:r>
              <a:rPr lang="en-US" dirty="0">
                <a:latin typeface="Calibri" pitchFamily="34" charset="0"/>
              </a:rPr>
              <a:t>Bringing down the cost of the houses while not compromising on the quality</a:t>
            </a:r>
          </a:p>
          <a:p>
            <a:pPr lvl="1" algn="just"/>
            <a:r>
              <a:rPr lang="en-US" dirty="0">
                <a:latin typeface="Calibri" pitchFamily="34" charset="0"/>
              </a:rPr>
              <a:t>Making the project affordable for the target groups through easy installment plans</a:t>
            </a:r>
          </a:p>
          <a:p>
            <a:pPr lvl="1" algn="just"/>
            <a:r>
              <a:rPr lang="en-US" dirty="0">
                <a:latin typeface="Calibri" pitchFamily="34" charset="0"/>
              </a:rPr>
              <a:t>Ensuring transparency and fair play at every step</a:t>
            </a:r>
          </a:p>
          <a:p>
            <a:pPr lvl="1" algn="just"/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327392" cy="715962"/>
          </a:xfrm>
          <a:ln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3200" dirty="0" err="1" smtClean="0"/>
              <a:t>Aashiyana</a:t>
            </a:r>
            <a:r>
              <a:rPr lang="en-US" sz="3200" dirty="0" smtClean="0"/>
              <a:t> Scheme –</a:t>
            </a:r>
            <a:r>
              <a:rPr lang="en-US" sz="3200" dirty="0" err="1" smtClean="0"/>
              <a:t>Ctd</a:t>
            </a:r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327392" cy="4800600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Eligibility</a:t>
            </a:r>
          </a:p>
          <a:p>
            <a:pPr lvl="1" algn="just"/>
            <a:r>
              <a:rPr lang="en-US" dirty="0"/>
              <a:t>Target Population will be individuals having income less than Rs. 20,000 p.m.</a:t>
            </a:r>
          </a:p>
          <a:p>
            <a:pPr lvl="1" algn="just"/>
            <a:r>
              <a:rPr lang="en-US" dirty="0"/>
              <a:t>Monthly Installment of the allotted house not to exceed the monthly rent of same size of house.</a:t>
            </a:r>
          </a:p>
          <a:p>
            <a:pPr lvl="1" algn="just"/>
            <a:r>
              <a:rPr lang="en-US" dirty="0"/>
              <a:t>Speculation will be curbed at all cost.</a:t>
            </a:r>
          </a:p>
          <a:p>
            <a:pPr lvl="1" algn="just"/>
            <a:r>
              <a:rPr lang="en-US" dirty="0"/>
              <a:t>Special quota for widows, orphans and disabled.</a:t>
            </a:r>
          </a:p>
          <a:p>
            <a:pPr lvl="1" algn="just"/>
            <a:r>
              <a:rPr lang="en-US" dirty="0"/>
              <a:t>Nuclear Family</a:t>
            </a:r>
          </a:p>
          <a:p>
            <a:pPr lvl="1" algn="just"/>
            <a:r>
              <a:rPr lang="en-US" dirty="0"/>
              <a:t>Age between 25 &amp; 60 years. (Applicable for bank loan only)</a:t>
            </a:r>
          </a:p>
          <a:p>
            <a:pPr lvl="1" algn="just"/>
            <a:r>
              <a:rPr lang="en-US" dirty="0"/>
              <a:t>Living in a rented house or in joint family, the applicant should not posses his/her own house.</a:t>
            </a:r>
          </a:p>
          <a:p>
            <a:pPr lvl="1" algn="just"/>
            <a:r>
              <a:rPr lang="en-US" dirty="0"/>
              <a:t>Physical verification of the credentials of each applicant through third party</a:t>
            </a:r>
          </a:p>
          <a:p>
            <a:pPr lvl="1"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251192" cy="639762"/>
          </a:xfrm>
          <a:ln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3200" dirty="0" smtClean="0"/>
              <a:t>Key Challenges &amp; Way Forward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4724400"/>
            <a:ext cx="7239000" cy="1981199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600" b="1" dirty="0" smtClean="0"/>
              <a:t>Way Forward</a:t>
            </a:r>
          </a:p>
          <a:p>
            <a:pPr algn="just"/>
            <a:r>
              <a:rPr lang="en-US" sz="1600" dirty="0" smtClean="0"/>
              <a:t>Exploration of Credit lines for Institutions offering Housing Finance</a:t>
            </a:r>
          </a:p>
          <a:p>
            <a:pPr algn="just"/>
            <a:r>
              <a:rPr lang="en-US" sz="1600" dirty="0" smtClean="0"/>
              <a:t>Promotion of Microfinance Banks to support borrowers with undocumented income</a:t>
            </a:r>
          </a:p>
          <a:p>
            <a:pPr algn="just"/>
            <a:r>
              <a:rPr lang="en-US" sz="1600" dirty="0" smtClean="0"/>
              <a:t>Establishment of a Housing Observatory</a:t>
            </a:r>
            <a:endParaRPr lang="en-US" sz="16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47800" y="1143000"/>
            <a:ext cx="7239000" cy="3276600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marL="320040" marR="0" lvl="0" indent="-32004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Arial" pitchFamily="34" charset="0"/>
              </a:rPr>
              <a:t>Key Challenges</a:t>
            </a:r>
          </a:p>
          <a:p>
            <a:pPr marL="640080" marR="0" lvl="1" indent="-237744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bg2">
                  <a:lumMod val="50000"/>
                </a:schemeClr>
              </a:buClr>
              <a:buSzTx/>
              <a:buFont typeface="Verdana"/>
              <a:buChar char="◦"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Arial" pitchFamily="34" charset="0"/>
              </a:rPr>
              <a:t>High cost of land in metropolitan cities hinders affordable housing</a:t>
            </a:r>
          </a:p>
          <a:p>
            <a:pPr marL="640080" marR="0" lvl="1" indent="-237744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bg2">
                  <a:lumMod val="50000"/>
                </a:schemeClr>
              </a:buClr>
              <a:buSzTx/>
              <a:buFont typeface="Verdana"/>
              <a:buChar char="◦"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Arial" pitchFamily="34" charset="0"/>
              </a:rPr>
              <a:t>Urban infrastructure up-gradation, </a:t>
            </a:r>
          </a:p>
          <a:p>
            <a:pPr marL="640080" marR="0" lvl="1" indent="-237744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bg2">
                  <a:lumMod val="50000"/>
                </a:schemeClr>
              </a:buClr>
              <a:buSzTx/>
              <a:buFont typeface="Verdana"/>
              <a:buChar char="◦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Arial" pitchFamily="34" charset="0"/>
              </a:rPr>
              <a:t>Single window clearance for approvals</a:t>
            </a:r>
            <a:endParaRPr kumimoji="0" lang="en-GB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Arial" pitchFamily="34" charset="0"/>
            </a:endParaRPr>
          </a:p>
          <a:p>
            <a:pPr marL="640080" marR="0" lvl="1" indent="-237744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bg2">
                  <a:lumMod val="50000"/>
                </a:schemeClr>
              </a:buClr>
              <a:buSzTx/>
              <a:buFont typeface="Verdana"/>
              <a:buChar char="◦"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Arial" pitchFamily="34" charset="0"/>
              </a:rPr>
              <a:t>Investment in low-cost building technology, </a:t>
            </a:r>
          </a:p>
          <a:p>
            <a:pPr marL="640080" marR="0" lvl="1" indent="-237744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bg2">
                  <a:lumMod val="50000"/>
                </a:schemeClr>
              </a:buClr>
              <a:buSzTx/>
              <a:buFont typeface="Verdana"/>
              <a:buChar char="◦"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Arial" pitchFamily="34" charset="0"/>
              </a:rPr>
              <a:t>Investment linked tax incentives for developers to increase the supply of affordable housing</a:t>
            </a:r>
          </a:p>
          <a:p>
            <a:pPr marL="640080" marR="0" lvl="1" indent="-237744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bg2">
                  <a:lumMod val="50000"/>
                </a:schemeClr>
              </a:buClr>
              <a:buSzTx/>
              <a:buFont typeface="Verdana"/>
              <a:buChar char="◦"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Arial" pitchFamily="34" charset="0"/>
              </a:rPr>
              <a:t>More effective public private partnerships to tackle the shortage of housing especially in the low income group</a:t>
            </a:r>
          </a:p>
          <a:p>
            <a:pPr marL="640080" marR="0" lvl="1" indent="-237744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bg2">
                  <a:lumMod val="50000"/>
                </a:schemeClr>
              </a:buClr>
              <a:buSzTx/>
              <a:buFont typeface="Verdana"/>
              <a:buChar char="◦"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Arial" pitchFamily="34" charset="0"/>
              </a:rPr>
              <a:t>Deepening of the debt market to ensure availability of long-term funding</a:t>
            </a:r>
          </a:p>
          <a:p>
            <a:pPr marL="640080" marR="0" lvl="1" indent="-237744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bg2">
                  <a:lumMod val="50000"/>
                </a:schemeClr>
              </a:buClr>
              <a:buSzTx/>
              <a:buFont typeface="Verdana"/>
              <a:buChar char="◦"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Arial" pitchFamily="34" charset="0"/>
              </a:rPr>
              <a:t>Development of new funding instruments</a:t>
            </a:r>
          </a:p>
          <a:p>
            <a:pPr marL="640080" marR="0" lvl="1" indent="-237744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bg2">
                  <a:lumMod val="50000"/>
                </a:schemeClr>
              </a:buClr>
              <a:buSzTx/>
              <a:buFont typeface="Verdana"/>
              <a:buChar char="◦"/>
              <a:tabLst/>
              <a:defRPr/>
            </a:pPr>
            <a:endParaRPr kumimoji="0" lang="en-GB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819400"/>
            <a:ext cx="5029200" cy="1143000"/>
          </a:xfrm>
        </p:spPr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304800"/>
            <a:ext cx="7498080" cy="685800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Affordable Housing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Affordable housing is a term used to describe dwelling units whose total housing costs for either rented or purchased unit, are deemed affordable to those that have a median household income.</a:t>
            </a:r>
          </a:p>
          <a:p>
            <a:pPr algn="just">
              <a:lnSpc>
                <a:spcPct val="150000"/>
              </a:lnSpc>
            </a:pPr>
            <a:endParaRPr lang="en-US" sz="2400" dirty="0" smtClean="0"/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In the United Kingdom affordable housing includes "social rented and intermediate housing, provided to specified eligible households whose needs are not met by the market."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239000" cy="685800"/>
          </a:xfrm>
          <a:ln>
            <a:solidFill>
              <a:schemeClr val="accent2">
                <a:lumMod val="75000"/>
              </a:schemeClr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en-US" sz="2800" dirty="0" smtClean="0"/>
              <a:t>Areas addressed by decent housing amongst the low income families: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143000"/>
            <a:ext cx="7174992" cy="5562600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 family with a decent and durable house is a confident family to participate in community development including enterprise development; </a:t>
            </a:r>
          </a:p>
          <a:p>
            <a:endParaRPr lang="en-US" dirty="0" smtClean="0"/>
          </a:p>
          <a:p>
            <a:r>
              <a:rPr lang="en-US" dirty="0" smtClean="0"/>
              <a:t>Children, especially those below 5 years old, are prone to few preventable diseases hence providing their parents, particularly mothers, to participate in other income generating activities; </a:t>
            </a:r>
          </a:p>
          <a:p>
            <a:endParaRPr lang="en-US" dirty="0" smtClean="0"/>
          </a:p>
          <a:p>
            <a:r>
              <a:rPr lang="en-US" dirty="0" smtClean="0"/>
              <a:t>Decent houses are well ventilated and lit hence provide opportunities for school children to study and do their homework while at home which contributes to improvement in education standards and </a:t>
            </a:r>
          </a:p>
          <a:p>
            <a:endParaRPr lang="en-US" dirty="0" smtClean="0"/>
          </a:p>
          <a:p>
            <a:r>
              <a:rPr lang="en-US" dirty="0" smtClean="0"/>
              <a:t>A family that owns a house is able to provide good protection to the girl child by ensuring that safe bedrooms are availed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81000"/>
            <a:ext cx="7391400" cy="838200"/>
          </a:xfrm>
          <a:ln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 fontScale="90000"/>
          </a:bodyPr>
          <a:lstStyle/>
          <a:p>
            <a:pPr algn="ctr"/>
            <a:r>
              <a:rPr lang="en-US" sz="3200" dirty="0" smtClean="0"/>
              <a:t>Efforts/Key Initiatives for Housing in Pakistan 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76400"/>
            <a:ext cx="7391400" cy="4648200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National Housing Policy 2001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National Housing Authority/Pakistan Housing Authority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Prime Minister Housing Schemes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House Building Finance Company Limited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Formation of Housing Advisory Group by SBP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Initiatives by Provincial Governments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Private Sector Initiatives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2162"/>
          </a:xfrm>
          <a:ln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3200" dirty="0" smtClean="0"/>
              <a:t>Housing Needs in Pakistan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371600"/>
            <a:ext cx="7467600" cy="4724400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2000" b="1" dirty="0" smtClean="0"/>
              <a:t>Market Scenario</a:t>
            </a:r>
          </a:p>
          <a:p>
            <a:pPr lvl="1" algn="just"/>
            <a:r>
              <a:rPr lang="en-US" sz="1600" dirty="0" smtClean="0"/>
              <a:t>In a 2009 report, World Bank estimated a Housing Shortfall of around 8 million units in Pakistan</a:t>
            </a:r>
          </a:p>
          <a:p>
            <a:pPr lvl="1" algn="just">
              <a:lnSpc>
                <a:spcPct val="120000"/>
              </a:lnSpc>
            </a:pPr>
            <a:r>
              <a:rPr lang="en-US" sz="1600" dirty="0" smtClean="0"/>
              <a:t>ABAD claims annual incremental demand of 600,000 units of which 50% is met by the private/public investment leaving an annual shortfall of 300,000 units  </a:t>
            </a:r>
          </a:p>
          <a:p>
            <a:pPr lvl="1" algn="just"/>
            <a:r>
              <a:rPr lang="en-US" sz="1600" dirty="0" smtClean="0"/>
              <a:t>Taking 600,000 incremental demand and 500,000 units from the backlog, total annual housing needs come to 1.1 million</a:t>
            </a:r>
          </a:p>
          <a:p>
            <a:pPr lvl="1" algn="just"/>
            <a:r>
              <a:rPr lang="en-US" sz="1600" dirty="0" smtClean="0"/>
              <a:t>At an average price of Rs. 1 million per unit, total funding requirement is Rs 1.1 trillion per year</a:t>
            </a:r>
          </a:p>
          <a:p>
            <a:pPr lvl="1" algn="just"/>
            <a:r>
              <a:rPr lang="en-US" sz="1600" dirty="0" smtClean="0"/>
              <a:t>Assuming that only 10% of housing needs can be converted into effective demand, total funding needs are Rs.110 billion</a:t>
            </a:r>
          </a:p>
          <a:p>
            <a:pPr lvl="1" algn="just"/>
            <a:r>
              <a:rPr lang="en-US" sz="1600" dirty="0" smtClean="0"/>
              <a:t>At 70% LTV (Loan–to-Value Ratio), this translates into Rs. 77 billion per annum housing credit requirement</a:t>
            </a: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000" b="1" dirty="0" smtClean="0"/>
              <a:t>Increased Urbanization</a:t>
            </a: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000" b="1" dirty="0" smtClean="0"/>
              <a:t>Favorable Demographics</a:t>
            </a:r>
          </a:p>
          <a:p>
            <a:pPr lvl="1" algn="just"/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327392" cy="792162"/>
          </a:xfrm>
          <a:ln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3200" dirty="0" smtClean="0"/>
              <a:t>Market Segments and Players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327392" cy="3962400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en-US" dirty="0" smtClean="0"/>
              <a:t>Low Income Group– MFBs</a:t>
            </a:r>
          </a:p>
          <a:p>
            <a:endParaRPr lang="en-US" dirty="0" smtClean="0"/>
          </a:p>
          <a:p>
            <a:r>
              <a:rPr lang="en-US" dirty="0" smtClean="0"/>
              <a:t>Middle Income Group</a:t>
            </a:r>
          </a:p>
          <a:p>
            <a:r>
              <a:rPr lang="en-US" dirty="0" smtClean="0"/>
              <a:t>High Income Group</a:t>
            </a:r>
          </a:p>
          <a:p>
            <a:endParaRPr lang="en-US" dirty="0" smtClean="0"/>
          </a:p>
          <a:p>
            <a:r>
              <a:rPr lang="en-US" dirty="0" smtClean="0"/>
              <a:t>Developers – Banks/ DFIs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5638800" y="2819400"/>
            <a:ext cx="762000" cy="838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553200" y="2971800"/>
            <a:ext cx="2284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Commercial Banks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2162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Socio-Economic Impact of Affordable Housing</a:t>
            </a:r>
            <a:endParaRPr lang="en-US" sz="2800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1371600"/>
            <a:ext cx="7467600" cy="4800600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en-US" sz="2400" dirty="0" smtClean="0"/>
              <a:t>Housing sector has important forward and backward linkages in terms of socio-economic development.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en-US" sz="2400" dirty="0" smtClean="0"/>
              <a:t>Social </a:t>
            </a:r>
          </a:p>
          <a:p>
            <a:pPr lvl="1" algn="just">
              <a:lnSpc>
                <a:spcPct val="150000"/>
              </a:lnSpc>
              <a:defRPr/>
            </a:pPr>
            <a:r>
              <a:rPr lang="en-US" sz="2000" dirty="0" smtClean="0"/>
              <a:t>Supply of affordable housing has major impact in terms of improving living conditions, health, education and human development.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en-US" sz="2400" dirty="0" smtClean="0"/>
              <a:t>Economic</a:t>
            </a:r>
          </a:p>
          <a:p>
            <a:pPr lvl="1" algn="just">
              <a:lnSpc>
                <a:spcPct val="150000"/>
              </a:lnSpc>
              <a:defRPr/>
            </a:pPr>
            <a:r>
              <a:rPr lang="en-US" sz="2000" dirty="0" smtClean="0"/>
              <a:t>Development of Housing and Real Estate Sector has a direct impact on GDP growth, growth of Financial Sector, Construction Material Industry, Employment, Capital Market as well as Insurance Industry.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2162"/>
          </a:xfrm>
          <a:ln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3200" dirty="0" smtClean="0"/>
              <a:t>Housing Finance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524000"/>
            <a:ext cx="7467600" cy="4572000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No. of Institutions involved in Housing Finance</a:t>
            </a:r>
          </a:p>
          <a:p>
            <a:pPr lvl="2" algn="just"/>
            <a:r>
              <a:rPr lang="en-US" dirty="0" smtClean="0"/>
              <a:t>Commercial Banks		: 22 </a:t>
            </a:r>
          </a:p>
          <a:p>
            <a:pPr lvl="2" algn="just"/>
            <a:r>
              <a:rPr lang="en-US" dirty="0" smtClean="0"/>
              <a:t>Islamic Banks			: 05</a:t>
            </a:r>
          </a:p>
          <a:p>
            <a:pPr lvl="2" algn="just"/>
            <a:r>
              <a:rPr lang="en-US" dirty="0" smtClean="0"/>
              <a:t>DFIs				: 02</a:t>
            </a:r>
          </a:p>
          <a:p>
            <a:pPr lvl="2" algn="just"/>
            <a:r>
              <a:rPr lang="en-US" dirty="0" smtClean="0"/>
              <a:t>MFBs				: 02</a:t>
            </a:r>
          </a:p>
          <a:p>
            <a:pPr lvl="2" algn="just"/>
            <a:r>
              <a:rPr lang="en-US" dirty="0" smtClean="0"/>
              <a:t>Islamic Banking Branches 	: 07</a:t>
            </a:r>
          </a:p>
          <a:p>
            <a:pPr algn="just"/>
            <a:r>
              <a:rPr lang="en-US" dirty="0" smtClean="0"/>
              <a:t>Product Range</a:t>
            </a:r>
          </a:p>
          <a:p>
            <a:pPr lvl="2" algn="just"/>
            <a:r>
              <a:rPr lang="en-US" dirty="0" smtClean="0"/>
              <a:t>Construction</a:t>
            </a:r>
          </a:p>
          <a:p>
            <a:pPr lvl="2" algn="just"/>
            <a:r>
              <a:rPr lang="en-US" dirty="0" smtClean="0"/>
              <a:t>Outright Purchase</a:t>
            </a:r>
          </a:p>
          <a:p>
            <a:pPr lvl="2" algn="just"/>
            <a:r>
              <a:rPr lang="en-US" dirty="0" smtClean="0"/>
              <a:t>Renovation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868680"/>
          </a:xfrm>
          <a:ln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3200" dirty="0" smtClean="0"/>
              <a:t>Mortgage Market of Pakistan</a:t>
            </a:r>
            <a:endParaRPr lang="en-US" sz="3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9B808-6236-4BC6-89E3-3ED15B440987}" type="slidenum">
              <a:rPr lang="en-US" smtClean="0"/>
              <a:pPr/>
              <a:t>31</a:t>
            </a:fld>
            <a:endParaRPr lang="en-US"/>
          </a:p>
        </p:txBody>
      </p:sp>
      <p:graphicFrame>
        <p:nvGraphicFramePr>
          <p:cNvPr id="4" name="Chart 3"/>
          <p:cNvGraphicFramePr/>
          <p:nvPr/>
        </p:nvGraphicFramePr>
        <p:xfrm>
          <a:off x="1371600" y="1981200"/>
          <a:ext cx="3657600" cy="438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5181600" y="1981200"/>
          <a:ext cx="3657600" cy="438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1447800" y="1600200"/>
            <a:ext cx="30480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Gross Outstanding 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34000" y="1600200"/>
            <a:ext cx="30480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Non-performing loans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28600"/>
            <a:ext cx="7498080" cy="640080"/>
          </a:xfrm>
          <a:ln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3200" dirty="0" smtClean="0"/>
              <a:t>Islamic Banking Industry</a:t>
            </a:r>
            <a:endParaRPr lang="en-US" sz="3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9B808-6236-4BC6-89E3-3ED15B440987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0" y="1600200"/>
            <a:ext cx="30480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Gross Outstanding Islamic</a:t>
            </a:r>
            <a:r>
              <a:rPr kumimoji="0" lang="en-US" sz="1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Banking Industry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(Rs. Billions)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410200" y="1600200"/>
            <a:ext cx="33528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Non-performing </a:t>
            </a:r>
            <a:r>
              <a:rPr lang="en-US" sz="1600" b="1" dirty="0" smtClean="0">
                <a:latin typeface="+mj-lt"/>
                <a:ea typeface="+mj-ea"/>
                <a:cs typeface="+mj-cs"/>
              </a:rPr>
              <a:t>asset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(Rs. Billions)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Chart 8"/>
          <p:cNvGraphicFramePr/>
          <p:nvPr/>
        </p:nvGraphicFramePr>
        <p:xfrm>
          <a:off x="1219200" y="2209800"/>
          <a:ext cx="3657600" cy="4023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5105400" y="2209800"/>
          <a:ext cx="3657600" cy="4023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04800"/>
            <a:ext cx="7498080" cy="716280"/>
          </a:xfrm>
          <a:ln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3200" dirty="0" smtClean="0"/>
              <a:t>Share of Islamic Banks</a:t>
            </a:r>
            <a:endParaRPr lang="en-US" sz="3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9B808-6236-4BC6-89E3-3ED15B440987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143000" y="1371600"/>
            <a:ext cx="36576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Gross Outstanding Islamic</a:t>
            </a:r>
            <a:r>
              <a:rPr kumimoji="0" lang="en-US" sz="16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Banks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(Rs. Billions)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029200" y="1447800"/>
            <a:ext cx="36576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Non-performing </a:t>
            </a:r>
            <a:r>
              <a:rPr lang="en-US" sz="1600" b="1" dirty="0" smtClean="0">
                <a:latin typeface="+mj-lt"/>
                <a:ea typeface="+mj-ea"/>
                <a:cs typeface="+mj-cs"/>
              </a:rPr>
              <a:t>asset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 (Rs. Billions)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" name="Chart 10"/>
          <p:cNvGraphicFramePr/>
          <p:nvPr/>
        </p:nvGraphicFramePr>
        <p:xfrm>
          <a:off x="1143000" y="1981200"/>
          <a:ext cx="3657600" cy="4023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11"/>
          <p:cNvGraphicFramePr/>
          <p:nvPr/>
        </p:nvGraphicFramePr>
        <p:xfrm>
          <a:off x="5029200" y="1981200"/>
          <a:ext cx="3657600" cy="4023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543800" cy="715962"/>
          </a:xfrm>
          <a:ln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3200" dirty="0" smtClean="0"/>
              <a:t>Islamic Banking Branches</a:t>
            </a:r>
            <a:endParaRPr lang="en-US" sz="3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9B808-6236-4BC6-89E3-3ED15B440987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0" y="1600200"/>
            <a:ext cx="30480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Gross Outstanding Islamic</a:t>
            </a:r>
            <a:r>
              <a:rPr kumimoji="0" lang="en-US" sz="16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Banking </a:t>
            </a:r>
            <a:r>
              <a:rPr lang="en-US" sz="1600" b="1" dirty="0" smtClean="0">
                <a:latin typeface="+mj-lt"/>
                <a:ea typeface="+mj-ea"/>
                <a:cs typeface="+mj-cs"/>
              </a:rPr>
              <a:t>Branches (Rs. Billions)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34000" y="1600200"/>
            <a:ext cx="32766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j-ea"/>
                <a:cs typeface="+mj-cs"/>
              </a:rPr>
              <a:t>Non-performing </a:t>
            </a:r>
            <a:r>
              <a:rPr lang="en-US" sz="1600" b="1" dirty="0" smtClean="0">
                <a:ea typeface="+mj-ea"/>
                <a:cs typeface="+mj-cs"/>
              </a:rPr>
              <a:t>asset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j-ea"/>
                <a:cs typeface="+mj-cs"/>
              </a:rPr>
              <a:t>s </a:t>
            </a:r>
            <a:r>
              <a:rPr lang="en-US" sz="1600" b="1" dirty="0" smtClean="0"/>
              <a:t>(Rs. Billions) 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j-ea"/>
              <a:cs typeface="+mj-cs"/>
            </a:endParaRPr>
          </a:p>
        </p:txBody>
      </p:sp>
      <p:graphicFrame>
        <p:nvGraphicFramePr>
          <p:cNvPr id="10" name="Chart 9"/>
          <p:cNvGraphicFramePr/>
          <p:nvPr/>
        </p:nvGraphicFramePr>
        <p:xfrm>
          <a:off x="4876800" y="2362200"/>
          <a:ext cx="3448050" cy="3381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/>
          <p:nvPr/>
        </p:nvGraphicFramePr>
        <p:xfrm>
          <a:off x="1295400" y="2209800"/>
          <a:ext cx="3657600" cy="4023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/>
          <p:nvPr/>
        </p:nvGraphicFramePr>
        <p:xfrm>
          <a:off x="5181600" y="2209800"/>
          <a:ext cx="3657600" cy="4023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81000"/>
            <a:ext cx="7543800" cy="685800"/>
          </a:xfrm>
          <a:ln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3200" dirty="0" smtClean="0"/>
              <a:t>Role of SBP in Promotion of Housing Finance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524000"/>
            <a:ext cx="7543800" cy="4876800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2200" dirty="0" smtClean="0"/>
              <a:t>Formation of </a:t>
            </a:r>
            <a:r>
              <a:rPr lang="en-US" sz="2200" b="1" dirty="0" smtClean="0"/>
              <a:t>Housing Advisory Group</a:t>
            </a:r>
          </a:p>
          <a:p>
            <a:pPr lvl="1" algn="just"/>
            <a:r>
              <a:rPr lang="en-US" sz="2200" dirty="0" smtClean="0"/>
              <a:t>Implementation of HAG recommendations </a:t>
            </a:r>
          </a:p>
          <a:p>
            <a:pPr algn="just"/>
            <a:r>
              <a:rPr lang="en-US" sz="2200" dirty="0" smtClean="0">
                <a:cs typeface="Arial" charset="0"/>
              </a:rPr>
              <a:t>Development of secondary mortgage market in Pakistan by creating a </a:t>
            </a:r>
            <a:r>
              <a:rPr lang="en-US" sz="2200" b="1" dirty="0" smtClean="0">
                <a:cs typeface="Arial" charset="0"/>
              </a:rPr>
              <a:t>Mortgage Refinance Company (MRC)</a:t>
            </a:r>
          </a:p>
          <a:p>
            <a:pPr algn="just"/>
            <a:r>
              <a:rPr lang="en-US" sz="2200" dirty="0" smtClean="0">
                <a:cs typeface="Arial" charset="0"/>
              </a:rPr>
              <a:t>Review of </a:t>
            </a:r>
            <a:r>
              <a:rPr lang="en-US" sz="2200" b="1" dirty="0" smtClean="0">
                <a:cs typeface="Arial" charset="0"/>
              </a:rPr>
              <a:t>Prudential Regulations </a:t>
            </a:r>
            <a:r>
              <a:rPr lang="en-US" sz="2200" dirty="0" smtClean="0">
                <a:cs typeface="Arial" charset="0"/>
              </a:rPr>
              <a:t>for Housing Finance</a:t>
            </a:r>
          </a:p>
          <a:p>
            <a:pPr algn="just"/>
            <a:r>
              <a:rPr lang="en-US" sz="2200" dirty="0" smtClean="0"/>
              <a:t>Preparation of </a:t>
            </a:r>
            <a:r>
              <a:rPr lang="en-US" sz="2200" b="1" dirty="0" smtClean="0"/>
              <a:t>Housing Finance Guidelines</a:t>
            </a:r>
          </a:p>
          <a:p>
            <a:pPr lvl="0" algn="just"/>
            <a:r>
              <a:rPr lang="en-US" sz="2200" dirty="0" smtClean="0">
                <a:cs typeface="Arial" charset="0"/>
              </a:rPr>
              <a:t>Development of a </a:t>
            </a:r>
            <a:r>
              <a:rPr lang="en-US" sz="2200" b="1" dirty="0" smtClean="0">
                <a:cs typeface="Arial" charset="0"/>
              </a:rPr>
              <a:t>Model for Builders/Developers Finance</a:t>
            </a:r>
          </a:p>
          <a:p>
            <a:pPr lvl="0" algn="just"/>
            <a:r>
              <a:rPr lang="en-US" sz="2200" b="1" dirty="0" smtClean="0">
                <a:cs typeface="Arial" charset="0"/>
              </a:rPr>
              <a:t>Capacity Development </a:t>
            </a:r>
            <a:r>
              <a:rPr lang="en-US" sz="2200" dirty="0" smtClean="0">
                <a:cs typeface="Arial" charset="0"/>
              </a:rPr>
              <a:t>of Financial Institutions in  housing finance through seminars, workshops and training programs</a:t>
            </a:r>
          </a:p>
          <a:p>
            <a:pPr algn="just"/>
            <a:r>
              <a:rPr lang="en-US" sz="2200" dirty="0" smtClean="0"/>
              <a:t>Effective coordination with key Stakeholders – ABAD, AMB etc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7467600" cy="685800"/>
          </a:xfrm>
          <a:ln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3200" dirty="0" smtClean="0"/>
              <a:t>Housing Advisory Group-Recommendations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371600"/>
            <a:ext cx="7467600" cy="4876800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pPr marL="111125" indent="7938" algn="just">
              <a:buNone/>
            </a:pPr>
            <a:r>
              <a:rPr lang="en-US" dirty="0" smtClean="0"/>
              <a:t>SBP formulated a </a:t>
            </a:r>
            <a:r>
              <a:rPr lang="en-US" b="1" dirty="0" smtClean="0"/>
              <a:t>Housing Advisory Group (HAG)</a:t>
            </a:r>
            <a:r>
              <a:rPr lang="en-US" dirty="0" smtClean="0"/>
              <a:t>,</a:t>
            </a:r>
            <a:r>
              <a:rPr lang="en-US" b="1" dirty="0" smtClean="0"/>
              <a:t> </a:t>
            </a:r>
            <a:r>
              <a:rPr lang="en-US" dirty="0" smtClean="0"/>
              <a:t>drawing membership from different stakeholders and its recommendations are being actively pursued by SBP.</a:t>
            </a:r>
          </a:p>
          <a:p>
            <a:pPr algn="just">
              <a:buNone/>
            </a:pPr>
            <a:endParaRPr lang="en-US" dirty="0" smtClean="0"/>
          </a:p>
          <a:p>
            <a:pPr lvl="1" algn="just"/>
            <a:r>
              <a:rPr lang="en-US" dirty="0" smtClean="0"/>
              <a:t>Reforming Legal Framework affecting Foreclosure, Transfer, Tenancy, Rent Control and  Credit bureaus etc</a:t>
            </a:r>
          </a:p>
          <a:p>
            <a:pPr lvl="1" algn="just"/>
            <a:r>
              <a:rPr lang="en-US" dirty="0" smtClean="0"/>
              <a:t>Rationalization of Transaction Costs</a:t>
            </a:r>
          </a:p>
          <a:p>
            <a:pPr lvl="1" algn="just"/>
            <a:r>
              <a:rPr lang="en-US" dirty="0" smtClean="0"/>
              <a:t>Establishing an integrated land registration information system</a:t>
            </a:r>
          </a:p>
          <a:p>
            <a:pPr lvl="1" algn="just"/>
            <a:r>
              <a:rPr lang="en-US" dirty="0" smtClean="0"/>
              <a:t>Increasing supply of land for affordable housing</a:t>
            </a:r>
          </a:p>
          <a:p>
            <a:pPr lvl="1" algn="just"/>
            <a:r>
              <a:rPr lang="en-US" dirty="0" smtClean="0"/>
              <a:t>Structuring and streamlining Large Scale Developer’s Finance</a:t>
            </a:r>
          </a:p>
          <a:p>
            <a:pPr lvl="1" algn="just"/>
            <a:r>
              <a:rPr lang="en-US" dirty="0" smtClean="0"/>
              <a:t>Facilitate low-cost/low-income housing models and products</a:t>
            </a:r>
          </a:p>
          <a:p>
            <a:pPr lvl="1" algn="just"/>
            <a:r>
              <a:rPr lang="en-US" dirty="0" smtClean="0"/>
              <a:t>Facilitate Real Estate Investment Trusts (REITs)</a:t>
            </a:r>
          </a:p>
          <a:p>
            <a:pPr lvl="1" algn="just"/>
            <a:r>
              <a:rPr lang="en-US" dirty="0" smtClean="0"/>
              <a:t>Provision of long term funding for housing loans</a:t>
            </a:r>
          </a:p>
          <a:p>
            <a:pPr lvl="1" algn="just"/>
            <a:r>
              <a:rPr lang="en-US" dirty="0" smtClean="0"/>
              <a:t>Housing Observatory (housing market information system)</a:t>
            </a:r>
          </a:p>
          <a:p>
            <a:pPr lvl="1" algn="just"/>
            <a:r>
              <a:rPr lang="en-US" dirty="0" smtClean="0"/>
              <a:t>Capacity building of the mortgage banking industry in Pakistan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7239000" cy="715962"/>
          </a:xfrm>
          <a:ln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3200" dirty="0" smtClean="0"/>
              <a:t>Mortgage Refinance Company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447800"/>
            <a:ext cx="7162800" cy="4648200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62500" lnSpcReduction="20000"/>
          </a:bodyPr>
          <a:lstStyle/>
          <a:p>
            <a:pPr algn="just"/>
            <a:r>
              <a:rPr lang="en-US" dirty="0" smtClean="0"/>
              <a:t>Develop the Primary Mortgage Market</a:t>
            </a:r>
          </a:p>
          <a:p>
            <a:pPr lvl="1" algn="just"/>
            <a:r>
              <a:rPr lang="en-US" dirty="0" smtClean="0"/>
              <a:t>Provide financial resources to enable primary mortgage lenders (PMLs) to grant more loans at fixed/hybrid rates and for longer tenure</a:t>
            </a:r>
          </a:p>
          <a:p>
            <a:pPr lvl="1" algn="just"/>
            <a:r>
              <a:rPr lang="en-US" dirty="0" smtClean="0"/>
              <a:t>Prepare PMLs for BASEL compliance by narrowing the gap between the maturity structure of the housing loans and the source of funds</a:t>
            </a:r>
          </a:p>
          <a:p>
            <a:pPr lvl="1" algn="just"/>
            <a:r>
              <a:rPr lang="en-US" dirty="0" smtClean="0"/>
              <a:t>Ensure loan standardization across primary lending institutions which is necessary for any future securitization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Develop the Capital Markets </a:t>
            </a:r>
          </a:p>
          <a:p>
            <a:pPr lvl="1" algn="just"/>
            <a:r>
              <a:rPr lang="en-US" dirty="0" smtClean="0"/>
              <a:t>Provide more private debt securities (Bonds) with different maturities and rates for investment of surplus funds </a:t>
            </a:r>
          </a:p>
          <a:p>
            <a:pPr lvl="1" algn="just"/>
            <a:r>
              <a:rPr lang="en-US" dirty="0" smtClean="0"/>
              <a:t>Promote ABS as a tool for raising funds from the capital markets</a:t>
            </a:r>
          </a:p>
          <a:p>
            <a:pPr lvl="1" algn="just"/>
            <a:r>
              <a:rPr lang="en-US" dirty="0" smtClean="0"/>
              <a:t>Create a Yield Curve to serve as a benchmark for other institutions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251192" cy="792162"/>
          </a:xfrm>
          <a:ln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3200" dirty="0" smtClean="0"/>
              <a:t>Housing Finance Regulations &amp; Guidelines </a:t>
            </a:r>
            <a:endParaRPr lang="en-US" sz="3200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1371600"/>
            <a:ext cx="7315200" cy="2209800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buNone/>
              <a:defRPr/>
            </a:pPr>
            <a:r>
              <a:rPr lang="en-US" sz="1600" b="1" dirty="0" smtClean="0">
                <a:latin typeface="Calibri" pitchFamily="34" charset="0"/>
              </a:rPr>
              <a:t>Housing Finance Regulations</a:t>
            </a:r>
          </a:p>
          <a:p>
            <a:pPr marL="344488" lvl="1" indent="-285750" algn="just">
              <a:lnSpc>
                <a:spcPct val="90000"/>
              </a:lnSpc>
              <a:defRPr/>
            </a:pPr>
            <a:r>
              <a:rPr lang="en-US" sz="1800" dirty="0" smtClean="0">
                <a:latin typeface="Calibri" pitchFamily="34" charset="0"/>
              </a:rPr>
              <a:t>Housing Finance Regulations were issued in 2002</a:t>
            </a:r>
          </a:p>
          <a:p>
            <a:pPr marL="344488" lvl="1" indent="-285750" algn="just">
              <a:lnSpc>
                <a:spcPct val="90000"/>
              </a:lnSpc>
              <a:defRPr/>
            </a:pPr>
            <a:r>
              <a:rPr lang="en-US" sz="1800" dirty="0" smtClean="0">
                <a:latin typeface="Calibri" pitchFamily="34" charset="0"/>
              </a:rPr>
              <a:t>Thorough review, in consultation with market players in underway</a:t>
            </a:r>
          </a:p>
          <a:p>
            <a:pPr marL="344488" lvl="1" indent="-285750" algn="just">
              <a:lnSpc>
                <a:spcPct val="90000"/>
              </a:lnSpc>
              <a:defRPr/>
            </a:pPr>
            <a:r>
              <a:rPr lang="en-US" sz="1800" dirty="0" smtClean="0">
                <a:latin typeface="Calibri" pitchFamily="34" charset="0"/>
              </a:rPr>
              <a:t>SBP intends to issue reviewed Housing Finance Prudential Regulations this year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371600" y="3886200"/>
            <a:ext cx="7315200" cy="2209800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32500" lnSpcReduction="20000"/>
          </a:bodyPr>
          <a:lstStyle/>
          <a:p>
            <a:pPr marL="365760" marR="0" lvl="0" indent="-283464" algn="just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lang="en-US" sz="4900" b="1" dirty="0" smtClean="0">
                <a:latin typeface="Calibri" pitchFamily="34" charset="0"/>
              </a:rPr>
              <a:t>Guidelines</a:t>
            </a:r>
          </a:p>
          <a:p>
            <a:pPr marL="344488" lvl="1" indent="-285750" algn="just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Comprehensive set of Mortgage Finance Guidelines covering all facets of Housing Finance (Conventional and Faith-Based) based on best lending practices. </a:t>
            </a:r>
          </a:p>
          <a:p>
            <a:pPr marL="344488" lvl="1" indent="-285750" algn="just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/>
            </a:pP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With active involvement of Association of Mortgage Bankers and feedback from other Stakeholders, these Guidelines would be launched this year.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47800" y="381000"/>
            <a:ext cx="7315200" cy="685800"/>
          </a:xfrm>
          <a:ln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3200" dirty="0" smtClean="0"/>
              <a:t>Large Scale Builders Finance Model</a:t>
            </a:r>
            <a:endParaRPr lang="en-US" sz="3200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1447800"/>
            <a:ext cx="7315200" cy="5181600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85000" lnSpcReduction="20000"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n-US" sz="2800" dirty="0" smtClean="0"/>
              <a:t>SBP is working to develop financing models to facilitate large-scale builders/developers’ access to formal financial sector. Guidelines would be issued to banks/DFIs for providing financing to builders/developers.</a:t>
            </a:r>
          </a:p>
          <a:p>
            <a:pPr algn="just" eaLnBrk="1" hangingPunct="1">
              <a:lnSpc>
                <a:spcPct val="90000"/>
              </a:lnSpc>
              <a:buNone/>
              <a:defRPr/>
            </a:pPr>
            <a:endParaRPr lang="en-US" sz="2800" dirty="0" smtClean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800" dirty="0" smtClean="0"/>
              <a:t>The Association of the Builders and Developers (ABAD), Investment Bankers, Association of Mortgage bankers (AMB) and Rating Agency have been consulted for the purpose.</a:t>
            </a:r>
          </a:p>
          <a:p>
            <a:pPr algn="just" eaLnBrk="1" hangingPunct="1">
              <a:lnSpc>
                <a:spcPct val="90000"/>
              </a:lnSpc>
              <a:buNone/>
              <a:defRPr/>
            </a:pPr>
            <a:endParaRPr lang="en-US" sz="2800" dirty="0" smtClean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800" dirty="0" smtClean="0"/>
              <a:t>Key challenges include: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n-US" dirty="0" smtClean="0"/>
              <a:t>Corporatization of large-scale developers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n-US" dirty="0" smtClean="0"/>
              <a:t>Bankable financial statements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n-US" dirty="0" smtClean="0"/>
              <a:t>Credit rating (Entity and Instrument Ratings)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en-US" dirty="0" smtClean="0"/>
              <a:t>Fiscal issues relating to Book Value and Market Value, declared income and wealth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239000" cy="685800"/>
          </a:xfrm>
          <a:ln>
            <a:solidFill>
              <a:schemeClr val="accent2">
                <a:lumMod val="75000"/>
              </a:schemeClr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en-US" sz="2800" dirty="0" smtClean="0"/>
              <a:t>Some of the areas addressed by decent housing amongst the low income families include: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143000"/>
            <a:ext cx="7174992" cy="5562600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pPr marL="58738" indent="23813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A family with a decent and durable house is a confident family to participate in community development including enterprise development; </a:t>
            </a:r>
          </a:p>
          <a:p>
            <a:endParaRPr lang="en-US" dirty="0" smtClean="0"/>
          </a:p>
          <a:p>
            <a:r>
              <a:rPr lang="en-US" dirty="0" smtClean="0"/>
              <a:t>Children, especially those below 5 years old, are prone to few preventable diseases hence providing their parents, particularly mothers, to participate in other income generating activities; </a:t>
            </a:r>
          </a:p>
          <a:p>
            <a:endParaRPr lang="en-US" dirty="0" smtClean="0"/>
          </a:p>
          <a:p>
            <a:r>
              <a:rPr lang="en-US" dirty="0" smtClean="0"/>
              <a:t>Decent houses are well ventilated and lit hence provide opportunities for school children to study and do their homework while at home which contributes to improvement in education standards and </a:t>
            </a:r>
          </a:p>
          <a:p>
            <a:endParaRPr lang="en-US" dirty="0" smtClean="0"/>
          </a:p>
          <a:p>
            <a:r>
              <a:rPr lang="en-US" dirty="0" smtClean="0"/>
              <a:t>A family that owns a house is able to provide good protection to the girl child by ensuring that safe bedrooms are availed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327392" cy="715962"/>
          </a:xfrm>
          <a:ln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3200" dirty="0" smtClean="0"/>
              <a:t>Successful Models of Affordable Housing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447800"/>
            <a:ext cx="7327392" cy="4343400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en-US" dirty="0" smtClean="0"/>
              <a:t>Private Sector Initiatives</a:t>
            </a:r>
          </a:p>
          <a:p>
            <a:pPr lvl="1"/>
            <a:r>
              <a:rPr lang="en-US" dirty="0" err="1" smtClean="0"/>
              <a:t>Khuda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Basti</a:t>
            </a:r>
            <a:endParaRPr lang="en-US" dirty="0" smtClean="0"/>
          </a:p>
          <a:p>
            <a:pPr lvl="1"/>
            <a:r>
              <a:rPr lang="en-US" dirty="0" smtClean="0"/>
              <a:t>Ansar Management Company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Private Sector Initiatives</a:t>
            </a:r>
            <a:endParaRPr lang="en-US" dirty="0"/>
          </a:p>
          <a:p>
            <a:pPr lvl="1"/>
            <a:r>
              <a:rPr lang="en-US" dirty="0" err="1" smtClean="0"/>
              <a:t>Ashiyana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7162800" cy="792162"/>
          </a:xfrm>
          <a:ln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3200" dirty="0" err="1" smtClean="0"/>
              <a:t>Khuda</a:t>
            </a:r>
            <a:r>
              <a:rPr lang="en-US" sz="3200" dirty="0" smtClean="0"/>
              <a:t> </a:t>
            </a:r>
            <a:r>
              <a:rPr lang="en-US" sz="3200" dirty="0" err="1" smtClean="0"/>
              <a:t>Ki</a:t>
            </a:r>
            <a:r>
              <a:rPr lang="en-US" sz="3200" dirty="0" smtClean="0"/>
              <a:t> </a:t>
            </a:r>
            <a:r>
              <a:rPr lang="en-US" sz="3200" dirty="0" err="1" smtClean="0"/>
              <a:t>Basti</a:t>
            </a:r>
            <a:r>
              <a:rPr lang="en-US" sz="3200" dirty="0" smtClean="0"/>
              <a:t> (KKB)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174992" cy="4800600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60000"/>
              </a:lnSpc>
            </a:pPr>
            <a:r>
              <a:rPr lang="en-US" dirty="0" smtClean="0"/>
              <a:t>Incremental Development Approach</a:t>
            </a:r>
          </a:p>
          <a:p>
            <a:pPr algn="just">
              <a:lnSpc>
                <a:spcPct val="160000"/>
              </a:lnSpc>
            </a:pPr>
            <a:r>
              <a:rPr lang="en-US" dirty="0" smtClean="0"/>
              <a:t>Immediate Possession</a:t>
            </a:r>
          </a:p>
          <a:p>
            <a:pPr algn="just">
              <a:lnSpc>
                <a:spcPct val="160000"/>
              </a:lnSpc>
            </a:pPr>
            <a:r>
              <a:rPr lang="en-US" dirty="0" smtClean="0"/>
              <a:t>Construction as per the dwellers affordability, usually starts with </a:t>
            </a:r>
            <a:r>
              <a:rPr lang="en-US" dirty="0" err="1" smtClean="0"/>
              <a:t>Jhugi</a:t>
            </a:r>
            <a:r>
              <a:rPr lang="en-US" dirty="0" smtClean="0"/>
              <a:t> (Camp).</a:t>
            </a:r>
          </a:p>
          <a:p>
            <a:pPr algn="just">
              <a:lnSpc>
                <a:spcPct val="160000"/>
              </a:lnSpc>
            </a:pPr>
            <a:r>
              <a:rPr lang="en-US" dirty="0" smtClean="0"/>
              <a:t>Development of Infrastructure Incrementally</a:t>
            </a:r>
          </a:p>
          <a:p>
            <a:pPr algn="just">
              <a:lnSpc>
                <a:spcPct val="160000"/>
              </a:lnSpc>
            </a:pPr>
            <a:r>
              <a:rPr lang="en-US" dirty="0" smtClean="0"/>
              <a:t>Dweller has to provide proof of residency for the first five years to get the lease of land.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098792" cy="639762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Ansar Management Company- </a:t>
            </a:r>
            <a:r>
              <a:rPr lang="en-US" sz="3200" dirty="0" err="1" smtClean="0"/>
              <a:t>Ctd</a:t>
            </a:r>
            <a:r>
              <a:rPr lang="en-US" sz="3200" dirty="0" smtClean="0"/>
              <a:t>…</a:t>
            </a:r>
            <a:endParaRPr lang="en-US" sz="3200" dirty="0"/>
          </a:p>
        </p:txBody>
      </p:sp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371600"/>
            <a:ext cx="7086600" cy="4800600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239000" cy="792162"/>
          </a:xfrm>
          <a:ln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3200" dirty="0" err="1" smtClean="0"/>
              <a:t>Aashiyana</a:t>
            </a:r>
            <a:r>
              <a:rPr lang="en-US" sz="3200" dirty="0" smtClean="0"/>
              <a:t> Scheme -Govt. of Punjab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47800"/>
            <a:ext cx="7239000" cy="4800600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>
                <a:latin typeface="Calibri" pitchFamily="34" charset="0"/>
              </a:rPr>
              <a:t>Objectives</a:t>
            </a:r>
          </a:p>
          <a:p>
            <a:pPr lvl="1" algn="just"/>
            <a:r>
              <a:rPr lang="en-US" dirty="0">
                <a:latin typeface="Calibri" pitchFamily="34" charset="0"/>
              </a:rPr>
              <a:t>Increase and improve the supply of housing, available and affordable to low and moderate income groups </a:t>
            </a:r>
          </a:p>
          <a:p>
            <a:pPr lvl="1" algn="just"/>
            <a:r>
              <a:rPr lang="en-US" dirty="0">
                <a:latin typeface="Calibri" pitchFamily="34" charset="0"/>
              </a:rPr>
              <a:t>Establishment of a sustainable community living</a:t>
            </a:r>
          </a:p>
          <a:p>
            <a:pPr lvl="1" algn="just"/>
            <a:r>
              <a:rPr lang="en-US" dirty="0">
                <a:latin typeface="Calibri" pitchFamily="34" charset="0"/>
              </a:rPr>
              <a:t>Ensuring decent and modern ambiance in each housing scheme</a:t>
            </a:r>
          </a:p>
          <a:p>
            <a:pPr lvl="1" algn="just"/>
            <a:r>
              <a:rPr lang="en-US" dirty="0">
                <a:latin typeface="Calibri" pitchFamily="34" charset="0"/>
              </a:rPr>
              <a:t>Bringing down the cost of the houses while not compromising on the quality</a:t>
            </a:r>
          </a:p>
          <a:p>
            <a:pPr lvl="1" algn="just"/>
            <a:r>
              <a:rPr lang="en-US" dirty="0">
                <a:latin typeface="Calibri" pitchFamily="34" charset="0"/>
              </a:rPr>
              <a:t>Making the project affordable for the target groups through easy installment plans</a:t>
            </a:r>
          </a:p>
          <a:p>
            <a:pPr lvl="1" algn="just"/>
            <a:r>
              <a:rPr lang="en-US" dirty="0">
                <a:latin typeface="Calibri" pitchFamily="34" charset="0"/>
              </a:rPr>
              <a:t>Ensuring transparency and fair play at every step</a:t>
            </a:r>
          </a:p>
          <a:p>
            <a:pPr lvl="1" algn="just"/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327392" cy="715962"/>
          </a:xfrm>
          <a:ln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3200" dirty="0" err="1" smtClean="0"/>
              <a:t>Aashiyana</a:t>
            </a:r>
            <a:r>
              <a:rPr lang="en-US" sz="3200" dirty="0" smtClean="0"/>
              <a:t> Scheme –</a:t>
            </a:r>
            <a:r>
              <a:rPr lang="en-US" sz="3200" dirty="0" err="1" smtClean="0"/>
              <a:t>Contd</a:t>
            </a:r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327392" cy="4800600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Eligibility</a:t>
            </a:r>
          </a:p>
          <a:p>
            <a:pPr lvl="1" algn="just"/>
            <a:r>
              <a:rPr lang="en-US" dirty="0"/>
              <a:t>Target Population will be individuals having income less than Rs. 20,000 p.m.</a:t>
            </a:r>
          </a:p>
          <a:p>
            <a:pPr lvl="1" algn="just"/>
            <a:r>
              <a:rPr lang="en-US" dirty="0"/>
              <a:t>Monthly Installment of the allotted house not to exceed the monthly rent of same size of house.</a:t>
            </a:r>
          </a:p>
          <a:p>
            <a:pPr lvl="1" algn="just"/>
            <a:r>
              <a:rPr lang="en-US" dirty="0"/>
              <a:t>Speculation will be curbed at all cost.</a:t>
            </a:r>
          </a:p>
          <a:p>
            <a:pPr lvl="1" algn="just"/>
            <a:r>
              <a:rPr lang="en-US" dirty="0"/>
              <a:t>Special quota for widows, orphans and disabled.</a:t>
            </a:r>
          </a:p>
          <a:p>
            <a:pPr lvl="1" algn="just"/>
            <a:r>
              <a:rPr lang="en-US" dirty="0"/>
              <a:t>Nuclear Family</a:t>
            </a:r>
          </a:p>
          <a:p>
            <a:pPr lvl="1" algn="just"/>
            <a:r>
              <a:rPr lang="en-US" dirty="0"/>
              <a:t>Age between 25 &amp; 60 years. (Applicable for bank loan only)</a:t>
            </a:r>
          </a:p>
          <a:p>
            <a:pPr lvl="1" algn="just"/>
            <a:r>
              <a:rPr lang="en-US" dirty="0"/>
              <a:t>Living in a rented house or in joint family, the applicant should not posses his/her own house.</a:t>
            </a:r>
          </a:p>
          <a:p>
            <a:pPr lvl="1" algn="just"/>
            <a:r>
              <a:rPr lang="en-US" dirty="0"/>
              <a:t>Physical verification of the credentials of each applicant through third party</a:t>
            </a:r>
          </a:p>
          <a:p>
            <a:pPr lvl="1"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251192" cy="639762"/>
          </a:xfrm>
          <a:ln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3200" dirty="0" smtClean="0"/>
              <a:t>Key Challenges</a:t>
            </a:r>
            <a:endParaRPr lang="en-US" sz="3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47800" y="1143000"/>
            <a:ext cx="7239000" cy="5181600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marL="640080" marR="0" lvl="1" indent="-237744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bg2">
                  <a:lumMod val="50000"/>
                </a:schemeClr>
              </a:buClr>
              <a:buSzTx/>
              <a:buFont typeface="Verdana"/>
              <a:buChar char="◦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Arial" pitchFamily="34" charset="0"/>
              </a:rPr>
              <a:t>High cost of land in metropolitan cities hinders affordable housing</a:t>
            </a:r>
          </a:p>
          <a:p>
            <a:pPr marL="640080" marR="0" lvl="1" indent="-237744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bg2">
                  <a:lumMod val="50000"/>
                </a:schemeClr>
              </a:buClr>
              <a:buSzTx/>
              <a:buFont typeface="Verdana"/>
              <a:buChar char="◦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Arial" pitchFamily="34" charset="0"/>
              </a:rPr>
              <a:t>Urban infrastructure up-gradation, </a:t>
            </a:r>
          </a:p>
          <a:p>
            <a:pPr marL="640080" marR="0" lvl="1" indent="-237744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bg2">
                  <a:lumMod val="50000"/>
                </a:schemeClr>
              </a:buClr>
              <a:buSzTx/>
              <a:buFont typeface="Verdana"/>
              <a:buChar char="◦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Arial" pitchFamily="34" charset="0"/>
              </a:rPr>
              <a:t>Single window clearance for approvals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Arial" pitchFamily="34" charset="0"/>
            </a:endParaRPr>
          </a:p>
          <a:p>
            <a:pPr marL="640080" marR="0" lvl="1" indent="-237744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bg2">
                  <a:lumMod val="50000"/>
                </a:schemeClr>
              </a:buClr>
              <a:buSzTx/>
              <a:buFont typeface="Verdana"/>
              <a:buChar char="◦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Arial" pitchFamily="34" charset="0"/>
              </a:rPr>
              <a:t>Investment in low-cost building technology, </a:t>
            </a:r>
          </a:p>
          <a:p>
            <a:pPr marL="640080" marR="0" lvl="1" indent="-237744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bg2">
                  <a:lumMod val="50000"/>
                </a:schemeClr>
              </a:buClr>
              <a:buSzTx/>
              <a:buFont typeface="Verdana"/>
              <a:buChar char="◦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Arial" pitchFamily="34" charset="0"/>
              </a:rPr>
              <a:t>Investment linked tax incentives for developers to increase the supply of affordable housing</a:t>
            </a:r>
          </a:p>
          <a:p>
            <a:pPr marL="640080" marR="0" lvl="1" indent="-237744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bg2">
                  <a:lumMod val="50000"/>
                </a:schemeClr>
              </a:buClr>
              <a:buSzTx/>
              <a:buFont typeface="Verdana"/>
              <a:buChar char="◦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Arial" pitchFamily="34" charset="0"/>
              </a:rPr>
              <a:t>More effective public private partnerships to tackle the shortage of housing especially in the low income group</a:t>
            </a:r>
          </a:p>
          <a:p>
            <a:pPr marL="640080" marR="0" lvl="1" indent="-237744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bg2">
                  <a:lumMod val="50000"/>
                </a:schemeClr>
              </a:buClr>
              <a:buSzTx/>
              <a:buFont typeface="Verdana"/>
              <a:buChar char="◦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Arial" pitchFamily="34" charset="0"/>
              </a:rPr>
              <a:t>Deepening of the debt market to ensure availability of long-term funding</a:t>
            </a:r>
          </a:p>
          <a:p>
            <a:pPr marL="640080" marR="0" lvl="1" indent="-237744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bg2">
                  <a:lumMod val="50000"/>
                </a:schemeClr>
              </a:buClr>
              <a:buSzTx/>
              <a:buFont typeface="Verdana"/>
              <a:buChar char="◦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Arial" pitchFamily="34" charset="0"/>
              </a:rPr>
              <a:t>Development of new funding instruments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251192" cy="639762"/>
          </a:xfrm>
          <a:ln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3200" dirty="0" smtClean="0"/>
              <a:t>Way Forward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143000"/>
            <a:ext cx="7239000" cy="5562599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just"/>
            <a:r>
              <a:rPr lang="en-US" sz="2400" dirty="0" smtClean="0"/>
              <a:t>Adopting Innovative Approaches to Affordable Housing</a:t>
            </a:r>
          </a:p>
          <a:p>
            <a:pPr algn="just"/>
            <a:r>
              <a:rPr lang="en-US" sz="2400" dirty="0" smtClean="0"/>
              <a:t>Promoting Value Chain in Housing Development</a:t>
            </a:r>
          </a:p>
          <a:p>
            <a:pPr algn="just"/>
            <a:r>
              <a:rPr lang="en-US" sz="2400" dirty="0" smtClean="0"/>
              <a:t>Exploration of Credit lines for Institutions offering Housing Finance</a:t>
            </a:r>
          </a:p>
          <a:p>
            <a:pPr algn="just"/>
            <a:r>
              <a:rPr lang="en-US" sz="2400" dirty="0" smtClean="0"/>
              <a:t>Putting in place a Housing Credit Fund or Refinance Window at SBP (Central Bank)</a:t>
            </a:r>
          </a:p>
          <a:p>
            <a:pPr algn="just"/>
            <a:r>
              <a:rPr lang="en-US" sz="2400" dirty="0" smtClean="0"/>
              <a:t>Arranging a Credit Guarantee Scheme for low-Income Housing Finance</a:t>
            </a:r>
          </a:p>
          <a:p>
            <a:pPr algn="just"/>
            <a:r>
              <a:rPr lang="en-US" sz="2400" dirty="0" smtClean="0"/>
              <a:t>Promotion of Microfinance Banks to support borrowers with undocumented income</a:t>
            </a:r>
          </a:p>
          <a:p>
            <a:pPr algn="just"/>
            <a:r>
              <a:rPr lang="en-US" sz="2400" dirty="0" smtClean="0"/>
              <a:t>Establishment of a Housing Observatory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819400"/>
            <a:ext cx="5029200" cy="1143000"/>
          </a:xfrm>
        </p:spPr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239000" cy="792162"/>
          </a:xfrm>
          <a:ln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3200" dirty="0" smtClean="0"/>
              <a:t>Rapid Urbanization - Highlights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71600" y="1371600"/>
            <a:ext cx="7315200" cy="4953000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Urbanization (2008)</a:t>
            </a:r>
          </a:p>
          <a:p>
            <a:pPr lvl="2"/>
            <a:r>
              <a:rPr lang="en-US" dirty="0" smtClean="0"/>
              <a:t>Total Population: 		&gt;170 m</a:t>
            </a:r>
          </a:p>
          <a:p>
            <a:pPr lvl="2"/>
            <a:r>
              <a:rPr lang="en-US" dirty="0" smtClean="0"/>
              <a:t>Urban Population: 	&gt;60 m (36%)</a:t>
            </a:r>
          </a:p>
          <a:p>
            <a:pPr>
              <a:buNone/>
            </a:pPr>
            <a:r>
              <a:rPr lang="en-US" dirty="0" smtClean="0"/>
              <a:t>Annual growth rates (2005-2010)</a:t>
            </a:r>
          </a:p>
          <a:p>
            <a:pPr lvl="2"/>
            <a:r>
              <a:rPr lang="en-US" dirty="0" smtClean="0"/>
              <a:t>National: 		1.8%</a:t>
            </a:r>
          </a:p>
          <a:p>
            <a:pPr lvl="2"/>
            <a:r>
              <a:rPr lang="en-US" dirty="0" smtClean="0"/>
              <a:t>Urban: 			3%</a:t>
            </a:r>
          </a:p>
          <a:p>
            <a:pPr>
              <a:buNone/>
            </a:pPr>
            <a:r>
              <a:rPr lang="en-US" dirty="0" smtClean="0"/>
              <a:t>Major Cities (2008)-Concentration</a:t>
            </a:r>
          </a:p>
          <a:p>
            <a:pPr lvl="2"/>
            <a:r>
              <a:rPr lang="en-US" dirty="0" smtClean="0"/>
              <a:t>Karachi: 			12.4 m</a:t>
            </a:r>
          </a:p>
          <a:p>
            <a:pPr lvl="2"/>
            <a:r>
              <a:rPr lang="en-US" dirty="0" smtClean="0"/>
              <a:t>Lahore: 			6.7 m</a:t>
            </a:r>
          </a:p>
          <a:p>
            <a:pPr lvl="2"/>
            <a:r>
              <a:rPr lang="en-US" dirty="0" smtClean="0"/>
              <a:t>Faisalabad: 		2.6 m</a:t>
            </a:r>
          </a:p>
          <a:p>
            <a:pPr lvl="2"/>
            <a:r>
              <a:rPr lang="en-US" dirty="0" smtClean="0"/>
              <a:t>Islamabad/Rawalpindi: 	2.5 m</a:t>
            </a:r>
          </a:p>
          <a:p>
            <a:pPr lvl="8" algn="r">
              <a:buNone/>
            </a:pPr>
            <a:r>
              <a:rPr lang="en-US" dirty="0" smtClean="0"/>
              <a:t>Source: UN DESA</a:t>
            </a:r>
          </a:p>
          <a:p>
            <a:pPr>
              <a:buNone/>
            </a:pPr>
            <a:r>
              <a:rPr lang="en-US" dirty="0" smtClean="0"/>
              <a:t>Slum indicators</a:t>
            </a:r>
          </a:p>
          <a:p>
            <a:pPr lvl="2"/>
            <a:r>
              <a:rPr lang="en-US" dirty="0" smtClean="0"/>
              <a:t>Slum to urban population: 48.9%</a:t>
            </a:r>
            <a:endParaRPr lang="en-US" i="1" dirty="0" smtClean="0"/>
          </a:p>
          <a:p>
            <a:pPr lvl="8" algn="r">
              <a:buNone/>
            </a:pPr>
            <a:r>
              <a:rPr lang="en-US" i="1" dirty="0" smtClean="0"/>
              <a:t>Source: UN-HABITAT 2005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467600" cy="868362"/>
          </a:xfrm>
          <a:ln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3200" dirty="0" smtClean="0"/>
              <a:t>Projected Urban &amp; Rural Population 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600200"/>
            <a:ext cx="7467600" cy="4953000"/>
          </a:xfrm>
          <a:prstGeom prst="rect">
            <a:avLst/>
          </a:prstGeom>
          <a:noFill/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2162"/>
          </a:xfrm>
          <a:ln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3200" dirty="0" smtClean="0"/>
              <a:t>Housing Needs in Pakistan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371600"/>
            <a:ext cx="7467600" cy="5181600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2000" b="1" dirty="0" smtClean="0"/>
              <a:t>Market Scenario</a:t>
            </a:r>
          </a:p>
          <a:p>
            <a:pPr lvl="1" algn="just"/>
            <a:r>
              <a:rPr lang="en-US" sz="1800" dirty="0" smtClean="0"/>
              <a:t>In a 2009 report, World Bank estimated a Housing Shortfall of around 8 million units in Pakistan</a:t>
            </a:r>
          </a:p>
          <a:p>
            <a:pPr lvl="1" algn="just">
              <a:lnSpc>
                <a:spcPct val="120000"/>
              </a:lnSpc>
            </a:pPr>
            <a:r>
              <a:rPr lang="en-US" sz="1800" dirty="0" smtClean="0"/>
              <a:t>ABAD claims annual incremental demand of 600,000 units of which 50% is met by the private/public investment leaving an annual shortfall of 300,000 units  </a:t>
            </a:r>
          </a:p>
          <a:p>
            <a:pPr lvl="1" algn="just"/>
            <a:r>
              <a:rPr lang="en-US" sz="1800" dirty="0" smtClean="0"/>
              <a:t>Taking 600,000 incremental demand and 500,000 units from the backlog, total annual housing needs come to 1.1 million</a:t>
            </a:r>
          </a:p>
          <a:p>
            <a:pPr lvl="1" algn="just"/>
            <a:r>
              <a:rPr lang="en-US" sz="1800" dirty="0" smtClean="0"/>
              <a:t>At an average price of Rs. 1 million per unit, total funding requirement is Rs 1.1 trillion per year</a:t>
            </a:r>
          </a:p>
          <a:p>
            <a:pPr lvl="1" algn="just"/>
            <a:r>
              <a:rPr lang="en-US" sz="1800" dirty="0" smtClean="0"/>
              <a:t>Assuming that only 10% of housing needs can be converted into effective demand, total funding needs are Rs.110 billion</a:t>
            </a:r>
          </a:p>
          <a:p>
            <a:pPr lvl="1" algn="just"/>
            <a:r>
              <a:rPr lang="en-US" sz="1800" dirty="0" smtClean="0"/>
              <a:t>At 70% LTV (Loan–to-Value Ratio), this translates into Rs. 77 billion per annum housing credit requirement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81000"/>
            <a:ext cx="7391400" cy="838200"/>
          </a:xfrm>
          <a:ln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 fontScale="90000"/>
          </a:bodyPr>
          <a:lstStyle/>
          <a:p>
            <a:pPr algn="ctr"/>
            <a:r>
              <a:rPr lang="en-US" sz="3200" dirty="0" smtClean="0"/>
              <a:t>Efforts/Key Initiatives for Housing in Pakistan 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76400"/>
            <a:ext cx="7391400" cy="4648200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House Building Finance Company Limited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National Housing Policy 2001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National Housing Authority/Pakistan Housing Authority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Prime Minister Housing Schemes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Formation of Housing Advisory Group by SBP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Initiatives by Provincial Governments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Private Sector Initiatives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2162"/>
          </a:xfrm>
          <a:ln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3200" dirty="0" smtClean="0"/>
              <a:t>Housing Finance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524000"/>
            <a:ext cx="7467600" cy="4572000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No. of Institutions involved in Housing Finance</a:t>
            </a:r>
          </a:p>
          <a:p>
            <a:pPr lvl="2" algn="just"/>
            <a:r>
              <a:rPr lang="en-US" dirty="0" smtClean="0"/>
              <a:t>Commercial Banks		: 22 </a:t>
            </a:r>
          </a:p>
          <a:p>
            <a:pPr lvl="2" algn="just"/>
            <a:r>
              <a:rPr lang="en-US" dirty="0" smtClean="0"/>
              <a:t>Islamic Banks			: 05</a:t>
            </a:r>
          </a:p>
          <a:p>
            <a:pPr lvl="2" algn="just"/>
            <a:r>
              <a:rPr lang="en-US" dirty="0" smtClean="0"/>
              <a:t>DFIs				: 02</a:t>
            </a:r>
          </a:p>
          <a:p>
            <a:pPr lvl="2" algn="just"/>
            <a:r>
              <a:rPr lang="en-US" dirty="0" smtClean="0"/>
              <a:t>MFBs				: 02</a:t>
            </a:r>
          </a:p>
          <a:p>
            <a:pPr lvl="2" algn="just"/>
            <a:r>
              <a:rPr lang="en-US" dirty="0" smtClean="0"/>
              <a:t>Islamic Banking Branches 	: 07</a:t>
            </a:r>
          </a:p>
          <a:p>
            <a:pPr algn="just"/>
            <a:r>
              <a:rPr lang="en-US" dirty="0" smtClean="0"/>
              <a:t>Product Range</a:t>
            </a:r>
          </a:p>
          <a:p>
            <a:pPr lvl="2" algn="just"/>
            <a:r>
              <a:rPr lang="en-US" dirty="0" smtClean="0"/>
              <a:t>Construction</a:t>
            </a:r>
          </a:p>
          <a:p>
            <a:pPr lvl="2" algn="just"/>
            <a:r>
              <a:rPr lang="en-US" dirty="0" smtClean="0"/>
              <a:t>Outright Purchase</a:t>
            </a:r>
          </a:p>
          <a:p>
            <a:pPr lvl="2" algn="just"/>
            <a:r>
              <a:rPr lang="en-US" dirty="0" smtClean="0"/>
              <a:t>Renovation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5273</TotalTime>
  <Words>2691</Words>
  <Application>Microsoft Office PowerPoint</Application>
  <PresentationFormat>On-screen Show (4:3)</PresentationFormat>
  <Paragraphs>373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Solstice</vt:lpstr>
      <vt:lpstr>Housing Finance – Market, Opportunities and Challenges</vt:lpstr>
      <vt:lpstr>Affordable Housing</vt:lpstr>
      <vt:lpstr>Socio-Economic Impact of Affordable Housing</vt:lpstr>
      <vt:lpstr>Some of the areas addressed by decent housing amongst the low income families include:</vt:lpstr>
      <vt:lpstr>Rapid Urbanization - Highlights</vt:lpstr>
      <vt:lpstr>Projected Urban &amp; Rural Population </vt:lpstr>
      <vt:lpstr>Housing Needs in Pakistan</vt:lpstr>
      <vt:lpstr>Efforts/Key Initiatives for Housing in Pakistan  </vt:lpstr>
      <vt:lpstr>Housing Finance</vt:lpstr>
      <vt:lpstr>Mortgage Market of Pakistan</vt:lpstr>
      <vt:lpstr>Islamic Banking Industry</vt:lpstr>
      <vt:lpstr>Microfinance Banks</vt:lpstr>
      <vt:lpstr>Role of SBP in Promotion of Housing Finance</vt:lpstr>
      <vt:lpstr>Housing Advisory Group-Recommendations</vt:lpstr>
      <vt:lpstr>Mortgage Refinance Company </vt:lpstr>
      <vt:lpstr>Housing Finance Regulations &amp; Guidelines </vt:lpstr>
      <vt:lpstr>Large Scale Builders Finance Model</vt:lpstr>
      <vt:lpstr>Models of Affordable Housing</vt:lpstr>
      <vt:lpstr>Khuda Ki Basti (KKB)</vt:lpstr>
      <vt:lpstr>Ansar Management Company- Ctd…</vt:lpstr>
      <vt:lpstr>Aashiyana Scheme -Govt. of Punjab</vt:lpstr>
      <vt:lpstr>Aashiyana Scheme –Ctd…</vt:lpstr>
      <vt:lpstr>Key Challenges &amp; Way Forward</vt:lpstr>
      <vt:lpstr>Thank you</vt:lpstr>
      <vt:lpstr>Affordable Housing</vt:lpstr>
      <vt:lpstr>Areas addressed by decent housing amongst the low income families:</vt:lpstr>
      <vt:lpstr>Efforts/Key Initiatives for Housing in Pakistan  </vt:lpstr>
      <vt:lpstr>Housing Needs in Pakistan</vt:lpstr>
      <vt:lpstr>Market Segments and Players</vt:lpstr>
      <vt:lpstr>Housing Finance</vt:lpstr>
      <vt:lpstr>Mortgage Market of Pakistan</vt:lpstr>
      <vt:lpstr>Islamic Banking Industry</vt:lpstr>
      <vt:lpstr>Share of Islamic Banks</vt:lpstr>
      <vt:lpstr>Islamic Banking Branches</vt:lpstr>
      <vt:lpstr>Role of SBP in Promotion of Housing Finance</vt:lpstr>
      <vt:lpstr>Housing Advisory Group-Recommendations</vt:lpstr>
      <vt:lpstr>Mortgage Refinance Company </vt:lpstr>
      <vt:lpstr>Housing Finance Regulations &amp; Guidelines </vt:lpstr>
      <vt:lpstr>Large Scale Builders Finance Model</vt:lpstr>
      <vt:lpstr>Successful Models of Affordable Housing</vt:lpstr>
      <vt:lpstr>Khuda Ki Basti (KKB)</vt:lpstr>
      <vt:lpstr>Ansar Management Company- Ctd…</vt:lpstr>
      <vt:lpstr>Aashiyana Scheme -Govt. of Punjab</vt:lpstr>
      <vt:lpstr>Aashiyana Scheme –Contd…</vt:lpstr>
      <vt:lpstr>Key Challenges</vt:lpstr>
      <vt:lpstr>Way Forward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of Affordable Housing</dc:title>
  <dc:creator>Karim Alam</dc:creator>
  <cp:lastModifiedBy>Zaigham</cp:lastModifiedBy>
  <cp:revision>250</cp:revision>
  <dcterms:created xsi:type="dcterms:W3CDTF">2012-06-13T11:03:58Z</dcterms:created>
  <dcterms:modified xsi:type="dcterms:W3CDTF">2012-09-13T20:00:01Z</dcterms:modified>
</cp:coreProperties>
</file>