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10.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7" r:id="rId2"/>
    <p:sldId id="271" r:id="rId3"/>
    <p:sldId id="307" r:id="rId4"/>
    <p:sldId id="275" r:id="rId5"/>
    <p:sldId id="288" r:id="rId6"/>
    <p:sldId id="313" r:id="rId7"/>
    <p:sldId id="315" r:id="rId8"/>
    <p:sldId id="316" r:id="rId9"/>
    <p:sldId id="270" r:id="rId10"/>
    <p:sldId id="300" r:id="rId11"/>
    <p:sldId id="311" r:id="rId12"/>
    <p:sldId id="289" r:id="rId13"/>
    <p:sldId id="312" r:id="rId14"/>
    <p:sldId id="296" r:id="rId15"/>
    <p:sldId id="292" r:id="rId16"/>
    <p:sldId id="284" r:id="rId17"/>
    <p:sldId id="293" r:id="rId18"/>
    <p:sldId id="309" r:id="rId19"/>
    <p:sldId id="31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008FFA"/>
    <a:srgbClr val="C80828"/>
    <a:srgbClr val="D68E52"/>
    <a:srgbClr val="BC8F00"/>
    <a:srgbClr val="EF6039"/>
    <a:srgbClr val="7A5D00"/>
    <a:srgbClr val="D2A000"/>
    <a:srgbClr val="27633B"/>
    <a:srgbClr val="FF5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4" autoAdjust="0"/>
    <p:restoredTop sz="94660"/>
  </p:normalViewPr>
  <p:slideViewPr>
    <p:cSldViewPr>
      <p:cViewPr>
        <p:scale>
          <a:sx n="75" d="100"/>
          <a:sy n="75" d="100"/>
        </p:scale>
        <p:origin x="-494"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hahbaz8796.ISD\Desktop\Total%20borrower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Book2"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shahbaz8796.ISD\Desktop\Total%20borrower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hahbaz8796.ISD\Desktop\Total%20borrowers.xlsx" TargetMode="Externa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3943170147210214E-2"/>
          <c:y val="0.16129969538449526"/>
          <c:w val="0.9156908665105562"/>
          <c:h val="0.65310798221340494"/>
        </c:manualLayout>
      </c:layout>
      <c:barChart>
        <c:barDir val="bar"/>
        <c:grouping val="stacked"/>
        <c:varyColors val="0"/>
        <c:ser>
          <c:idx val="0"/>
          <c:order val="0"/>
          <c:tx>
            <c:strRef>
              <c:f>Sheet1!$A$2</c:f>
              <c:strCache>
                <c:ptCount val="1"/>
                <c:pt idx="0">
                  <c:v>Banked</c:v>
                </c:pt>
              </c:strCache>
            </c:strRef>
          </c:tx>
          <c:spPr>
            <a:solidFill>
              <a:srgbClr val="0070C0"/>
            </a:solidFill>
          </c:spPr>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Sheet1!$B$1:$B$1</c:f>
              <c:strCache>
                <c:ptCount val="1"/>
                <c:pt idx="0">
                  <c:v>Total</c:v>
                </c:pt>
              </c:strCache>
            </c:strRef>
          </c:cat>
          <c:val>
            <c:numRef>
              <c:f>Sheet1!$B$2:$B$2</c:f>
              <c:numCache>
                <c:formatCode>General</c:formatCode>
                <c:ptCount val="1"/>
                <c:pt idx="0">
                  <c:v>0.11028509095526616</c:v>
                </c:pt>
              </c:numCache>
            </c:numRef>
          </c:val>
        </c:ser>
        <c:ser>
          <c:idx val="1"/>
          <c:order val="1"/>
          <c:tx>
            <c:strRef>
              <c:f>Sheet1!$A$3</c:f>
              <c:strCache>
                <c:ptCount val="1"/>
                <c:pt idx="0">
                  <c:v>Other Formal</c:v>
                </c:pt>
              </c:strCache>
            </c:strRef>
          </c:tx>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Sheet1!$B$1:$B$1</c:f>
              <c:strCache>
                <c:ptCount val="1"/>
                <c:pt idx="0">
                  <c:v>Total</c:v>
                </c:pt>
              </c:strCache>
            </c:strRef>
          </c:cat>
          <c:val>
            <c:numRef>
              <c:f>Sheet1!$B$3:$B$3</c:f>
              <c:numCache>
                <c:formatCode>General</c:formatCode>
                <c:ptCount val="1"/>
                <c:pt idx="0">
                  <c:v>9.2757666303695686E-3</c:v>
                </c:pt>
              </c:numCache>
            </c:numRef>
          </c:val>
        </c:ser>
        <c:ser>
          <c:idx val="2"/>
          <c:order val="2"/>
          <c:tx>
            <c:strRef>
              <c:f>Sheet1!$A$4</c:f>
              <c:strCache>
                <c:ptCount val="1"/>
                <c:pt idx="0">
                  <c:v>Informal</c:v>
                </c:pt>
              </c:strCache>
            </c:strRef>
          </c:tx>
          <c:spPr>
            <a:solidFill>
              <a:srgbClr val="00B050"/>
            </a:solidFill>
          </c:spPr>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Sheet1!$B$1:$B$1</c:f>
              <c:strCache>
                <c:ptCount val="1"/>
                <c:pt idx="0">
                  <c:v>Total</c:v>
                </c:pt>
              </c:strCache>
            </c:strRef>
          </c:cat>
          <c:val>
            <c:numRef>
              <c:f>Sheet1!$B$4:$B$4</c:f>
              <c:numCache>
                <c:formatCode>General</c:formatCode>
                <c:ptCount val="1"/>
                <c:pt idx="0">
                  <c:v>0.32316985140615201</c:v>
                </c:pt>
              </c:numCache>
            </c:numRef>
          </c:val>
        </c:ser>
        <c:ser>
          <c:idx val="3"/>
          <c:order val="3"/>
          <c:tx>
            <c:strRef>
              <c:f>Sheet1!$A$5</c:f>
              <c:strCache>
                <c:ptCount val="1"/>
                <c:pt idx="0">
                  <c:v>Financially Excluded</c:v>
                </c:pt>
              </c:strCache>
            </c:strRef>
          </c:tx>
          <c:spPr>
            <a:solidFill>
              <a:sysClr val="window" lastClr="FFFFFF">
                <a:lumMod val="50000"/>
              </a:sysClr>
            </a:solidFill>
          </c:spPr>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Sheet1!$B$1:$B$1</c:f>
              <c:strCache>
                <c:ptCount val="1"/>
                <c:pt idx="0">
                  <c:v>Total</c:v>
                </c:pt>
              </c:strCache>
            </c:strRef>
          </c:cat>
          <c:val>
            <c:numRef>
              <c:f>Sheet1!$B$5:$B$5</c:f>
              <c:numCache>
                <c:formatCode>General</c:formatCode>
                <c:ptCount val="1"/>
                <c:pt idx="0">
                  <c:v>0.55726929100821299</c:v>
                </c:pt>
              </c:numCache>
            </c:numRef>
          </c:val>
        </c:ser>
        <c:dLbls>
          <c:showLegendKey val="0"/>
          <c:showVal val="0"/>
          <c:showCatName val="0"/>
          <c:showSerName val="0"/>
          <c:showPercent val="0"/>
          <c:showBubbleSize val="0"/>
        </c:dLbls>
        <c:gapWidth val="150"/>
        <c:overlap val="100"/>
        <c:axId val="125466112"/>
        <c:axId val="125467648"/>
      </c:barChart>
      <c:catAx>
        <c:axId val="125466112"/>
        <c:scaling>
          <c:orientation val="maxMin"/>
        </c:scaling>
        <c:delete val="0"/>
        <c:axPos val="l"/>
        <c:numFmt formatCode="General" sourceLinked="1"/>
        <c:majorTickMark val="out"/>
        <c:minorTickMark val="none"/>
        <c:tickLblPos val="nextTo"/>
        <c:txPr>
          <a:bodyPr rot="0" vert="horz"/>
          <a:lstStyle/>
          <a:p>
            <a:pPr>
              <a:defRPr/>
            </a:pPr>
            <a:endParaRPr lang="en-US"/>
          </a:p>
        </c:txPr>
        <c:crossAx val="125467648"/>
        <c:crossesAt val="0"/>
        <c:auto val="1"/>
        <c:lblAlgn val="ctr"/>
        <c:lblOffset val="100"/>
        <c:tickLblSkip val="1"/>
        <c:tickMarkSkip val="1"/>
        <c:noMultiLvlLbl val="0"/>
      </c:catAx>
      <c:valAx>
        <c:axId val="125467648"/>
        <c:scaling>
          <c:orientation val="minMax"/>
          <c:max val="1"/>
          <c:min val="0"/>
        </c:scaling>
        <c:delete val="0"/>
        <c:axPos val="b"/>
        <c:numFmt formatCode="0%" sourceLinked="0"/>
        <c:majorTickMark val="out"/>
        <c:minorTickMark val="out"/>
        <c:tickLblPos val="nextTo"/>
        <c:txPr>
          <a:bodyPr rot="0" vert="horz"/>
          <a:lstStyle/>
          <a:p>
            <a:pPr>
              <a:defRPr/>
            </a:pPr>
            <a:endParaRPr lang="en-US"/>
          </a:p>
        </c:txPr>
        <c:crossAx val="125466112"/>
        <c:crosses val="max"/>
        <c:crossBetween val="between"/>
        <c:majorUnit val="0.1"/>
        <c:minorUnit val="2.5000000000000095E-2"/>
      </c:valAx>
    </c:plotArea>
    <c:plotVisOnly val="1"/>
    <c:dispBlanksAs val="gap"/>
    <c:showDLblsOverMax val="0"/>
  </c:chart>
  <c:txPr>
    <a:bodyPr/>
    <a:lstStyle/>
    <a:p>
      <a:pPr>
        <a:defRPr sz="1800"/>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lgn="ctr">
              <a:defRPr sz="1200"/>
            </a:pPr>
            <a:r>
              <a:rPr lang="en-US" sz="1200" dirty="0" smtClean="0"/>
              <a:t>Number of </a:t>
            </a:r>
            <a:r>
              <a:rPr lang="en-US" sz="1200" dirty="0"/>
              <a:t>Borrowers </a:t>
            </a:r>
            <a:endParaRPr lang="en-US" sz="1200" dirty="0" smtClean="0"/>
          </a:p>
          <a:p>
            <a:pPr algn="ctr">
              <a:defRPr sz="1200"/>
            </a:pPr>
            <a:r>
              <a:rPr lang="en-US" sz="1200" dirty="0" smtClean="0"/>
              <a:t>(Total 6 million)</a:t>
            </a:r>
            <a:endParaRPr lang="en-US" sz="1200" dirty="0"/>
          </a:p>
        </c:rich>
      </c:tx>
      <c:layout>
        <c:manualLayout>
          <c:xMode val="edge"/>
          <c:yMode val="edge"/>
          <c:x val="1.3356471888382327E-3"/>
          <c:y val="1.8882239720034995E-2"/>
        </c:manualLayout>
      </c:layout>
      <c:overlay val="0"/>
    </c:title>
    <c:autoTitleDeleted val="0"/>
    <c:plotArea>
      <c:layout>
        <c:manualLayout>
          <c:layoutTarget val="inner"/>
          <c:xMode val="edge"/>
          <c:yMode val="edge"/>
          <c:x val="0.28468744531933532"/>
          <c:y val="0.17676804160947848"/>
          <c:w val="0.51295483897846161"/>
          <c:h val="0.79060929310442063"/>
        </c:manualLayout>
      </c:layout>
      <c:pieChart>
        <c:varyColors val="1"/>
        <c:ser>
          <c:idx val="0"/>
          <c:order val="0"/>
          <c:tx>
            <c:strRef>
              <c:f>Sheet1!$F$2</c:f>
              <c:strCache>
                <c:ptCount val="1"/>
                <c:pt idx="0">
                  <c:v>%age No. of Borrowers</c:v>
                </c:pt>
              </c:strCache>
            </c:strRef>
          </c:tx>
          <c:dLbls>
            <c:dLbl>
              <c:idx val="0"/>
              <c:layout>
                <c:manualLayout>
                  <c:x val="-1.0106517935258101E-2"/>
                  <c:y val="0.15711302142278091"/>
                </c:manualLayout>
              </c:layout>
              <c:showLegendKey val="0"/>
              <c:showVal val="1"/>
              <c:showCatName val="0"/>
              <c:showSerName val="0"/>
              <c:showPercent val="0"/>
              <c:showBubbleSize val="0"/>
            </c:dLbl>
            <c:dLbl>
              <c:idx val="1"/>
              <c:layout>
                <c:manualLayout>
                  <c:x val="-2.8561742282214895E-2"/>
                  <c:y val="7.3970478460834585E-2"/>
                </c:manualLayout>
              </c:layout>
              <c:showLegendKey val="0"/>
              <c:showVal val="1"/>
              <c:showCatName val="0"/>
              <c:showSerName val="0"/>
              <c:showPercent val="0"/>
              <c:showBubbleSize val="0"/>
            </c:dLbl>
            <c:dLbl>
              <c:idx val="4"/>
              <c:layout>
                <c:manualLayout>
                  <c:x val="5.7344816272965865E-2"/>
                  <c:y val="-7.4853716679910726E-2"/>
                </c:manualLayout>
              </c:layout>
              <c:showLegendKey val="0"/>
              <c:showVal val="1"/>
              <c:showCatName val="0"/>
              <c:showSerName val="0"/>
              <c:showPercent val="0"/>
              <c:showBubbleSize val="0"/>
            </c:dLbl>
            <c:dLbl>
              <c:idx val="6"/>
              <c:layout>
                <c:manualLayout>
                  <c:x val="6.9879806690830324E-3"/>
                  <c:y val="8.7444757478709639E-2"/>
                </c:manualLayout>
              </c:layout>
              <c:showLegendKey val="0"/>
              <c:showVal val="1"/>
              <c:showCatName val="0"/>
              <c:showSerName val="0"/>
              <c:showPercent val="0"/>
              <c:showBubbleSize val="0"/>
            </c:dLbl>
            <c:showLegendKey val="0"/>
            <c:showVal val="1"/>
            <c:showCatName val="0"/>
            <c:showSerName val="0"/>
            <c:showPercent val="0"/>
            <c:showBubbleSize val="0"/>
            <c:showLeaderLines val="1"/>
          </c:dLbls>
          <c:cat>
            <c:strRef>
              <c:f>Sheet1!$D$3:$D$9</c:f>
              <c:strCache>
                <c:ptCount val="7"/>
                <c:pt idx="0">
                  <c:v>Corporate</c:v>
                </c:pt>
                <c:pt idx="1">
                  <c:v>SMEs</c:v>
                </c:pt>
                <c:pt idx="2">
                  <c:v>Agriculture</c:v>
                </c:pt>
                <c:pt idx="3">
                  <c:v>Consumer Finance</c:v>
                </c:pt>
                <c:pt idx="4">
                  <c:v>Commodity/Housing Financing</c:v>
                </c:pt>
                <c:pt idx="5">
                  <c:v>Micro-Borrowers</c:v>
                </c:pt>
                <c:pt idx="6">
                  <c:v>Others</c:v>
                </c:pt>
              </c:strCache>
            </c:strRef>
          </c:cat>
          <c:val>
            <c:numRef>
              <c:f>Sheet1!$F$3:$F$9</c:f>
              <c:numCache>
                <c:formatCode>0%</c:formatCode>
                <c:ptCount val="7"/>
                <c:pt idx="0">
                  <c:v>2.3430106850216202E-2</c:v>
                </c:pt>
                <c:pt idx="1">
                  <c:v>2.8484853316515839E-2</c:v>
                </c:pt>
                <c:pt idx="2">
                  <c:v>0.20199190935245206</c:v>
                </c:pt>
                <c:pt idx="3">
                  <c:v>0.35326350885233676</c:v>
                </c:pt>
                <c:pt idx="4">
                  <c:v>1.6285443229175658E-2</c:v>
                </c:pt>
                <c:pt idx="5">
                  <c:v>0.35163920508853524</c:v>
                </c:pt>
                <c:pt idx="6">
                  <c:v>2.4904973310769185E-2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solidFill>
        <a:schemeClr val="tx1"/>
      </a:solid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321656221543904E-2"/>
          <c:y val="0.278136482939634"/>
          <c:w val="0.81669358294498962"/>
          <c:h val="0.60446376494604415"/>
        </c:manualLayout>
      </c:layout>
      <c:lineChart>
        <c:grouping val="stacked"/>
        <c:varyColors val="0"/>
        <c:ser>
          <c:idx val="0"/>
          <c:order val="0"/>
          <c:tx>
            <c:strRef>
              <c:f>Sheet1!$H$81</c:f>
              <c:strCache>
                <c:ptCount val="1"/>
                <c:pt idx="0">
                  <c:v>MFBs</c:v>
                </c:pt>
              </c:strCache>
            </c:strRef>
          </c:tx>
          <c:spPr>
            <a:ln w="44450">
              <a:solidFill>
                <a:srgbClr val="00B050"/>
              </a:solidFill>
            </a:ln>
          </c:spPr>
          <c:dLbls>
            <c:dLblPos val="t"/>
            <c:showLegendKey val="0"/>
            <c:showVal val="1"/>
            <c:showCatName val="0"/>
            <c:showSerName val="0"/>
            <c:showPercent val="0"/>
            <c:showBubbleSize val="0"/>
            <c:showLeaderLines val="0"/>
          </c:dLbls>
          <c:cat>
            <c:numRef>
              <c:f>Sheet1!$I$80:$M$80</c:f>
              <c:numCache>
                <c:formatCode>General</c:formatCode>
                <c:ptCount val="5"/>
                <c:pt idx="0">
                  <c:v>2007</c:v>
                </c:pt>
                <c:pt idx="1">
                  <c:v>2008</c:v>
                </c:pt>
                <c:pt idx="2">
                  <c:v>2009</c:v>
                </c:pt>
                <c:pt idx="3">
                  <c:v>2010</c:v>
                </c:pt>
                <c:pt idx="4">
                  <c:v>2011</c:v>
                </c:pt>
              </c:numCache>
            </c:numRef>
          </c:cat>
          <c:val>
            <c:numRef>
              <c:f>Sheet1!$I$81:$M$81</c:f>
              <c:numCache>
                <c:formatCode>General</c:formatCode>
                <c:ptCount val="5"/>
                <c:pt idx="0">
                  <c:v>477</c:v>
                </c:pt>
                <c:pt idx="1">
                  <c:v>543</c:v>
                </c:pt>
                <c:pt idx="2">
                  <c:v>703</c:v>
                </c:pt>
                <c:pt idx="3">
                  <c:v>717</c:v>
                </c:pt>
                <c:pt idx="4">
                  <c:v>846</c:v>
                </c:pt>
              </c:numCache>
            </c:numRef>
          </c:val>
          <c:smooth val="0"/>
        </c:ser>
        <c:ser>
          <c:idx val="1"/>
          <c:order val="1"/>
          <c:tx>
            <c:strRef>
              <c:f>Sheet1!$H$82</c:f>
              <c:strCache>
                <c:ptCount val="1"/>
                <c:pt idx="0">
                  <c:v>MFIs</c:v>
                </c:pt>
              </c:strCache>
            </c:strRef>
          </c:tx>
          <c:spPr>
            <a:ln w="41275">
              <a:solidFill>
                <a:srgbClr val="C00000"/>
              </a:solidFill>
            </a:ln>
          </c:spPr>
          <c:dLbls>
            <c:dLblPos val="t"/>
            <c:showLegendKey val="0"/>
            <c:showVal val="1"/>
            <c:showCatName val="0"/>
            <c:showSerName val="0"/>
            <c:showPercent val="0"/>
            <c:showBubbleSize val="0"/>
            <c:showLeaderLines val="0"/>
          </c:dLbls>
          <c:cat>
            <c:numRef>
              <c:f>Sheet1!$I$80:$M$80</c:f>
              <c:numCache>
                <c:formatCode>General</c:formatCode>
                <c:ptCount val="5"/>
                <c:pt idx="0">
                  <c:v>2007</c:v>
                </c:pt>
                <c:pt idx="1">
                  <c:v>2008</c:v>
                </c:pt>
                <c:pt idx="2">
                  <c:v>2009</c:v>
                </c:pt>
                <c:pt idx="3">
                  <c:v>2010</c:v>
                </c:pt>
                <c:pt idx="4">
                  <c:v>2011</c:v>
                </c:pt>
              </c:numCache>
            </c:numRef>
          </c:cat>
          <c:val>
            <c:numRef>
              <c:f>Sheet1!$I$82:$M$82</c:f>
              <c:numCache>
                <c:formatCode>General</c:formatCode>
                <c:ptCount val="5"/>
                <c:pt idx="0">
                  <c:v>994</c:v>
                </c:pt>
                <c:pt idx="1">
                  <c:v>1189</c:v>
                </c:pt>
                <c:pt idx="2">
                  <c:v>1123</c:v>
                </c:pt>
                <c:pt idx="3">
                  <c:v>1343</c:v>
                </c:pt>
                <c:pt idx="4">
                  <c:v>1226</c:v>
                </c:pt>
              </c:numCache>
            </c:numRef>
          </c:val>
          <c:smooth val="0"/>
        </c:ser>
        <c:ser>
          <c:idx val="2"/>
          <c:order val="2"/>
          <c:tx>
            <c:strRef>
              <c:f>Sheet1!$H$83</c:f>
              <c:strCache>
                <c:ptCount val="1"/>
                <c:pt idx="0">
                  <c:v>Total </c:v>
                </c:pt>
              </c:strCache>
            </c:strRef>
          </c:tx>
          <c:spPr>
            <a:ln w="44450">
              <a:solidFill>
                <a:srgbClr val="002060"/>
              </a:solidFill>
            </a:ln>
          </c:spPr>
          <c:dLbls>
            <c:dLblPos val="t"/>
            <c:showLegendKey val="0"/>
            <c:showVal val="1"/>
            <c:showCatName val="0"/>
            <c:showSerName val="0"/>
            <c:showPercent val="0"/>
            <c:showBubbleSize val="0"/>
            <c:showLeaderLines val="0"/>
          </c:dLbls>
          <c:cat>
            <c:numRef>
              <c:f>Sheet1!$I$80:$M$80</c:f>
              <c:numCache>
                <c:formatCode>General</c:formatCode>
                <c:ptCount val="5"/>
                <c:pt idx="0">
                  <c:v>2007</c:v>
                </c:pt>
                <c:pt idx="1">
                  <c:v>2008</c:v>
                </c:pt>
                <c:pt idx="2">
                  <c:v>2009</c:v>
                </c:pt>
                <c:pt idx="3">
                  <c:v>2010</c:v>
                </c:pt>
                <c:pt idx="4">
                  <c:v>2011</c:v>
                </c:pt>
              </c:numCache>
            </c:numRef>
          </c:cat>
          <c:val>
            <c:numRef>
              <c:f>Sheet1!$I$83:$M$83</c:f>
              <c:numCache>
                <c:formatCode>General</c:formatCode>
                <c:ptCount val="5"/>
                <c:pt idx="0">
                  <c:v>1471</c:v>
                </c:pt>
                <c:pt idx="1">
                  <c:v>1732</c:v>
                </c:pt>
                <c:pt idx="2">
                  <c:v>1826</c:v>
                </c:pt>
                <c:pt idx="3">
                  <c:v>2060</c:v>
                </c:pt>
                <c:pt idx="4">
                  <c:v>2073</c:v>
                </c:pt>
              </c:numCache>
            </c:numRef>
          </c:val>
          <c:smooth val="0"/>
        </c:ser>
        <c:dLbls>
          <c:showLegendKey val="0"/>
          <c:showVal val="0"/>
          <c:showCatName val="0"/>
          <c:showSerName val="0"/>
          <c:showPercent val="0"/>
          <c:showBubbleSize val="0"/>
        </c:dLbls>
        <c:marker val="1"/>
        <c:smooth val="0"/>
        <c:axId val="142864768"/>
        <c:axId val="142866304"/>
      </c:lineChart>
      <c:catAx>
        <c:axId val="142864768"/>
        <c:scaling>
          <c:orientation val="minMax"/>
        </c:scaling>
        <c:delete val="0"/>
        <c:axPos val="b"/>
        <c:numFmt formatCode="General" sourceLinked="1"/>
        <c:majorTickMark val="out"/>
        <c:minorTickMark val="none"/>
        <c:tickLblPos val="nextTo"/>
        <c:crossAx val="142866304"/>
        <c:crosses val="autoZero"/>
        <c:auto val="1"/>
        <c:lblAlgn val="ctr"/>
        <c:lblOffset val="100"/>
        <c:noMultiLvlLbl val="0"/>
      </c:catAx>
      <c:valAx>
        <c:axId val="142866304"/>
        <c:scaling>
          <c:orientation val="minMax"/>
        </c:scaling>
        <c:delete val="0"/>
        <c:axPos val="l"/>
        <c:numFmt formatCode="General" sourceLinked="1"/>
        <c:majorTickMark val="out"/>
        <c:minorTickMark val="none"/>
        <c:tickLblPos val="nextTo"/>
        <c:crossAx val="142864768"/>
        <c:crosses val="autoZero"/>
        <c:crossBetween val="between"/>
      </c:valAx>
    </c:plotArea>
    <c:legend>
      <c:legendPos val="r"/>
      <c:overlay val="0"/>
    </c:legend>
    <c:plotVisOnly val="1"/>
    <c:dispBlanksAs val="zero"/>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PAR &gt; 30 Days to GLP</a:t>
            </a:r>
          </a:p>
        </c:rich>
      </c:tx>
      <c:overlay val="0"/>
    </c:title>
    <c:autoTitleDeleted val="0"/>
    <c:plotArea>
      <c:layout>
        <c:manualLayout>
          <c:layoutTarget val="inner"/>
          <c:xMode val="edge"/>
          <c:yMode val="edge"/>
          <c:x val="0.11136351706036735"/>
          <c:y val="0.15776647710702982"/>
          <c:w val="0.85808092738408026"/>
          <c:h val="0.69185914260717796"/>
        </c:manualLayout>
      </c:layout>
      <c:lineChart>
        <c:grouping val="standard"/>
        <c:varyColors val="0"/>
        <c:ser>
          <c:idx val="0"/>
          <c:order val="0"/>
          <c:tx>
            <c:strRef>
              <c:f>Sheet3!$D$10</c:f>
              <c:strCache>
                <c:ptCount val="1"/>
                <c:pt idx="0">
                  <c:v>PAR &gt; 30 Days to GLP</c:v>
                </c:pt>
              </c:strCache>
            </c:strRef>
          </c:tx>
          <c:spPr>
            <a:ln w="60325"/>
          </c:spPr>
          <c:dLbls>
            <c:showLegendKey val="0"/>
            <c:showVal val="1"/>
            <c:showCatName val="0"/>
            <c:showSerName val="0"/>
            <c:showPercent val="0"/>
            <c:showBubbleSize val="0"/>
            <c:showLeaderLines val="0"/>
          </c:dLbls>
          <c:cat>
            <c:strRef>
              <c:f>Sheet3!$C$11:$C$16</c:f>
              <c:strCache>
                <c:ptCount val="6"/>
                <c:pt idx="0">
                  <c:v>Dec. 06</c:v>
                </c:pt>
                <c:pt idx="1">
                  <c:v>Dec. 07</c:v>
                </c:pt>
                <c:pt idx="2">
                  <c:v>Dec. 08</c:v>
                </c:pt>
                <c:pt idx="3">
                  <c:v>Dec. 09</c:v>
                </c:pt>
                <c:pt idx="4">
                  <c:v>Dec. 10</c:v>
                </c:pt>
                <c:pt idx="5">
                  <c:v>Dec. 11</c:v>
                </c:pt>
              </c:strCache>
            </c:strRef>
          </c:cat>
          <c:val>
            <c:numRef>
              <c:f>Sheet3!$D$11:$D$16</c:f>
              <c:numCache>
                <c:formatCode>0.0%</c:formatCode>
                <c:ptCount val="6"/>
                <c:pt idx="0">
                  <c:v>2.3E-2</c:v>
                </c:pt>
                <c:pt idx="1">
                  <c:v>3.1000000000000052E-2</c:v>
                </c:pt>
                <c:pt idx="2">
                  <c:v>2.1000000000000012E-2</c:v>
                </c:pt>
                <c:pt idx="3">
                  <c:v>3.4000000000000002E-2</c:v>
                </c:pt>
                <c:pt idx="4">
                  <c:v>4.1000000000000002E-2</c:v>
                </c:pt>
                <c:pt idx="5">
                  <c:v>3.3000000000000002E-2</c:v>
                </c:pt>
              </c:numCache>
            </c:numRef>
          </c:val>
          <c:smooth val="0"/>
        </c:ser>
        <c:ser>
          <c:idx val="1"/>
          <c:order val="1"/>
          <c:tx>
            <c:strRef>
              <c:f>Sheet3!$E$10</c:f>
              <c:strCache>
                <c:ptCount val="1"/>
                <c:pt idx="0">
                  <c:v>International Benchmark</c:v>
                </c:pt>
              </c:strCache>
            </c:strRef>
          </c:tx>
          <c:spPr>
            <a:ln w="38100">
              <a:solidFill>
                <a:schemeClr val="tx1"/>
              </a:solidFill>
            </a:ln>
          </c:spPr>
          <c:marker>
            <c:spPr>
              <a:solidFill>
                <a:schemeClr val="tx1"/>
              </a:solidFill>
              <a:ln>
                <a:solidFill>
                  <a:schemeClr val="tx1"/>
                </a:solidFill>
              </a:ln>
            </c:spPr>
          </c:marker>
          <c:cat>
            <c:strRef>
              <c:f>Sheet3!$C$11:$C$16</c:f>
              <c:strCache>
                <c:ptCount val="6"/>
                <c:pt idx="0">
                  <c:v>Dec. 06</c:v>
                </c:pt>
                <c:pt idx="1">
                  <c:v>Dec. 07</c:v>
                </c:pt>
                <c:pt idx="2">
                  <c:v>Dec. 08</c:v>
                </c:pt>
                <c:pt idx="3">
                  <c:v>Dec. 09</c:v>
                </c:pt>
                <c:pt idx="4">
                  <c:v>Dec. 10</c:v>
                </c:pt>
                <c:pt idx="5">
                  <c:v>Dec. 11</c:v>
                </c:pt>
              </c:strCache>
            </c:strRef>
          </c:cat>
          <c:val>
            <c:numRef>
              <c:f>Sheet3!$E$11:$E$16</c:f>
              <c:numCache>
                <c:formatCode>0.0%</c:formatCode>
                <c:ptCount val="6"/>
                <c:pt idx="0">
                  <c:v>0.05</c:v>
                </c:pt>
                <c:pt idx="1">
                  <c:v>0.05</c:v>
                </c:pt>
                <c:pt idx="2">
                  <c:v>0.05</c:v>
                </c:pt>
                <c:pt idx="3">
                  <c:v>0.05</c:v>
                </c:pt>
                <c:pt idx="4">
                  <c:v>0.05</c:v>
                </c:pt>
                <c:pt idx="5">
                  <c:v>0.05</c:v>
                </c:pt>
              </c:numCache>
            </c:numRef>
          </c:val>
          <c:smooth val="0"/>
        </c:ser>
        <c:ser>
          <c:idx val="2"/>
          <c:order val="2"/>
          <c:tx>
            <c:strRef>
              <c:f>Sheet3!$F$10</c:f>
              <c:strCache>
                <c:ptCount val="1"/>
                <c:pt idx="0">
                  <c:v>Asia Benchmark</c:v>
                </c:pt>
              </c:strCache>
            </c:strRef>
          </c:tx>
          <c:spPr>
            <a:ln w="38100">
              <a:solidFill>
                <a:schemeClr val="tx1"/>
              </a:solidFill>
            </a:ln>
          </c:spPr>
          <c:marker>
            <c:symbol val="triangle"/>
            <c:size val="10"/>
            <c:spPr>
              <a:solidFill>
                <a:schemeClr val="tx1"/>
              </a:solidFill>
              <a:ln>
                <a:solidFill>
                  <a:prstClr val="black"/>
                </a:solidFill>
              </a:ln>
            </c:spPr>
          </c:marker>
          <c:cat>
            <c:strRef>
              <c:f>Sheet3!$C$11:$C$16</c:f>
              <c:strCache>
                <c:ptCount val="6"/>
                <c:pt idx="0">
                  <c:v>Dec. 06</c:v>
                </c:pt>
                <c:pt idx="1">
                  <c:v>Dec. 07</c:v>
                </c:pt>
                <c:pt idx="2">
                  <c:v>Dec. 08</c:v>
                </c:pt>
                <c:pt idx="3">
                  <c:v>Dec. 09</c:v>
                </c:pt>
                <c:pt idx="4">
                  <c:v>Dec. 10</c:v>
                </c:pt>
                <c:pt idx="5">
                  <c:v>Dec. 11</c:v>
                </c:pt>
              </c:strCache>
            </c:strRef>
          </c:cat>
          <c:val>
            <c:numRef>
              <c:f>Sheet3!$F$11:$F$16</c:f>
              <c:numCache>
                <c:formatCode>0.0%</c:formatCode>
                <c:ptCount val="6"/>
                <c:pt idx="0">
                  <c:v>2.1000000000000012E-2</c:v>
                </c:pt>
                <c:pt idx="1">
                  <c:v>2.1000000000000012E-2</c:v>
                </c:pt>
                <c:pt idx="2">
                  <c:v>2.1000000000000012E-2</c:v>
                </c:pt>
                <c:pt idx="3">
                  <c:v>2.1000000000000012E-2</c:v>
                </c:pt>
                <c:pt idx="4">
                  <c:v>2.1000000000000012E-2</c:v>
                </c:pt>
                <c:pt idx="5">
                  <c:v>2.1000000000000012E-2</c:v>
                </c:pt>
              </c:numCache>
            </c:numRef>
          </c:val>
          <c:smooth val="0"/>
        </c:ser>
        <c:dLbls>
          <c:showLegendKey val="0"/>
          <c:showVal val="0"/>
          <c:showCatName val="0"/>
          <c:showSerName val="0"/>
          <c:showPercent val="0"/>
          <c:showBubbleSize val="0"/>
        </c:dLbls>
        <c:marker val="1"/>
        <c:smooth val="0"/>
        <c:axId val="145217408"/>
        <c:axId val="145756160"/>
      </c:lineChart>
      <c:catAx>
        <c:axId val="145217408"/>
        <c:scaling>
          <c:orientation val="minMax"/>
        </c:scaling>
        <c:delete val="0"/>
        <c:axPos val="b"/>
        <c:majorTickMark val="out"/>
        <c:minorTickMark val="none"/>
        <c:tickLblPos val="nextTo"/>
        <c:crossAx val="145756160"/>
        <c:crosses val="autoZero"/>
        <c:auto val="1"/>
        <c:lblAlgn val="ctr"/>
        <c:lblOffset val="100"/>
        <c:noMultiLvlLbl val="0"/>
      </c:catAx>
      <c:valAx>
        <c:axId val="145756160"/>
        <c:scaling>
          <c:orientation val="minMax"/>
        </c:scaling>
        <c:delete val="0"/>
        <c:axPos val="l"/>
        <c:numFmt formatCode="0.0%" sourceLinked="1"/>
        <c:majorTickMark val="out"/>
        <c:minorTickMark val="none"/>
        <c:tickLblPos val="nextTo"/>
        <c:crossAx val="145217408"/>
        <c:crosses val="autoZero"/>
        <c:crossBetween val="between"/>
      </c:valAx>
    </c:plotArea>
    <c:plotVisOnly val="1"/>
    <c:dispBlanksAs val="gap"/>
    <c:showDLblsOverMax val="0"/>
  </c:chart>
  <c:txPr>
    <a:bodyPr/>
    <a:lstStyle/>
    <a:p>
      <a:pPr>
        <a:defRPr sz="16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lineChart>
        <c:grouping val="standard"/>
        <c:varyColors val="0"/>
        <c:ser>
          <c:idx val="0"/>
          <c:order val="0"/>
          <c:tx>
            <c:strRef>
              <c:f>Sheet4!$C$6</c:f>
              <c:strCache>
                <c:ptCount val="1"/>
                <c:pt idx="0">
                  <c:v>Nominal Yields on GLP</c:v>
                </c:pt>
              </c:strCache>
            </c:strRef>
          </c:tx>
          <c:spPr>
            <a:ln w="60325"/>
          </c:spPr>
          <c:dLbls>
            <c:dLblPos val="t"/>
            <c:showLegendKey val="0"/>
            <c:showVal val="1"/>
            <c:showCatName val="0"/>
            <c:showSerName val="0"/>
            <c:showPercent val="0"/>
            <c:showBubbleSize val="0"/>
            <c:showLeaderLines val="0"/>
          </c:dLbls>
          <c:cat>
            <c:strRef>
              <c:f>Sheet4!$B$7:$B$12</c:f>
              <c:strCache>
                <c:ptCount val="6"/>
                <c:pt idx="0">
                  <c:v>Dec. 06</c:v>
                </c:pt>
                <c:pt idx="1">
                  <c:v>Dec. 07</c:v>
                </c:pt>
                <c:pt idx="2">
                  <c:v>Dec. 08</c:v>
                </c:pt>
                <c:pt idx="3">
                  <c:v>Dec. 09</c:v>
                </c:pt>
                <c:pt idx="4">
                  <c:v>Dec. 10</c:v>
                </c:pt>
                <c:pt idx="5">
                  <c:v>Dec. 11</c:v>
                </c:pt>
              </c:strCache>
            </c:strRef>
          </c:cat>
          <c:val>
            <c:numRef>
              <c:f>Sheet4!$C$7:$C$12</c:f>
              <c:numCache>
                <c:formatCode>_(* #,##0.0_);_(* \(#,##0.0\);_(* "-"??_);_(@_)</c:formatCode>
                <c:ptCount val="6"/>
                <c:pt idx="0">
                  <c:v>21.2</c:v>
                </c:pt>
                <c:pt idx="1">
                  <c:v>26.1</c:v>
                </c:pt>
                <c:pt idx="2">
                  <c:v>25.7</c:v>
                </c:pt>
                <c:pt idx="3">
                  <c:v>26</c:v>
                </c:pt>
                <c:pt idx="4">
                  <c:v>32.9</c:v>
                </c:pt>
                <c:pt idx="5">
                  <c:v>33</c:v>
                </c:pt>
              </c:numCache>
            </c:numRef>
          </c:val>
          <c:smooth val="0"/>
        </c:ser>
        <c:dLbls>
          <c:showLegendKey val="0"/>
          <c:showVal val="0"/>
          <c:showCatName val="0"/>
          <c:showSerName val="0"/>
          <c:showPercent val="0"/>
          <c:showBubbleSize val="0"/>
        </c:dLbls>
        <c:marker val="1"/>
        <c:smooth val="0"/>
        <c:axId val="145771904"/>
        <c:axId val="145810560"/>
      </c:lineChart>
      <c:catAx>
        <c:axId val="145771904"/>
        <c:scaling>
          <c:orientation val="minMax"/>
        </c:scaling>
        <c:delete val="0"/>
        <c:axPos val="b"/>
        <c:majorTickMark val="out"/>
        <c:minorTickMark val="none"/>
        <c:tickLblPos val="nextTo"/>
        <c:crossAx val="145810560"/>
        <c:crosses val="autoZero"/>
        <c:auto val="1"/>
        <c:lblAlgn val="ctr"/>
        <c:lblOffset val="100"/>
        <c:noMultiLvlLbl val="0"/>
      </c:catAx>
      <c:valAx>
        <c:axId val="145810560"/>
        <c:scaling>
          <c:orientation val="minMax"/>
          <c:min val="15"/>
        </c:scaling>
        <c:delete val="0"/>
        <c:axPos val="l"/>
        <c:numFmt formatCode="_(* #,##0.0_);_(* \(#,##0.0\);_(* &quot;-&quot;??_);_(@_)" sourceLinked="1"/>
        <c:majorTickMark val="out"/>
        <c:minorTickMark val="none"/>
        <c:tickLblPos val="nextTo"/>
        <c:crossAx val="145771904"/>
        <c:crosses val="autoZero"/>
        <c:crossBetween val="between"/>
      </c:valAx>
    </c:plotArea>
    <c:plotVisOnly val="1"/>
    <c:dispBlanksAs val="gap"/>
    <c:showDLblsOverMax val="0"/>
  </c:chart>
  <c:txPr>
    <a:bodyPr/>
    <a:lstStyle/>
    <a:p>
      <a:pPr>
        <a:defRPr sz="16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OSS</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Sheet1!$B$2:$B$6</c:f>
              <c:numCache>
                <c:formatCode>0%</c:formatCode>
                <c:ptCount val="5"/>
                <c:pt idx="0">
                  <c:v>0.89</c:v>
                </c:pt>
                <c:pt idx="1">
                  <c:v>0.8</c:v>
                </c:pt>
                <c:pt idx="2">
                  <c:v>1.04</c:v>
                </c:pt>
                <c:pt idx="3" formatCode="0.00%">
                  <c:v>0.997</c:v>
                </c:pt>
                <c:pt idx="4" formatCode="0.00%">
                  <c:v>1.0840000000000001</c:v>
                </c:pt>
              </c:numCache>
            </c:numRef>
          </c:val>
        </c:ser>
        <c:ser>
          <c:idx val="1"/>
          <c:order val="1"/>
          <c:tx>
            <c:strRef>
              <c:f>Sheet1!$C$1</c:f>
              <c:strCache>
                <c:ptCount val="1"/>
                <c:pt idx="0">
                  <c:v>FSS</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Sheet1!$C$2:$C$6</c:f>
              <c:numCache>
                <c:formatCode>0%</c:formatCode>
                <c:ptCount val="5"/>
                <c:pt idx="0">
                  <c:v>0.74000000000000032</c:v>
                </c:pt>
                <c:pt idx="1">
                  <c:v>0.70000000000000029</c:v>
                </c:pt>
                <c:pt idx="2" formatCode="0.00%">
                  <c:v>0.86800000000000033</c:v>
                </c:pt>
                <c:pt idx="3" formatCode="0.00%">
                  <c:v>0.81699999999999995</c:v>
                </c:pt>
                <c:pt idx="4" formatCode="0.00%">
                  <c:v>1.0049999999999992</c:v>
                </c:pt>
              </c:numCache>
            </c:numRef>
          </c:val>
        </c:ser>
        <c:dLbls>
          <c:showLegendKey val="0"/>
          <c:showVal val="0"/>
          <c:showCatName val="0"/>
          <c:showSerName val="0"/>
          <c:showPercent val="0"/>
          <c:showBubbleSize val="0"/>
        </c:dLbls>
        <c:gapWidth val="150"/>
        <c:axId val="145856384"/>
        <c:axId val="145857920"/>
      </c:barChart>
      <c:lineChart>
        <c:grouping val="standard"/>
        <c:varyColors val="0"/>
        <c:ser>
          <c:idx val="2"/>
          <c:order val="2"/>
          <c:tx>
            <c:strRef>
              <c:f>Sheet1!$D$1</c:f>
              <c:strCache>
                <c:ptCount val="1"/>
                <c:pt idx="0">
                  <c:v>MFB (OSS)</c:v>
                </c:pt>
              </c:strCache>
            </c:strRef>
          </c:tx>
          <c:spPr>
            <a:ln w="38100">
              <a:solidFill>
                <a:srgbClr val="FFC000"/>
              </a:solidFill>
            </a:ln>
          </c:spPr>
          <c:marker>
            <c:symbol val="none"/>
          </c:marker>
          <c:cat>
            <c:numRef>
              <c:f>Sheet1!$A$2:$A$6</c:f>
              <c:numCache>
                <c:formatCode>General</c:formatCode>
                <c:ptCount val="5"/>
                <c:pt idx="0">
                  <c:v>2007</c:v>
                </c:pt>
                <c:pt idx="1">
                  <c:v>2008</c:v>
                </c:pt>
                <c:pt idx="2">
                  <c:v>2009</c:v>
                </c:pt>
                <c:pt idx="3">
                  <c:v>2010</c:v>
                </c:pt>
                <c:pt idx="4">
                  <c:v>2011</c:v>
                </c:pt>
              </c:numCache>
            </c:numRef>
          </c:cat>
          <c:val>
            <c:numRef>
              <c:f>Sheet1!$D$2:$D$6</c:f>
              <c:numCache>
                <c:formatCode>0.00%</c:formatCode>
                <c:ptCount val="5"/>
                <c:pt idx="0">
                  <c:v>0.70600000000000029</c:v>
                </c:pt>
                <c:pt idx="1">
                  <c:v>0.73500000000000032</c:v>
                </c:pt>
                <c:pt idx="2">
                  <c:v>0.99199999999999999</c:v>
                </c:pt>
                <c:pt idx="3">
                  <c:v>0.97500000000000031</c:v>
                </c:pt>
                <c:pt idx="4">
                  <c:v>1.024</c:v>
                </c:pt>
              </c:numCache>
            </c:numRef>
          </c:val>
          <c:smooth val="0"/>
        </c:ser>
        <c:ser>
          <c:idx val="3"/>
          <c:order val="3"/>
          <c:tx>
            <c:strRef>
              <c:f>Sheet1!$E$1</c:f>
              <c:strCache>
                <c:ptCount val="1"/>
                <c:pt idx="0">
                  <c:v>MFI(OSS)</c:v>
                </c:pt>
              </c:strCache>
            </c:strRef>
          </c:tx>
          <c:spPr>
            <a:ln w="38100">
              <a:solidFill>
                <a:srgbClr val="FFFF00"/>
              </a:solidFill>
            </a:ln>
          </c:spPr>
          <c:marker>
            <c:symbol val="none"/>
          </c:marker>
          <c:cat>
            <c:numRef>
              <c:f>Sheet1!$A$2:$A$6</c:f>
              <c:numCache>
                <c:formatCode>General</c:formatCode>
                <c:ptCount val="5"/>
                <c:pt idx="0">
                  <c:v>2007</c:v>
                </c:pt>
                <c:pt idx="1">
                  <c:v>2008</c:v>
                </c:pt>
                <c:pt idx="2">
                  <c:v>2009</c:v>
                </c:pt>
                <c:pt idx="3">
                  <c:v>2010</c:v>
                </c:pt>
                <c:pt idx="4">
                  <c:v>2011</c:v>
                </c:pt>
              </c:numCache>
            </c:numRef>
          </c:cat>
          <c:val>
            <c:numRef>
              <c:f>Sheet1!$E$2:$E$6</c:f>
              <c:numCache>
                <c:formatCode>0.00%</c:formatCode>
                <c:ptCount val="5"/>
                <c:pt idx="0" formatCode="0%">
                  <c:v>1.04</c:v>
                </c:pt>
                <c:pt idx="1">
                  <c:v>0.89800000000000002</c:v>
                </c:pt>
                <c:pt idx="2" formatCode="0%">
                  <c:v>1.1200000000000001</c:v>
                </c:pt>
                <c:pt idx="3" formatCode="0%">
                  <c:v>1.02</c:v>
                </c:pt>
                <c:pt idx="4">
                  <c:v>1.101</c:v>
                </c:pt>
              </c:numCache>
            </c:numRef>
          </c:val>
          <c:smooth val="0"/>
        </c:ser>
        <c:dLbls>
          <c:showLegendKey val="0"/>
          <c:showVal val="0"/>
          <c:showCatName val="0"/>
          <c:showSerName val="0"/>
          <c:showPercent val="0"/>
          <c:showBubbleSize val="0"/>
        </c:dLbls>
        <c:marker val="1"/>
        <c:smooth val="0"/>
        <c:axId val="145856384"/>
        <c:axId val="145857920"/>
      </c:lineChart>
      <c:catAx>
        <c:axId val="145856384"/>
        <c:scaling>
          <c:orientation val="minMax"/>
        </c:scaling>
        <c:delete val="0"/>
        <c:axPos val="b"/>
        <c:numFmt formatCode="General" sourceLinked="1"/>
        <c:majorTickMark val="out"/>
        <c:minorTickMark val="none"/>
        <c:tickLblPos val="nextTo"/>
        <c:crossAx val="145857920"/>
        <c:crosses val="autoZero"/>
        <c:auto val="1"/>
        <c:lblAlgn val="ctr"/>
        <c:lblOffset val="100"/>
        <c:noMultiLvlLbl val="0"/>
      </c:catAx>
      <c:valAx>
        <c:axId val="145857920"/>
        <c:scaling>
          <c:orientation val="minMax"/>
        </c:scaling>
        <c:delete val="0"/>
        <c:axPos val="l"/>
        <c:majorGridlines/>
        <c:numFmt formatCode="0%" sourceLinked="1"/>
        <c:majorTickMark val="out"/>
        <c:minorTickMark val="none"/>
        <c:tickLblPos val="nextTo"/>
        <c:crossAx val="145856384"/>
        <c:crosses val="autoZero"/>
        <c:crossBetween val="between"/>
      </c:valAx>
    </c:plotArea>
    <c:legend>
      <c:legendPos val="r"/>
      <c:overlay val="0"/>
    </c:legend>
    <c:plotVisOnly val="1"/>
    <c:dispBlanksAs val="gap"/>
    <c:showDLblsOverMax val="0"/>
  </c:chart>
  <c:spPr>
    <a:solidFill>
      <a:srgbClr val="FFFFFF">
        <a:alpha val="80000"/>
      </a:srgbClr>
    </a:solidFill>
  </c:spPr>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295FAC-132E-43E3-BEB6-0D06B9B5EF58}" type="doc">
      <dgm:prSet loTypeId="urn:microsoft.com/office/officeart/2005/8/layout/radial6" loCatId="cycle" qsTypeId="urn:microsoft.com/office/officeart/2005/8/quickstyle/simple1#1" qsCatId="simple" csTypeId="urn:microsoft.com/office/officeart/2005/8/colors/accent0_3" csCatId="mainScheme" phldr="1"/>
      <dgm:spPr/>
      <dgm:t>
        <a:bodyPr/>
        <a:lstStyle/>
        <a:p>
          <a:endParaRPr lang="en-US"/>
        </a:p>
      </dgm:t>
    </dgm:pt>
    <dgm:pt modelId="{7ABAE436-982C-4F03-9684-B392268FCC94}">
      <dgm:prSet phldrT="[Text]" custT="1">
        <dgm:style>
          <a:lnRef idx="0">
            <a:schemeClr val="accent2"/>
          </a:lnRef>
          <a:fillRef idx="3">
            <a:schemeClr val="accent2"/>
          </a:fillRef>
          <a:effectRef idx="3">
            <a:schemeClr val="accent2"/>
          </a:effectRef>
          <a:fontRef idx="minor">
            <a:schemeClr val="lt1"/>
          </a:fontRef>
        </dgm:style>
      </dgm:prSet>
      <dgm:spPr>
        <a:solidFill>
          <a:srgbClr val="0066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latin typeface="+mn-lt"/>
              <a:ea typeface="+mn-ea"/>
              <a:cs typeface="+mn-cs"/>
            </a:rPr>
            <a:t>Clients</a:t>
          </a:r>
        </a:p>
        <a:p>
          <a:r>
            <a:rPr lang="en-US" sz="1400" b="1" dirty="0" smtClean="0">
              <a:latin typeface="+mn-lt"/>
              <a:ea typeface="+mn-ea"/>
              <a:cs typeface="+mn-cs"/>
            </a:rPr>
            <a:t>2.2 M</a:t>
          </a:r>
          <a:endParaRPr lang="en-US" sz="1400" b="1" dirty="0">
            <a:latin typeface="+mn-lt"/>
            <a:ea typeface="+mn-ea"/>
            <a:cs typeface="+mn-cs"/>
          </a:endParaRPr>
        </a:p>
      </dgm:t>
    </dgm:pt>
    <dgm:pt modelId="{F5C9DFF3-F06E-42E0-985C-D38CE39CDAA1}" type="parTrans" cxnId="{B1D58B65-1319-44B8-A199-ACA648322078}">
      <dgm:prSet/>
      <dgm:spPr/>
      <dgm:t>
        <a:bodyPr/>
        <a:lstStyle/>
        <a:p>
          <a:endParaRPr lang="en-US"/>
        </a:p>
      </dgm:t>
    </dgm:pt>
    <dgm:pt modelId="{CA846F03-D428-4F2A-A4E4-19AE8E9FD936}" type="sibTrans" cxnId="{B1D58B65-1319-44B8-A199-ACA648322078}">
      <dgm:prSet/>
      <dgm:spPr/>
      <dgm:t>
        <a:bodyPr/>
        <a:lstStyle/>
        <a:p>
          <a:endParaRPr lang="en-US"/>
        </a:p>
      </dgm:t>
    </dgm:pt>
    <dgm:pt modelId="{92702A43-D5D9-4B11-9874-CF6BA161DF51}">
      <dgm:prSet phldrT="[Text]" custT="1">
        <dgm:style>
          <a:lnRef idx="0">
            <a:schemeClr val="accent1"/>
          </a:lnRef>
          <a:fillRef idx="3">
            <a:schemeClr val="accent1"/>
          </a:fillRef>
          <a:effectRef idx="3">
            <a:schemeClr val="accent1"/>
          </a:effectRef>
          <a:fontRef idx="minor">
            <a:schemeClr val="lt1"/>
          </a:fontRef>
        </dgm:style>
      </dgm:prSet>
      <dgm:spPr>
        <a:solidFill>
          <a:srgbClr val="BC8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latin typeface="+mn-lt"/>
              <a:ea typeface="+mn-ea"/>
              <a:cs typeface="+mn-cs"/>
            </a:rPr>
            <a:t>MFB</a:t>
          </a:r>
        </a:p>
        <a:p>
          <a:r>
            <a:rPr lang="en-US" sz="1400" b="1" dirty="0" smtClean="0">
              <a:latin typeface="+mn-lt"/>
              <a:ea typeface="+mn-ea"/>
              <a:cs typeface="+mn-cs"/>
            </a:rPr>
            <a:t>54%</a:t>
          </a:r>
          <a:endParaRPr lang="en-US" sz="1400" b="1" dirty="0">
            <a:latin typeface="+mn-lt"/>
            <a:ea typeface="+mn-ea"/>
            <a:cs typeface="+mn-cs"/>
          </a:endParaRPr>
        </a:p>
      </dgm:t>
    </dgm:pt>
    <dgm:pt modelId="{34734AD6-04FB-47EF-8840-CD6B81F38C71}" type="parTrans" cxnId="{2F7015BE-675B-497A-B90F-5F307E7536F7}">
      <dgm:prSet/>
      <dgm:spPr/>
      <dgm:t>
        <a:bodyPr/>
        <a:lstStyle/>
        <a:p>
          <a:endParaRPr lang="en-US"/>
        </a:p>
      </dgm:t>
    </dgm:pt>
    <dgm:pt modelId="{3DFADCFE-8B97-47A9-886A-ADE57CA6E728}" type="sibTrans" cxnId="{2F7015BE-675B-497A-B90F-5F307E7536F7}">
      <dgm:prSet/>
      <dgm:spPr>
        <a:xfrm>
          <a:off x="475095" y="416357"/>
          <a:ext cx="2783609" cy="2783609"/>
        </a:xfrm>
      </dgm:spPr>
      <dgm:t>
        <a:bodyPr/>
        <a:lstStyle/>
        <a:p>
          <a:endParaRPr lang="en-US"/>
        </a:p>
      </dgm:t>
    </dgm:pt>
    <dgm:pt modelId="{168B6357-6800-41C6-A6D3-79BF7B29647F}">
      <dgm:prSet phldrT="[Text]" custT="1">
        <dgm:style>
          <a:lnRef idx="0">
            <a:schemeClr val="accent1"/>
          </a:lnRef>
          <a:fillRef idx="3">
            <a:schemeClr val="accent1"/>
          </a:fillRef>
          <a:effectRef idx="3">
            <a:schemeClr val="accent1"/>
          </a:effectRef>
          <a:fontRef idx="minor">
            <a:schemeClr val="lt1"/>
          </a:fontRef>
        </dgm:style>
      </dgm:prSet>
      <dgm:spPr>
        <a:solidFill>
          <a:srgbClr val="8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latin typeface="+mn-lt"/>
              <a:ea typeface="+mn-ea"/>
              <a:cs typeface="+mn-cs"/>
            </a:rPr>
            <a:t>MFI 22%</a:t>
          </a:r>
          <a:endParaRPr lang="en-US" sz="1400" b="1" dirty="0">
            <a:latin typeface="+mn-lt"/>
            <a:ea typeface="+mn-ea"/>
            <a:cs typeface="+mn-cs"/>
          </a:endParaRPr>
        </a:p>
      </dgm:t>
    </dgm:pt>
    <dgm:pt modelId="{3F218CE7-6F43-4340-A49F-AC9A486AE85A}" type="parTrans" cxnId="{FA7387A4-DAD4-472C-BDE1-28A06A072E69}">
      <dgm:prSet/>
      <dgm:spPr/>
      <dgm:t>
        <a:bodyPr/>
        <a:lstStyle/>
        <a:p>
          <a:endParaRPr lang="en-US"/>
        </a:p>
      </dgm:t>
    </dgm:pt>
    <dgm:pt modelId="{F3AAD24D-DD0A-41BE-B766-5A962CA7AD2B}" type="sibTrans" cxnId="{FA7387A4-DAD4-472C-BDE1-28A06A072E69}">
      <dgm:prSet/>
      <dgm:spPr>
        <a:xfrm>
          <a:off x="475095" y="416357"/>
          <a:ext cx="2783609" cy="2783609"/>
        </a:xfrm>
      </dgm:spPr>
      <dgm:t>
        <a:bodyPr/>
        <a:lstStyle/>
        <a:p>
          <a:endParaRPr lang="en-US"/>
        </a:p>
      </dgm:t>
    </dgm:pt>
    <dgm:pt modelId="{7B428ACC-DCBA-4B69-A604-47DA1F120F6D}">
      <dgm:prSet phldrT="[Text]" custT="1">
        <dgm:style>
          <a:lnRef idx="0">
            <a:schemeClr val="accent1"/>
          </a:lnRef>
          <a:fillRef idx="3">
            <a:schemeClr val="accent1"/>
          </a:fillRef>
          <a:effectRef idx="3">
            <a:schemeClr val="accent1"/>
          </a:effectRef>
          <a:fontRef idx="minor">
            <a:schemeClr val="lt1"/>
          </a:fontRef>
        </dgm:style>
      </dgm:prSet>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latin typeface="+mn-lt"/>
              <a:ea typeface="+mn-ea"/>
              <a:cs typeface="+mn-cs"/>
            </a:rPr>
            <a:t>NGO</a:t>
          </a:r>
        </a:p>
        <a:p>
          <a:r>
            <a:rPr lang="en-US" sz="1400" b="1" dirty="0" smtClean="0">
              <a:latin typeface="+mn-lt"/>
              <a:ea typeface="+mn-ea"/>
              <a:cs typeface="+mn-cs"/>
            </a:rPr>
            <a:t>6%</a:t>
          </a:r>
          <a:endParaRPr lang="en-US" sz="1400" b="1" dirty="0">
            <a:latin typeface="+mn-lt"/>
            <a:ea typeface="+mn-ea"/>
            <a:cs typeface="+mn-cs"/>
          </a:endParaRPr>
        </a:p>
      </dgm:t>
    </dgm:pt>
    <dgm:pt modelId="{A2354776-F157-43F6-9B77-216B6153C09B}" type="parTrans" cxnId="{976F0CEF-3BC3-40B3-BCF3-0169D0E9154A}">
      <dgm:prSet/>
      <dgm:spPr/>
      <dgm:t>
        <a:bodyPr/>
        <a:lstStyle/>
        <a:p>
          <a:endParaRPr lang="en-US"/>
        </a:p>
      </dgm:t>
    </dgm:pt>
    <dgm:pt modelId="{15D97D19-2183-467C-9E7B-383E4A52247D}" type="sibTrans" cxnId="{976F0CEF-3BC3-40B3-BCF3-0169D0E9154A}">
      <dgm:prSet/>
      <dgm:spPr>
        <a:xfrm>
          <a:off x="475095" y="416357"/>
          <a:ext cx="2783609" cy="2783609"/>
        </a:xfrm>
      </dgm:spPr>
      <dgm:t>
        <a:bodyPr/>
        <a:lstStyle/>
        <a:p>
          <a:endParaRPr lang="en-US"/>
        </a:p>
      </dgm:t>
    </dgm:pt>
    <dgm:pt modelId="{C2D0DB7B-D473-4548-9B80-FBC95F97D708}">
      <dgm:prSet phldrT="[Text]" custT="1">
        <dgm:style>
          <a:lnRef idx="0">
            <a:schemeClr val="accent1"/>
          </a:lnRef>
          <a:fillRef idx="3">
            <a:schemeClr val="accent1"/>
          </a:fillRef>
          <a:effectRef idx="3">
            <a:schemeClr val="accent1"/>
          </a:effectRef>
          <a:fontRef idx="minor">
            <a:schemeClr val="lt1"/>
          </a:fontRef>
        </dgm:style>
      </dgm:prSet>
      <dgm:spPr>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400" b="1" dirty="0" smtClean="0">
            <a:latin typeface="+mn-lt"/>
            <a:ea typeface="+mn-ea"/>
            <a:cs typeface="+mn-cs"/>
          </a:endParaRPr>
        </a:p>
        <a:p>
          <a:r>
            <a:rPr lang="en-US" sz="1400" b="1" dirty="0" smtClean="0">
              <a:latin typeface="+mn-lt"/>
              <a:ea typeface="+mn-ea"/>
              <a:cs typeface="+mn-cs"/>
            </a:rPr>
            <a:t>RSP</a:t>
          </a:r>
        </a:p>
        <a:p>
          <a:r>
            <a:rPr lang="en-US" sz="1400" b="1" dirty="0" smtClean="0">
              <a:latin typeface="+mn-lt"/>
              <a:ea typeface="+mn-ea"/>
              <a:cs typeface="+mn-cs"/>
            </a:rPr>
            <a:t>18%</a:t>
          </a:r>
        </a:p>
        <a:p>
          <a:endParaRPr lang="en-US" sz="1400" b="1" dirty="0">
            <a:latin typeface="+mn-lt"/>
            <a:ea typeface="+mn-ea"/>
            <a:cs typeface="+mn-cs"/>
          </a:endParaRPr>
        </a:p>
      </dgm:t>
    </dgm:pt>
    <dgm:pt modelId="{5B1ABE2A-C97F-44DA-BE86-C8C95FC7B5A5}" type="parTrans" cxnId="{705C4C02-3C91-4CC2-9624-9941077B94E0}">
      <dgm:prSet/>
      <dgm:spPr/>
      <dgm:t>
        <a:bodyPr/>
        <a:lstStyle/>
        <a:p>
          <a:endParaRPr lang="en-US"/>
        </a:p>
      </dgm:t>
    </dgm:pt>
    <dgm:pt modelId="{D9D3323A-17D5-444D-BA94-CBD78D0F29D7}" type="sibTrans" cxnId="{705C4C02-3C91-4CC2-9624-9941077B94E0}">
      <dgm:prSet/>
      <dgm:spPr>
        <a:xfrm>
          <a:off x="475095" y="416357"/>
          <a:ext cx="2783609" cy="2783609"/>
        </a:xfrm>
      </dgm:spPr>
      <dgm:t>
        <a:bodyPr/>
        <a:lstStyle/>
        <a:p>
          <a:endParaRPr lang="en-US"/>
        </a:p>
      </dgm:t>
    </dgm:pt>
    <dgm:pt modelId="{93545C43-F37A-440D-BB8C-860832864148}" type="pres">
      <dgm:prSet presAssocID="{CB295FAC-132E-43E3-BEB6-0D06B9B5EF58}" presName="Name0" presStyleCnt="0">
        <dgm:presLayoutVars>
          <dgm:chMax val="1"/>
          <dgm:dir/>
          <dgm:animLvl val="ctr"/>
          <dgm:resizeHandles val="exact"/>
        </dgm:presLayoutVars>
      </dgm:prSet>
      <dgm:spPr/>
      <dgm:t>
        <a:bodyPr/>
        <a:lstStyle/>
        <a:p>
          <a:endParaRPr lang="en-US"/>
        </a:p>
      </dgm:t>
    </dgm:pt>
    <dgm:pt modelId="{CABCE621-4819-4F5D-8D39-02908BE4BFE0}" type="pres">
      <dgm:prSet presAssocID="{7ABAE436-982C-4F03-9684-B392268FCC94}" presName="centerShape" presStyleLbl="node0" presStyleIdx="0" presStyleCnt="1"/>
      <dgm:spPr>
        <a:xfrm>
          <a:off x="1226976" y="1168238"/>
          <a:ext cx="1279847" cy="1279847"/>
        </a:xfrm>
        <a:prstGeom prst="ellipse">
          <a:avLst/>
        </a:prstGeom>
      </dgm:spPr>
      <dgm:t>
        <a:bodyPr/>
        <a:lstStyle/>
        <a:p>
          <a:endParaRPr lang="en-US"/>
        </a:p>
      </dgm:t>
    </dgm:pt>
    <dgm:pt modelId="{ADFF2F85-790E-49A9-892A-7F9B9CE8DF20}" type="pres">
      <dgm:prSet presAssocID="{92702A43-D5D9-4B11-9874-CF6BA161DF51}" presName="node" presStyleLbl="node1" presStyleIdx="0" presStyleCnt="4">
        <dgm:presLayoutVars>
          <dgm:bulletEnabled val="1"/>
        </dgm:presLayoutVars>
      </dgm:prSet>
      <dgm:spPr>
        <a:xfrm>
          <a:off x="1418953" y="663"/>
          <a:ext cx="895893" cy="895893"/>
        </a:xfrm>
        <a:prstGeom prst="ellipse">
          <a:avLst/>
        </a:prstGeom>
      </dgm:spPr>
      <dgm:t>
        <a:bodyPr/>
        <a:lstStyle/>
        <a:p>
          <a:endParaRPr lang="en-US"/>
        </a:p>
      </dgm:t>
    </dgm:pt>
    <dgm:pt modelId="{354D74CF-299C-477F-A88C-ED586FE3747B}" type="pres">
      <dgm:prSet presAssocID="{92702A43-D5D9-4B11-9874-CF6BA161DF51}" presName="dummy" presStyleCnt="0"/>
      <dgm:spPr/>
      <dgm:t>
        <a:bodyPr/>
        <a:lstStyle/>
        <a:p>
          <a:endParaRPr lang="en-US"/>
        </a:p>
      </dgm:t>
    </dgm:pt>
    <dgm:pt modelId="{EE289213-14EF-47EB-99D9-AA2D6D0DD592}" type="pres">
      <dgm:prSet presAssocID="{3DFADCFE-8B97-47A9-886A-ADE57CA6E728}" presName="sibTrans" presStyleLbl="sibTrans2D1" presStyleIdx="0" presStyleCnt="4"/>
      <dgm:spPr>
        <a:prstGeom prst="blockArc">
          <a:avLst>
            <a:gd name="adj1" fmla="val 16200000"/>
            <a:gd name="adj2" fmla="val 0"/>
            <a:gd name="adj3" fmla="val 4635"/>
          </a:avLst>
        </a:prstGeom>
      </dgm:spPr>
      <dgm:t>
        <a:bodyPr/>
        <a:lstStyle/>
        <a:p>
          <a:endParaRPr lang="en-US"/>
        </a:p>
      </dgm:t>
    </dgm:pt>
    <dgm:pt modelId="{FADF6D74-F425-497C-A524-A61295C7813D}" type="pres">
      <dgm:prSet presAssocID="{168B6357-6800-41C6-A6D3-79BF7B29647F}" presName="node" presStyleLbl="node1" presStyleIdx="1" presStyleCnt="4">
        <dgm:presLayoutVars>
          <dgm:bulletEnabled val="1"/>
        </dgm:presLayoutVars>
      </dgm:prSet>
      <dgm:spPr>
        <a:xfrm>
          <a:off x="2778505" y="1360215"/>
          <a:ext cx="895893" cy="895893"/>
        </a:xfrm>
        <a:prstGeom prst="ellipse">
          <a:avLst/>
        </a:prstGeom>
      </dgm:spPr>
      <dgm:t>
        <a:bodyPr/>
        <a:lstStyle/>
        <a:p>
          <a:endParaRPr lang="en-US"/>
        </a:p>
      </dgm:t>
    </dgm:pt>
    <dgm:pt modelId="{7AAD758B-6EBD-4DDF-90C3-A51EC00984EC}" type="pres">
      <dgm:prSet presAssocID="{168B6357-6800-41C6-A6D3-79BF7B29647F}" presName="dummy" presStyleCnt="0"/>
      <dgm:spPr/>
      <dgm:t>
        <a:bodyPr/>
        <a:lstStyle/>
        <a:p>
          <a:endParaRPr lang="en-US"/>
        </a:p>
      </dgm:t>
    </dgm:pt>
    <dgm:pt modelId="{D7E5885C-B7BA-417D-BB6E-18D1440675DE}" type="pres">
      <dgm:prSet presAssocID="{F3AAD24D-DD0A-41BE-B766-5A962CA7AD2B}" presName="sibTrans" presStyleLbl="sibTrans2D1" presStyleIdx="1" presStyleCnt="4"/>
      <dgm:spPr>
        <a:prstGeom prst="blockArc">
          <a:avLst>
            <a:gd name="adj1" fmla="val 0"/>
            <a:gd name="adj2" fmla="val 5400000"/>
            <a:gd name="adj3" fmla="val 4635"/>
          </a:avLst>
        </a:prstGeom>
      </dgm:spPr>
      <dgm:t>
        <a:bodyPr/>
        <a:lstStyle/>
        <a:p>
          <a:endParaRPr lang="en-US"/>
        </a:p>
      </dgm:t>
    </dgm:pt>
    <dgm:pt modelId="{E2CCAFD6-730D-4DB0-B57B-C6B31D3A196D}" type="pres">
      <dgm:prSet presAssocID="{7B428ACC-DCBA-4B69-A604-47DA1F120F6D}" presName="node" presStyleLbl="node1" presStyleIdx="2" presStyleCnt="4">
        <dgm:presLayoutVars>
          <dgm:bulletEnabled val="1"/>
        </dgm:presLayoutVars>
      </dgm:prSet>
      <dgm:spPr>
        <a:xfrm>
          <a:off x="1418953" y="2719768"/>
          <a:ext cx="895893" cy="895893"/>
        </a:xfrm>
        <a:prstGeom prst="ellipse">
          <a:avLst/>
        </a:prstGeom>
      </dgm:spPr>
      <dgm:t>
        <a:bodyPr/>
        <a:lstStyle/>
        <a:p>
          <a:endParaRPr lang="en-US"/>
        </a:p>
      </dgm:t>
    </dgm:pt>
    <dgm:pt modelId="{4D072561-7270-4772-A50C-09BD3B7211D9}" type="pres">
      <dgm:prSet presAssocID="{7B428ACC-DCBA-4B69-A604-47DA1F120F6D}" presName="dummy" presStyleCnt="0"/>
      <dgm:spPr/>
      <dgm:t>
        <a:bodyPr/>
        <a:lstStyle/>
        <a:p>
          <a:endParaRPr lang="en-US"/>
        </a:p>
      </dgm:t>
    </dgm:pt>
    <dgm:pt modelId="{7FC5D204-4789-4897-B2D7-203575DDEA00}" type="pres">
      <dgm:prSet presAssocID="{15D97D19-2183-467C-9E7B-383E4A52247D}" presName="sibTrans" presStyleLbl="sibTrans2D1" presStyleIdx="2" presStyleCnt="4"/>
      <dgm:spPr>
        <a:prstGeom prst="blockArc">
          <a:avLst>
            <a:gd name="adj1" fmla="val 5400000"/>
            <a:gd name="adj2" fmla="val 10800000"/>
            <a:gd name="adj3" fmla="val 4635"/>
          </a:avLst>
        </a:prstGeom>
      </dgm:spPr>
      <dgm:t>
        <a:bodyPr/>
        <a:lstStyle/>
        <a:p>
          <a:endParaRPr lang="en-US"/>
        </a:p>
      </dgm:t>
    </dgm:pt>
    <dgm:pt modelId="{F703D9A8-96F2-4DD8-AD41-A54C8794A8F7}" type="pres">
      <dgm:prSet presAssocID="{C2D0DB7B-D473-4548-9B80-FBC95F97D708}" presName="node" presStyleLbl="node1" presStyleIdx="3" presStyleCnt="4">
        <dgm:presLayoutVars>
          <dgm:bulletEnabled val="1"/>
        </dgm:presLayoutVars>
      </dgm:prSet>
      <dgm:spPr>
        <a:xfrm>
          <a:off x="59400" y="1360215"/>
          <a:ext cx="895893" cy="895893"/>
        </a:xfrm>
        <a:prstGeom prst="ellipse">
          <a:avLst/>
        </a:prstGeom>
      </dgm:spPr>
      <dgm:t>
        <a:bodyPr/>
        <a:lstStyle/>
        <a:p>
          <a:endParaRPr lang="en-US"/>
        </a:p>
      </dgm:t>
    </dgm:pt>
    <dgm:pt modelId="{C9970C72-2069-4AA3-9B9B-7EAE4C3C51E8}" type="pres">
      <dgm:prSet presAssocID="{C2D0DB7B-D473-4548-9B80-FBC95F97D708}" presName="dummy" presStyleCnt="0"/>
      <dgm:spPr/>
      <dgm:t>
        <a:bodyPr/>
        <a:lstStyle/>
        <a:p>
          <a:endParaRPr lang="en-US"/>
        </a:p>
      </dgm:t>
    </dgm:pt>
    <dgm:pt modelId="{C359132B-2A20-427B-B3DB-71FCD57D9DA7}" type="pres">
      <dgm:prSet presAssocID="{D9D3323A-17D5-444D-BA94-CBD78D0F29D7}" presName="sibTrans" presStyleLbl="sibTrans2D1" presStyleIdx="3" presStyleCnt="4"/>
      <dgm:spPr>
        <a:prstGeom prst="blockArc">
          <a:avLst>
            <a:gd name="adj1" fmla="val 10800000"/>
            <a:gd name="adj2" fmla="val 16200000"/>
            <a:gd name="adj3" fmla="val 4635"/>
          </a:avLst>
        </a:prstGeom>
      </dgm:spPr>
      <dgm:t>
        <a:bodyPr/>
        <a:lstStyle/>
        <a:p>
          <a:endParaRPr lang="en-US"/>
        </a:p>
      </dgm:t>
    </dgm:pt>
  </dgm:ptLst>
  <dgm:cxnLst>
    <dgm:cxn modelId="{FC876380-D25D-4721-9DDD-67B358D3D076}" type="presOf" srcId="{168B6357-6800-41C6-A6D3-79BF7B29647F}" destId="{FADF6D74-F425-497C-A524-A61295C7813D}" srcOrd="0" destOrd="0" presId="urn:microsoft.com/office/officeart/2005/8/layout/radial6"/>
    <dgm:cxn modelId="{2F7015BE-675B-497A-B90F-5F307E7536F7}" srcId="{7ABAE436-982C-4F03-9684-B392268FCC94}" destId="{92702A43-D5D9-4B11-9874-CF6BA161DF51}" srcOrd="0" destOrd="0" parTransId="{34734AD6-04FB-47EF-8840-CD6B81F38C71}" sibTransId="{3DFADCFE-8B97-47A9-886A-ADE57CA6E728}"/>
    <dgm:cxn modelId="{468E3236-01D0-427A-BC10-10B388936FCE}" type="presOf" srcId="{92702A43-D5D9-4B11-9874-CF6BA161DF51}" destId="{ADFF2F85-790E-49A9-892A-7F9B9CE8DF20}" srcOrd="0" destOrd="0" presId="urn:microsoft.com/office/officeart/2005/8/layout/radial6"/>
    <dgm:cxn modelId="{6CED43E5-CB85-4CCB-9FFB-BB633C646AFE}" type="presOf" srcId="{CB295FAC-132E-43E3-BEB6-0D06B9B5EF58}" destId="{93545C43-F37A-440D-BB8C-860832864148}" srcOrd="0" destOrd="0" presId="urn:microsoft.com/office/officeart/2005/8/layout/radial6"/>
    <dgm:cxn modelId="{976F0CEF-3BC3-40B3-BCF3-0169D0E9154A}" srcId="{7ABAE436-982C-4F03-9684-B392268FCC94}" destId="{7B428ACC-DCBA-4B69-A604-47DA1F120F6D}" srcOrd="2" destOrd="0" parTransId="{A2354776-F157-43F6-9B77-216B6153C09B}" sibTransId="{15D97D19-2183-467C-9E7B-383E4A52247D}"/>
    <dgm:cxn modelId="{705C4C02-3C91-4CC2-9624-9941077B94E0}" srcId="{7ABAE436-982C-4F03-9684-B392268FCC94}" destId="{C2D0DB7B-D473-4548-9B80-FBC95F97D708}" srcOrd="3" destOrd="0" parTransId="{5B1ABE2A-C97F-44DA-BE86-C8C95FC7B5A5}" sibTransId="{D9D3323A-17D5-444D-BA94-CBD78D0F29D7}"/>
    <dgm:cxn modelId="{A3559CD6-6241-411D-9541-7A34A505A342}" type="presOf" srcId="{7ABAE436-982C-4F03-9684-B392268FCC94}" destId="{CABCE621-4819-4F5D-8D39-02908BE4BFE0}" srcOrd="0" destOrd="0" presId="urn:microsoft.com/office/officeart/2005/8/layout/radial6"/>
    <dgm:cxn modelId="{AE7366A5-FB43-4777-8A8A-40FBBC0C05B9}" type="presOf" srcId="{15D97D19-2183-467C-9E7B-383E4A52247D}" destId="{7FC5D204-4789-4897-B2D7-203575DDEA00}" srcOrd="0" destOrd="0" presId="urn:microsoft.com/office/officeart/2005/8/layout/radial6"/>
    <dgm:cxn modelId="{858D3440-5171-4B00-89AB-EA26116E280C}" type="presOf" srcId="{D9D3323A-17D5-444D-BA94-CBD78D0F29D7}" destId="{C359132B-2A20-427B-B3DB-71FCD57D9DA7}" srcOrd="0" destOrd="0" presId="urn:microsoft.com/office/officeart/2005/8/layout/radial6"/>
    <dgm:cxn modelId="{FA7387A4-DAD4-472C-BDE1-28A06A072E69}" srcId="{7ABAE436-982C-4F03-9684-B392268FCC94}" destId="{168B6357-6800-41C6-A6D3-79BF7B29647F}" srcOrd="1" destOrd="0" parTransId="{3F218CE7-6F43-4340-A49F-AC9A486AE85A}" sibTransId="{F3AAD24D-DD0A-41BE-B766-5A962CA7AD2B}"/>
    <dgm:cxn modelId="{B1D58B65-1319-44B8-A199-ACA648322078}" srcId="{CB295FAC-132E-43E3-BEB6-0D06B9B5EF58}" destId="{7ABAE436-982C-4F03-9684-B392268FCC94}" srcOrd="0" destOrd="0" parTransId="{F5C9DFF3-F06E-42E0-985C-D38CE39CDAA1}" sibTransId="{CA846F03-D428-4F2A-A4E4-19AE8E9FD936}"/>
    <dgm:cxn modelId="{0E976809-21F0-4557-8E86-B68B22CC5934}" type="presOf" srcId="{7B428ACC-DCBA-4B69-A604-47DA1F120F6D}" destId="{E2CCAFD6-730D-4DB0-B57B-C6B31D3A196D}" srcOrd="0" destOrd="0" presId="urn:microsoft.com/office/officeart/2005/8/layout/radial6"/>
    <dgm:cxn modelId="{CFC4DB64-3496-4129-A409-8BB69B7F807E}" type="presOf" srcId="{3DFADCFE-8B97-47A9-886A-ADE57CA6E728}" destId="{EE289213-14EF-47EB-99D9-AA2D6D0DD592}" srcOrd="0" destOrd="0" presId="urn:microsoft.com/office/officeart/2005/8/layout/radial6"/>
    <dgm:cxn modelId="{4123ACA2-E272-4F6E-B8E8-8982EB72787B}" type="presOf" srcId="{C2D0DB7B-D473-4548-9B80-FBC95F97D708}" destId="{F703D9A8-96F2-4DD8-AD41-A54C8794A8F7}" srcOrd="0" destOrd="0" presId="urn:microsoft.com/office/officeart/2005/8/layout/radial6"/>
    <dgm:cxn modelId="{97D97C71-A453-4C34-B02A-5B2F84024C5A}" type="presOf" srcId="{F3AAD24D-DD0A-41BE-B766-5A962CA7AD2B}" destId="{D7E5885C-B7BA-417D-BB6E-18D1440675DE}" srcOrd="0" destOrd="0" presId="urn:microsoft.com/office/officeart/2005/8/layout/radial6"/>
    <dgm:cxn modelId="{44664341-4EB2-49E2-A4D0-A8ECA14C5CCB}" type="presParOf" srcId="{93545C43-F37A-440D-BB8C-860832864148}" destId="{CABCE621-4819-4F5D-8D39-02908BE4BFE0}" srcOrd="0" destOrd="0" presId="urn:microsoft.com/office/officeart/2005/8/layout/radial6"/>
    <dgm:cxn modelId="{7DFB93E8-DEB0-4202-8928-7D6FB8D68CD7}" type="presParOf" srcId="{93545C43-F37A-440D-BB8C-860832864148}" destId="{ADFF2F85-790E-49A9-892A-7F9B9CE8DF20}" srcOrd="1" destOrd="0" presId="urn:microsoft.com/office/officeart/2005/8/layout/radial6"/>
    <dgm:cxn modelId="{E473C0F2-08AD-4E40-8CA3-1A0A5E55EBC8}" type="presParOf" srcId="{93545C43-F37A-440D-BB8C-860832864148}" destId="{354D74CF-299C-477F-A88C-ED586FE3747B}" srcOrd="2" destOrd="0" presId="urn:microsoft.com/office/officeart/2005/8/layout/radial6"/>
    <dgm:cxn modelId="{371E52B2-D432-4D42-AD5D-466A172A718F}" type="presParOf" srcId="{93545C43-F37A-440D-BB8C-860832864148}" destId="{EE289213-14EF-47EB-99D9-AA2D6D0DD592}" srcOrd="3" destOrd="0" presId="urn:microsoft.com/office/officeart/2005/8/layout/radial6"/>
    <dgm:cxn modelId="{6BCACE5B-FCB3-4F19-9E57-E43FAC2B58CA}" type="presParOf" srcId="{93545C43-F37A-440D-BB8C-860832864148}" destId="{FADF6D74-F425-497C-A524-A61295C7813D}" srcOrd="4" destOrd="0" presId="urn:microsoft.com/office/officeart/2005/8/layout/radial6"/>
    <dgm:cxn modelId="{318493A7-ED81-484B-A731-A76C15EB8A83}" type="presParOf" srcId="{93545C43-F37A-440D-BB8C-860832864148}" destId="{7AAD758B-6EBD-4DDF-90C3-A51EC00984EC}" srcOrd="5" destOrd="0" presId="urn:microsoft.com/office/officeart/2005/8/layout/radial6"/>
    <dgm:cxn modelId="{69DE6168-31DB-4959-9BCB-0D67DF361B27}" type="presParOf" srcId="{93545C43-F37A-440D-BB8C-860832864148}" destId="{D7E5885C-B7BA-417D-BB6E-18D1440675DE}" srcOrd="6" destOrd="0" presId="urn:microsoft.com/office/officeart/2005/8/layout/radial6"/>
    <dgm:cxn modelId="{74D6D3FE-CFBC-4603-8D4C-532BE5F63A55}" type="presParOf" srcId="{93545C43-F37A-440D-BB8C-860832864148}" destId="{E2CCAFD6-730D-4DB0-B57B-C6B31D3A196D}" srcOrd="7" destOrd="0" presId="urn:microsoft.com/office/officeart/2005/8/layout/radial6"/>
    <dgm:cxn modelId="{47BA7484-4899-4461-AA06-F212B574B110}" type="presParOf" srcId="{93545C43-F37A-440D-BB8C-860832864148}" destId="{4D072561-7270-4772-A50C-09BD3B7211D9}" srcOrd="8" destOrd="0" presId="urn:microsoft.com/office/officeart/2005/8/layout/radial6"/>
    <dgm:cxn modelId="{DAA5BAE1-E82A-4948-A753-D51B1199827C}" type="presParOf" srcId="{93545C43-F37A-440D-BB8C-860832864148}" destId="{7FC5D204-4789-4897-B2D7-203575DDEA00}" srcOrd="9" destOrd="0" presId="urn:microsoft.com/office/officeart/2005/8/layout/radial6"/>
    <dgm:cxn modelId="{2CB0FD12-41BF-4B40-B85E-7637D4B2CF3A}" type="presParOf" srcId="{93545C43-F37A-440D-BB8C-860832864148}" destId="{F703D9A8-96F2-4DD8-AD41-A54C8794A8F7}" srcOrd="10" destOrd="0" presId="urn:microsoft.com/office/officeart/2005/8/layout/radial6"/>
    <dgm:cxn modelId="{6F0B352F-F48D-4A64-8C75-44FC4E2CE083}" type="presParOf" srcId="{93545C43-F37A-440D-BB8C-860832864148}" destId="{C9970C72-2069-4AA3-9B9B-7EAE4C3C51E8}" srcOrd="11" destOrd="0" presId="urn:microsoft.com/office/officeart/2005/8/layout/radial6"/>
    <dgm:cxn modelId="{04FB4F23-8388-4800-ACA5-48793D61F6B4}" type="presParOf" srcId="{93545C43-F37A-440D-BB8C-860832864148}" destId="{C359132B-2A20-427B-B3DB-71FCD57D9DA7}"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E43642-2973-4A53-838F-BDD73B10544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EBD23E3-10B7-4083-A9F9-BD066CC5767E}">
      <dgm:prSet phldrT="[Text]" custT="1"/>
      <dgm:spPr>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2800" dirty="0" smtClean="0"/>
            <a:t>Housing Loans</a:t>
          </a:r>
          <a:endParaRPr lang="en-US" sz="2800" dirty="0"/>
        </a:p>
      </dgm:t>
    </dgm:pt>
    <dgm:pt modelId="{7234409B-2EAD-4709-8D75-85732B67771A}" type="parTrans" cxnId="{B7C05CCB-CF56-43F0-B77B-F736433569D2}">
      <dgm:prSet/>
      <dgm:spPr/>
      <dgm:t>
        <a:bodyPr/>
        <a:lstStyle/>
        <a:p>
          <a:endParaRPr lang="en-US"/>
        </a:p>
      </dgm:t>
    </dgm:pt>
    <dgm:pt modelId="{9D449794-83F3-4703-8AB1-AFA4FDAD51CD}" type="sibTrans" cxnId="{B7C05CCB-CF56-43F0-B77B-F736433569D2}">
      <dgm:prSet/>
      <dgm:spPr/>
      <dgm:t>
        <a:bodyPr/>
        <a:lstStyle/>
        <a:p>
          <a:endParaRPr lang="en-US"/>
        </a:p>
      </dgm:t>
    </dgm:pt>
    <dgm:pt modelId="{9D962F01-06C1-4478-8337-A333671190F7}">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Individual Liability</a:t>
          </a:r>
          <a:endParaRPr lang="en-US" sz="1800" dirty="0">
            <a:solidFill>
              <a:schemeClr val="bg1"/>
            </a:solidFill>
          </a:endParaRPr>
        </a:p>
      </dgm:t>
    </dgm:pt>
    <dgm:pt modelId="{653842F9-6BF8-46B4-BE02-F070D41E4FD9}" type="parTrans" cxnId="{BF59D518-87E7-42BC-BF87-ED3B0A35A259}">
      <dgm:prSet/>
      <dgm:spPr/>
      <dgm:t>
        <a:bodyPr/>
        <a:lstStyle/>
        <a:p>
          <a:endParaRPr lang="en-US"/>
        </a:p>
      </dgm:t>
    </dgm:pt>
    <dgm:pt modelId="{224C7122-7469-4BA3-ABF9-885DC1A0DACC}" type="sibTrans" cxnId="{BF59D518-87E7-42BC-BF87-ED3B0A35A259}">
      <dgm:prSet/>
      <dgm:spPr/>
      <dgm:t>
        <a:bodyPr/>
        <a:lstStyle/>
        <a:p>
          <a:endParaRPr lang="en-US"/>
        </a:p>
      </dgm:t>
    </dgm:pt>
    <dgm:pt modelId="{EBA066E3-BC5C-498C-BB36-582B30881828}">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May or may not be secured</a:t>
          </a:r>
          <a:endParaRPr lang="en-US" sz="1800" dirty="0">
            <a:solidFill>
              <a:schemeClr val="bg1"/>
            </a:solidFill>
          </a:endParaRPr>
        </a:p>
      </dgm:t>
    </dgm:pt>
    <dgm:pt modelId="{85AB4063-2F34-427E-BFA6-1063BF36FD5B}" type="parTrans" cxnId="{A847D7B8-E613-43A0-A0FC-E6C80614A6E9}">
      <dgm:prSet/>
      <dgm:spPr/>
      <dgm:t>
        <a:bodyPr/>
        <a:lstStyle/>
        <a:p>
          <a:endParaRPr lang="en-US"/>
        </a:p>
      </dgm:t>
    </dgm:pt>
    <dgm:pt modelId="{161DB8D6-9011-45FD-B129-9F7E80CC5CC7}" type="sibTrans" cxnId="{A847D7B8-E613-43A0-A0FC-E6C80614A6E9}">
      <dgm:prSet/>
      <dgm:spPr/>
      <dgm:t>
        <a:bodyPr/>
        <a:lstStyle/>
        <a:p>
          <a:endParaRPr lang="en-US"/>
        </a:p>
      </dgm:t>
    </dgm:pt>
    <dgm:pt modelId="{524410A4-7816-47CA-9617-D58210D6D418}">
      <dgm:prSet phldrT="[Text]" custT="1"/>
      <dgm:spPr>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2800" dirty="0" smtClean="0"/>
            <a:t>Enterprise loans</a:t>
          </a:r>
          <a:endParaRPr lang="en-US" sz="2800" dirty="0"/>
        </a:p>
      </dgm:t>
    </dgm:pt>
    <dgm:pt modelId="{3D8774ED-342C-4EA1-958E-53EC90B1F2C1}" type="parTrans" cxnId="{17F0D98E-3D31-4631-A50B-636F1316DC67}">
      <dgm:prSet/>
      <dgm:spPr/>
      <dgm:t>
        <a:bodyPr/>
        <a:lstStyle/>
        <a:p>
          <a:endParaRPr lang="en-US"/>
        </a:p>
      </dgm:t>
    </dgm:pt>
    <dgm:pt modelId="{1617D8C0-5DD0-49F3-B9F7-AC6DE12473AA}" type="sibTrans" cxnId="{17F0D98E-3D31-4631-A50B-636F1316DC67}">
      <dgm:prSet/>
      <dgm:spPr/>
      <dgm:t>
        <a:bodyPr/>
        <a:lstStyle/>
        <a:p>
          <a:endParaRPr lang="en-US"/>
        </a:p>
      </dgm:t>
    </dgm:pt>
    <dgm:pt modelId="{46F6633B-3071-462E-8FE9-93B898521FBE}">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Joint Liability</a:t>
          </a:r>
          <a:endParaRPr lang="en-US" sz="1800" dirty="0">
            <a:solidFill>
              <a:schemeClr val="bg1"/>
            </a:solidFill>
          </a:endParaRPr>
        </a:p>
      </dgm:t>
    </dgm:pt>
    <dgm:pt modelId="{3710D7F0-922A-4ABD-A68D-FB8CE64F87F9}" type="parTrans" cxnId="{ECD1562D-A4A1-4E7A-A6C8-380C1DED24FD}">
      <dgm:prSet/>
      <dgm:spPr/>
      <dgm:t>
        <a:bodyPr/>
        <a:lstStyle/>
        <a:p>
          <a:endParaRPr lang="en-US"/>
        </a:p>
      </dgm:t>
    </dgm:pt>
    <dgm:pt modelId="{ED9C06A7-D4CF-420E-B181-A0327903D921}" type="sibTrans" cxnId="{ECD1562D-A4A1-4E7A-A6C8-380C1DED24FD}">
      <dgm:prSet/>
      <dgm:spPr/>
      <dgm:t>
        <a:bodyPr/>
        <a:lstStyle/>
        <a:p>
          <a:endParaRPr lang="en-US"/>
        </a:p>
      </dgm:t>
    </dgm:pt>
    <dgm:pt modelId="{625E924F-C72E-475F-AE09-BA8F0CCA91D7}">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5-10 years loan</a:t>
          </a:r>
          <a:endParaRPr lang="en-US" sz="1800" dirty="0">
            <a:solidFill>
              <a:schemeClr val="bg1"/>
            </a:solidFill>
          </a:endParaRPr>
        </a:p>
      </dgm:t>
    </dgm:pt>
    <dgm:pt modelId="{8849DD83-2921-4991-BD0B-563866229E59}" type="parTrans" cxnId="{A48ED012-9D8B-4E0A-B626-56AF041C1C08}">
      <dgm:prSet/>
      <dgm:spPr/>
      <dgm:t>
        <a:bodyPr/>
        <a:lstStyle/>
        <a:p>
          <a:endParaRPr lang="en-US"/>
        </a:p>
      </dgm:t>
    </dgm:pt>
    <dgm:pt modelId="{FBD607B5-6E94-41F4-AE93-9C44B1E1EFCF}" type="sibTrans" cxnId="{A48ED012-9D8B-4E0A-B626-56AF041C1C08}">
      <dgm:prSet/>
      <dgm:spPr/>
      <dgm:t>
        <a:bodyPr/>
        <a:lstStyle/>
        <a:p>
          <a:endParaRPr lang="en-US"/>
        </a:p>
      </dgm:t>
    </dgm:pt>
    <dgm:pt modelId="{A37CE70A-0E3E-4C5D-93AE-ACB6F273A7F0}">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Size is larger</a:t>
          </a:r>
          <a:endParaRPr lang="en-US" sz="1800" dirty="0">
            <a:solidFill>
              <a:schemeClr val="bg1"/>
            </a:solidFill>
          </a:endParaRPr>
        </a:p>
      </dgm:t>
    </dgm:pt>
    <dgm:pt modelId="{AB46D3E4-D65C-42D3-B009-D30347237A0A}" type="parTrans" cxnId="{B6B5C6A9-3D76-4F85-A307-00D666758A31}">
      <dgm:prSet/>
      <dgm:spPr/>
      <dgm:t>
        <a:bodyPr/>
        <a:lstStyle/>
        <a:p>
          <a:endParaRPr lang="en-US"/>
        </a:p>
      </dgm:t>
    </dgm:pt>
    <dgm:pt modelId="{0570F7AF-1341-4509-895F-0B69D005388D}" type="sibTrans" cxnId="{B6B5C6A9-3D76-4F85-A307-00D666758A31}">
      <dgm:prSet/>
      <dgm:spPr/>
      <dgm:t>
        <a:bodyPr/>
        <a:lstStyle/>
        <a:p>
          <a:endParaRPr lang="en-US"/>
        </a:p>
      </dgm:t>
    </dgm:pt>
    <dgm:pt modelId="{C1BC1C47-EC9F-482A-88F0-64C0F2FDA301}">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1 Year loan</a:t>
          </a:r>
          <a:endParaRPr lang="en-US" sz="1800" dirty="0">
            <a:solidFill>
              <a:schemeClr val="bg1"/>
            </a:solidFill>
          </a:endParaRPr>
        </a:p>
      </dgm:t>
    </dgm:pt>
    <dgm:pt modelId="{830584D0-6170-4FD0-9F1D-C1F8D68AB01C}" type="parTrans" cxnId="{04E33158-5621-48F7-BBD1-E944698C57F3}">
      <dgm:prSet/>
      <dgm:spPr/>
      <dgm:t>
        <a:bodyPr/>
        <a:lstStyle/>
        <a:p>
          <a:endParaRPr lang="en-US"/>
        </a:p>
      </dgm:t>
    </dgm:pt>
    <dgm:pt modelId="{8897ECBE-2323-48B4-B13D-B45F850FD529}" type="sibTrans" cxnId="{04E33158-5621-48F7-BBD1-E944698C57F3}">
      <dgm:prSet/>
      <dgm:spPr/>
      <dgm:t>
        <a:bodyPr/>
        <a:lstStyle/>
        <a:p>
          <a:endParaRPr lang="en-US"/>
        </a:p>
      </dgm:t>
    </dgm:pt>
    <dgm:pt modelId="{E590191F-77E8-4011-88E2-84A2F1EA6713}">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Unsecured</a:t>
          </a:r>
          <a:endParaRPr lang="en-US" sz="1800" dirty="0">
            <a:solidFill>
              <a:schemeClr val="bg1"/>
            </a:solidFill>
          </a:endParaRPr>
        </a:p>
      </dgm:t>
    </dgm:pt>
    <dgm:pt modelId="{74BA4DF0-5A90-4EC0-A687-21141CA7FDC3}" type="parTrans" cxnId="{BE3173F6-0F4F-4F08-A194-0BB5FAD71B80}">
      <dgm:prSet/>
      <dgm:spPr/>
      <dgm:t>
        <a:bodyPr/>
        <a:lstStyle/>
        <a:p>
          <a:endParaRPr lang="en-US"/>
        </a:p>
      </dgm:t>
    </dgm:pt>
    <dgm:pt modelId="{8F67A2D8-D6E6-4A8B-A7B8-CB4285621FCC}" type="sibTrans" cxnId="{BE3173F6-0F4F-4F08-A194-0BB5FAD71B80}">
      <dgm:prSet/>
      <dgm:spPr/>
      <dgm:t>
        <a:bodyPr/>
        <a:lstStyle/>
        <a:p>
          <a:endParaRPr lang="en-US"/>
        </a:p>
      </dgm:t>
    </dgm:pt>
    <dgm:pt modelId="{944903FD-4EE2-41DA-AFC6-55B3C24DEF94}">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Size is smaller</a:t>
          </a:r>
          <a:endParaRPr lang="en-US" sz="1800" dirty="0">
            <a:solidFill>
              <a:schemeClr val="bg1"/>
            </a:solidFill>
          </a:endParaRPr>
        </a:p>
      </dgm:t>
    </dgm:pt>
    <dgm:pt modelId="{CA701136-F4D5-4DCD-A10C-396808392D67}" type="parTrans" cxnId="{EA6F45C6-C1ED-4225-B30D-51524FDF32E5}">
      <dgm:prSet/>
      <dgm:spPr/>
      <dgm:t>
        <a:bodyPr/>
        <a:lstStyle/>
        <a:p>
          <a:endParaRPr lang="en-US"/>
        </a:p>
      </dgm:t>
    </dgm:pt>
    <dgm:pt modelId="{5F22FF50-B544-4A0D-BF24-E22E5C1FB8F8}" type="sibTrans" cxnId="{EA6F45C6-C1ED-4225-B30D-51524FDF32E5}">
      <dgm:prSet/>
      <dgm:spPr/>
      <dgm:t>
        <a:bodyPr/>
        <a:lstStyle/>
        <a:p>
          <a:endParaRPr lang="en-US"/>
        </a:p>
      </dgm:t>
    </dgm:pt>
    <dgm:pt modelId="{659552AC-02FB-4987-8731-A8D52BDEE80B}">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Loan usage is fungible</a:t>
          </a:r>
          <a:endParaRPr lang="en-US" sz="1800" dirty="0">
            <a:solidFill>
              <a:schemeClr val="bg1"/>
            </a:solidFill>
          </a:endParaRPr>
        </a:p>
      </dgm:t>
    </dgm:pt>
    <dgm:pt modelId="{1808B3E3-3866-4471-8FA3-E282CAA70CCB}" type="parTrans" cxnId="{C1D1A104-39FA-43A5-944D-FF351F17CBA9}">
      <dgm:prSet/>
      <dgm:spPr/>
      <dgm:t>
        <a:bodyPr/>
        <a:lstStyle/>
        <a:p>
          <a:endParaRPr lang="en-US"/>
        </a:p>
      </dgm:t>
    </dgm:pt>
    <dgm:pt modelId="{3707961C-7A81-416D-AEC3-FDF7643B5146}" type="sibTrans" cxnId="{C1D1A104-39FA-43A5-944D-FF351F17CBA9}">
      <dgm:prSet/>
      <dgm:spPr/>
      <dgm:t>
        <a:bodyPr/>
        <a:lstStyle/>
        <a:p>
          <a:endParaRPr lang="en-US"/>
        </a:p>
      </dgm:t>
    </dgm:pt>
    <dgm:pt modelId="{D30C7F3B-AE7A-48EB-9CFE-F9FADD201197}">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Usage can be better tracked</a:t>
          </a:r>
          <a:endParaRPr lang="en-US" sz="1800" dirty="0">
            <a:solidFill>
              <a:schemeClr val="bg1"/>
            </a:solidFill>
          </a:endParaRPr>
        </a:p>
      </dgm:t>
    </dgm:pt>
    <dgm:pt modelId="{0A507ACB-2A7D-43F3-8395-9766CB71AAFA}" type="parTrans" cxnId="{04C0D9B1-E269-45BB-A9AF-EBFF00704966}">
      <dgm:prSet/>
      <dgm:spPr/>
      <dgm:t>
        <a:bodyPr/>
        <a:lstStyle/>
        <a:p>
          <a:endParaRPr lang="en-US"/>
        </a:p>
      </dgm:t>
    </dgm:pt>
    <dgm:pt modelId="{DCE7FBAA-6520-4AF4-A52F-E2FD526C00D9}" type="sibTrans" cxnId="{04C0D9B1-E269-45BB-A9AF-EBFF00704966}">
      <dgm:prSet/>
      <dgm:spPr/>
      <dgm:t>
        <a:bodyPr/>
        <a:lstStyle/>
        <a:p>
          <a:endParaRPr lang="en-US"/>
        </a:p>
      </dgm:t>
    </dgm:pt>
    <dgm:pt modelId="{8C19555A-DCB8-43F1-85E4-A1866E6F590C}">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A5E1736B-3EA5-4146-946E-F39BC1BF2AF3}" type="parTrans" cxnId="{2FEC9F95-265C-490E-9A7B-28F8CA45B63C}">
      <dgm:prSet/>
      <dgm:spPr/>
      <dgm:t>
        <a:bodyPr/>
        <a:lstStyle/>
        <a:p>
          <a:endParaRPr lang="en-US"/>
        </a:p>
      </dgm:t>
    </dgm:pt>
    <dgm:pt modelId="{41D48A90-0BE1-41E8-A5D9-C33BB7C215B7}" type="sibTrans" cxnId="{2FEC9F95-265C-490E-9A7B-28F8CA45B63C}">
      <dgm:prSet/>
      <dgm:spPr/>
      <dgm:t>
        <a:bodyPr/>
        <a:lstStyle/>
        <a:p>
          <a:endParaRPr lang="en-US"/>
        </a:p>
      </dgm:t>
    </dgm:pt>
    <dgm:pt modelId="{09E056ED-ABFB-48F3-8BAF-2735E070241B}">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6F377DC4-1131-4046-8902-E6668D14E74A}" type="parTrans" cxnId="{4CE1513F-9F48-429E-AD86-39408BFD3904}">
      <dgm:prSet/>
      <dgm:spPr/>
      <dgm:t>
        <a:bodyPr/>
        <a:lstStyle/>
        <a:p>
          <a:endParaRPr lang="en-US"/>
        </a:p>
      </dgm:t>
    </dgm:pt>
    <dgm:pt modelId="{33682D36-7C27-46F1-BC4B-4F11AFC394EB}" type="sibTrans" cxnId="{4CE1513F-9F48-429E-AD86-39408BFD3904}">
      <dgm:prSet/>
      <dgm:spPr/>
      <dgm:t>
        <a:bodyPr/>
        <a:lstStyle/>
        <a:p>
          <a:endParaRPr lang="en-US"/>
        </a:p>
      </dgm:t>
    </dgm:pt>
    <dgm:pt modelId="{85CD3C6F-7956-4AB1-A3AC-C30B938B2CC4}">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D718F350-3638-4100-8BB2-6D6D2A10B773}" type="parTrans" cxnId="{6A760CE9-D009-40C1-9BB3-7263C9395A7A}">
      <dgm:prSet/>
      <dgm:spPr/>
      <dgm:t>
        <a:bodyPr/>
        <a:lstStyle/>
        <a:p>
          <a:endParaRPr lang="en-US"/>
        </a:p>
      </dgm:t>
    </dgm:pt>
    <dgm:pt modelId="{1E0D5934-A2F2-4CA5-9269-9DC4E61162DC}" type="sibTrans" cxnId="{6A760CE9-D009-40C1-9BB3-7263C9395A7A}">
      <dgm:prSet/>
      <dgm:spPr/>
      <dgm:t>
        <a:bodyPr/>
        <a:lstStyle/>
        <a:p>
          <a:endParaRPr lang="en-US"/>
        </a:p>
      </dgm:t>
    </dgm:pt>
    <dgm:pt modelId="{FB8112C6-414C-438D-947A-1A80DACD41EE}">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98254562-7500-487E-8D08-1EAA020C6123}" type="parTrans" cxnId="{2FD4EB00-8C15-4CB6-8C9F-ACC6DD819D44}">
      <dgm:prSet/>
      <dgm:spPr/>
      <dgm:t>
        <a:bodyPr/>
        <a:lstStyle/>
        <a:p>
          <a:endParaRPr lang="en-US"/>
        </a:p>
      </dgm:t>
    </dgm:pt>
    <dgm:pt modelId="{D08F581E-327C-4123-B097-5B4D4268B645}" type="sibTrans" cxnId="{2FD4EB00-8C15-4CB6-8C9F-ACC6DD819D44}">
      <dgm:prSet/>
      <dgm:spPr/>
      <dgm:t>
        <a:bodyPr/>
        <a:lstStyle/>
        <a:p>
          <a:endParaRPr lang="en-US"/>
        </a:p>
      </dgm:t>
    </dgm:pt>
    <dgm:pt modelId="{444B7B30-03A2-4813-AB0A-2A2240426404}">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EE86A3DA-F167-443C-941E-D76EE9AE5C01}" type="parTrans" cxnId="{578F8021-FE7F-45F6-9566-7291930F87A4}">
      <dgm:prSet/>
      <dgm:spPr/>
      <dgm:t>
        <a:bodyPr/>
        <a:lstStyle/>
        <a:p>
          <a:endParaRPr lang="en-US"/>
        </a:p>
      </dgm:t>
    </dgm:pt>
    <dgm:pt modelId="{837FE6FA-8BCB-48D6-A9E4-AA135B7DA251}" type="sibTrans" cxnId="{578F8021-FE7F-45F6-9566-7291930F87A4}">
      <dgm:prSet/>
      <dgm:spPr/>
      <dgm:t>
        <a:bodyPr/>
        <a:lstStyle/>
        <a:p>
          <a:endParaRPr lang="en-US"/>
        </a:p>
      </dgm:t>
    </dgm:pt>
    <dgm:pt modelId="{0F10754B-6268-4557-9D72-85C6422AB029}">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DE610935-23C6-4BD1-A505-E1A068BC67F8}" type="parTrans" cxnId="{0D76E8A0-851A-46A8-98D1-E9939760A780}">
      <dgm:prSet/>
      <dgm:spPr/>
      <dgm:t>
        <a:bodyPr/>
        <a:lstStyle/>
        <a:p>
          <a:endParaRPr lang="en-US"/>
        </a:p>
      </dgm:t>
    </dgm:pt>
    <dgm:pt modelId="{DA9E61C4-F66D-4140-9CB1-E4E609E313AB}" type="sibTrans" cxnId="{0D76E8A0-851A-46A8-98D1-E9939760A780}">
      <dgm:prSet/>
      <dgm:spPr/>
      <dgm:t>
        <a:bodyPr/>
        <a:lstStyle/>
        <a:p>
          <a:endParaRPr lang="en-US"/>
        </a:p>
      </dgm:t>
    </dgm:pt>
    <dgm:pt modelId="{940DD93B-6137-44CB-801D-4B37BD29C6D7}">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AEC194A3-9459-46C0-BA45-05ECDF7C29AF}" type="parTrans" cxnId="{A6745A1E-32A9-4430-8DA6-52FFBC9A60C7}">
      <dgm:prSet/>
      <dgm:spPr/>
      <dgm:t>
        <a:bodyPr/>
        <a:lstStyle/>
        <a:p>
          <a:endParaRPr lang="en-US"/>
        </a:p>
      </dgm:t>
    </dgm:pt>
    <dgm:pt modelId="{D4D35EF4-A321-4861-BCAA-F5611A9533DF}" type="sibTrans" cxnId="{A6745A1E-32A9-4430-8DA6-52FFBC9A60C7}">
      <dgm:prSet/>
      <dgm:spPr/>
      <dgm:t>
        <a:bodyPr/>
        <a:lstStyle/>
        <a:p>
          <a:endParaRPr lang="en-US"/>
        </a:p>
      </dgm:t>
    </dgm:pt>
    <dgm:pt modelId="{A335518E-2CBD-43D1-AAA2-262E276873BE}">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91F1A7C9-0CCC-4D4C-AAA6-230354B76179}" type="parTrans" cxnId="{DE49EC46-D5F3-476B-A713-1A17468A226A}">
      <dgm:prSet/>
      <dgm:spPr/>
      <dgm:t>
        <a:bodyPr/>
        <a:lstStyle/>
        <a:p>
          <a:endParaRPr lang="en-US"/>
        </a:p>
      </dgm:t>
    </dgm:pt>
    <dgm:pt modelId="{A0C28E92-4E76-4F20-BE92-5FCD3A766736}" type="sibTrans" cxnId="{DE49EC46-D5F3-476B-A713-1A17468A226A}">
      <dgm:prSet/>
      <dgm:spPr/>
      <dgm:t>
        <a:bodyPr/>
        <a:lstStyle/>
        <a:p>
          <a:endParaRPr lang="en-US"/>
        </a:p>
      </dgm:t>
    </dgm:pt>
    <dgm:pt modelId="{B95B59F0-5557-432E-BC58-DBA755D973B6}" type="pres">
      <dgm:prSet presAssocID="{DAE43642-2973-4A53-838F-BDD73B105443}" presName="Name0" presStyleCnt="0">
        <dgm:presLayoutVars>
          <dgm:dir/>
          <dgm:animLvl val="lvl"/>
          <dgm:resizeHandles val="exact"/>
        </dgm:presLayoutVars>
      </dgm:prSet>
      <dgm:spPr/>
      <dgm:t>
        <a:bodyPr/>
        <a:lstStyle/>
        <a:p>
          <a:endParaRPr lang="en-US"/>
        </a:p>
      </dgm:t>
    </dgm:pt>
    <dgm:pt modelId="{80DF1CF3-85A4-4373-AB16-2506B49795A9}" type="pres">
      <dgm:prSet presAssocID="{6EBD23E3-10B7-4083-A9F9-BD066CC5767E}" presName="composite" presStyleCnt="0"/>
      <dgm:spPr/>
    </dgm:pt>
    <dgm:pt modelId="{08C59F4A-039C-42FB-BBCB-8D644606726B}" type="pres">
      <dgm:prSet presAssocID="{6EBD23E3-10B7-4083-A9F9-BD066CC5767E}" presName="parTx" presStyleLbl="alignNode1" presStyleIdx="0" presStyleCnt="2" custScaleX="97617" custScaleY="79821" custLinFactNeighborX="-15441" custLinFactNeighborY="-21824">
        <dgm:presLayoutVars>
          <dgm:chMax val="0"/>
          <dgm:chPref val="0"/>
          <dgm:bulletEnabled val="1"/>
        </dgm:presLayoutVars>
      </dgm:prSet>
      <dgm:spPr/>
      <dgm:t>
        <a:bodyPr/>
        <a:lstStyle/>
        <a:p>
          <a:endParaRPr lang="en-US"/>
        </a:p>
      </dgm:t>
    </dgm:pt>
    <dgm:pt modelId="{100A583B-6220-44E3-A51F-69825C078EEA}" type="pres">
      <dgm:prSet presAssocID="{6EBD23E3-10B7-4083-A9F9-BD066CC5767E}" presName="desTx" presStyleLbl="alignAccFollowNode1" presStyleIdx="0" presStyleCnt="2" custScaleX="96207" custScaleY="109218" custLinFactNeighborX="1207" custLinFactNeighborY="1438">
        <dgm:presLayoutVars>
          <dgm:bulletEnabled val="1"/>
        </dgm:presLayoutVars>
      </dgm:prSet>
      <dgm:spPr/>
      <dgm:t>
        <a:bodyPr/>
        <a:lstStyle/>
        <a:p>
          <a:endParaRPr lang="en-US"/>
        </a:p>
      </dgm:t>
    </dgm:pt>
    <dgm:pt modelId="{D81D4BB2-6D5D-4451-834E-5207F74F75C2}" type="pres">
      <dgm:prSet presAssocID="{9D449794-83F3-4703-8AB1-AFA4FDAD51CD}" presName="space" presStyleCnt="0"/>
      <dgm:spPr/>
    </dgm:pt>
    <dgm:pt modelId="{F56B8CF0-B695-458D-BE1D-37606383E793}" type="pres">
      <dgm:prSet presAssocID="{524410A4-7816-47CA-9617-D58210D6D418}" presName="composite" presStyleCnt="0"/>
      <dgm:spPr/>
    </dgm:pt>
    <dgm:pt modelId="{A9148F18-A693-4E33-952B-C7B4CA097155}" type="pres">
      <dgm:prSet presAssocID="{524410A4-7816-47CA-9617-D58210D6D418}" presName="parTx" presStyleLbl="alignNode1" presStyleIdx="1" presStyleCnt="2" custScaleY="79821" custLinFactNeighborX="-3810" custLinFactNeighborY="-22041">
        <dgm:presLayoutVars>
          <dgm:chMax val="0"/>
          <dgm:chPref val="0"/>
          <dgm:bulletEnabled val="1"/>
        </dgm:presLayoutVars>
      </dgm:prSet>
      <dgm:spPr/>
      <dgm:t>
        <a:bodyPr/>
        <a:lstStyle/>
        <a:p>
          <a:endParaRPr lang="en-US"/>
        </a:p>
      </dgm:t>
    </dgm:pt>
    <dgm:pt modelId="{B3E538BD-0388-4D1B-809B-103BC9E101A0}" type="pres">
      <dgm:prSet presAssocID="{524410A4-7816-47CA-9617-D58210D6D418}" presName="desTx" presStyleLbl="alignAccFollowNode1" presStyleIdx="1" presStyleCnt="2" custScaleX="99656" custScaleY="109591" custLinFactNeighborX="-3738" custLinFactNeighborY="1085">
        <dgm:presLayoutVars>
          <dgm:bulletEnabled val="1"/>
        </dgm:presLayoutVars>
      </dgm:prSet>
      <dgm:spPr/>
      <dgm:t>
        <a:bodyPr/>
        <a:lstStyle/>
        <a:p>
          <a:endParaRPr lang="en-US"/>
        </a:p>
      </dgm:t>
    </dgm:pt>
  </dgm:ptLst>
  <dgm:cxnLst>
    <dgm:cxn modelId="{27F6DD88-1793-42D8-81EC-47C9D3469841}" type="presOf" srcId="{C1BC1C47-EC9F-482A-88F0-64C0F2FDA301}" destId="{B3E538BD-0388-4D1B-809B-103BC9E101A0}" srcOrd="0" destOrd="2" presId="urn:microsoft.com/office/officeart/2005/8/layout/hList1"/>
    <dgm:cxn modelId="{A847D7B8-E613-43A0-A0FC-E6C80614A6E9}" srcId="{6EBD23E3-10B7-4083-A9F9-BD066CC5767E}" destId="{EBA066E3-BC5C-498C-BB36-582B30881828}" srcOrd="4" destOrd="0" parTransId="{85AB4063-2F34-427E-BFA6-1063BF36FD5B}" sibTransId="{161DB8D6-9011-45FD-B129-9F7E80CC5CC7}"/>
    <dgm:cxn modelId="{C1D1A104-39FA-43A5-944D-FF351F17CBA9}" srcId="{524410A4-7816-47CA-9617-D58210D6D418}" destId="{659552AC-02FB-4987-8731-A8D52BDEE80B}" srcOrd="8" destOrd="0" parTransId="{1808B3E3-3866-4471-8FA3-E282CAA70CCB}" sibTransId="{3707961C-7A81-416D-AEC3-FDF7643B5146}"/>
    <dgm:cxn modelId="{5FBC5007-C8B8-4BE3-874D-36724D57B961}" type="presOf" srcId="{444B7B30-03A2-4813-AB0A-2A2240426404}" destId="{B3E538BD-0388-4D1B-809B-103BC9E101A0}" srcOrd="0" destOrd="1" presId="urn:microsoft.com/office/officeart/2005/8/layout/hList1"/>
    <dgm:cxn modelId="{578F8021-FE7F-45F6-9566-7291930F87A4}" srcId="{524410A4-7816-47CA-9617-D58210D6D418}" destId="{444B7B30-03A2-4813-AB0A-2A2240426404}" srcOrd="1" destOrd="0" parTransId="{EE86A3DA-F167-443C-941E-D76EE9AE5C01}" sibTransId="{837FE6FA-8BCB-48D6-A9E4-AA135B7DA251}"/>
    <dgm:cxn modelId="{B98B2CAE-566E-4566-8214-2111C4613E91}" type="presOf" srcId="{FB8112C6-414C-438D-947A-1A80DACD41EE}" destId="{100A583B-6220-44E3-A51F-69825C078EEA}" srcOrd="0" destOrd="7" presId="urn:microsoft.com/office/officeart/2005/8/layout/hList1"/>
    <dgm:cxn modelId="{A2ECDFC3-BBF7-4797-843D-165ADAC620BA}" type="presOf" srcId="{85CD3C6F-7956-4AB1-A3AC-C30B938B2CC4}" destId="{100A583B-6220-44E3-A51F-69825C078EEA}" srcOrd="0" destOrd="5" presId="urn:microsoft.com/office/officeart/2005/8/layout/hList1"/>
    <dgm:cxn modelId="{6A760CE9-D009-40C1-9BB3-7263C9395A7A}" srcId="{6EBD23E3-10B7-4083-A9F9-BD066CC5767E}" destId="{85CD3C6F-7956-4AB1-A3AC-C30B938B2CC4}" srcOrd="5" destOrd="0" parTransId="{D718F350-3638-4100-8BB2-6D6D2A10B773}" sibTransId="{1E0D5934-A2F2-4CA5-9269-9DC4E61162DC}"/>
    <dgm:cxn modelId="{BF59D518-87E7-42BC-BF87-ED3B0A35A259}" srcId="{6EBD23E3-10B7-4083-A9F9-BD066CC5767E}" destId="{9D962F01-06C1-4478-8337-A333671190F7}" srcOrd="0" destOrd="0" parTransId="{653842F9-6BF8-46B4-BE02-F070D41E4FD9}" sibTransId="{224C7122-7469-4BA3-ABF9-885DC1A0DACC}"/>
    <dgm:cxn modelId="{B7C05CCB-CF56-43F0-B77B-F736433569D2}" srcId="{DAE43642-2973-4A53-838F-BDD73B105443}" destId="{6EBD23E3-10B7-4083-A9F9-BD066CC5767E}" srcOrd="0" destOrd="0" parTransId="{7234409B-2EAD-4709-8D75-85732B67771A}" sibTransId="{9D449794-83F3-4703-8AB1-AFA4FDAD51CD}"/>
    <dgm:cxn modelId="{A48ED012-9D8B-4E0A-B626-56AF041C1C08}" srcId="{6EBD23E3-10B7-4083-A9F9-BD066CC5767E}" destId="{625E924F-C72E-475F-AE09-BA8F0CCA91D7}" srcOrd="2" destOrd="0" parTransId="{8849DD83-2921-4991-BD0B-563866229E59}" sibTransId="{FBD607B5-6E94-41F4-AE93-9C44B1E1EFCF}"/>
    <dgm:cxn modelId="{0299CAC6-859E-4211-B8D2-E5501EC302FC}" type="presOf" srcId="{46F6633B-3071-462E-8FE9-93B898521FBE}" destId="{B3E538BD-0388-4D1B-809B-103BC9E101A0}" srcOrd="0" destOrd="0" presId="urn:microsoft.com/office/officeart/2005/8/layout/hList1"/>
    <dgm:cxn modelId="{04C0D9B1-E269-45BB-A9AF-EBFF00704966}" srcId="{6EBD23E3-10B7-4083-A9F9-BD066CC5767E}" destId="{D30C7F3B-AE7A-48EB-9CFE-F9FADD201197}" srcOrd="8" destOrd="0" parTransId="{0A507ACB-2A7D-43F3-8395-9766CB71AAFA}" sibTransId="{DCE7FBAA-6520-4AF4-A52F-E2FD526C00D9}"/>
    <dgm:cxn modelId="{AD71CBEA-DAF1-4F07-AE70-B5BABDB09681}" type="presOf" srcId="{8C19555A-DCB8-43F1-85E4-A1866E6F590C}" destId="{100A583B-6220-44E3-A51F-69825C078EEA}" srcOrd="0" destOrd="1" presId="urn:microsoft.com/office/officeart/2005/8/layout/hList1"/>
    <dgm:cxn modelId="{ECD1562D-A4A1-4E7A-A6C8-380C1DED24FD}" srcId="{524410A4-7816-47CA-9617-D58210D6D418}" destId="{46F6633B-3071-462E-8FE9-93B898521FBE}" srcOrd="0" destOrd="0" parTransId="{3710D7F0-922A-4ABD-A68D-FB8CE64F87F9}" sibTransId="{ED9C06A7-D4CF-420E-B181-A0327903D921}"/>
    <dgm:cxn modelId="{DE49EC46-D5F3-476B-A713-1A17468A226A}" srcId="{524410A4-7816-47CA-9617-D58210D6D418}" destId="{A335518E-2CBD-43D1-AAA2-262E276873BE}" srcOrd="7" destOrd="0" parTransId="{91F1A7C9-0CCC-4D4C-AAA6-230354B76179}" sibTransId="{A0C28E92-4E76-4F20-BE92-5FCD3A766736}"/>
    <dgm:cxn modelId="{9AB9B740-5101-4881-BFA3-4D826B1ECA99}" type="presOf" srcId="{625E924F-C72E-475F-AE09-BA8F0CCA91D7}" destId="{100A583B-6220-44E3-A51F-69825C078EEA}" srcOrd="0" destOrd="2" presId="urn:microsoft.com/office/officeart/2005/8/layout/hList1"/>
    <dgm:cxn modelId="{17F0D98E-3D31-4631-A50B-636F1316DC67}" srcId="{DAE43642-2973-4A53-838F-BDD73B105443}" destId="{524410A4-7816-47CA-9617-D58210D6D418}" srcOrd="1" destOrd="0" parTransId="{3D8774ED-342C-4EA1-958E-53EC90B1F2C1}" sibTransId="{1617D8C0-5DD0-49F3-B9F7-AC6DE12473AA}"/>
    <dgm:cxn modelId="{0D76E8A0-851A-46A8-98D1-E9939760A780}" srcId="{524410A4-7816-47CA-9617-D58210D6D418}" destId="{0F10754B-6268-4557-9D72-85C6422AB029}" srcOrd="3" destOrd="0" parTransId="{DE610935-23C6-4BD1-A505-E1A068BC67F8}" sibTransId="{DA9E61C4-F66D-4140-9CB1-E4E609E313AB}"/>
    <dgm:cxn modelId="{BE3173F6-0F4F-4F08-A194-0BB5FAD71B80}" srcId="{524410A4-7816-47CA-9617-D58210D6D418}" destId="{E590191F-77E8-4011-88E2-84A2F1EA6713}" srcOrd="4" destOrd="0" parTransId="{74BA4DF0-5A90-4EC0-A687-21141CA7FDC3}" sibTransId="{8F67A2D8-D6E6-4A8B-A7B8-CB4285621FCC}"/>
    <dgm:cxn modelId="{7B1E4B10-7C08-4250-8EA0-518DF808B183}" type="presOf" srcId="{0F10754B-6268-4557-9D72-85C6422AB029}" destId="{B3E538BD-0388-4D1B-809B-103BC9E101A0}" srcOrd="0" destOrd="3" presId="urn:microsoft.com/office/officeart/2005/8/layout/hList1"/>
    <dgm:cxn modelId="{EA6F45C6-C1ED-4225-B30D-51524FDF32E5}" srcId="{524410A4-7816-47CA-9617-D58210D6D418}" destId="{944903FD-4EE2-41DA-AFC6-55B3C24DEF94}" srcOrd="6" destOrd="0" parTransId="{CA701136-F4D5-4DCD-A10C-396808392D67}" sibTransId="{5F22FF50-B544-4A0D-BF24-E22E5C1FB8F8}"/>
    <dgm:cxn modelId="{A6745A1E-32A9-4430-8DA6-52FFBC9A60C7}" srcId="{524410A4-7816-47CA-9617-D58210D6D418}" destId="{940DD93B-6137-44CB-801D-4B37BD29C6D7}" srcOrd="5" destOrd="0" parTransId="{AEC194A3-9459-46C0-BA45-05ECDF7C29AF}" sibTransId="{D4D35EF4-A321-4861-BCAA-F5611A9533DF}"/>
    <dgm:cxn modelId="{4CE1513F-9F48-429E-AD86-39408BFD3904}" srcId="{6EBD23E3-10B7-4083-A9F9-BD066CC5767E}" destId="{09E056ED-ABFB-48F3-8BAF-2735E070241B}" srcOrd="3" destOrd="0" parTransId="{6F377DC4-1131-4046-8902-E6668D14E74A}" sibTransId="{33682D36-7C27-46F1-BC4B-4F11AFC394EB}"/>
    <dgm:cxn modelId="{B7BF8E00-8882-49CB-AC0A-61CC355B3A77}" type="presOf" srcId="{EBA066E3-BC5C-498C-BB36-582B30881828}" destId="{100A583B-6220-44E3-A51F-69825C078EEA}" srcOrd="0" destOrd="4" presId="urn:microsoft.com/office/officeart/2005/8/layout/hList1"/>
    <dgm:cxn modelId="{3369FA95-2004-446C-BA3E-9B2A64F5784F}" type="presOf" srcId="{09E056ED-ABFB-48F3-8BAF-2735E070241B}" destId="{100A583B-6220-44E3-A51F-69825C078EEA}" srcOrd="0" destOrd="3" presId="urn:microsoft.com/office/officeart/2005/8/layout/hList1"/>
    <dgm:cxn modelId="{B6B5C6A9-3D76-4F85-A307-00D666758A31}" srcId="{6EBD23E3-10B7-4083-A9F9-BD066CC5767E}" destId="{A37CE70A-0E3E-4C5D-93AE-ACB6F273A7F0}" srcOrd="6" destOrd="0" parTransId="{AB46D3E4-D65C-42D3-B009-D30347237A0A}" sibTransId="{0570F7AF-1341-4509-895F-0B69D005388D}"/>
    <dgm:cxn modelId="{2FD4EB00-8C15-4CB6-8C9F-ACC6DD819D44}" srcId="{6EBD23E3-10B7-4083-A9F9-BD066CC5767E}" destId="{FB8112C6-414C-438D-947A-1A80DACD41EE}" srcOrd="7" destOrd="0" parTransId="{98254562-7500-487E-8D08-1EAA020C6123}" sibTransId="{D08F581E-327C-4123-B097-5B4D4268B645}"/>
    <dgm:cxn modelId="{6B4C0B63-C291-4D92-9502-6225ACAFB416}" type="presOf" srcId="{940DD93B-6137-44CB-801D-4B37BD29C6D7}" destId="{B3E538BD-0388-4D1B-809B-103BC9E101A0}" srcOrd="0" destOrd="5" presId="urn:microsoft.com/office/officeart/2005/8/layout/hList1"/>
    <dgm:cxn modelId="{7FF1B6FB-F927-4FE8-AB1F-36F6E5FB39BF}" type="presOf" srcId="{6EBD23E3-10B7-4083-A9F9-BD066CC5767E}" destId="{08C59F4A-039C-42FB-BBCB-8D644606726B}" srcOrd="0" destOrd="0" presId="urn:microsoft.com/office/officeart/2005/8/layout/hList1"/>
    <dgm:cxn modelId="{CBC4745F-CA17-4219-836C-8C40C83BD0A4}" type="presOf" srcId="{524410A4-7816-47CA-9617-D58210D6D418}" destId="{A9148F18-A693-4E33-952B-C7B4CA097155}" srcOrd="0" destOrd="0" presId="urn:microsoft.com/office/officeart/2005/8/layout/hList1"/>
    <dgm:cxn modelId="{A0B37A70-78F7-4D1A-88D6-A876AA637F34}" type="presOf" srcId="{D30C7F3B-AE7A-48EB-9CFE-F9FADD201197}" destId="{100A583B-6220-44E3-A51F-69825C078EEA}" srcOrd="0" destOrd="8" presId="urn:microsoft.com/office/officeart/2005/8/layout/hList1"/>
    <dgm:cxn modelId="{2FEC9F95-265C-490E-9A7B-28F8CA45B63C}" srcId="{6EBD23E3-10B7-4083-A9F9-BD066CC5767E}" destId="{8C19555A-DCB8-43F1-85E4-A1866E6F590C}" srcOrd="1" destOrd="0" parTransId="{A5E1736B-3EA5-4146-946E-F39BC1BF2AF3}" sibTransId="{41D48A90-0BE1-41E8-A5D9-C33BB7C215B7}"/>
    <dgm:cxn modelId="{91BB1197-A750-45C2-BA28-0CDA9D052108}" type="presOf" srcId="{A335518E-2CBD-43D1-AAA2-262E276873BE}" destId="{B3E538BD-0388-4D1B-809B-103BC9E101A0}" srcOrd="0" destOrd="7" presId="urn:microsoft.com/office/officeart/2005/8/layout/hList1"/>
    <dgm:cxn modelId="{EEDDA92F-5974-4053-9558-4DE1A4A9A804}" type="presOf" srcId="{9D962F01-06C1-4478-8337-A333671190F7}" destId="{100A583B-6220-44E3-A51F-69825C078EEA}" srcOrd="0" destOrd="0" presId="urn:microsoft.com/office/officeart/2005/8/layout/hList1"/>
    <dgm:cxn modelId="{04E33158-5621-48F7-BBD1-E944698C57F3}" srcId="{524410A4-7816-47CA-9617-D58210D6D418}" destId="{C1BC1C47-EC9F-482A-88F0-64C0F2FDA301}" srcOrd="2" destOrd="0" parTransId="{830584D0-6170-4FD0-9F1D-C1F8D68AB01C}" sibTransId="{8897ECBE-2323-48B4-B13D-B45F850FD529}"/>
    <dgm:cxn modelId="{6595174B-329F-4F0C-BCFF-1E231F812618}" type="presOf" srcId="{E590191F-77E8-4011-88E2-84A2F1EA6713}" destId="{B3E538BD-0388-4D1B-809B-103BC9E101A0}" srcOrd="0" destOrd="4" presId="urn:microsoft.com/office/officeart/2005/8/layout/hList1"/>
    <dgm:cxn modelId="{E67E083B-BF11-4C3C-9C7C-AF68DEB0FE2A}" type="presOf" srcId="{944903FD-4EE2-41DA-AFC6-55B3C24DEF94}" destId="{B3E538BD-0388-4D1B-809B-103BC9E101A0}" srcOrd="0" destOrd="6" presId="urn:microsoft.com/office/officeart/2005/8/layout/hList1"/>
    <dgm:cxn modelId="{502F1DD5-D455-44D0-BAFD-557F0A00B892}" type="presOf" srcId="{DAE43642-2973-4A53-838F-BDD73B105443}" destId="{B95B59F0-5557-432E-BC58-DBA755D973B6}" srcOrd="0" destOrd="0" presId="urn:microsoft.com/office/officeart/2005/8/layout/hList1"/>
    <dgm:cxn modelId="{2D15D86B-E734-4227-AB17-B026F002837C}" type="presOf" srcId="{A37CE70A-0E3E-4C5D-93AE-ACB6F273A7F0}" destId="{100A583B-6220-44E3-A51F-69825C078EEA}" srcOrd="0" destOrd="6" presId="urn:microsoft.com/office/officeart/2005/8/layout/hList1"/>
    <dgm:cxn modelId="{9998D454-742C-4FF9-92F3-0868C662F4FF}" type="presOf" srcId="{659552AC-02FB-4987-8731-A8D52BDEE80B}" destId="{B3E538BD-0388-4D1B-809B-103BC9E101A0}" srcOrd="0" destOrd="8" presId="urn:microsoft.com/office/officeart/2005/8/layout/hList1"/>
    <dgm:cxn modelId="{4F101CE2-616D-4D5C-B36A-D2C941807990}" type="presParOf" srcId="{B95B59F0-5557-432E-BC58-DBA755D973B6}" destId="{80DF1CF3-85A4-4373-AB16-2506B49795A9}" srcOrd="0" destOrd="0" presId="urn:microsoft.com/office/officeart/2005/8/layout/hList1"/>
    <dgm:cxn modelId="{ECAA9FA7-8C09-40AE-82C1-93B31085AA3C}" type="presParOf" srcId="{80DF1CF3-85A4-4373-AB16-2506B49795A9}" destId="{08C59F4A-039C-42FB-BBCB-8D644606726B}" srcOrd="0" destOrd="0" presId="urn:microsoft.com/office/officeart/2005/8/layout/hList1"/>
    <dgm:cxn modelId="{D9EED40C-C157-4990-8351-86E7EBEA30B1}" type="presParOf" srcId="{80DF1CF3-85A4-4373-AB16-2506B49795A9}" destId="{100A583B-6220-44E3-A51F-69825C078EEA}" srcOrd="1" destOrd="0" presId="urn:microsoft.com/office/officeart/2005/8/layout/hList1"/>
    <dgm:cxn modelId="{A8367930-19B9-43F7-B311-3B064AE8C3B3}" type="presParOf" srcId="{B95B59F0-5557-432E-BC58-DBA755D973B6}" destId="{D81D4BB2-6D5D-4451-834E-5207F74F75C2}" srcOrd="1" destOrd="0" presId="urn:microsoft.com/office/officeart/2005/8/layout/hList1"/>
    <dgm:cxn modelId="{66A470A8-8475-484C-BBCA-7989D866848F}" type="presParOf" srcId="{B95B59F0-5557-432E-BC58-DBA755D973B6}" destId="{F56B8CF0-B695-458D-BE1D-37606383E793}" srcOrd="2" destOrd="0" presId="urn:microsoft.com/office/officeart/2005/8/layout/hList1"/>
    <dgm:cxn modelId="{26B53EC0-AB58-4A65-9EE6-E1F2D600682D}" type="presParOf" srcId="{F56B8CF0-B695-458D-BE1D-37606383E793}" destId="{A9148F18-A693-4E33-952B-C7B4CA097155}" srcOrd="0" destOrd="0" presId="urn:microsoft.com/office/officeart/2005/8/layout/hList1"/>
    <dgm:cxn modelId="{A1A48551-0478-457C-8B85-8FDE5EFA59D6}" type="presParOf" srcId="{F56B8CF0-B695-458D-BE1D-37606383E793}" destId="{B3E538BD-0388-4D1B-809B-103BC9E101A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A2F739-31B4-484F-A8FF-F42019051D58}" type="doc">
      <dgm:prSet loTypeId="urn:microsoft.com/office/officeart/2005/8/layout/equation1" loCatId="process" qsTypeId="urn:microsoft.com/office/officeart/2005/8/quickstyle/simple1" qsCatId="simple" csTypeId="urn:microsoft.com/office/officeart/2005/8/colors/accent1_2" csCatId="accent1" phldr="1"/>
      <dgm:spPr/>
      <dgm:t>
        <a:bodyPr/>
        <a:lstStyle/>
        <a:p>
          <a:endParaRPr lang="en-US"/>
        </a:p>
      </dgm:t>
    </dgm:pt>
    <dgm:pt modelId="{EF23D13E-52F0-49E6-A092-3AE6F4B079A0}">
      <dgm:prSet phldrT="[Text]"/>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dirty="0" smtClean="0"/>
            <a:t>SBP Regulation (basic)</a:t>
          </a:r>
          <a:endParaRPr lang="en-US" dirty="0"/>
        </a:p>
      </dgm:t>
    </dgm:pt>
    <dgm:pt modelId="{588D96E2-65CB-4D47-BAA0-AF70F08832A2}" type="parTrans" cxnId="{091B2BCA-6A76-475B-963D-5B55BDD89632}">
      <dgm:prSet/>
      <dgm:spPr/>
      <dgm:t>
        <a:bodyPr/>
        <a:lstStyle/>
        <a:p>
          <a:endParaRPr lang="en-US"/>
        </a:p>
      </dgm:t>
    </dgm:pt>
    <dgm:pt modelId="{11BB86F7-300B-4BD6-AEFF-12FA97F8617C}" type="sibTrans" cxnId="{091B2BCA-6A76-475B-963D-5B55BDD89632}">
      <dgm:prSet/>
      <dgm:spPr>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EFAEC54E-C99A-42E1-A985-70BA8A27C754}">
      <dgm:prSet phldrT="[Text]"/>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dirty="0" smtClean="0"/>
            <a:t>Market Response</a:t>
          </a:r>
          <a:endParaRPr lang="en-US" dirty="0"/>
        </a:p>
      </dgm:t>
    </dgm:pt>
    <dgm:pt modelId="{E095F660-5936-4CE4-AF3C-EE2E7000B763}" type="parTrans" cxnId="{D18863DE-E7C5-4851-AA84-A1EE693422B4}">
      <dgm:prSet/>
      <dgm:spPr/>
      <dgm:t>
        <a:bodyPr/>
        <a:lstStyle/>
        <a:p>
          <a:endParaRPr lang="en-US"/>
        </a:p>
      </dgm:t>
    </dgm:pt>
    <dgm:pt modelId="{C2FA1854-26FB-47E3-84DC-962FE810CB11}" type="sibTrans" cxnId="{D18863DE-E7C5-4851-AA84-A1EE693422B4}">
      <dgm:prSet/>
      <dgm:spPr>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2CAE613E-5AFB-4732-9C97-BEEF2A48A20D}">
      <dgm:prSet phldrT="[Text]"/>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dirty="0" smtClean="0"/>
            <a:t>Regulatory Adjustment</a:t>
          </a:r>
          <a:endParaRPr lang="en-US" dirty="0"/>
        </a:p>
      </dgm:t>
    </dgm:pt>
    <dgm:pt modelId="{9B5E7A4D-E676-4428-A99F-D80DB6B1E178}" type="parTrans" cxnId="{87F0CD9B-A2C6-4153-8827-BE88C6F60656}">
      <dgm:prSet/>
      <dgm:spPr/>
      <dgm:t>
        <a:bodyPr/>
        <a:lstStyle/>
        <a:p>
          <a:endParaRPr lang="en-US"/>
        </a:p>
      </dgm:t>
    </dgm:pt>
    <dgm:pt modelId="{643B6659-FD49-4A34-A4C4-77A6F0DB18B2}" type="sibTrans" cxnId="{87F0CD9B-A2C6-4153-8827-BE88C6F60656}">
      <dgm:prSet/>
      <dgm:spPr>
        <a:prstGeom prst="rightArrow">
          <a:avLst/>
        </a:prstGeom>
      </dgm:spPr>
      <dgm:t>
        <a:bodyPr/>
        <a:lstStyle/>
        <a:p>
          <a:endParaRPr lang="en-US"/>
        </a:p>
      </dgm:t>
    </dgm:pt>
    <dgm:pt modelId="{4311B69F-FD10-44D4-B9CF-7579C3B57352}" type="pres">
      <dgm:prSet presAssocID="{97A2F739-31B4-484F-A8FF-F42019051D58}" presName="linearFlow" presStyleCnt="0">
        <dgm:presLayoutVars>
          <dgm:dir/>
          <dgm:resizeHandles val="exact"/>
        </dgm:presLayoutVars>
      </dgm:prSet>
      <dgm:spPr/>
      <dgm:t>
        <a:bodyPr/>
        <a:lstStyle/>
        <a:p>
          <a:endParaRPr lang="en-US"/>
        </a:p>
      </dgm:t>
    </dgm:pt>
    <dgm:pt modelId="{49B1E020-6FD0-4D73-B8E3-50C98A2C4C57}" type="pres">
      <dgm:prSet presAssocID="{EF23D13E-52F0-49E6-A092-3AE6F4B079A0}" presName="node" presStyleLbl="node1" presStyleIdx="0" presStyleCnt="3" custScaleX="153840" custScaleY="97026" custLinFactNeighborY="-18126">
        <dgm:presLayoutVars>
          <dgm:bulletEnabled val="1"/>
        </dgm:presLayoutVars>
      </dgm:prSet>
      <dgm:spPr>
        <a:prstGeom prst="round2DiagRect">
          <a:avLst/>
        </a:prstGeom>
      </dgm:spPr>
      <dgm:t>
        <a:bodyPr/>
        <a:lstStyle/>
        <a:p>
          <a:endParaRPr lang="en-US"/>
        </a:p>
      </dgm:t>
    </dgm:pt>
    <dgm:pt modelId="{74AC09D3-DBE5-465E-AE0C-4C93444EC4A0}" type="pres">
      <dgm:prSet presAssocID="{11BB86F7-300B-4BD6-AEFF-12FA97F8617C}" presName="spacerL" presStyleCnt="0"/>
      <dgm:spPr/>
    </dgm:pt>
    <dgm:pt modelId="{7D0FD531-BC58-4114-A92D-AB3048528BE9}" type="pres">
      <dgm:prSet presAssocID="{11BB86F7-300B-4BD6-AEFF-12FA97F8617C}" presName="sibTrans" presStyleLbl="sibTrans2D1" presStyleIdx="0" presStyleCnt="2" custScaleY="20849" custLinFactNeighborY="-26055"/>
      <dgm:spPr>
        <a:prstGeom prst="rightArrow">
          <a:avLst/>
        </a:prstGeom>
      </dgm:spPr>
      <dgm:t>
        <a:bodyPr/>
        <a:lstStyle/>
        <a:p>
          <a:endParaRPr lang="en-US"/>
        </a:p>
      </dgm:t>
    </dgm:pt>
    <dgm:pt modelId="{9C9684A5-B4DF-4D20-8323-F996D493D197}" type="pres">
      <dgm:prSet presAssocID="{11BB86F7-300B-4BD6-AEFF-12FA97F8617C}" presName="spacerR" presStyleCnt="0"/>
      <dgm:spPr/>
    </dgm:pt>
    <dgm:pt modelId="{580EA9A6-7437-48BB-9951-AD7F2AE7EBF5}" type="pres">
      <dgm:prSet presAssocID="{EFAEC54E-C99A-42E1-A985-70BA8A27C754}" presName="node" presStyleLbl="node1" presStyleIdx="1" presStyleCnt="3" custScaleX="153840" custScaleY="97026" custLinFactNeighborY="-18126">
        <dgm:presLayoutVars>
          <dgm:bulletEnabled val="1"/>
        </dgm:presLayoutVars>
      </dgm:prSet>
      <dgm:spPr>
        <a:prstGeom prst="round2DiagRect">
          <a:avLst/>
        </a:prstGeom>
      </dgm:spPr>
      <dgm:t>
        <a:bodyPr/>
        <a:lstStyle/>
        <a:p>
          <a:endParaRPr lang="en-US"/>
        </a:p>
      </dgm:t>
    </dgm:pt>
    <dgm:pt modelId="{C4504BFD-5320-44D8-AADC-73BBC9B7F093}" type="pres">
      <dgm:prSet presAssocID="{C2FA1854-26FB-47E3-84DC-962FE810CB11}" presName="spacerL" presStyleCnt="0"/>
      <dgm:spPr/>
    </dgm:pt>
    <dgm:pt modelId="{CFC3B3E4-D731-429B-A0E3-0EEB16D16874}" type="pres">
      <dgm:prSet presAssocID="{C2FA1854-26FB-47E3-84DC-962FE810CB11}" presName="sibTrans" presStyleLbl="sibTrans2D1" presStyleIdx="1" presStyleCnt="2" custScaleY="24323" custLinFactNeighborY="-27792"/>
      <dgm:spPr>
        <a:prstGeom prst="rightArrow">
          <a:avLst/>
        </a:prstGeom>
      </dgm:spPr>
      <dgm:t>
        <a:bodyPr/>
        <a:lstStyle/>
        <a:p>
          <a:endParaRPr lang="en-US"/>
        </a:p>
      </dgm:t>
    </dgm:pt>
    <dgm:pt modelId="{B4D185C1-37D2-4D02-BE5F-BAF88FE89A64}" type="pres">
      <dgm:prSet presAssocID="{C2FA1854-26FB-47E3-84DC-962FE810CB11}" presName="spacerR" presStyleCnt="0"/>
      <dgm:spPr/>
    </dgm:pt>
    <dgm:pt modelId="{84481590-7185-486E-B099-4545043A5167}" type="pres">
      <dgm:prSet presAssocID="{2CAE613E-5AFB-4732-9C97-BEEF2A48A20D}" presName="node" presStyleLbl="node1" presStyleIdx="2" presStyleCnt="3" custScaleX="153840" custScaleY="97026" custLinFactNeighborY="-18126">
        <dgm:presLayoutVars>
          <dgm:bulletEnabled val="1"/>
        </dgm:presLayoutVars>
      </dgm:prSet>
      <dgm:spPr>
        <a:prstGeom prst="round2DiagRect">
          <a:avLst/>
        </a:prstGeom>
      </dgm:spPr>
      <dgm:t>
        <a:bodyPr/>
        <a:lstStyle/>
        <a:p>
          <a:endParaRPr lang="en-US"/>
        </a:p>
      </dgm:t>
    </dgm:pt>
  </dgm:ptLst>
  <dgm:cxnLst>
    <dgm:cxn modelId="{87F0CD9B-A2C6-4153-8827-BE88C6F60656}" srcId="{97A2F739-31B4-484F-A8FF-F42019051D58}" destId="{2CAE613E-5AFB-4732-9C97-BEEF2A48A20D}" srcOrd="2" destOrd="0" parTransId="{9B5E7A4D-E676-4428-A99F-D80DB6B1E178}" sibTransId="{643B6659-FD49-4A34-A4C4-77A6F0DB18B2}"/>
    <dgm:cxn modelId="{091B2BCA-6A76-475B-963D-5B55BDD89632}" srcId="{97A2F739-31B4-484F-A8FF-F42019051D58}" destId="{EF23D13E-52F0-49E6-A092-3AE6F4B079A0}" srcOrd="0" destOrd="0" parTransId="{588D96E2-65CB-4D47-BAA0-AF70F08832A2}" sibTransId="{11BB86F7-300B-4BD6-AEFF-12FA97F8617C}"/>
    <dgm:cxn modelId="{73FBD006-B2FC-4EFE-AE7F-940D941315FC}" type="presOf" srcId="{11BB86F7-300B-4BD6-AEFF-12FA97F8617C}" destId="{7D0FD531-BC58-4114-A92D-AB3048528BE9}" srcOrd="0" destOrd="0" presId="urn:microsoft.com/office/officeart/2005/8/layout/equation1"/>
    <dgm:cxn modelId="{B3F98ACE-BF1D-4CBA-8B80-E925B10ED96B}" type="presOf" srcId="{EFAEC54E-C99A-42E1-A985-70BA8A27C754}" destId="{580EA9A6-7437-48BB-9951-AD7F2AE7EBF5}" srcOrd="0" destOrd="0" presId="urn:microsoft.com/office/officeart/2005/8/layout/equation1"/>
    <dgm:cxn modelId="{2A473A98-2D27-4790-B94F-A151B5AB3951}" type="presOf" srcId="{97A2F739-31B4-484F-A8FF-F42019051D58}" destId="{4311B69F-FD10-44D4-B9CF-7579C3B57352}" srcOrd="0" destOrd="0" presId="urn:microsoft.com/office/officeart/2005/8/layout/equation1"/>
    <dgm:cxn modelId="{F4DB8509-3F03-42F5-A9A2-1C715AB2E43D}" type="presOf" srcId="{EF23D13E-52F0-49E6-A092-3AE6F4B079A0}" destId="{49B1E020-6FD0-4D73-B8E3-50C98A2C4C57}" srcOrd="0" destOrd="0" presId="urn:microsoft.com/office/officeart/2005/8/layout/equation1"/>
    <dgm:cxn modelId="{4E749891-B09C-4222-9AA1-7D0A2D1AFA63}" type="presOf" srcId="{2CAE613E-5AFB-4732-9C97-BEEF2A48A20D}" destId="{84481590-7185-486E-B099-4545043A5167}" srcOrd="0" destOrd="0" presId="urn:microsoft.com/office/officeart/2005/8/layout/equation1"/>
    <dgm:cxn modelId="{3A0C5DBC-1E1E-4A71-84C0-2AD3B0B4F240}" type="presOf" srcId="{C2FA1854-26FB-47E3-84DC-962FE810CB11}" destId="{CFC3B3E4-D731-429B-A0E3-0EEB16D16874}" srcOrd="0" destOrd="0" presId="urn:microsoft.com/office/officeart/2005/8/layout/equation1"/>
    <dgm:cxn modelId="{D18863DE-E7C5-4851-AA84-A1EE693422B4}" srcId="{97A2F739-31B4-484F-A8FF-F42019051D58}" destId="{EFAEC54E-C99A-42E1-A985-70BA8A27C754}" srcOrd="1" destOrd="0" parTransId="{E095F660-5936-4CE4-AF3C-EE2E7000B763}" sibTransId="{C2FA1854-26FB-47E3-84DC-962FE810CB11}"/>
    <dgm:cxn modelId="{F1E7F378-CC50-42BF-8CD5-9767AA8098A4}" type="presParOf" srcId="{4311B69F-FD10-44D4-B9CF-7579C3B57352}" destId="{49B1E020-6FD0-4D73-B8E3-50C98A2C4C57}" srcOrd="0" destOrd="0" presId="urn:microsoft.com/office/officeart/2005/8/layout/equation1"/>
    <dgm:cxn modelId="{C8E11510-0F86-4BC1-94B6-26EAE644A26F}" type="presParOf" srcId="{4311B69F-FD10-44D4-B9CF-7579C3B57352}" destId="{74AC09D3-DBE5-465E-AE0C-4C93444EC4A0}" srcOrd="1" destOrd="0" presId="urn:microsoft.com/office/officeart/2005/8/layout/equation1"/>
    <dgm:cxn modelId="{CE4AF376-F4F4-47D7-8688-F34BBA0C1EBD}" type="presParOf" srcId="{4311B69F-FD10-44D4-B9CF-7579C3B57352}" destId="{7D0FD531-BC58-4114-A92D-AB3048528BE9}" srcOrd="2" destOrd="0" presId="urn:microsoft.com/office/officeart/2005/8/layout/equation1"/>
    <dgm:cxn modelId="{59405095-42C5-459C-A429-C9BF83F235F0}" type="presParOf" srcId="{4311B69F-FD10-44D4-B9CF-7579C3B57352}" destId="{9C9684A5-B4DF-4D20-8323-F996D493D197}" srcOrd="3" destOrd="0" presId="urn:microsoft.com/office/officeart/2005/8/layout/equation1"/>
    <dgm:cxn modelId="{0BEC3090-2B97-41AF-9188-06E83B65DBB5}" type="presParOf" srcId="{4311B69F-FD10-44D4-B9CF-7579C3B57352}" destId="{580EA9A6-7437-48BB-9951-AD7F2AE7EBF5}" srcOrd="4" destOrd="0" presId="urn:microsoft.com/office/officeart/2005/8/layout/equation1"/>
    <dgm:cxn modelId="{1A114C71-6EF7-4DFC-AE15-FD5D7B1E1CA4}" type="presParOf" srcId="{4311B69F-FD10-44D4-B9CF-7579C3B57352}" destId="{C4504BFD-5320-44D8-AADC-73BBC9B7F093}" srcOrd="5" destOrd="0" presId="urn:microsoft.com/office/officeart/2005/8/layout/equation1"/>
    <dgm:cxn modelId="{676C104B-F585-4760-ACF6-AF6DA04FF07A}" type="presParOf" srcId="{4311B69F-FD10-44D4-B9CF-7579C3B57352}" destId="{CFC3B3E4-D731-429B-A0E3-0EEB16D16874}" srcOrd="6" destOrd="0" presId="urn:microsoft.com/office/officeart/2005/8/layout/equation1"/>
    <dgm:cxn modelId="{907BE6C7-89A6-4696-8599-C3D15157C794}" type="presParOf" srcId="{4311B69F-FD10-44D4-B9CF-7579C3B57352}" destId="{B4D185C1-37D2-4D02-BE5F-BAF88FE89A64}" srcOrd="7" destOrd="0" presId="urn:microsoft.com/office/officeart/2005/8/layout/equation1"/>
    <dgm:cxn modelId="{6AF2D555-949E-4266-A0A2-F14C3C5341DA}" type="presParOf" srcId="{4311B69F-FD10-44D4-B9CF-7579C3B57352}" destId="{84481590-7185-486E-B099-4545043A5167}"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04ECF1-7419-43A1-B917-12BF2CE36B5A}"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en-US"/>
        </a:p>
      </dgm:t>
    </dgm:pt>
    <dgm:pt modelId="{9FC67520-7A78-4502-93D7-41C862328080}">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1. Inclusive Financial Services</a:t>
          </a:r>
          <a:endParaRPr lang="en-US" sz="1600" b="1" dirty="0">
            <a:latin typeface="+mn-lt"/>
          </a:endParaRPr>
        </a:p>
      </dgm:t>
    </dgm:pt>
    <dgm:pt modelId="{BBCAF75A-F281-489F-8158-DB6EBBBF8743}" type="parTrans" cxnId="{B2BA0C53-865D-4438-8EC8-83367B370951}">
      <dgm:prSet/>
      <dgm:spPr/>
      <dgm:t>
        <a:bodyPr/>
        <a:lstStyle/>
        <a:p>
          <a:endParaRPr lang="en-US" sz="1300">
            <a:latin typeface="Calibri" pitchFamily="34" charset="0"/>
          </a:endParaRPr>
        </a:p>
      </dgm:t>
    </dgm:pt>
    <dgm:pt modelId="{4F630AE9-FD1B-4ED7-8613-6B38820A3A10}" type="sibTrans" cxnId="{B2BA0C53-865D-4438-8EC8-83367B370951}">
      <dgm:prSet/>
      <dgm:spPr/>
      <dgm:t>
        <a:bodyPr/>
        <a:lstStyle/>
        <a:p>
          <a:endParaRPr lang="en-US" sz="1300">
            <a:latin typeface="Calibri" pitchFamily="34" charset="0"/>
          </a:endParaRPr>
        </a:p>
      </dgm:t>
    </dgm:pt>
    <dgm:pt modelId="{7EA5D6FF-E989-4480-A1F8-74D81C8A5F8E}">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Deposits (deposit protection, clearing house etc)  </a:t>
          </a:r>
          <a:endParaRPr lang="en-GB" sz="1200" b="0" dirty="0">
            <a:latin typeface="+mn-lt"/>
          </a:endParaRPr>
        </a:p>
      </dgm:t>
    </dgm:pt>
    <dgm:pt modelId="{86A1D18E-6BDC-4737-A3DA-D9AB65A37F34}" type="parTrans" cxnId="{A2E0F3C7-B2CB-4947-99A5-2BDB86B46370}">
      <dgm:prSet/>
      <dgm:spPr/>
      <dgm:t>
        <a:bodyPr/>
        <a:lstStyle/>
        <a:p>
          <a:endParaRPr lang="en-US" sz="1300">
            <a:latin typeface="Calibri" pitchFamily="34" charset="0"/>
          </a:endParaRPr>
        </a:p>
      </dgm:t>
    </dgm:pt>
    <dgm:pt modelId="{4636EA69-FC48-48CE-A6B4-64A6A0325991}" type="sibTrans" cxnId="{A2E0F3C7-B2CB-4947-99A5-2BDB86B46370}">
      <dgm:prSet/>
      <dgm:spPr/>
      <dgm:t>
        <a:bodyPr/>
        <a:lstStyle/>
        <a:p>
          <a:endParaRPr lang="en-US" sz="1300">
            <a:latin typeface="Calibri" pitchFamily="34" charset="0"/>
          </a:endParaRPr>
        </a:p>
      </dgm:t>
    </dgm:pt>
    <dgm:pt modelId="{27F7D3C3-28D0-49FA-B802-41CD63DCD654}">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Remittances </a:t>
          </a:r>
          <a:endParaRPr lang="en-GB" sz="1200" b="0" dirty="0">
            <a:latin typeface="+mn-lt"/>
          </a:endParaRPr>
        </a:p>
      </dgm:t>
    </dgm:pt>
    <dgm:pt modelId="{6C0C0E73-00A2-4B4C-AAF5-E2295B35D6F0}" type="parTrans" cxnId="{F33778F4-FF7E-46A3-835D-5CEDA92515BB}">
      <dgm:prSet/>
      <dgm:spPr/>
      <dgm:t>
        <a:bodyPr/>
        <a:lstStyle/>
        <a:p>
          <a:endParaRPr lang="en-US" sz="1300">
            <a:latin typeface="Calibri" pitchFamily="34" charset="0"/>
          </a:endParaRPr>
        </a:p>
      </dgm:t>
    </dgm:pt>
    <dgm:pt modelId="{5158C9C9-F032-4278-BEAF-9B33ABADEE8E}" type="sibTrans" cxnId="{F33778F4-FF7E-46A3-835D-5CEDA92515BB}">
      <dgm:prSet/>
      <dgm:spPr/>
      <dgm:t>
        <a:bodyPr/>
        <a:lstStyle/>
        <a:p>
          <a:endParaRPr lang="en-US" sz="1300">
            <a:latin typeface="Calibri" pitchFamily="34" charset="0"/>
          </a:endParaRPr>
        </a:p>
      </dgm:t>
    </dgm:pt>
    <dgm:pt modelId="{4499E8D0-0CDD-4DFA-B488-4C5F18DB5971}">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Insurance </a:t>
          </a:r>
          <a:endParaRPr lang="en-GB" sz="1200" b="0" dirty="0">
            <a:latin typeface="+mn-lt"/>
          </a:endParaRPr>
        </a:p>
      </dgm:t>
    </dgm:pt>
    <dgm:pt modelId="{199881E3-6696-40D8-BA4C-9D56856A9A99}" type="parTrans" cxnId="{883FC655-20E6-4599-89CA-1313C325B498}">
      <dgm:prSet/>
      <dgm:spPr/>
      <dgm:t>
        <a:bodyPr/>
        <a:lstStyle/>
        <a:p>
          <a:endParaRPr lang="en-US" sz="1300">
            <a:latin typeface="Calibri" pitchFamily="34" charset="0"/>
          </a:endParaRPr>
        </a:p>
      </dgm:t>
    </dgm:pt>
    <dgm:pt modelId="{65D8CB66-6917-497A-8080-516673C42B9F}" type="sibTrans" cxnId="{883FC655-20E6-4599-89CA-1313C325B498}">
      <dgm:prSet/>
      <dgm:spPr/>
      <dgm:t>
        <a:bodyPr/>
        <a:lstStyle/>
        <a:p>
          <a:endParaRPr lang="en-US" sz="1300">
            <a:latin typeface="Calibri" pitchFamily="34" charset="0"/>
          </a:endParaRPr>
        </a:p>
      </dgm:t>
    </dgm:pt>
    <dgm:pt modelId="{27D04937-DCA7-4656-A3B2-57F31B5630FF}">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Up-scaling MF services through trainings and regulatory guidelines on enterprise lending </a:t>
          </a:r>
          <a:endParaRPr lang="en-GB" sz="1200" b="0" dirty="0">
            <a:latin typeface="+mn-lt"/>
          </a:endParaRPr>
        </a:p>
      </dgm:t>
    </dgm:pt>
    <dgm:pt modelId="{06F9D865-0F63-4DF2-A84A-ED574CE178EE}" type="parTrans" cxnId="{5598912A-FBB6-42D0-972E-67D5725EC203}">
      <dgm:prSet/>
      <dgm:spPr/>
      <dgm:t>
        <a:bodyPr/>
        <a:lstStyle/>
        <a:p>
          <a:endParaRPr lang="en-US" sz="1300">
            <a:latin typeface="Calibri" pitchFamily="34" charset="0"/>
          </a:endParaRPr>
        </a:p>
      </dgm:t>
    </dgm:pt>
    <dgm:pt modelId="{2C7BDFD5-4026-4919-AD3F-FD047E4AB186}" type="sibTrans" cxnId="{5598912A-FBB6-42D0-972E-67D5725EC203}">
      <dgm:prSet/>
      <dgm:spPr/>
      <dgm:t>
        <a:bodyPr/>
        <a:lstStyle/>
        <a:p>
          <a:endParaRPr lang="en-US" sz="1300">
            <a:latin typeface="Calibri" pitchFamily="34" charset="0"/>
          </a:endParaRPr>
        </a:p>
      </dgm:t>
    </dgm:pt>
    <dgm:pt modelId="{55CD71DC-628B-4A77-8DBE-9C7324C4C532}">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2. Institutional</a:t>
          </a:r>
          <a:r>
            <a:rPr lang="en-GB" sz="1600" b="1" baseline="0" dirty="0" smtClean="0">
              <a:latin typeface="+mn-lt"/>
            </a:rPr>
            <a:t> Strengthening </a:t>
          </a:r>
          <a:endParaRPr lang="en-GB" sz="1600" b="1" dirty="0">
            <a:latin typeface="+mn-lt"/>
          </a:endParaRPr>
        </a:p>
      </dgm:t>
    </dgm:pt>
    <dgm:pt modelId="{936F6191-951F-4E11-B683-1937BE3167B3}" type="parTrans" cxnId="{B763FA07-2658-45E3-9A8F-650868723BB8}">
      <dgm:prSet/>
      <dgm:spPr/>
      <dgm:t>
        <a:bodyPr/>
        <a:lstStyle/>
        <a:p>
          <a:endParaRPr lang="en-US" sz="1300">
            <a:latin typeface="Calibri" pitchFamily="34" charset="0"/>
          </a:endParaRPr>
        </a:p>
      </dgm:t>
    </dgm:pt>
    <dgm:pt modelId="{A59311A3-C834-4DD2-8935-53DBD43C5DE7}" type="sibTrans" cxnId="{B763FA07-2658-45E3-9A8F-650868723BB8}">
      <dgm:prSet/>
      <dgm:spPr/>
      <dgm:t>
        <a:bodyPr/>
        <a:lstStyle/>
        <a:p>
          <a:endParaRPr lang="en-US" sz="1300">
            <a:latin typeface="Calibri" pitchFamily="34" charset="0"/>
          </a:endParaRPr>
        </a:p>
      </dgm:t>
    </dgm:pt>
    <dgm:pt modelId="{B05D5B3B-E26C-463B-A429-60A167E68896}">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Governance</a:t>
          </a:r>
          <a:endParaRPr lang="en-GB" sz="1200" b="0" dirty="0">
            <a:latin typeface="+mn-lt"/>
          </a:endParaRPr>
        </a:p>
      </dgm:t>
    </dgm:pt>
    <dgm:pt modelId="{B3F82A26-A2BC-4AE3-B0ED-AFDE1A63AA31}" type="parTrans" cxnId="{64A8FD56-C82D-442F-9C57-883F74C228B3}">
      <dgm:prSet/>
      <dgm:spPr/>
      <dgm:t>
        <a:bodyPr/>
        <a:lstStyle/>
        <a:p>
          <a:endParaRPr lang="en-US" sz="1300">
            <a:latin typeface="Calibri" pitchFamily="34" charset="0"/>
          </a:endParaRPr>
        </a:p>
      </dgm:t>
    </dgm:pt>
    <dgm:pt modelId="{9C2D25A5-F594-4E99-A0B2-D59E70859A99}" type="sibTrans" cxnId="{64A8FD56-C82D-442F-9C57-883F74C228B3}">
      <dgm:prSet/>
      <dgm:spPr/>
      <dgm:t>
        <a:bodyPr/>
        <a:lstStyle/>
        <a:p>
          <a:endParaRPr lang="en-US" sz="1300">
            <a:latin typeface="Calibri" pitchFamily="34" charset="0"/>
          </a:endParaRPr>
        </a:p>
      </dgm:t>
    </dgm:pt>
    <dgm:pt modelId="{51040A75-17DD-4672-998E-E703DE1B0839}">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Management Development Programs  </a:t>
          </a:r>
          <a:endParaRPr lang="en-GB" sz="1200" b="0" dirty="0">
            <a:latin typeface="+mn-lt"/>
          </a:endParaRPr>
        </a:p>
      </dgm:t>
    </dgm:pt>
    <dgm:pt modelId="{0FC3AAAF-7BC1-4A53-8931-30DEE366AB30}" type="parTrans" cxnId="{23D71592-81C4-402D-9470-CB56B9857318}">
      <dgm:prSet/>
      <dgm:spPr/>
      <dgm:t>
        <a:bodyPr/>
        <a:lstStyle/>
        <a:p>
          <a:endParaRPr lang="en-US" sz="1300">
            <a:latin typeface="Calibri" pitchFamily="34" charset="0"/>
          </a:endParaRPr>
        </a:p>
      </dgm:t>
    </dgm:pt>
    <dgm:pt modelId="{F8260507-6211-45C7-ABCD-3809B4A80C00}" type="sibTrans" cxnId="{23D71592-81C4-402D-9470-CB56B9857318}">
      <dgm:prSet/>
      <dgm:spPr/>
      <dgm:t>
        <a:bodyPr/>
        <a:lstStyle/>
        <a:p>
          <a:endParaRPr lang="en-US" sz="1300">
            <a:latin typeface="Calibri" pitchFamily="34" charset="0"/>
          </a:endParaRPr>
        </a:p>
      </dgm:t>
    </dgm:pt>
    <dgm:pt modelId="{1A7FDEDB-C48A-4A44-AF32-0546352394D8}">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Trainings on HR capacity development on all levels and sharing international best practices</a:t>
          </a:r>
          <a:endParaRPr lang="en-GB" sz="1200" b="0" dirty="0">
            <a:latin typeface="+mn-lt"/>
          </a:endParaRPr>
        </a:p>
      </dgm:t>
    </dgm:pt>
    <dgm:pt modelId="{0707F700-A160-433B-92CD-2F6AF15012C2}" type="parTrans" cxnId="{31A35A41-5D90-4A57-8EDD-648A119453B9}">
      <dgm:prSet/>
      <dgm:spPr/>
      <dgm:t>
        <a:bodyPr/>
        <a:lstStyle/>
        <a:p>
          <a:endParaRPr lang="en-US" sz="1300">
            <a:latin typeface="Calibri" pitchFamily="34" charset="0"/>
          </a:endParaRPr>
        </a:p>
      </dgm:t>
    </dgm:pt>
    <dgm:pt modelId="{138041F7-8972-4049-94B2-B5F30370E0ED}" type="sibTrans" cxnId="{31A35A41-5D90-4A57-8EDD-648A119453B9}">
      <dgm:prSet/>
      <dgm:spPr/>
      <dgm:t>
        <a:bodyPr/>
        <a:lstStyle/>
        <a:p>
          <a:endParaRPr lang="en-US" sz="1300">
            <a:latin typeface="Calibri" pitchFamily="34" charset="0"/>
          </a:endParaRPr>
        </a:p>
      </dgm:t>
    </dgm:pt>
    <dgm:pt modelId="{EF7DF85D-2C0E-48E6-9C6F-B51CBFAA6793}">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Robust MIS </a:t>
          </a:r>
          <a:endParaRPr lang="en-GB" sz="1200" b="0" dirty="0">
            <a:latin typeface="+mn-lt"/>
          </a:endParaRPr>
        </a:p>
      </dgm:t>
    </dgm:pt>
    <dgm:pt modelId="{2EB21BC1-EB05-4F87-8A7F-E5FCC007E78B}" type="parTrans" cxnId="{E180972E-6413-4556-AD3B-E1E8BCDB92A5}">
      <dgm:prSet/>
      <dgm:spPr/>
      <dgm:t>
        <a:bodyPr/>
        <a:lstStyle/>
        <a:p>
          <a:endParaRPr lang="en-US" sz="1300">
            <a:latin typeface="Calibri" pitchFamily="34" charset="0"/>
          </a:endParaRPr>
        </a:p>
      </dgm:t>
    </dgm:pt>
    <dgm:pt modelId="{3CAA0C61-B82E-4AA2-ABE7-13ABC59A34B8}" type="sibTrans" cxnId="{E180972E-6413-4556-AD3B-E1E8BCDB92A5}">
      <dgm:prSet/>
      <dgm:spPr/>
      <dgm:t>
        <a:bodyPr/>
        <a:lstStyle/>
        <a:p>
          <a:endParaRPr lang="en-US" sz="1300">
            <a:latin typeface="Calibri" pitchFamily="34" charset="0"/>
          </a:endParaRPr>
        </a:p>
      </dgm:t>
    </dgm:pt>
    <dgm:pt modelId="{7DAC5B45-870B-4998-8C64-AA3EF25FFAEA}">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3. Alternative Delivery Channels </a:t>
          </a:r>
          <a:endParaRPr lang="en-GB" sz="1600" b="1" dirty="0">
            <a:latin typeface="+mn-lt"/>
          </a:endParaRPr>
        </a:p>
      </dgm:t>
    </dgm:pt>
    <dgm:pt modelId="{2992DE5E-533D-479A-AA65-25CF4EB6337D}" type="parTrans" cxnId="{6AADCCD5-27E5-4149-B78C-1D3A08D2F29D}">
      <dgm:prSet/>
      <dgm:spPr/>
      <dgm:t>
        <a:bodyPr/>
        <a:lstStyle/>
        <a:p>
          <a:endParaRPr lang="en-US" sz="1300">
            <a:latin typeface="Calibri" pitchFamily="34" charset="0"/>
          </a:endParaRPr>
        </a:p>
      </dgm:t>
    </dgm:pt>
    <dgm:pt modelId="{82CB446A-18D5-4D3D-8606-93F07FE6BBCF}" type="sibTrans" cxnId="{6AADCCD5-27E5-4149-B78C-1D3A08D2F29D}">
      <dgm:prSet/>
      <dgm:spPr/>
      <dgm:t>
        <a:bodyPr/>
        <a:lstStyle/>
        <a:p>
          <a:endParaRPr lang="en-US" sz="1300">
            <a:latin typeface="Calibri" pitchFamily="34" charset="0"/>
          </a:endParaRPr>
        </a:p>
      </dgm:t>
    </dgm:pt>
    <dgm:pt modelId="{978367FD-5E25-41CC-811B-725938567D61}">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National BB Consultative Group </a:t>
          </a:r>
          <a:endParaRPr lang="en-GB" sz="1200" b="0" dirty="0">
            <a:latin typeface="+mn-lt"/>
          </a:endParaRPr>
        </a:p>
      </dgm:t>
    </dgm:pt>
    <dgm:pt modelId="{4C025870-5589-4A55-9468-810FA055931E}" type="parTrans" cxnId="{05CCD5C5-1385-4442-BF8A-A01819AB590B}">
      <dgm:prSet/>
      <dgm:spPr/>
      <dgm:t>
        <a:bodyPr/>
        <a:lstStyle/>
        <a:p>
          <a:endParaRPr lang="en-US" sz="1300">
            <a:latin typeface="Calibri" pitchFamily="34" charset="0"/>
          </a:endParaRPr>
        </a:p>
      </dgm:t>
    </dgm:pt>
    <dgm:pt modelId="{F1DF72CD-53A7-4AD8-B7EC-DC7351B8AB1D}" type="sibTrans" cxnId="{05CCD5C5-1385-4442-BF8A-A01819AB590B}">
      <dgm:prSet/>
      <dgm:spPr/>
      <dgm:t>
        <a:bodyPr/>
        <a:lstStyle/>
        <a:p>
          <a:endParaRPr lang="en-US" sz="1300">
            <a:latin typeface="Calibri" pitchFamily="34" charset="0"/>
          </a:endParaRPr>
        </a:p>
      </dgm:t>
    </dgm:pt>
    <dgm:pt modelId="{ECBBEB34-9E82-41AB-B751-FF30EE6CB737}">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Develop Supervisory Mechanism for Agents Network</a:t>
          </a:r>
          <a:endParaRPr lang="en-GB" sz="1200" b="0" dirty="0">
            <a:latin typeface="+mn-lt"/>
          </a:endParaRPr>
        </a:p>
      </dgm:t>
    </dgm:pt>
    <dgm:pt modelId="{4BA3BAC0-522E-4E4A-BA0E-36028A7BAD4B}" type="parTrans" cxnId="{732536D7-D2A5-4E30-8F94-0080FF4562BF}">
      <dgm:prSet/>
      <dgm:spPr/>
      <dgm:t>
        <a:bodyPr/>
        <a:lstStyle/>
        <a:p>
          <a:endParaRPr lang="en-US" sz="1300">
            <a:latin typeface="Calibri" pitchFamily="34" charset="0"/>
          </a:endParaRPr>
        </a:p>
      </dgm:t>
    </dgm:pt>
    <dgm:pt modelId="{8744D573-B06A-4145-B7C4-C1A83BF6C460}" type="sibTrans" cxnId="{732536D7-D2A5-4E30-8F94-0080FF4562BF}">
      <dgm:prSet/>
      <dgm:spPr/>
      <dgm:t>
        <a:bodyPr/>
        <a:lstStyle/>
        <a:p>
          <a:endParaRPr lang="en-US" sz="1300">
            <a:latin typeface="Calibri" pitchFamily="34" charset="0"/>
          </a:endParaRPr>
        </a:p>
      </dgm:t>
    </dgm:pt>
    <dgm:pt modelId="{A9E5C05A-288B-4A65-B5EA-260D0783AB48}">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Development of Retail Agents Network</a:t>
          </a:r>
          <a:endParaRPr lang="en-GB" sz="1200" b="0" dirty="0">
            <a:latin typeface="+mn-lt"/>
          </a:endParaRPr>
        </a:p>
      </dgm:t>
    </dgm:pt>
    <dgm:pt modelId="{E2FBF1AF-05D6-446D-AADE-E99B5658A203}" type="parTrans" cxnId="{CA05EA9E-23E7-4ED5-8784-4281440CF030}">
      <dgm:prSet/>
      <dgm:spPr/>
      <dgm:t>
        <a:bodyPr/>
        <a:lstStyle/>
        <a:p>
          <a:endParaRPr lang="en-US" sz="1300">
            <a:latin typeface="Calibri" pitchFamily="34" charset="0"/>
          </a:endParaRPr>
        </a:p>
      </dgm:t>
    </dgm:pt>
    <dgm:pt modelId="{1386B7B4-F23A-4629-9C0C-8B6641AE4558}" type="sibTrans" cxnId="{CA05EA9E-23E7-4ED5-8784-4281440CF030}">
      <dgm:prSet/>
      <dgm:spPr/>
      <dgm:t>
        <a:bodyPr/>
        <a:lstStyle/>
        <a:p>
          <a:endParaRPr lang="en-US" sz="1300">
            <a:latin typeface="Calibri" pitchFamily="34" charset="0"/>
          </a:endParaRPr>
        </a:p>
      </dgm:t>
    </dgm:pt>
    <dgm:pt modelId="{02C49961-9F02-4D87-891C-D8C01CF91B50}">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Trainings / Seminars</a:t>
          </a:r>
          <a:endParaRPr lang="en-GB" sz="1200" b="0" dirty="0">
            <a:latin typeface="+mn-lt"/>
          </a:endParaRPr>
        </a:p>
      </dgm:t>
    </dgm:pt>
    <dgm:pt modelId="{3A2A0D41-E246-4BC5-98BC-21F21B36805C}" type="parTrans" cxnId="{74A9C2EA-F3FA-47C3-9470-5ADAEA9646A3}">
      <dgm:prSet/>
      <dgm:spPr/>
      <dgm:t>
        <a:bodyPr/>
        <a:lstStyle/>
        <a:p>
          <a:endParaRPr lang="en-US" sz="1300">
            <a:latin typeface="Calibri" pitchFamily="34" charset="0"/>
          </a:endParaRPr>
        </a:p>
      </dgm:t>
    </dgm:pt>
    <dgm:pt modelId="{2FFB0F28-2BD8-4456-A43E-854E15B0C09D}" type="sibTrans" cxnId="{74A9C2EA-F3FA-47C3-9470-5ADAEA9646A3}">
      <dgm:prSet/>
      <dgm:spPr/>
      <dgm:t>
        <a:bodyPr/>
        <a:lstStyle/>
        <a:p>
          <a:endParaRPr lang="en-US" sz="1300">
            <a:latin typeface="Calibri" pitchFamily="34" charset="0"/>
          </a:endParaRPr>
        </a:p>
      </dgm:t>
    </dgm:pt>
    <dgm:pt modelId="{AC071B8E-BD79-4CB8-B78C-2545AC7CAEC2}">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4. Funding</a:t>
          </a:r>
          <a:endParaRPr lang="en-GB" sz="1600" b="1" dirty="0">
            <a:latin typeface="+mn-lt"/>
          </a:endParaRPr>
        </a:p>
      </dgm:t>
    </dgm:pt>
    <dgm:pt modelId="{AB8347B4-21E3-402D-B718-1E2BF32BB286}" type="parTrans" cxnId="{CE3DDDBE-BC9D-4856-B0A9-4F84C8115A2F}">
      <dgm:prSet/>
      <dgm:spPr/>
      <dgm:t>
        <a:bodyPr/>
        <a:lstStyle/>
        <a:p>
          <a:endParaRPr lang="en-US" sz="1300">
            <a:latin typeface="Calibri" pitchFamily="34" charset="0"/>
          </a:endParaRPr>
        </a:p>
      </dgm:t>
    </dgm:pt>
    <dgm:pt modelId="{7BD50C01-BA4F-4292-99C4-DA4267C6F8B1}" type="sibTrans" cxnId="{CE3DDDBE-BC9D-4856-B0A9-4F84C8115A2F}">
      <dgm:prSet/>
      <dgm:spPr/>
      <dgm:t>
        <a:bodyPr/>
        <a:lstStyle/>
        <a:p>
          <a:endParaRPr lang="en-US" sz="1300">
            <a:latin typeface="Calibri" pitchFamily="34" charset="0"/>
          </a:endParaRPr>
        </a:p>
      </dgm:t>
    </dgm:pt>
    <dgm:pt modelId="{00760428-E2F1-4DD2-A1C6-4E5CC4B6604C}">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Credit Enhancement Mechanisms (MFCG, PPAF-PRISM etc.)</a:t>
          </a:r>
          <a:endParaRPr lang="en-GB" sz="1200" b="0" dirty="0">
            <a:latin typeface="+mn-lt"/>
          </a:endParaRPr>
        </a:p>
      </dgm:t>
    </dgm:pt>
    <dgm:pt modelId="{89BA8C9D-9CA7-47FD-A786-1FD1B7CF9EC9}" type="parTrans" cxnId="{A362C5A8-EF1C-4051-98E2-5C3CD579D1FE}">
      <dgm:prSet/>
      <dgm:spPr/>
      <dgm:t>
        <a:bodyPr/>
        <a:lstStyle/>
        <a:p>
          <a:endParaRPr lang="en-US" sz="1300">
            <a:latin typeface="Calibri" pitchFamily="34" charset="0"/>
          </a:endParaRPr>
        </a:p>
      </dgm:t>
    </dgm:pt>
    <dgm:pt modelId="{43592E2B-D0FC-4A55-91F7-F582547C2D00}" type="sibTrans" cxnId="{A362C5A8-EF1C-4051-98E2-5C3CD579D1FE}">
      <dgm:prSet/>
      <dgm:spPr/>
      <dgm:t>
        <a:bodyPr/>
        <a:lstStyle/>
        <a:p>
          <a:endParaRPr lang="en-US" sz="1300">
            <a:latin typeface="Calibri" pitchFamily="34" charset="0"/>
          </a:endParaRPr>
        </a:p>
      </dgm:t>
    </dgm:pt>
    <dgm:pt modelId="{CC4BF010-F078-4907-BC58-B9A8A5079D05}">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Pakistan MF Fund </a:t>
          </a:r>
          <a:endParaRPr lang="en-GB" sz="1200" b="0" dirty="0">
            <a:latin typeface="+mn-lt"/>
          </a:endParaRPr>
        </a:p>
      </dgm:t>
    </dgm:pt>
    <dgm:pt modelId="{92F32E33-8E60-478C-8992-DF99DE88371D}" type="parTrans" cxnId="{7A1C1CEE-22D5-4C60-A164-9C02D3242BF7}">
      <dgm:prSet/>
      <dgm:spPr/>
      <dgm:t>
        <a:bodyPr/>
        <a:lstStyle/>
        <a:p>
          <a:endParaRPr lang="en-US" sz="1300">
            <a:latin typeface="Calibri" pitchFamily="34" charset="0"/>
          </a:endParaRPr>
        </a:p>
      </dgm:t>
    </dgm:pt>
    <dgm:pt modelId="{C45EA6D2-6EFB-4B8A-9EE5-C99F940AC3D4}" type="sibTrans" cxnId="{7A1C1CEE-22D5-4C60-A164-9C02D3242BF7}">
      <dgm:prSet/>
      <dgm:spPr/>
      <dgm:t>
        <a:bodyPr/>
        <a:lstStyle/>
        <a:p>
          <a:endParaRPr lang="en-US" sz="1300">
            <a:latin typeface="Calibri" pitchFamily="34" charset="0"/>
          </a:endParaRPr>
        </a:p>
      </dgm:t>
    </dgm:pt>
    <dgm:pt modelId="{4D59D5C9-23D3-4349-9865-F12DAD7AF602}">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FCY Borrowing</a:t>
          </a:r>
          <a:endParaRPr lang="en-GB" sz="1200" b="0" dirty="0">
            <a:latin typeface="+mn-lt"/>
          </a:endParaRPr>
        </a:p>
      </dgm:t>
    </dgm:pt>
    <dgm:pt modelId="{C292A22A-3F01-4507-87E8-26ED3BCFA248}" type="parTrans" cxnId="{B2F8D84B-7E3F-4D6D-83E0-368240F006DA}">
      <dgm:prSet/>
      <dgm:spPr/>
      <dgm:t>
        <a:bodyPr/>
        <a:lstStyle/>
        <a:p>
          <a:endParaRPr lang="en-US" sz="1300">
            <a:latin typeface="Calibri" pitchFamily="34" charset="0"/>
          </a:endParaRPr>
        </a:p>
      </dgm:t>
    </dgm:pt>
    <dgm:pt modelId="{4FD10F0A-2FD7-4D9E-BECB-26BD59872846}" type="sibTrans" cxnId="{B2F8D84B-7E3F-4D6D-83E0-368240F006DA}">
      <dgm:prSet/>
      <dgm:spPr/>
      <dgm:t>
        <a:bodyPr/>
        <a:lstStyle/>
        <a:p>
          <a:endParaRPr lang="en-US" sz="1300">
            <a:latin typeface="Calibri" pitchFamily="34" charset="0"/>
          </a:endParaRPr>
        </a:p>
      </dgm:t>
    </dgm:pt>
    <dgm:pt modelId="{71C2A637-91E1-4062-8909-C232B0EBBE39}">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Deposits Mobilization  </a:t>
          </a:r>
          <a:endParaRPr lang="en-GB" sz="1200" b="0" dirty="0">
            <a:latin typeface="+mn-lt"/>
          </a:endParaRPr>
        </a:p>
      </dgm:t>
    </dgm:pt>
    <dgm:pt modelId="{36B7304C-05BF-4341-9334-9970311D8354}" type="parTrans" cxnId="{3EF3D558-B612-42C8-9C4D-9AEB4DC69622}">
      <dgm:prSet/>
      <dgm:spPr/>
      <dgm:t>
        <a:bodyPr/>
        <a:lstStyle/>
        <a:p>
          <a:endParaRPr lang="en-US" sz="1300">
            <a:latin typeface="Calibri" pitchFamily="34" charset="0"/>
          </a:endParaRPr>
        </a:p>
      </dgm:t>
    </dgm:pt>
    <dgm:pt modelId="{3CE4A2F3-975B-405D-A20C-BBAD915F7978}" type="sibTrans" cxnId="{3EF3D558-B612-42C8-9C4D-9AEB4DC69622}">
      <dgm:prSet/>
      <dgm:spPr/>
      <dgm:t>
        <a:bodyPr/>
        <a:lstStyle/>
        <a:p>
          <a:endParaRPr lang="en-US" sz="1300">
            <a:latin typeface="Calibri" pitchFamily="34" charset="0"/>
          </a:endParaRPr>
        </a:p>
      </dgm:t>
    </dgm:pt>
    <dgm:pt modelId="{7F20D12D-E1C7-46E5-8B3C-CDE3F6C3AF33}">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5. Sector Discipline / Transparency </a:t>
          </a:r>
          <a:endParaRPr lang="en-GB" sz="1600" b="1" dirty="0">
            <a:latin typeface="+mn-lt"/>
          </a:endParaRPr>
        </a:p>
      </dgm:t>
    </dgm:pt>
    <dgm:pt modelId="{7231B68F-202F-4733-9878-13ECD4629FCC}" type="parTrans" cxnId="{1CCC0DDC-4C58-4104-8DEE-7506A399104C}">
      <dgm:prSet/>
      <dgm:spPr/>
      <dgm:t>
        <a:bodyPr/>
        <a:lstStyle/>
        <a:p>
          <a:endParaRPr lang="en-US" sz="1300">
            <a:latin typeface="Calibri" pitchFamily="34" charset="0"/>
          </a:endParaRPr>
        </a:p>
      </dgm:t>
    </dgm:pt>
    <dgm:pt modelId="{0E7CE602-174E-488E-B67B-8FCC82214E11}" type="sibTrans" cxnId="{1CCC0DDC-4C58-4104-8DEE-7506A399104C}">
      <dgm:prSet/>
      <dgm:spPr/>
      <dgm:t>
        <a:bodyPr/>
        <a:lstStyle/>
        <a:p>
          <a:endParaRPr lang="en-US" sz="1300">
            <a:latin typeface="Calibri" pitchFamily="34" charset="0"/>
          </a:endParaRPr>
        </a:p>
      </dgm:t>
    </dgm:pt>
    <dgm:pt modelId="{37426BEA-C93A-455B-AF6F-A8BDB267E6BD}">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Regulating MFIs</a:t>
          </a:r>
          <a:endParaRPr lang="en-GB" sz="1200" b="0" dirty="0">
            <a:latin typeface="+mn-lt"/>
          </a:endParaRPr>
        </a:p>
      </dgm:t>
    </dgm:pt>
    <dgm:pt modelId="{6DA67E1D-CC0F-41EF-AD09-98B0E18E19A2}" type="parTrans" cxnId="{4CD2924E-B19A-47B2-B13B-D4F7EABADBC2}">
      <dgm:prSet/>
      <dgm:spPr/>
      <dgm:t>
        <a:bodyPr/>
        <a:lstStyle/>
        <a:p>
          <a:endParaRPr lang="en-US" sz="1300">
            <a:latin typeface="Calibri" pitchFamily="34" charset="0"/>
          </a:endParaRPr>
        </a:p>
      </dgm:t>
    </dgm:pt>
    <dgm:pt modelId="{C956C546-B96F-4D98-A472-851C297A69A2}" type="sibTrans" cxnId="{4CD2924E-B19A-47B2-B13B-D4F7EABADBC2}">
      <dgm:prSet/>
      <dgm:spPr/>
      <dgm:t>
        <a:bodyPr/>
        <a:lstStyle/>
        <a:p>
          <a:endParaRPr lang="en-US" sz="1300">
            <a:latin typeface="Calibri" pitchFamily="34" charset="0"/>
          </a:endParaRPr>
        </a:p>
      </dgm:t>
    </dgm:pt>
    <dgm:pt modelId="{C58B972C-C6F4-4B5B-A6FF-A2A027528020}">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Consumer Protection and Financial Literacy</a:t>
          </a:r>
          <a:endParaRPr lang="en-GB" sz="1200" b="0" dirty="0">
            <a:latin typeface="+mn-lt"/>
          </a:endParaRPr>
        </a:p>
      </dgm:t>
    </dgm:pt>
    <dgm:pt modelId="{786C7F61-B7BC-4C4E-808F-CA5BDABB47F4}" type="parTrans" cxnId="{2EE02360-10AA-474C-8BF2-3B184C88E0A5}">
      <dgm:prSet/>
      <dgm:spPr/>
      <dgm:t>
        <a:bodyPr/>
        <a:lstStyle/>
        <a:p>
          <a:endParaRPr lang="en-US" sz="1300">
            <a:latin typeface="Calibri" pitchFamily="34" charset="0"/>
          </a:endParaRPr>
        </a:p>
      </dgm:t>
    </dgm:pt>
    <dgm:pt modelId="{4B623975-49FE-4B74-8DB5-D645DA23AA32}" type="sibTrans" cxnId="{2EE02360-10AA-474C-8BF2-3B184C88E0A5}">
      <dgm:prSet/>
      <dgm:spPr/>
      <dgm:t>
        <a:bodyPr/>
        <a:lstStyle/>
        <a:p>
          <a:endParaRPr lang="en-US" sz="1300">
            <a:latin typeface="Calibri" pitchFamily="34" charset="0"/>
          </a:endParaRPr>
        </a:p>
      </dgm:t>
    </dgm:pt>
    <dgm:pt modelId="{D91D032B-1590-42C9-875B-63C53594A657}">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Establishment of MF Credit Bureau </a:t>
          </a:r>
          <a:endParaRPr lang="en-GB" sz="1200" b="0" dirty="0">
            <a:latin typeface="+mn-lt"/>
          </a:endParaRPr>
        </a:p>
      </dgm:t>
    </dgm:pt>
    <dgm:pt modelId="{74F3706E-C04A-48E8-BAFA-900AFCB7A939}" type="parTrans" cxnId="{FFB6E63F-1C3D-43C3-97B0-B755AA53B0B2}">
      <dgm:prSet/>
      <dgm:spPr/>
      <dgm:t>
        <a:bodyPr/>
        <a:lstStyle/>
        <a:p>
          <a:endParaRPr lang="en-US" sz="1300">
            <a:latin typeface="Calibri" pitchFamily="34" charset="0"/>
          </a:endParaRPr>
        </a:p>
      </dgm:t>
    </dgm:pt>
    <dgm:pt modelId="{B73DCD89-E3EC-4C8B-B405-43F7A5966946}" type="sibTrans" cxnId="{FFB6E63F-1C3D-43C3-97B0-B755AA53B0B2}">
      <dgm:prSet/>
      <dgm:spPr/>
      <dgm:t>
        <a:bodyPr/>
        <a:lstStyle/>
        <a:p>
          <a:endParaRPr lang="en-US" sz="1300">
            <a:latin typeface="Calibri" pitchFamily="34" charset="0"/>
          </a:endParaRPr>
        </a:p>
      </dgm:t>
    </dgm:pt>
    <dgm:pt modelId="{9046498B-6675-4442-A698-45AC866A5013}" type="pres">
      <dgm:prSet presAssocID="{0304ECF1-7419-43A1-B917-12BF2CE36B5A}" presName="Name0" presStyleCnt="0">
        <dgm:presLayoutVars>
          <dgm:dir/>
          <dgm:animLvl val="lvl"/>
          <dgm:resizeHandles val="exact"/>
        </dgm:presLayoutVars>
      </dgm:prSet>
      <dgm:spPr/>
      <dgm:t>
        <a:bodyPr/>
        <a:lstStyle/>
        <a:p>
          <a:endParaRPr lang="en-US"/>
        </a:p>
      </dgm:t>
    </dgm:pt>
    <dgm:pt modelId="{5FD00DBD-2103-499F-B72B-87B9A1385BDB}" type="pres">
      <dgm:prSet presAssocID="{9FC67520-7A78-4502-93D7-41C862328080}" presName="linNode" presStyleCnt="0"/>
      <dgm:spPr/>
      <dgm:t>
        <a:bodyPr/>
        <a:lstStyle/>
        <a:p>
          <a:endParaRPr lang="en-US"/>
        </a:p>
      </dgm:t>
    </dgm:pt>
    <dgm:pt modelId="{3A7B1432-EBFE-44FE-940B-83819A641773}" type="pres">
      <dgm:prSet presAssocID="{9FC67520-7A78-4502-93D7-41C862328080}" presName="parentText" presStyleLbl="node1" presStyleIdx="0" presStyleCnt="5">
        <dgm:presLayoutVars>
          <dgm:chMax val="1"/>
          <dgm:bulletEnabled val="1"/>
        </dgm:presLayoutVars>
      </dgm:prSet>
      <dgm:spPr/>
      <dgm:t>
        <a:bodyPr/>
        <a:lstStyle/>
        <a:p>
          <a:endParaRPr lang="en-US"/>
        </a:p>
      </dgm:t>
    </dgm:pt>
    <dgm:pt modelId="{91E339FD-EF41-4555-897B-4DEC6396706B}" type="pres">
      <dgm:prSet presAssocID="{9FC67520-7A78-4502-93D7-41C862328080}" presName="descendantText" presStyleLbl="alignAccFollowNode1" presStyleIdx="0" presStyleCnt="5" custScaleY="166177">
        <dgm:presLayoutVars>
          <dgm:bulletEnabled val="1"/>
        </dgm:presLayoutVars>
      </dgm:prSet>
      <dgm:spPr/>
      <dgm:t>
        <a:bodyPr/>
        <a:lstStyle/>
        <a:p>
          <a:endParaRPr lang="en-US"/>
        </a:p>
      </dgm:t>
    </dgm:pt>
    <dgm:pt modelId="{559DD6DE-8903-418D-BBE2-7C5A47D5CD43}" type="pres">
      <dgm:prSet presAssocID="{4F630AE9-FD1B-4ED7-8613-6B38820A3A10}" presName="sp" presStyleCnt="0"/>
      <dgm:spPr/>
      <dgm:t>
        <a:bodyPr/>
        <a:lstStyle/>
        <a:p>
          <a:endParaRPr lang="en-US"/>
        </a:p>
      </dgm:t>
    </dgm:pt>
    <dgm:pt modelId="{DED90D43-B834-45EA-A801-F7FE0E044103}" type="pres">
      <dgm:prSet presAssocID="{55CD71DC-628B-4A77-8DBE-9C7324C4C532}" presName="linNode" presStyleCnt="0"/>
      <dgm:spPr/>
      <dgm:t>
        <a:bodyPr/>
        <a:lstStyle/>
        <a:p>
          <a:endParaRPr lang="en-US"/>
        </a:p>
      </dgm:t>
    </dgm:pt>
    <dgm:pt modelId="{98CB41D6-2DC9-417A-88CB-48CA22FFA7BD}" type="pres">
      <dgm:prSet presAssocID="{55CD71DC-628B-4A77-8DBE-9C7324C4C532}" presName="parentText" presStyleLbl="node1" presStyleIdx="1" presStyleCnt="5">
        <dgm:presLayoutVars>
          <dgm:chMax val="1"/>
          <dgm:bulletEnabled val="1"/>
        </dgm:presLayoutVars>
      </dgm:prSet>
      <dgm:spPr/>
      <dgm:t>
        <a:bodyPr/>
        <a:lstStyle/>
        <a:p>
          <a:endParaRPr lang="en-US"/>
        </a:p>
      </dgm:t>
    </dgm:pt>
    <dgm:pt modelId="{2298099E-0427-40C4-A53C-56109D3321F8}" type="pres">
      <dgm:prSet presAssocID="{55CD71DC-628B-4A77-8DBE-9C7324C4C532}" presName="descendantText" presStyleLbl="alignAccFollowNode1" presStyleIdx="1" presStyleCnt="5" custScaleY="171003">
        <dgm:presLayoutVars>
          <dgm:bulletEnabled val="1"/>
        </dgm:presLayoutVars>
      </dgm:prSet>
      <dgm:spPr/>
      <dgm:t>
        <a:bodyPr/>
        <a:lstStyle/>
        <a:p>
          <a:endParaRPr lang="en-US"/>
        </a:p>
      </dgm:t>
    </dgm:pt>
    <dgm:pt modelId="{2B6010C8-53C2-4F9F-995D-235DA986F1F3}" type="pres">
      <dgm:prSet presAssocID="{A59311A3-C834-4DD2-8935-53DBD43C5DE7}" presName="sp" presStyleCnt="0"/>
      <dgm:spPr/>
      <dgm:t>
        <a:bodyPr/>
        <a:lstStyle/>
        <a:p>
          <a:endParaRPr lang="en-US"/>
        </a:p>
      </dgm:t>
    </dgm:pt>
    <dgm:pt modelId="{6C91DC6F-C59D-42B2-941B-D8F3FE13DC35}" type="pres">
      <dgm:prSet presAssocID="{7DAC5B45-870B-4998-8C64-AA3EF25FFAEA}" presName="linNode" presStyleCnt="0"/>
      <dgm:spPr/>
      <dgm:t>
        <a:bodyPr/>
        <a:lstStyle/>
        <a:p>
          <a:endParaRPr lang="en-US"/>
        </a:p>
      </dgm:t>
    </dgm:pt>
    <dgm:pt modelId="{F8F2D2EA-126F-4E10-95E7-B6F8443F74D6}" type="pres">
      <dgm:prSet presAssocID="{7DAC5B45-870B-4998-8C64-AA3EF25FFAEA}" presName="parentText" presStyleLbl="node1" presStyleIdx="2" presStyleCnt="5">
        <dgm:presLayoutVars>
          <dgm:chMax val="1"/>
          <dgm:bulletEnabled val="1"/>
        </dgm:presLayoutVars>
      </dgm:prSet>
      <dgm:spPr/>
      <dgm:t>
        <a:bodyPr/>
        <a:lstStyle/>
        <a:p>
          <a:endParaRPr lang="en-US"/>
        </a:p>
      </dgm:t>
    </dgm:pt>
    <dgm:pt modelId="{461D7995-3E49-443D-B6DA-D1801D13CED6}" type="pres">
      <dgm:prSet presAssocID="{7DAC5B45-870B-4998-8C64-AA3EF25FFAEA}" presName="descendantText" presStyleLbl="alignAccFollowNode1" presStyleIdx="2" presStyleCnt="5" custScaleY="136978">
        <dgm:presLayoutVars>
          <dgm:bulletEnabled val="1"/>
        </dgm:presLayoutVars>
      </dgm:prSet>
      <dgm:spPr/>
      <dgm:t>
        <a:bodyPr/>
        <a:lstStyle/>
        <a:p>
          <a:endParaRPr lang="en-US"/>
        </a:p>
      </dgm:t>
    </dgm:pt>
    <dgm:pt modelId="{B94C0E55-49AD-4B91-AAA0-5E6A8880ACA4}" type="pres">
      <dgm:prSet presAssocID="{82CB446A-18D5-4D3D-8606-93F07FE6BBCF}" presName="sp" presStyleCnt="0"/>
      <dgm:spPr/>
      <dgm:t>
        <a:bodyPr/>
        <a:lstStyle/>
        <a:p>
          <a:endParaRPr lang="en-US"/>
        </a:p>
      </dgm:t>
    </dgm:pt>
    <dgm:pt modelId="{8F7EF774-2BCA-4ADF-BFE3-802C54AC0B23}" type="pres">
      <dgm:prSet presAssocID="{AC071B8E-BD79-4CB8-B78C-2545AC7CAEC2}" presName="linNode" presStyleCnt="0"/>
      <dgm:spPr/>
      <dgm:t>
        <a:bodyPr/>
        <a:lstStyle/>
        <a:p>
          <a:endParaRPr lang="en-US"/>
        </a:p>
      </dgm:t>
    </dgm:pt>
    <dgm:pt modelId="{7A863290-5F08-45BC-9417-CA16D1E24A05}" type="pres">
      <dgm:prSet presAssocID="{AC071B8E-BD79-4CB8-B78C-2545AC7CAEC2}" presName="parentText" presStyleLbl="node1" presStyleIdx="3" presStyleCnt="5">
        <dgm:presLayoutVars>
          <dgm:chMax val="1"/>
          <dgm:bulletEnabled val="1"/>
        </dgm:presLayoutVars>
      </dgm:prSet>
      <dgm:spPr/>
      <dgm:t>
        <a:bodyPr/>
        <a:lstStyle/>
        <a:p>
          <a:endParaRPr lang="en-US"/>
        </a:p>
      </dgm:t>
    </dgm:pt>
    <dgm:pt modelId="{09828053-DA0C-446D-B480-91871369C009}" type="pres">
      <dgm:prSet presAssocID="{AC071B8E-BD79-4CB8-B78C-2545AC7CAEC2}" presName="descendantText" presStyleLbl="alignAccFollowNode1" presStyleIdx="3" presStyleCnt="5" custScaleY="153911">
        <dgm:presLayoutVars>
          <dgm:bulletEnabled val="1"/>
        </dgm:presLayoutVars>
      </dgm:prSet>
      <dgm:spPr/>
      <dgm:t>
        <a:bodyPr/>
        <a:lstStyle/>
        <a:p>
          <a:endParaRPr lang="en-US"/>
        </a:p>
      </dgm:t>
    </dgm:pt>
    <dgm:pt modelId="{ACE72790-5115-4211-8E5A-FA94E87C954F}" type="pres">
      <dgm:prSet presAssocID="{7BD50C01-BA4F-4292-99C4-DA4267C6F8B1}" presName="sp" presStyleCnt="0"/>
      <dgm:spPr/>
      <dgm:t>
        <a:bodyPr/>
        <a:lstStyle/>
        <a:p>
          <a:endParaRPr lang="en-US"/>
        </a:p>
      </dgm:t>
    </dgm:pt>
    <dgm:pt modelId="{53A6FD13-27D1-42A1-8033-6428C4D3386A}" type="pres">
      <dgm:prSet presAssocID="{7F20D12D-E1C7-46E5-8B3C-CDE3F6C3AF33}" presName="linNode" presStyleCnt="0"/>
      <dgm:spPr/>
      <dgm:t>
        <a:bodyPr/>
        <a:lstStyle/>
        <a:p>
          <a:endParaRPr lang="en-US"/>
        </a:p>
      </dgm:t>
    </dgm:pt>
    <dgm:pt modelId="{323EECC0-5820-4C1B-8701-569899E15A13}" type="pres">
      <dgm:prSet presAssocID="{7F20D12D-E1C7-46E5-8B3C-CDE3F6C3AF33}" presName="parentText" presStyleLbl="node1" presStyleIdx="4" presStyleCnt="5">
        <dgm:presLayoutVars>
          <dgm:chMax val="1"/>
          <dgm:bulletEnabled val="1"/>
        </dgm:presLayoutVars>
      </dgm:prSet>
      <dgm:spPr/>
      <dgm:t>
        <a:bodyPr/>
        <a:lstStyle/>
        <a:p>
          <a:endParaRPr lang="en-US"/>
        </a:p>
      </dgm:t>
    </dgm:pt>
    <dgm:pt modelId="{AD30F0FD-24F7-46AE-B3A7-4C00897F6637}" type="pres">
      <dgm:prSet presAssocID="{7F20D12D-E1C7-46E5-8B3C-CDE3F6C3AF33}" presName="descendantText" presStyleLbl="alignAccFollowNode1" presStyleIdx="4" presStyleCnt="5" custScaleY="115423">
        <dgm:presLayoutVars>
          <dgm:bulletEnabled val="1"/>
        </dgm:presLayoutVars>
      </dgm:prSet>
      <dgm:spPr/>
      <dgm:t>
        <a:bodyPr/>
        <a:lstStyle/>
        <a:p>
          <a:endParaRPr lang="en-US"/>
        </a:p>
      </dgm:t>
    </dgm:pt>
  </dgm:ptLst>
  <dgm:cxnLst>
    <dgm:cxn modelId="{20CB079A-307A-4C3D-A554-10CBF4E807E9}" type="presOf" srcId="{7EA5D6FF-E989-4480-A1F8-74D81C8A5F8E}" destId="{91E339FD-EF41-4555-897B-4DEC6396706B}" srcOrd="0" destOrd="0" presId="urn:microsoft.com/office/officeart/2005/8/layout/vList5"/>
    <dgm:cxn modelId="{3EF3D558-B612-42C8-9C4D-9AEB4DC69622}" srcId="{AC071B8E-BD79-4CB8-B78C-2545AC7CAEC2}" destId="{71C2A637-91E1-4062-8909-C232B0EBBE39}" srcOrd="3" destOrd="0" parTransId="{36B7304C-05BF-4341-9334-9970311D8354}" sibTransId="{3CE4A2F3-975B-405D-A20C-BBAD915F7978}"/>
    <dgm:cxn modelId="{4811EAF8-637C-4670-8930-13EB5165BA72}" type="presOf" srcId="{A9E5C05A-288B-4A65-B5EA-260D0783AB48}" destId="{461D7995-3E49-443D-B6DA-D1801D13CED6}" srcOrd="0" destOrd="2" presId="urn:microsoft.com/office/officeart/2005/8/layout/vList5"/>
    <dgm:cxn modelId="{F33778F4-FF7E-46A3-835D-5CEDA92515BB}" srcId="{9FC67520-7A78-4502-93D7-41C862328080}" destId="{27F7D3C3-28D0-49FA-B802-41CD63DCD654}" srcOrd="1" destOrd="0" parTransId="{6C0C0E73-00A2-4B4C-AAF5-E2295B35D6F0}" sibTransId="{5158C9C9-F032-4278-BEAF-9B33ABADEE8E}"/>
    <dgm:cxn modelId="{6D4DDFF3-4182-41EE-BBBD-FDA636D57101}" type="presOf" srcId="{55CD71DC-628B-4A77-8DBE-9C7324C4C532}" destId="{98CB41D6-2DC9-417A-88CB-48CA22FFA7BD}" srcOrd="0" destOrd="0" presId="urn:microsoft.com/office/officeart/2005/8/layout/vList5"/>
    <dgm:cxn modelId="{883FC655-20E6-4599-89CA-1313C325B498}" srcId="{9FC67520-7A78-4502-93D7-41C862328080}" destId="{4499E8D0-0CDD-4DFA-B488-4C5F18DB5971}" srcOrd="2" destOrd="0" parTransId="{199881E3-6696-40D8-BA4C-9D56856A9A99}" sibTransId="{65D8CB66-6917-497A-8080-516673C42B9F}"/>
    <dgm:cxn modelId="{B2BA0C53-865D-4438-8EC8-83367B370951}" srcId="{0304ECF1-7419-43A1-B917-12BF2CE36B5A}" destId="{9FC67520-7A78-4502-93D7-41C862328080}" srcOrd="0" destOrd="0" parTransId="{BBCAF75A-F281-489F-8158-DB6EBBBF8743}" sibTransId="{4F630AE9-FD1B-4ED7-8613-6B38820A3A10}"/>
    <dgm:cxn modelId="{DD77EB11-61E7-407E-80C9-493968BC052E}" type="presOf" srcId="{27F7D3C3-28D0-49FA-B802-41CD63DCD654}" destId="{91E339FD-EF41-4555-897B-4DEC6396706B}" srcOrd="0" destOrd="1" presId="urn:microsoft.com/office/officeart/2005/8/layout/vList5"/>
    <dgm:cxn modelId="{5598912A-FBB6-42D0-972E-67D5725EC203}" srcId="{9FC67520-7A78-4502-93D7-41C862328080}" destId="{27D04937-DCA7-4656-A3B2-57F31B5630FF}" srcOrd="3" destOrd="0" parTransId="{06F9D865-0F63-4DF2-A84A-ED574CE178EE}" sibTransId="{2C7BDFD5-4026-4919-AD3F-FD047E4AB186}"/>
    <dgm:cxn modelId="{158248DE-3443-4790-B480-FEC5A88500BD}" type="presOf" srcId="{27D04937-DCA7-4656-A3B2-57F31B5630FF}" destId="{91E339FD-EF41-4555-897B-4DEC6396706B}" srcOrd="0" destOrd="3" presId="urn:microsoft.com/office/officeart/2005/8/layout/vList5"/>
    <dgm:cxn modelId="{74A9C2EA-F3FA-47C3-9470-5ADAEA9646A3}" srcId="{7DAC5B45-870B-4998-8C64-AA3EF25FFAEA}" destId="{02C49961-9F02-4D87-891C-D8C01CF91B50}" srcOrd="3" destOrd="0" parTransId="{3A2A0D41-E246-4BC5-98BC-21F21B36805C}" sibTransId="{2FFB0F28-2BD8-4456-A43E-854E15B0C09D}"/>
    <dgm:cxn modelId="{FFB6E63F-1C3D-43C3-97B0-B755AA53B0B2}" srcId="{7F20D12D-E1C7-46E5-8B3C-CDE3F6C3AF33}" destId="{D91D032B-1590-42C9-875B-63C53594A657}" srcOrd="2" destOrd="0" parTransId="{74F3706E-C04A-48E8-BAFA-900AFCB7A939}" sibTransId="{B73DCD89-E3EC-4C8B-B405-43F7A5966946}"/>
    <dgm:cxn modelId="{B2F8D84B-7E3F-4D6D-83E0-368240F006DA}" srcId="{AC071B8E-BD79-4CB8-B78C-2545AC7CAEC2}" destId="{4D59D5C9-23D3-4349-9865-F12DAD7AF602}" srcOrd="2" destOrd="0" parTransId="{C292A22A-3F01-4507-87E8-26ED3BCFA248}" sibTransId="{4FD10F0A-2FD7-4D9E-BECB-26BD59872846}"/>
    <dgm:cxn modelId="{90B97871-CBEB-4249-86AD-17D50C6F4AEA}" type="presOf" srcId="{ECBBEB34-9E82-41AB-B751-FF30EE6CB737}" destId="{461D7995-3E49-443D-B6DA-D1801D13CED6}" srcOrd="0" destOrd="1" presId="urn:microsoft.com/office/officeart/2005/8/layout/vList5"/>
    <dgm:cxn modelId="{31A35A41-5D90-4A57-8EDD-648A119453B9}" srcId="{55CD71DC-628B-4A77-8DBE-9C7324C4C532}" destId="{1A7FDEDB-C48A-4A44-AF32-0546352394D8}" srcOrd="2" destOrd="0" parTransId="{0707F700-A160-433B-92CD-2F6AF15012C2}" sibTransId="{138041F7-8972-4049-94B2-B5F30370E0ED}"/>
    <dgm:cxn modelId="{2D09B37C-73B8-401B-A750-E6AC61953F74}" type="presOf" srcId="{1A7FDEDB-C48A-4A44-AF32-0546352394D8}" destId="{2298099E-0427-40C4-A53C-56109D3321F8}" srcOrd="0" destOrd="2" presId="urn:microsoft.com/office/officeart/2005/8/layout/vList5"/>
    <dgm:cxn modelId="{053EABDA-EC48-4C53-ABB2-C1DCD639F893}" type="presOf" srcId="{D91D032B-1590-42C9-875B-63C53594A657}" destId="{AD30F0FD-24F7-46AE-B3A7-4C00897F6637}" srcOrd="0" destOrd="2" presId="urn:microsoft.com/office/officeart/2005/8/layout/vList5"/>
    <dgm:cxn modelId="{B6DBC83D-3D44-4015-AB2F-F62AA9EFBEE1}" type="presOf" srcId="{9FC67520-7A78-4502-93D7-41C862328080}" destId="{3A7B1432-EBFE-44FE-940B-83819A641773}" srcOrd="0" destOrd="0" presId="urn:microsoft.com/office/officeart/2005/8/layout/vList5"/>
    <dgm:cxn modelId="{4CD2924E-B19A-47B2-B13B-D4F7EABADBC2}" srcId="{7F20D12D-E1C7-46E5-8B3C-CDE3F6C3AF33}" destId="{37426BEA-C93A-455B-AF6F-A8BDB267E6BD}" srcOrd="0" destOrd="0" parTransId="{6DA67E1D-CC0F-41EF-AD09-98B0E18E19A2}" sibTransId="{C956C546-B96F-4D98-A472-851C297A69A2}"/>
    <dgm:cxn modelId="{A0A49D1D-1DA9-4A88-81FD-F34FCF805CF0}" type="presOf" srcId="{37426BEA-C93A-455B-AF6F-A8BDB267E6BD}" destId="{AD30F0FD-24F7-46AE-B3A7-4C00897F6637}" srcOrd="0" destOrd="0" presId="urn:microsoft.com/office/officeart/2005/8/layout/vList5"/>
    <dgm:cxn modelId="{2EE02360-10AA-474C-8BF2-3B184C88E0A5}" srcId="{7F20D12D-E1C7-46E5-8B3C-CDE3F6C3AF33}" destId="{C58B972C-C6F4-4B5B-A6FF-A2A027528020}" srcOrd="1" destOrd="0" parTransId="{786C7F61-B7BC-4C4E-808F-CA5BDABB47F4}" sibTransId="{4B623975-49FE-4B74-8DB5-D645DA23AA32}"/>
    <dgm:cxn modelId="{985500AC-C4FE-43B8-8E36-110F496CC870}" type="presOf" srcId="{7DAC5B45-870B-4998-8C64-AA3EF25FFAEA}" destId="{F8F2D2EA-126F-4E10-95E7-B6F8443F74D6}" srcOrd="0" destOrd="0" presId="urn:microsoft.com/office/officeart/2005/8/layout/vList5"/>
    <dgm:cxn modelId="{E180972E-6413-4556-AD3B-E1E8BCDB92A5}" srcId="{55CD71DC-628B-4A77-8DBE-9C7324C4C532}" destId="{EF7DF85D-2C0E-48E6-9C6F-B51CBFAA6793}" srcOrd="3" destOrd="0" parTransId="{2EB21BC1-EB05-4F87-8A7F-E5FCC007E78B}" sibTransId="{3CAA0C61-B82E-4AA2-ABE7-13ABC59A34B8}"/>
    <dgm:cxn modelId="{A61F1BA1-D0CE-48F0-9692-9ACA4D87A321}" type="presOf" srcId="{7F20D12D-E1C7-46E5-8B3C-CDE3F6C3AF33}" destId="{323EECC0-5820-4C1B-8701-569899E15A13}" srcOrd="0" destOrd="0" presId="urn:microsoft.com/office/officeart/2005/8/layout/vList5"/>
    <dgm:cxn modelId="{732536D7-D2A5-4E30-8F94-0080FF4562BF}" srcId="{7DAC5B45-870B-4998-8C64-AA3EF25FFAEA}" destId="{ECBBEB34-9E82-41AB-B751-FF30EE6CB737}" srcOrd="1" destOrd="0" parTransId="{4BA3BAC0-522E-4E4A-BA0E-36028A7BAD4B}" sibTransId="{8744D573-B06A-4145-B7C4-C1A83BF6C460}"/>
    <dgm:cxn modelId="{23D71592-81C4-402D-9470-CB56B9857318}" srcId="{55CD71DC-628B-4A77-8DBE-9C7324C4C532}" destId="{51040A75-17DD-4672-998E-E703DE1B0839}" srcOrd="1" destOrd="0" parTransId="{0FC3AAAF-7BC1-4A53-8931-30DEE366AB30}" sibTransId="{F8260507-6211-45C7-ABCD-3809B4A80C00}"/>
    <dgm:cxn modelId="{C3321266-CDE6-4390-BA19-D74A1049697F}" type="presOf" srcId="{CC4BF010-F078-4907-BC58-B9A8A5079D05}" destId="{09828053-DA0C-446D-B480-91871369C009}" srcOrd="0" destOrd="1" presId="urn:microsoft.com/office/officeart/2005/8/layout/vList5"/>
    <dgm:cxn modelId="{A9E6127E-D7EA-4FD7-9C4C-8DA4B647439F}" type="presOf" srcId="{51040A75-17DD-4672-998E-E703DE1B0839}" destId="{2298099E-0427-40C4-A53C-56109D3321F8}" srcOrd="0" destOrd="1" presId="urn:microsoft.com/office/officeart/2005/8/layout/vList5"/>
    <dgm:cxn modelId="{75D2A681-5766-4BC5-A247-D72B6B94AFC4}" type="presOf" srcId="{00760428-E2F1-4DD2-A1C6-4E5CC4B6604C}" destId="{09828053-DA0C-446D-B480-91871369C009}" srcOrd="0" destOrd="0" presId="urn:microsoft.com/office/officeart/2005/8/layout/vList5"/>
    <dgm:cxn modelId="{A362C5A8-EF1C-4051-98E2-5C3CD579D1FE}" srcId="{AC071B8E-BD79-4CB8-B78C-2545AC7CAEC2}" destId="{00760428-E2F1-4DD2-A1C6-4E5CC4B6604C}" srcOrd="0" destOrd="0" parTransId="{89BA8C9D-9CA7-47FD-A786-1FD1B7CF9EC9}" sibTransId="{43592E2B-D0FC-4A55-91F7-F582547C2D00}"/>
    <dgm:cxn modelId="{B763FA07-2658-45E3-9A8F-650868723BB8}" srcId="{0304ECF1-7419-43A1-B917-12BF2CE36B5A}" destId="{55CD71DC-628B-4A77-8DBE-9C7324C4C532}" srcOrd="1" destOrd="0" parTransId="{936F6191-951F-4E11-B683-1937BE3167B3}" sibTransId="{A59311A3-C834-4DD2-8935-53DBD43C5DE7}"/>
    <dgm:cxn modelId="{279C2442-C8FA-42B2-A96C-8224AAE4B8B0}" type="presOf" srcId="{978367FD-5E25-41CC-811B-725938567D61}" destId="{461D7995-3E49-443D-B6DA-D1801D13CED6}" srcOrd="0" destOrd="0" presId="urn:microsoft.com/office/officeart/2005/8/layout/vList5"/>
    <dgm:cxn modelId="{F00E10C5-426C-4621-A4DC-22717976702B}" type="presOf" srcId="{C58B972C-C6F4-4B5B-A6FF-A2A027528020}" destId="{AD30F0FD-24F7-46AE-B3A7-4C00897F6637}" srcOrd="0" destOrd="1" presId="urn:microsoft.com/office/officeart/2005/8/layout/vList5"/>
    <dgm:cxn modelId="{EADA1519-E935-4B6C-AA38-9A0F51821660}" type="presOf" srcId="{71C2A637-91E1-4062-8909-C232B0EBBE39}" destId="{09828053-DA0C-446D-B480-91871369C009}" srcOrd="0" destOrd="3" presId="urn:microsoft.com/office/officeart/2005/8/layout/vList5"/>
    <dgm:cxn modelId="{05CCD5C5-1385-4442-BF8A-A01819AB590B}" srcId="{7DAC5B45-870B-4998-8C64-AA3EF25FFAEA}" destId="{978367FD-5E25-41CC-811B-725938567D61}" srcOrd="0" destOrd="0" parTransId="{4C025870-5589-4A55-9468-810FA055931E}" sibTransId="{F1DF72CD-53A7-4AD8-B7EC-DC7351B8AB1D}"/>
    <dgm:cxn modelId="{A2E0F3C7-B2CB-4947-99A5-2BDB86B46370}" srcId="{9FC67520-7A78-4502-93D7-41C862328080}" destId="{7EA5D6FF-E989-4480-A1F8-74D81C8A5F8E}" srcOrd="0" destOrd="0" parTransId="{86A1D18E-6BDC-4737-A3DA-D9AB65A37F34}" sibTransId="{4636EA69-FC48-48CE-A6B4-64A6A0325991}"/>
    <dgm:cxn modelId="{6AADCCD5-27E5-4149-B78C-1D3A08D2F29D}" srcId="{0304ECF1-7419-43A1-B917-12BF2CE36B5A}" destId="{7DAC5B45-870B-4998-8C64-AA3EF25FFAEA}" srcOrd="2" destOrd="0" parTransId="{2992DE5E-533D-479A-AA65-25CF4EB6337D}" sibTransId="{82CB446A-18D5-4D3D-8606-93F07FE6BBCF}"/>
    <dgm:cxn modelId="{2B43C43B-0941-4B01-BA41-A2927ED8CD8E}" type="presOf" srcId="{B05D5B3B-E26C-463B-A429-60A167E68896}" destId="{2298099E-0427-40C4-A53C-56109D3321F8}" srcOrd="0" destOrd="0" presId="urn:microsoft.com/office/officeart/2005/8/layout/vList5"/>
    <dgm:cxn modelId="{7F98FD91-0574-472A-913F-52F5C1200BC8}" type="presOf" srcId="{AC071B8E-BD79-4CB8-B78C-2545AC7CAEC2}" destId="{7A863290-5F08-45BC-9417-CA16D1E24A05}" srcOrd="0" destOrd="0" presId="urn:microsoft.com/office/officeart/2005/8/layout/vList5"/>
    <dgm:cxn modelId="{1CCC0DDC-4C58-4104-8DEE-7506A399104C}" srcId="{0304ECF1-7419-43A1-B917-12BF2CE36B5A}" destId="{7F20D12D-E1C7-46E5-8B3C-CDE3F6C3AF33}" srcOrd="4" destOrd="0" parTransId="{7231B68F-202F-4733-9878-13ECD4629FCC}" sibTransId="{0E7CE602-174E-488E-B67B-8FCC82214E11}"/>
    <dgm:cxn modelId="{CA05EA9E-23E7-4ED5-8784-4281440CF030}" srcId="{7DAC5B45-870B-4998-8C64-AA3EF25FFAEA}" destId="{A9E5C05A-288B-4A65-B5EA-260D0783AB48}" srcOrd="2" destOrd="0" parTransId="{E2FBF1AF-05D6-446D-AADE-E99B5658A203}" sibTransId="{1386B7B4-F23A-4629-9C0C-8B6641AE4558}"/>
    <dgm:cxn modelId="{5CA42414-CA34-49BB-B51A-EBB00408EB57}" type="presOf" srcId="{0304ECF1-7419-43A1-B917-12BF2CE36B5A}" destId="{9046498B-6675-4442-A698-45AC866A5013}" srcOrd="0" destOrd="0" presId="urn:microsoft.com/office/officeart/2005/8/layout/vList5"/>
    <dgm:cxn modelId="{64A8FD56-C82D-442F-9C57-883F74C228B3}" srcId="{55CD71DC-628B-4A77-8DBE-9C7324C4C532}" destId="{B05D5B3B-E26C-463B-A429-60A167E68896}" srcOrd="0" destOrd="0" parTransId="{B3F82A26-A2BC-4AE3-B0ED-AFDE1A63AA31}" sibTransId="{9C2D25A5-F594-4E99-A0B2-D59E70859A99}"/>
    <dgm:cxn modelId="{CE3DDDBE-BC9D-4856-B0A9-4F84C8115A2F}" srcId="{0304ECF1-7419-43A1-B917-12BF2CE36B5A}" destId="{AC071B8E-BD79-4CB8-B78C-2545AC7CAEC2}" srcOrd="3" destOrd="0" parTransId="{AB8347B4-21E3-402D-B718-1E2BF32BB286}" sibTransId="{7BD50C01-BA4F-4292-99C4-DA4267C6F8B1}"/>
    <dgm:cxn modelId="{FCC79FE9-47D6-4615-8CDE-059134296137}" type="presOf" srcId="{EF7DF85D-2C0E-48E6-9C6F-B51CBFAA6793}" destId="{2298099E-0427-40C4-A53C-56109D3321F8}" srcOrd="0" destOrd="3" presId="urn:microsoft.com/office/officeart/2005/8/layout/vList5"/>
    <dgm:cxn modelId="{11BC2A75-46E5-476E-9C91-90B3A9A1CB47}" type="presOf" srcId="{4499E8D0-0CDD-4DFA-B488-4C5F18DB5971}" destId="{91E339FD-EF41-4555-897B-4DEC6396706B}" srcOrd="0" destOrd="2" presId="urn:microsoft.com/office/officeart/2005/8/layout/vList5"/>
    <dgm:cxn modelId="{CA1653AD-8F61-4B25-BD22-3F9C94D5B97B}" type="presOf" srcId="{02C49961-9F02-4D87-891C-D8C01CF91B50}" destId="{461D7995-3E49-443D-B6DA-D1801D13CED6}" srcOrd="0" destOrd="3" presId="urn:microsoft.com/office/officeart/2005/8/layout/vList5"/>
    <dgm:cxn modelId="{594F40C6-8D84-444D-BDCC-87394EA72C69}" type="presOf" srcId="{4D59D5C9-23D3-4349-9865-F12DAD7AF602}" destId="{09828053-DA0C-446D-B480-91871369C009}" srcOrd="0" destOrd="2" presId="urn:microsoft.com/office/officeart/2005/8/layout/vList5"/>
    <dgm:cxn modelId="{7A1C1CEE-22D5-4C60-A164-9C02D3242BF7}" srcId="{AC071B8E-BD79-4CB8-B78C-2545AC7CAEC2}" destId="{CC4BF010-F078-4907-BC58-B9A8A5079D05}" srcOrd="1" destOrd="0" parTransId="{92F32E33-8E60-478C-8992-DF99DE88371D}" sibTransId="{C45EA6D2-6EFB-4B8A-9EE5-C99F940AC3D4}"/>
    <dgm:cxn modelId="{187CCF17-0143-4FB8-98F9-9986F83885FD}" type="presParOf" srcId="{9046498B-6675-4442-A698-45AC866A5013}" destId="{5FD00DBD-2103-499F-B72B-87B9A1385BDB}" srcOrd="0" destOrd="0" presId="urn:microsoft.com/office/officeart/2005/8/layout/vList5"/>
    <dgm:cxn modelId="{004A7EC9-340C-49A5-AD00-DB4ED4894A3D}" type="presParOf" srcId="{5FD00DBD-2103-499F-B72B-87B9A1385BDB}" destId="{3A7B1432-EBFE-44FE-940B-83819A641773}" srcOrd="0" destOrd="0" presId="urn:microsoft.com/office/officeart/2005/8/layout/vList5"/>
    <dgm:cxn modelId="{93B99244-B873-4B89-8356-808EDAD79E8F}" type="presParOf" srcId="{5FD00DBD-2103-499F-B72B-87B9A1385BDB}" destId="{91E339FD-EF41-4555-897B-4DEC6396706B}" srcOrd="1" destOrd="0" presId="urn:microsoft.com/office/officeart/2005/8/layout/vList5"/>
    <dgm:cxn modelId="{86BB7820-BB45-444F-879E-BCD5936FBAFE}" type="presParOf" srcId="{9046498B-6675-4442-A698-45AC866A5013}" destId="{559DD6DE-8903-418D-BBE2-7C5A47D5CD43}" srcOrd="1" destOrd="0" presId="urn:microsoft.com/office/officeart/2005/8/layout/vList5"/>
    <dgm:cxn modelId="{BC04F28C-DD86-474C-B865-1EEF0B7DC6C1}" type="presParOf" srcId="{9046498B-6675-4442-A698-45AC866A5013}" destId="{DED90D43-B834-45EA-A801-F7FE0E044103}" srcOrd="2" destOrd="0" presId="urn:microsoft.com/office/officeart/2005/8/layout/vList5"/>
    <dgm:cxn modelId="{6B470903-604A-4F66-91A5-5C8C93A8CB2F}" type="presParOf" srcId="{DED90D43-B834-45EA-A801-F7FE0E044103}" destId="{98CB41D6-2DC9-417A-88CB-48CA22FFA7BD}" srcOrd="0" destOrd="0" presId="urn:microsoft.com/office/officeart/2005/8/layout/vList5"/>
    <dgm:cxn modelId="{C6AABC02-094B-41DF-9E23-8DA2A43219C2}" type="presParOf" srcId="{DED90D43-B834-45EA-A801-F7FE0E044103}" destId="{2298099E-0427-40C4-A53C-56109D3321F8}" srcOrd="1" destOrd="0" presId="urn:microsoft.com/office/officeart/2005/8/layout/vList5"/>
    <dgm:cxn modelId="{DC84D1D7-FA15-4978-BFE0-4F0DAEBC390E}" type="presParOf" srcId="{9046498B-6675-4442-A698-45AC866A5013}" destId="{2B6010C8-53C2-4F9F-995D-235DA986F1F3}" srcOrd="3" destOrd="0" presId="urn:microsoft.com/office/officeart/2005/8/layout/vList5"/>
    <dgm:cxn modelId="{F3A721E3-7AF4-473F-8E9B-C738CFB7D822}" type="presParOf" srcId="{9046498B-6675-4442-A698-45AC866A5013}" destId="{6C91DC6F-C59D-42B2-941B-D8F3FE13DC35}" srcOrd="4" destOrd="0" presId="urn:microsoft.com/office/officeart/2005/8/layout/vList5"/>
    <dgm:cxn modelId="{53E9F752-0B07-4C2C-B263-5A87A561810E}" type="presParOf" srcId="{6C91DC6F-C59D-42B2-941B-D8F3FE13DC35}" destId="{F8F2D2EA-126F-4E10-95E7-B6F8443F74D6}" srcOrd="0" destOrd="0" presId="urn:microsoft.com/office/officeart/2005/8/layout/vList5"/>
    <dgm:cxn modelId="{BB73363B-8D7D-445F-A79E-5E44833BDBA1}" type="presParOf" srcId="{6C91DC6F-C59D-42B2-941B-D8F3FE13DC35}" destId="{461D7995-3E49-443D-B6DA-D1801D13CED6}" srcOrd="1" destOrd="0" presId="urn:microsoft.com/office/officeart/2005/8/layout/vList5"/>
    <dgm:cxn modelId="{4A0B1134-60B8-494C-AB02-6FB38E10825E}" type="presParOf" srcId="{9046498B-6675-4442-A698-45AC866A5013}" destId="{B94C0E55-49AD-4B91-AAA0-5E6A8880ACA4}" srcOrd="5" destOrd="0" presId="urn:microsoft.com/office/officeart/2005/8/layout/vList5"/>
    <dgm:cxn modelId="{1D401A8B-D315-4673-AFEB-ADE71F61E486}" type="presParOf" srcId="{9046498B-6675-4442-A698-45AC866A5013}" destId="{8F7EF774-2BCA-4ADF-BFE3-802C54AC0B23}" srcOrd="6" destOrd="0" presId="urn:microsoft.com/office/officeart/2005/8/layout/vList5"/>
    <dgm:cxn modelId="{2B5C32CB-081F-4935-BC9E-E837A0BA2E6E}" type="presParOf" srcId="{8F7EF774-2BCA-4ADF-BFE3-802C54AC0B23}" destId="{7A863290-5F08-45BC-9417-CA16D1E24A05}" srcOrd="0" destOrd="0" presId="urn:microsoft.com/office/officeart/2005/8/layout/vList5"/>
    <dgm:cxn modelId="{8991AA1C-2E44-4408-9CB3-A2DB944CB047}" type="presParOf" srcId="{8F7EF774-2BCA-4ADF-BFE3-802C54AC0B23}" destId="{09828053-DA0C-446D-B480-91871369C009}" srcOrd="1" destOrd="0" presId="urn:microsoft.com/office/officeart/2005/8/layout/vList5"/>
    <dgm:cxn modelId="{1F7EC059-3AF8-45E4-88A1-5D1A0E5349FE}" type="presParOf" srcId="{9046498B-6675-4442-A698-45AC866A5013}" destId="{ACE72790-5115-4211-8E5A-FA94E87C954F}" srcOrd="7" destOrd="0" presId="urn:microsoft.com/office/officeart/2005/8/layout/vList5"/>
    <dgm:cxn modelId="{07A935AF-1FBC-43A4-8D3B-2B265D7F4793}" type="presParOf" srcId="{9046498B-6675-4442-A698-45AC866A5013}" destId="{53A6FD13-27D1-42A1-8033-6428C4D3386A}" srcOrd="8" destOrd="0" presId="urn:microsoft.com/office/officeart/2005/8/layout/vList5"/>
    <dgm:cxn modelId="{DC076922-D5FD-4EAD-B4AF-F33BCA6718D8}" type="presParOf" srcId="{53A6FD13-27D1-42A1-8033-6428C4D3386A}" destId="{323EECC0-5820-4C1B-8701-569899E15A13}" srcOrd="0" destOrd="0" presId="urn:microsoft.com/office/officeart/2005/8/layout/vList5"/>
    <dgm:cxn modelId="{E401D9B5-6B33-46E4-8526-EB56480B3467}" type="presParOf" srcId="{53A6FD13-27D1-42A1-8033-6428C4D3386A}" destId="{AD30F0FD-24F7-46AE-B3A7-4C00897F6637}" srcOrd="1" destOrd="0" presId="urn:microsoft.com/office/officeart/2005/8/layout/vList5"/>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9F31C9-0C2C-4F83-9ACB-DDF5BD2A0915}" type="doc">
      <dgm:prSet loTypeId="urn:microsoft.com/office/officeart/2005/8/layout/hierarchy4" loCatId="relationship" qsTypeId="urn:microsoft.com/office/officeart/2005/8/quickstyle/simple4" qsCatId="simple" csTypeId="urn:microsoft.com/office/officeart/2005/8/colors/accent1_2" csCatId="accent1" phldr="1"/>
      <dgm:spPr/>
      <dgm:t>
        <a:bodyPr/>
        <a:lstStyle/>
        <a:p>
          <a:endParaRPr lang="en-GB"/>
        </a:p>
      </dgm:t>
    </dgm:pt>
    <dgm:pt modelId="{56D93008-6D49-4CB8-B9A7-11B02B6D42C8}">
      <dgm:prSet phldrT="[Text]" custT="1"/>
      <dgm:spPr>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solidFill>
                <a:schemeClr val="bg1"/>
              </a:solidFill>
              <a:latin typeface="+mn-lt"/>
              <a:cs typeface="Arial" pitchFamily="34" charset="0"/>
            </a:rPr>
            <a:t>FIP aims to promote inclusive growth through provision of market based financial services to mostly the poor, small entrepreneurs, women and marginalized communities</a:t>
          </a:r>
          <a:r>
            <a:rPr lang="en-GB" sz="1400" dirty="0" smtClean="0">
              <a:solidFill>
                <a:schemeClr val="bg1"/>
              </a:solidFill>
              <a:latin typeface="+mn-lt"/>
            </a:rPr>
            <a:t> </a:t>
          </a:r>
          <a:endParaRPr lang="en-GB" sz="1400" b="1" dirty="0">
            <a:solidFill>
              <a:schemeClr val="bg1"/>
            </a:solidFill>
            <a:latin typeface="+mn-lt"/>
          </a:endParaRPr>
        </a:p>
      </dgm:t>
    </dgm:pt>
    <dgm:pt modelId="{6A36A0CD-E7AD-4536-BA22-1C586578701E}" type="parTrans" cxnId="{9A076B2F-ACC7-41F5-8882-BE8C44B7C762}">
      <dgm:prSet/>
      <dgm:spPr/>
      <dgm:t>
        <a:bodyPr/>
        <a:lstStyle/>
        <a:p>
          <a:endParaRPr lang="en-GB" sz="1400" b="1">
            <a:solidFill>
              <a:schemeClr val="bg1"/>
            </a:solidFill>
            <a:latin typeface="+mn-lt"/>
          </a:endParaRPr>
        </a:p>
      </dgm:t>
    </dgm:pt>
    <dgm:pt modelId="{B97F715F-4537-4FFF-AAE8-BEB8D2330B49}" type="sibTrans" cxnId="{9A076B2F-ACC7-41F5-8882-BE8C44B7C762}">
      <dgm:prSet/>
      <dgm:spPr/>
      <dgm:t>
        <a:bodyPr/>
        <a:lstStyle/>
        <a:p>
          <a:endParaRPr lang="en-GB" sz="1400" b="1">
            <a:solidFill>
              <a:schemeClr val="bg1"/>
            </a:solidFill>
            <a:latin typeface="+mn-lt"/>
          </a:endParaRPr>
        </a:p>
      </dgm:t>
    </dgm:pt>
    <dgm:pt modelId="{1A75EE82-87BB-4ACE-8B47-EA9620980192}">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400" b="1" dirty="0" smtClean="0">
              <a:solidFill>
                <a:schemeClr val="bg1"/>
              </a:solidFill>
              <a:latin typeface="+mn-lt"/>
            </a:rPr>
            <a:t>Microfinance Credit Guarantee Facility (£10m) </a:t>
          </a:r>
          <a:endParaRPr lang="en-GB" sz="1400" b="1" dirty="0">
            <a:solidFill>
              <a:schemeClr val="bg1"/>
            </a:solidFill>
            <a:latin typeface="+mn-lt"/>
          </a:endParaRPr>
        </a:p>
      </dgm:t>
    </dgm:pt>
    <dgm:pt modelId="{5993D72C-FEEF-4638-841B-A91E98E70317}" type="parTrans" cxnId="{9CF45E5B-591B-47C2-847A-127064FAAF2C}">
      <dgm:prSet/>
      <dgm:spPr/>
      <dgm:t>
        <a:bodyPr/>
        <a:lstStyle/>
        <a:p>
          <a:endParaRPr lang="en-GB" sz="1400" b="1">
            <a:solidFill>
              <a:schemeClr val="bg1"/>
            </a:solidFill>
            <a:latin typeface="+mn-lt"/>
          </a:endParaRPr>
        </a:p>
      </dgm:t>
    </dgm:pt>
    <dgm:pt modelId="{8F732F9C-B406-4A37-BF9A-492C6637782F}" type="sibTrans" cxnId="{9CF45E5B-591B-47C2-847A-127064FAAF2C}">
      <dgm:prSet/>
      <dgm:spPr/>
      <dgm:t>
        <a:bodyPr/>
        <a:lstStyle/>
        <a:p>
          <a:endParaRPr lang="en-GB" sz="1400" b="1">
            <a:solidFill>
              <a:schemeClr val="bg1"/>
            </a:solidFill>
            <a:latin typeface="+mn-lt"/>
          </a:endParaRPr>
        </a:p>
      </dgm:t>
    </dgm:pt>
    <dgm:pt modelId="{CD699225-8CE3-488F-B33F-808DADC99D0C}">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400" b="1" dirty="0" smtClean="0">
              <a:solidFill>
                <a:schemeClr val="bg1"/>
              </a:solidFill>
              <a:latin typeface="+mn-lt"/>
            </a:rPr>
            <a:t>Institutional Strengthening Fund (£10m) </a:t>
          </a:r>
          <a:endParaRPr lang="en-GB" sz="1400" b="1" dirty="0">
            <a:solidFill>
              <a:schemeClr val="bg1"/>
            </a:solidFill>
            <a:latin typeface="+mn-lt"/>
          </a:endParaRPr>
        </a:p>
      </dgm:t>
    </dgm:pt>
    <dgm:pt modelId="{FDF0A8FA-9715-4371-B965-BBE52BC65B6C}" type="parTrans" cxnId="{FB7E12A6-337B-4E8A-9A3E-4586F4238855}">
      <dgm:prSet/>
      <dgm:spPr/>
      <dgm:t>
        <a:bodyPr/>
        <a:lstStyle/>
        <a:p>
          <a:endParaRPr lang="en-GB" sz="1400" b="1">
            <a:solidFill>
              <a:schemeClr val="bg1"/>
            </a:solidFill>
            <a:latin typeface="+mn-lt"/>
          </a:endParaRPr>
        </a:p>
      </dgm:t>
    </dgm:pt>
    <dgm:pt modelId="{A09ADE0E-9515-4F47-8BB4-274BB5EC6C7D}" type="sibTrans" cxnId="{FB7E12A6-337B-4E8A-9A3E-4586F4238855}">
      <dgm:prSet/>
      <dgm:spPr/>
      <dgm:t>
        <a:bodyPr/>
        <a:lstStyle/>
        <a:p>
          <a:endParaRPr lang="en-GB" sz="1400" b="1">
            <a:solidFill>
              <a:schemeClr val="bg1"/>
            </a:solidFill>
            <a:latin typeface="+mn-lt"/>
          </a:endParaRPr>
        </a:p>
      </dgm:t>
    </dgm:pt>
    <dgm:pt modelId="{D6D71A13-6385-42ED-A81D-9F275C6E9A47}">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400" b="1" dirty="0" smtClean="0">
              <a:solidFill>
                <a:schemeClr val="bg1"/>
              </a:solidFill>
              <a:latin typeface="+mn-lt"/>
            </a:rPr>
            <a:t>Financial  Innovation Challenge Fund (£10m) </a:t>
          </a:r>
          <a:endParaRPr lang="en-GB" sz="1400" b="1" dirty="0">
            <a:solidFill>
              <a:schemeClr val="bg1"/>
            </a:solidFill>
            <a:latin typeface="+mn-lt"/>
          </a:endParaRPr>
        </a:p>
      </dgm:t>
    </dgm:pt>
    <dgm:pt modelId="{0CF9C792-B687-4AFF-AC55-3980E14D6E4C}" type="parTrans" cxnId="{BE523C1E-F889-41EA-A312-AD534B24ECD8}">
      <dgm:prSet/>
      <dgm:spPr/>
      <dgm:t>
        <a:bodyPr/>
        <a:lstStyle/>
        <a:p>
          <a:endParaRPr lang="en-GB" sz="1400" b="1">
            <a:solidFill>
              <a:schemeClr val="bg1"/>
            </a:solidFill>
            <a:latin typeface="+mn-lt"/>
          </a:endParaRPr>
        </a:p>
      </dgm:t>
    </dgm:pt>
    <dgm:pt modelId="{5B8930F9-E463-4BFF-A2C2-76930D7C0714}" type="sibTrans" cxnId="{BE523C1E-F889-41EA-A312-AD534B24ECD8}">
      <dgm:prSet/>
      <dgm:spPr/>
      <dgm:t>
        <a:bodyPr/>
        <a:lstStyle/>
        <a:p>
          <a:endParaRPr lang="en-GB" sz="1400" b="1">
            <a:solidFill>
              <a:schemeClr val="bg1"/>
            </a:solidFill>
            <a:latin typeface="+mn-lt"/>
          </a:endParaRPr>
        </a:p>
      </dgm:t>
    </dgm:pt>
    <dgm:pt modelId="{9BEE5A9C-2AB5-46ED-BC50-442D26608385}">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400" b="1" dirty="0" smtClean="0">
              <a:solidFill>
                <a:schemeClr val="bg1"/>
              </a:solidFill>
              <a:latin typeface="+mn-lt"/>
            </a:rPr>
            <a:t>Small and Rural Guarantee Facility (£10m)  </a:t>
          </a:r>
          <a:endParaRPr lang="en-GB" sz="1400" b="1" dirty="0">
            <a:solidFill>
              <a:schemeClr val="bg1"/>
            </a:solidFill>
            <a:latin typeface="+mn-lt"/>
          </a:endParaRPr>
        </a:p>
      </dgm:t>
    </dgm:pt>
    <dgm:pt modelId="{6F2194A3-0174-4386-AE0A-BBBFC8017F0B}" type="parTrans" cxnId="{25092F92-2EAB-4661-AB8C-3AAF0F4FD93C}">
      <dgm:prSet/>
      <dgm:spPr/>
      <dgm:t>
        <a:bodyPr/>
        <a:lstStyle/>
        <a:p>
          <a:endParaRPr lang="en-GB" sz="1400" b="1">
            <a:solidFill>
              <a:schemeClr val="bg1"/>
            </a:solidFill>
            <a:latin typeface="+mn-lt"/>
          </a:endParaRPr>
        </a:p>
      </dgm:t>
    </dgm:pt>
    <dgm:pt modelId="{694E5663-D2ED-47F6-A086-76B73294F8F4}" type="sibTrans" cxnId="{25092F92-2EAB-4661-AB8C-3AAF0F4FD93C}">
      <dgm:prSet/>
      <dgm:spPr/>
      <dgm:t>
        <a:bodyPr/>
        <a:lstStyle/>
        <a:p>
          <a:endParaRPr lang="en-GB" sz="1400" b="1">
            <a:solidFill>
              <a:schemeClr val="bg1"/>
            </a:solidFill>
            <a:latin typeface="+mn-lt"/>
          </a:endParaRPr>
        </a:p>
      </dgm:t>
    </dgm:pt>
    <dgm:pt modelId="{46136008-B114-417A-A41A-ED0310B23860}" type="pres">
      <dgm:prSet presAssocID="{629F31C9-0C2C-4F83-9ACB-DDF5BD2A0915}" presName="Name0" presStyleCnt="0">
        <dgm:presLayoutVars>
          <dgm:chPref val="1"/>
          <dgm:dir/>
          <dgm:animOne val="branch"/>
          <dgm:animLvl val="lvl"/>
          <dgm:resizeHandles/>
        </dgm:presLayoutVars>
      </dgm:prSet>
      <dgm:spPr/>
      <dgm:t>
        <a:bodyPr/>
        <a:lstStyle/>
        <a:p>
          <a:endParaRPr lang="en-GB"/>
        </a:p>
      </dgm:t>
    </dgm:pt>
    <dgm:pt modelId="{00770B09-B8CD-465B-8D79-5F689BD7151B}" type="pres">
      <dgm:prSet presAssocID="{56D93008-6D49-4CB8-B9A7-11B02B6D42C8}" presName="vertOne" presStyleCnt="0"/>
      <dgm:spPr/>
      <dgm:t>
        <a:bodyPr/>
        <a:lstStyle/>
        <a:p>
          <a:endParaRPr lang="en-GB"/>
        </a:p>
      </dgm:t>
    </dgm:pt>
    <dgm:pt modelId="{FEAC7496-A4AB-4AD5-99C2-73508EF24FBF}" type="pres">
      <dgm:prSet presAssocID="{56D93008-6D49-4CB8-B9A7-11B02B6D42C8}" presName="txOne" presStyleLbl="node0" presStyleIdx="0" presStyleCnt="1" custScaleY="46366" custLinFactNeighborX="-16" custLinFactNeighborY="-699">
        <dgm:presLayoutVars>
          <dgm:chPref val="3"/>
        </dgm:presLayoutVars>
      </dgm:prSet>
      <dgm:spPr/>
      <dgm:t>
        <a:bodyPr/>
        <a:lstStyle/>
        <a:p>
          <a:endParaRPr lang="en-GB"/>
        </a:p>
      </dgm:t>
    </dgm:pt>
    <dgm:pt modelId="{5AE45E59-DF61-4E9C-BC23-447152041354}" type="pres">
      <dgm:prSet presAssocID="{56D93008-6D49-4CB8-B9A7-11B02B6D42C8}" presName="parTransOne" presStyleCnt="0"/>
      <dgm:spPr/>
      <dgm:t>
        <a:bodyPr/>
        <a:lstStyle/>
        <a:p>
          <a:endParaRPr lang="en-GB"/>
        </a:p>
      </dgm:t>
    </dgm:pt>
    <dgm:pt modelId="{E5CF6C54-DCEF-4D5B-84D6-6D4C6A490A1D}" type="pres">
      <dgm:prSet presAssocID="{56D93008-6D49-4CB8-B9A7-11B02B6D42C8}" presName="horzOne" presStyleCnt="0"/>
      <dgm:spPr/>
      <dgm:t>
        <a:bodyPr/>
        <a:lstStyle/>
        <a:p>
          <a:endParaRPr lang="en-GB"/>
        </a:p>
      </dgm:t>
    </dgm:pt>
    <dgm:pt modelId="{6E40C443-6E7D-4F11-A565-4D5D30EBC97D}" type="pres">
      <dgm:prSet presAssocID="{1A75EE82-87BB-4ACE-8B47-EA9620980192}" presName="vertTwo" presStyleCnt="0"/>
      <dgm:spPr/>
      <dgm:t>
        <a:bodyPr/>
        <a:lstStyle/>
        <a:p>
          <a:endParaRPr lang="en-GB"/>
        </a:p>
      </dgm:t>
    </dgm:pt>
    <dgm:pt modelId="{3C27CD41-6944-47D0-A17B-6DCAC8E81CDE}" type="pres">
      <dgm:prSet presAssocID="{1A75EE82-87BB-4ACE-8B47-EA9620980192}" presName="txTwo" presStyleLbl="node2" presStyleIdx="0" presStyleCnt="4" custScaleY="91579">
        <dgm:presLayoutVars>
          <dgm:chPref val="3"/>
        </dgm:presLayoutVars>
      </dgm:prSet>
      <dgm:spPr/>
      <dgm:t>
        <a:bodyPr/>
        <a:lstStyle/>
        <a:p>
          <a:endParaRPr lang="en-GB"/>
        </a:p>
      </dgm:t>
    </dgm:pt>
    <dgm:pt modelId="{4A6350BB-D9A1-4870-8F8E-28CDB9310BEE}" type="pres">
      <dgm:prSet presAssocID="{1A75EE82-87BB-4ACE-8B47-EA9620980192}" presName="horzTwo" presStyleCnt="0"/>
      <dgm:spPr/>
      <dgm:t>
        <a:bodyPr/>
        <a:lstStyle/>
        <a:p>
          <a:endParaRPr lang="en-GB"/>
        </a:p>
      </dgm:t>
    </dgm:pt>
    <dgm:pt modelId="{94C6C125-D4BA-406B-A2EA-6275EEB3E1DC}" type="pres">
      <dgm:prSet presAssocID="{8F732F9C-B406-4A37-BF9A-492C6637782F}" presName="sibSpaceTwo" presStyleCnt="0"/>
      <dgm:spPr/>
      <dgm:t>
        <a:bodyPr/>
        <a:lstStyle/>
        <a:p>
          <a:endParaRPr lang="en-GB"/>
        </a:p>
      </dgm:t>
    </dgm:pt>
    <dgm:pt modelId="{761071D8-AE56-41C1-9DD2-148A51C3A199}" type="pres">
      <dgm:prSet presAssocID="{CD699225-8CE3-488F-B33F-808DADC99D0C}" presName="vertTwo" presStyleCnt="0"/>
      <dgm:spPr/>
      <dgm:t>
        <a:bodyPr/>
        <a:lstStyle/>
        <a:p>
          <a:endParaRPr lang="en-GB"/>
        </a:p>
      </dgm:t>
    </dgm:pt>
    <dgm:pt modelId="{93F1E7D5-3F89-4297-A8FF-D3F69BF5E24F}" type="pres">
      <dgm:prSet presAssocID="{CD699225-8CE3-488F-B33F-808DADC99D0C}" presName="txTwo" presStyleLbl="node2" presStyleIdx="1" presStyleCnt="4" custScaleY="90328">
        <dgm:presLayoutVars>
          <dgm:chPref val="3"/>
        </dgm:presLayoutVars>
      </dgm:prSet>
      <dgm:spPr/>
      <dgm:t>
        <a:bodyPr/>
        <a:lstStyle/>
        <a:p>
          <a:endParaRPr lang="en-GB"/>
        </a:p>
      </dgm:t>
    </dgm:pt>
    <dgm:pt modelId="{3ED620B2-646E-4CE1-9F07-6B51D487BB3B}" type="pres">
      <dgm:prSet presAssocID="{CD699225-8CE3-488F-B33F-808DADC99D0C}" presName="horzTwo" presStyleCnt="0"/>
      <dgm:spPr/>
      <dgm:t>
        <a:bodyPr/>
        <a:lstStyle/>
        <a:p>
          <a:endParaRPr lang="en-GB"/>
        </a:p>
      </dgm:t>
    </dgm:pt>
    <dgm:pt modelId="{EF286BE1-3D08-410A-AFD4-1D6E9067A2A9}" type="pres">
      <dgm:prSet presAssocID="{A09ADE0E-9515-4F47-8BB4-274BB5EC6C7D}" presName="sibSpaceTwo" presStyleCnt="0"/>
      <dgm:spPr/>
      <dgm:t>
        <a:bodyPr/>
        <a:lstStyle/>
        <a:p>
          <a:endParaRPr lang="en-GB"/>
        </a:p>
      </dgm:t>
    </dgm:pt>
    <dgm:pt modelId="{B5AFADF9-05D9-4824-B8CC-8F036543B949}" type="pres">
      <dgm:prSet presAssocID="{D6D71A13-6385-42ED-A81D-9F275C6E9A47}" presName="vertTwo" presStyleCnt="0"/>
      <dgm:spPr/>
      <dgm:t>
        <a:bodyPr/>
        <a:lstStyle/>
        <a:p>
          <a:endParaRPr lang="en-GB"/>
        </a:p>
      </dgm:t>
    </dgm:pt>
    <dgm:pt modelId="{7B344579-C059-4545-A6FD-A495163552D7}" type="pres">
      <dgm:prSet presAssocID="{D6D71A13-6385-42ED-A81D-9F275C6E9A47}" presName="txTwo" presStyleLbl="node2" presStyleIdx="2" presStyleCnt="4" custScaleY="88099">
        <dgm:presLayoutVars>
          <dgm:chPref val="3"/>
        </dgm:presLayoutVars>
      </dgm:prSet>
      <dgm:spPr/>
      <dgm:t>
        <a:bodyPr/>
        <a:lstStyle/>
        <a:p>
          <a:endParaRPr lang="en-GB"/>
        </a:p>
      </dgm:t>
    </dgm:pt>
    <dgm:pt modelId="{5F167F89-A131-4E80-9618-2A3D77A28CD4}" type="pres">
      <dgm:prSet presAssocID="{D6D71A13-6385-42ED-A81D-9F275C6E9A47}" presName="horzTwo" presStyleCnt="0"/>
      <dgm:spPr/>
      <dgm:t>
        <a:bodyPr/>
        <a:lstStyle/>
        <a:p>
          <a:endParaRPr lang="en-GB"/>
        </a:p>
      </dgm:t>
    </dgm:pt>
    <dgm:pt modelId="{D0BE2D4B-0665-4D91-B046-021BD16C8B10}" type="pres">
      <dgm:prSet presAssocID="{5B8930F9-E463-4BFF-A2C2-76930D7C0714}" presName="sibSpaceTwo" presStyleCnt="0"/>
      <dgm:spPr/>
      <dgm:t>
        <a:bodyPr/>
        <a:lstStyle/>
        <a:p>
          <a:endParaRPr lang="en-GB"/>
        </a:p>
      </dgm:t>
    </dgm:pt>
    <dgm:pt modelId="{5089A17A-98AC-47D4-A8A8-3B30D8046C69}" type="pres">
      <dgm:prSet presAssocID="{9BEE5A9C-2AB5-46ED-BC50-442D26608385}" presName="vertTwo" presStyleCnt="0"/>
      <dgm:spPr/>
      <dgm:t>
        <a:bodyPr/>
        <a:lstStyle/>
        <a:p>
          <a:endParaRPr lang="en-GB"/>
        </a:p>
      </dgm:t>
    </dgm:pt>
    <dgm:pt modelId="{9CEE0E35-B092-4F4A-B3B0-7686CB225DE2}" type="pres">
      <dgm:prSet presAssocID="{9BEE5A9C-2AB5-46ED-BC50-442D26608385}" presName="txTwo" presStyleLbl="node2" presStyleIdx="3" presStyleCnt="4" custScaleY="90189">
        <dgm:presLayoutVars>
          <dgm:chPref val="3"/>
        </dgm:presLayoutVars>
      </dgm:prSet>
      <dgm:spPr/>
      <dgm:t>
        <a:bodyPr/>
        <a:lstStyle/>
        <a:p>
          <a:endParaRPr lang="en-GB"/>
        </a:p>
      </dgm:t>
    </dgm:pt>
    <dgm:pt modelId="{893D04D9-450B-4F26-8FF0-B82DD7656F32}" type="pres">
      <dgm:prSet presAssocID="{9BEE5A9C-2AB5-46ED-BC50-442D26608385}" presName="horzTwo" presStyleCnt="0"/>
      <dgm:spPr/>
      <dgm:t>
        <a:bodyPr/>
        <a:lstStyle/>
        <a:p>
          <a:endParaRPr lang="en-GB"/>
        </a:p>
      </dgm:t>
    </dgm:pt>
  </dgm:ptLst>
  <dgm:cxnLst>
    <dgm:cxn modelId="{E1859009-0401-4202-B090-E1114D054882}" type="presOf" srcId="{1A75EE82-87BB-4ACE-8B47-EA9620980192}" destId="{3C27CD41-6944-47D0-A17B-6DCAC8E81CDE}" srcOrd="0" destOrd="0" presId="urn:microsoft.com/office/officeart/2005/8/layout/hierarchy4"/>
    <dgm:cxn modelId="{FB7E12A6-337B-4E8A-9A3E-4586F4238855}" srcId="{56D93008-6D49-4CB8-B9A7-11B02B6D42C8}" destId="{CD699225-8CE3-488F-B33F-808DADC99D0C}" srcOrd="1" destOrd="0" parTransId="{FDF0A8FA-9715-4371-B965-BBE52BC65B6C}" sibTransId="{A09ADE0E-9515-4F47-8BB4-274BB5EC6C7D}"/>
    <dgm:cxn modelId="{9A076B2F-ACC7-41F5-8882-BE8C44B7C762}" srcId="{629F31C9-0C2C-4F83-9ACB-DDF5BD2A0915}" destId="{56D93008-6D49-4CB8-B9A7-11B02B6D42C8}" srcOrd="0" destOrd="0" parTransId="{6A36A0CD-E7AD-4536-BA22-1C586578701E}" sibTransId="{B97F715F-4537-4FFF-AAE8-BEB8D2330B49}"/>
    <dgm:cxn modelId="{25092F92-2EAB-4661-AB8C-3AAF0F4FD93C}" srcId="{56D93008-6D49-4CB8-B9A7-11B02B6D42C8}" destId="{9BEE5A9C-2AB5-46ED-BC50-442D26608385}" srcOrd="3" destOrd="0" parTransId="{6F2194A3-0174-4386-AE0A-BBBFC8017F0B}" sibTransId="{694E5663-D2ED-47F6-A086-76B73294F8F4}"/>
    <dgm:cxn modelId="{BE523C1E-F889-41EA-A312-AD534B24ECD8}" srcId="{56D93008-6D49-4CB8-B9A7-11B02B6D42C8}" destId="{D6D71A13-6385-42ED-A81D-9F275C6E9A47}" srcOrd="2" destOrd="0" parTransId="{0CF9C792-B687-4AFF-AC55-3980E14D6E4C}" sibTransId="{5B8930F9-E463-4BFF-A2C2-76930D7C0714}"/>
    <dgm:cxn modelId="{9CF45E5B-591B-47C2-847A-127064FAAF2C}" srcId="{56D93008-6D49-4CB8-B9A7-11B02B6D42C8}" destId="{1A75EE82-87BB-4ACE-8B47-EA9620980192}" srcOrd="0" destOrd="0" parTransId="{5993D72C-FEEF-4638-841B-A91E98E70317}" sibTransId="{8F732F9C-B406-4A37-BF9A-492C6637782F}"/>
    <dgm:cxn modelId="{06C74913-9F6A-47F9-B9B9-B69CF134C872}" type="presOf" srcId="{D6D71A13-6385-42ED-A81D-9F275C6E9A47}" destId="{7B344579-C059-4545-A6FD-A495163552D7}" srcOrd="0" destOrd="0" presId="urn:microsoft.com/office/officeart/2005/8/layout/hierarchy4"/>
    <dgm:cxn modelId="{FEE9E3F9-0F77-4422-A57D-A8FD5820F0D9}" type="presOf" srcId="{56D93008-6D49-4CB8-B9A7-11B02B6D42C8}" destId="{FEAC7496-A4AB-4AD5-99C2-73508EF24FBF}" srcOrd="0" destOrd="0" presId="urn:microsoft.com/office/officeart/2005/8/layout/hierarchy4"/>
    <dgm:cxn modelId="{0963C798-2987-48E7-9119-9562B5A79B7B}" type="presOf" srcId="{CD699225-8CE3-488F-B33F-808DADC99D0C}" destId="{93F1E7D5-3F89-4297-A8FF-D3F69BF5E24F}" srcOrd="0" destOrd="0" presId="urn:microsoft.com/office/officeart/2005/8/layout/hierarchy4"/>
    <dgm:cxn modelId="{4F44D02A-47C3-4CB7-BDFF-FEABF4C3D112}" type="presOf" srcId="{9BEE5A9C-2AB5-46ED-BC50-442D26608385}" destId="{9CEE0E35-B092-4F4A-B3B0-7686CB225DE2}" srcOrd="0" destOrd="0" presId="urn:microsoft.com/office/officeart/2005/8/layout/hierarchy4"/>
    <dgm:cxn modelId="{FB09E18C-825C-4DF7-AC6E-73F39CF3633F}" type="presOf" srcId="{629F31C9-0C2C-4F83-9ACB-DDF5BD2A0915}" destId="{46136008-B114-417A-A41A-ED0310B23860}" srcOrd="0" destOrd="0" presId="urn:microsoft.com/office/officeart/2005/8/layout/hierarchy4"/>
    <dgm:cxn modelId="{C68725F5-F403-4DD3-9F35-BDC57CA0842A}" type="presParOf" srcId="{46136008-B114-417A-A41A-ED0310B23860}" destId="{00770B09-B8CD-465B-8D79-5F689BD7151B}" srcOrd="0" destOrd="0" presId="urn:microsoft.com/office/officeart/2005/8/layout/hierarchy4"/>
    <dgm:cxn modelId="{DD7A5FAF-1AF7-4A7C-90A2-A70284B32551}" type="presParOf" srcId="{00770B09-B8CD-465B-8D79-5F689BD7151B}" destId="{FEAC7496-A4AB-4AD5-99C2-73508EF24FBF}" srcOrd="0" destOrd="0" presId="urn:microsoft.com/office/officeart/2005/8/layout/hierarchy4"/>
    <dgm:cxn modelId="{72A8D0C0-9E12-4145-AD9D-932957C85878}" type="presParOf" srcId="{00770B09-B8CD-465B-8D79-5F689BD7151B}" destId="{5AE45E59-DF61-4E9C-BC23-447152041354}" srcOrd="1" destOrd="0" presId="urn:microsoft.com/office/officeart/2005/8/layout/hierarchy4"/>
    <dgm:cxn modelId="{26FF3726-1156-4188-8947-739B4F52CA9C}" type="presParOf" srcId="{00770B09-B8CD-465B-8D79-5F689BD7151B}" destId="{E5CF6C54-DCEF-4D5B-84D6-6D4C6A490A1D}" srcOrd="2" destOrd="0" presId="urn:microsoft.com/office/officeart/2005/8/layout/hierarchy4"/>
    <dgm:cxn modelId="{86C6168B-695C-4E2F-9B28-65D60423B241}" type="presParOf" srcId="{E5CF6C54-DCEF-4D5B-84D6-6D4C6A490A1D}" destId="{6E40C443-6E7D-4F11-A565-4D5D30EBC97D}" srcOrd="0" destOrd="0" presId="urn:microsoft.com/office/officeart/2005/8/layout/hierarchy4"/>
    <dgm:cxn modelId="{F3130BE2-EBBB-4C1F-B3CE-4EFE3F150DCE}" type="presParOf" srcId="{6E40C443-6E7D-4F11-A565-4D5D30EBC97D}" destId="{3C27CD41-6944-47D0-A17B-6DCAC8E81CDE}" srcOrd="0" destOrd="0" presId="urn:microsoft.com/office/officeart/2005/8/layout/hierarchy4"/>
    <dgm:cxn modelId="{4C9C60D5-293B-43D3-982C-104233220354}" type="presParOf" srcId="{6E40C443-6E7D-4F11-A565-4D5D30EBC97D}" destId="{4A6350BB-D9A1-4870-8F8E-28CDB9310BEE}" srcOrd="1" destOrd="0" presId="urn:microsoft.com/office/officeart/2005/8/layout/hierarchy4"/>
    <dgm:cxn modelId="{766215D3-0798-4C5C-859B-7C6A0ADA7FA3}" type="presParOf" srcId="{E5CF6C54-DCEF-4D5B-84D6-6D4C6A490A1D}" destId="{94C6C125-D4BA-406B-A2EA-6275EEB3E1DC}" srcOrd="1" destOrd="0" presId="urn:microsoft.com/office/officeart/2005/8/layout/hierarchy4"/>
    <dgm:cxn modelId="{F49E7D42-6C34-407C-A462-963B9B355F4B}" type="presParOf" srcId="{E5CF6C54-DCEF-4D5B-84D6-6D4C6A490A1D}" destId="{761071D8-AE56-41C1-9DD2-148A51C3A199}" srcOrd="2" destOrd="0" presId="urn:microsoft.com/office/officeart/2005/8/layout/hierarchy4"/>
    <dgm:cxn modelId="{D2F34C16-CDEB-45E0-BDF5-5D6777B9F01D}" type="presParOf" srcId="{761071D8-AE56-41C1-9DD2-148A51C3A199}" destId="{93F1E7D5-3F89-4297-A8FF-D3F69BF5E24F}" srcOrd="0" destOrd="0" presId="urn:microsoft.com/office/officeart/2005/8/layout/hierarchy4"/>
    <dgm:cxn modelId="{0EA65380-21D8-4DFD-B77D-7EC47D972A0D}" type="presParOf" srcId="{761071D8-AE56-41C1-9DD2-148A51C3A199}" destId="{3ED620B2-646E-4CE1-9F07-6B51D487BB3B}" srcOrd="1" destOrd="0" presId="urn:microsoft.com/office/officeart/2005/8/layout/hierarchy4"/>
    <dgm:cxn modelId="{50B5D2EF-C3EB-4D2D-98F4-4586B807B09C}" type="presParOf" srcId="{E5CF6C54-DCEF-4D5B-84D6-6D4C6A490A1D}" destId="{EF286BE1-3D08-410A-AFD4-1D6E9067A2A9}" srcOrd="3" destOrd="0" presId="urn:microsoft.com/office/officeart/2005/8/layout/hierarchy4"/>
    <dgm:cxn modelId="{4A2A7C51-9F59-466C-B96A-D436DDD466D2}" type="presParOf" srcId="{E5CF6C54-DCEF-4D5B-84D6-6D4C6A490A1D}" destId="{B5AFADF9-05D9-4824-B8CC-8F036543B949}" srcOrd="4" destOrd="0" presId="urn:microsoft.com/office/officeart/2005/8/layout/hierarchy4"/>
    <dgm:cxn modelId="{EC4D4552-A1BF-4867-833B-0AE7BBCDD469}" type="presParOf" srcId="{B5AFADF9-05D9-4824-B8CC-8F036543B949}" destId="{7B344579-C059-4545-A6FD-A495163552D7}" srcOrd="0" destOrd="0" presId="urn:microsoft.com/office/officeart/2005/8/layout/hierarchy4"/>
    <dgm:cxn modelId="{6FD244DD-C991-4289-A0DE-6C1E3CDE9E14}" type="presParOf" srcId="{B5AFADF9-05D9-4824-B8CC-8F036543B949}" destId="{5F167F89-A131-4E80-9618-2A3D77A28CD4}" srcOrd="1" destOrd="0" presId="urn:microsoft.com/office/officeart/2005/8/layout/hierarchy4"/>
    <dgm:cxn modelId="{1EEA03B9-C127-4CDE-8541-C0DB891C0458}" type="presParOf" srcId="{E5CF6C54-DCEF-4D5B-84D6-6D4C6A490A1D}" destId="{D0BE2D4B-0665-4D91-B046-021BD16C8B10}" srcOrd="5" destOrd="0" presId="urn:microsoft.com/office/officeart/2005/8/layout/hierarchy4"/>
    <dgm:cxn modelId="{5B45A216-B1D9-4A1A-B604-026A3F007302}" type="presParOf" srcId="{E5CF6C54-DCEF-4D5B-84D6-6D4C6A490A1D}" destId="{5089A17A-98AC-47D4-A8A8-3B30D8046C69}" srcOrd="6" destOrd="0" presId="urn:microsoft.com/office/officeart/2005/8/layout/hierarchy4"/>
    <dgm:cxn modelId="{BE224181-A0E2-41A0-8FE2-07D257A8EACA}" type="presParOf" srcId="{5089A17A-98AC-47D4-A8A8-3B30D8046C69}" destId="{9CEE0E35-B092-4F4A-B3B0-7686CB225DE2}" srcOrd="0" destOrd="0" presId="urn:microsoft.com/office/officeart/2005/8/layout/hierarchy4"/>
    <dgm:cxn modelId="{AB3A4431-B5C0-4DA7-985D-7B6404002134}" type="presParOf" srcId="{5089A17A-98AC-47D4-A8A8-3B30D8046C69}" destId="{893D04D9-450B-4F26-8FF0-B82DD7656F32}" srcOrd="1" destOrd="0" presId="urn:microsoft.com/office/officeart/2005/8/layout/hierarchy4"/>
  </dgm:cxnLst>
  <dgm:bg>
    <a:solidFill>
      <a:schemeClr val="bg1"/>
    </a:solid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5D9FB38-6D26-493F-AFC9-26C52A6F0047}"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en-US"/>
        </a:p>
      </dgm:t>
    </dgm:pt>
    <dgm:pt modelId="{30B291CC-39C9-47E9-85D2-B08D40BBCB19}">
      <dgm:prSet phldrT="[Text]" custT="1"/>
      <dgm:spPr>
        <a:solidFill>
          <a:srgbClr val="0070C0"/>
        </a:solidFill>
      </dgm:spPr>
      <dgm:t>
        <a:bodyPr/>
        <a:lstStyle/>
        <a:p>
          <a:r>
            <a:rPr lang="en-US" sz="1600" b="1" dirty="0" smtClean="0"/>
            <a:t>Retailers Acting as Agent</a:t>
          </a:r>
          <a:endParaRPr lang="en-US" sz="1600" b="1" dirty="0"/>
        </a:p>
      </dgm:t>
    </dgm:pt>
    <dgm:pt modelId="{0613DD11-6295-4024-87C5-FE895BB531B7}" type="parTrans" cxnId="{753D51C5-E852-4CCD-A8B3-BF2147ECA6DA}">
      <dgm:prSet/>
      <dgm:spPr/>
      <dgm:t>
        <a:bodyPr/>
        <a:lstStyle/>
        <a:p>
          <a:endParaRPr lang="en-US"/>
        </a:p>
      </dgm:t>
    </dgm:pt>
    <dgm:pt modelId="{11716A1C-DE90-4587-A929-B72E21E5844A}" type="sibTrans" cxnId="{753D51C5-E852-4CCD-A8B3-BF2147ECA6DA}">
      <dgm:prSet/>
      <dgm:spPr/>
      <dgm:t>
        <a:bodyPr/>
        <a:lstStyle/>
        <a:p>
          <a:endParaRPr lang="en-US"/>
        </a:p>
      </dgm:t>
    </dgm:pt>
    <dgm:pt modelId="{D0FDC4FD-449D-44E4-B371-EA3260C60FD2}">
      <dgm:prSet phldrT="[Text]" custT="1"/>
      <dgm:spPr>
        <a:solidFill>
          <a:srgbClr val="0070C0"/>
        </a:solidFill>
      </dgm:spPr>
      <dgm:t>
        <a:bodyPr/>
        <a:lstStyle/>
        <a:p>
          <a:r>
            <a:rPr lang="en-US" sz="1600" b="1" dirty="0" smtClean="0"/>
            <a:t>Direct Agent</a:t>
          </a:r>
          <a:endParaRPr lang="en-US" sz="1600" b="1" dirty="0"/>
        </a:p>
      </dgm:t>
    </dgm:pt>
    <dgm:pt modelId="{8C2FD2D9-3ED8-4760-BDAB-A0820D432748}" type="parTrans" cxnId="{E76A7B4B-C7FC-4261-97C3-2DB51FA59BA4}">
      <dgm:prSet/>
      <dgm:spPr/>
      <dgm:t>
        <a:bodyPr/>
        <a:lstStyle/>
        <a:p>
          <a:endParaRPr lang="en-US"/>
        </a:p>
      </dgm:t>
    </dgm:pt>
    <dgm:pt modelId="{763B59AD-C4ED-46CB-90C1-2EE56EEF0EFD}" type="sibTrans" cxnId="{E76A7B4B-C7FC-4261-97C3-2DB51FA59BA4}">
      <dgm:prSet/>
      <dgm:spPr/>
      <dgm:t>
        <a:bodyPr/>
        <a:lstStyle/>
        <a:p>
          <a:endParaRPr lang="en-US"/>
        </a:p>
      </dgm:t>
    </dgm:pt>
    <dgm:pt modelId="{C64AB049-234A-4405-AABC-0CB5FC0C1DC0}">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smtClean="0">
              <a:latin typeface="+mn-lt"/>
            </a:rPr>
            <a:t>Three Telco companies are registered with UBL Omni</a:t>
          </a:r>
          <a:endParaRPr lang="en-US" sz="1400" dirty="0">
            <a:latin typeface="+mn-lt"/>
          </a:endParaRPr>
        </a:p>
      </dgm:t>
    </dgm:pt>
    <dgm:pt modelId="{7E9CC86C-F77A-4309-906E-6588B80DD69F}" type="parTrans" cxnId="{BBDE0BB4-2BB7-4218-A773-52F645F1B863}">
      <dgm:prSet/>
      <dgm:spPr/>
      <dgm:t>
        <a:bodyPr/>
        <a:lstStyle/>
        <a:p>
          <a:endParaRPr lang="en-US"/>
        </a:p>
      </dgm:t>
    </dgm:pt>
    <dgm:pt modelId="{8EA9F956-A47B-4949-8AC7-8FF9966E143C}" type="sibTrans" cxnId="{BBDE0BB4-2BB7-4218-A773-52F645F1B863}">
      <dgm:prSet/>
      <dgm:spPr/>
      <dgm:t>
        <a:bodyPr/>
        <a:lstStyle/>
        <a:p>
          <a:endParaRPr lang="en-US"/>
        </a:p>
      </dgm:t>
    </dgm:pt>
    <dgm:pt modelId="{0BB2C438-7BA6-4A88-9C76-C429B63AB33A}">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err="1" smtClean="0">
              <a:latin typeface="+mn-lt"/>
            </a:rPr>
            <a:t>Tameer</a:t>
          </a:r>
          <a:r>
            <a:rPr lang="en-US" sz="1400" dirty="0" smtClean="0">
              <a:latin typeface="+mn-lt"/>
            </a:rPr>
            <a:t> Microfinance Bank Limited </a:t>
          </a:r>
          <a:r>
            <a:rPr lang="en-US" sz="1400" b="1" dirty="0" smtClean="0">
              <a:latin typeface="+mn-lt"/>
            </a:rPr>
            <a:t>(Easy Paisa)</a:t>
          </a:r>
          <a:endParaRPr lang="en-US" sz="1400" b="1" dirty="0">
            <a:latin typeface="+mn-lt"/>
          </a:endParaRPr>
        </a:p>
      </dgm:t>
    </dgm:pt>
    <dgm:pt modelId="{5205E364-E6B8-46C6-B04B-7D72538BCC3A}" type="parTrans" cxnId="{83303086-E6D1-4B42-8974-43B7D8E166A5}">
      <dgm:prSet/>
      <dgm:spPr/>
      <dgm:t>
        <a:bodyPr/>
        <a:lstStyle/>
        <a:p>
          <a:endParaRPr lang="en-US"/>
        </a:p>
      </dgm:t>
    </dgm:pt>
    <dgm:pt modelId="{66F2388A-0724-4697-BE92-12DFB7CC3214}" type="sibTrans" cxnId="{83303086-E6D1-4B42-8974-43B7D8E166A5}">
      <dgm:prSet/>
      <dgm:spPr/>
      <dgm:t>
        <a:bodyPr/>
        <a:lstStyle/>
        <a:p>
          <a:endParaRPr lang="en-US"/>
        </a:p>
      </dgm:t>
    </dgm:pt>
    <dgm:pt modelId="{0EF76045-FAA1-45D2-8684-3E8D7EBBDFFA}">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smtClean="0">
              <a:latin typeface="+mn-lt"/>
            </a:rPr>
            <a:t>Partnership of </a:t>
          </a:r>
          <a:r>
            <a:rPr lang="en-US" sz="1400" dirty="0" err="1" smtClean="0">
              <a:latin typeface="+mn-lt"/>
            </a:rPr>
            <a:t>Telenor</a:t>
          </a:r>
          <a:r>
            <a:rPr lang="en-US" sz="1400" dirty="0" smtClean="0">
              <a:latin typeface="+mn-lt"/>
            </a:rPr>
            <a:t> and </a:t>
          </a:r>
          <a:r>
            <a:rPr lang="en-US" sz="1400" dirty="0" err="1" smtClean="0">
              <a:latin typeface="+mn-lt"/>
            </a:rPr>
            <a:t>Tameer</a:t>
          </a:r>
          <a:endParaRPr lang="en-US" sz="1400" dirty="0">
            <a:latin typeface="+mn-lt"/>
          </a:endParaRPr>
        </a:p>
      </dgm:t>
    </dgm:pt>
    <dgm:pt modelId="{B930120A-366D-4500-A80E-05B6A7CE01DB}" type="parTrans" cxnId="{A3C13692-82C1-4972-9A5A-C7B29F7A488D}">
      <dgm:prSet/>
      <dgm:spPr/>
      <dgm:t>
        <a:bodyPr/>
        <a:lstStyle/>
        <a:p>
          <a:endParaRPr lang="en-US"/>
        </a:p>
      </dgm:t>
    </dgm:pt>
    <dgm:pt modelId="{36CACC0F-0B82-43BE-8319-CEC542B18944}" type="sibTrans" cxnId="{A3C13692-82C1-4972-9A5A-C7B29F7A488D}">
      <dgm:prSet/>
      <dgm:spPr/>
      <dgm:t>
        <a:bodyPr/>
        <a:lstStyle/>
        <a:p>
          <a:endParaRPr lang="en-US"/>
        </a:p>
      </dgm:t>
    </dgm:pt>
    <dgm:pt modelId="{28C2B099-4E44-4872-AF90-2088FED85A79}">
      <dgm:prSet phldrT="[Text]" custT="1"/>
      <dgm:spPr>
        <a:solidFill>
          <a:srgbClr val="0070C0"/>
        </a:solidFill>
      </dgm:spPr>
      <dgm:t>
        <a:bodyPr/>
        <a:lstStyle/>
        <a:p>
          <a:r>
            <a:rPr lang="en-US" sz="1600" b="1" dirty="0" smtClean="0"/>
            <a:t>Extended Services</a:t>
          </a:r>
          <a:endParaRPr lang="en-US" sz="1600" b="1" dirty="0"/>
        </a:p>
      </dgm:t>
    </dgm:pt>
    <dgm:pt modelId="{5D85E0D1-4F81-40ED-91A0-D023DFF7A9E8}" type="parTrans" cxnId="{138480B2-1EE5-4ACB-8CCD-2F437DA246D5}">
      <dgm:prSet/>
      <dgm:spPr/>
      <dgm:t>
        <a:bodyPr/>
        <a:lstStyle/>
        <a:p>
          <a:endParaRPr lang="en-US"/>
        </a:p>
      </dgm:t>
    </dgm:pt>
    <dgm:pt modelId="{AC31C440-8134-4513-A41E-EA1F30165094}" type="sibTrans" cxnId="{138480B2-1EE5-4ACB-8CCD-2F437DA246D5}">
      <dgm:prSet/>
      <dgm:spPr/>
      <dgm:t>
        <a:bodyPr/>
        <a:lstStyle/>
        <a:p>
          <a:endParaRPr lang="en-US"/>
        </a:p>
      </dgm:t>
    </dgm:pt>
    <dgm:pt modelId="{D2611345-3396-49DD-A05F-DBF803934B92}">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smtClean="0">
              <a:latin typeface="+mn-lt"/>
            </a:rPr>
            <a:t>Largest agent networking in Pakistan</a:t>
          </a:r>
          <a:endParaRPr lang="en-US" sz="1400" dirty="0">
            <a:latin typeface="+mn-lt"/>
          </a:endParaRPr>
        </a:p>
      </dgm:t>
    </dgm:pt>
    <dgm:pt modelId="{E74641D3-E5B1-43F5-9330-29D803C08167}" type="parTrans" cxnId="{F3F5D7C2-66D5-4B27-A770-957BF3C89C34}">
      <dgm:prSet/>
      <dgm:spPr/>
      <dgm:t>
        <a:bodyPr/>
        <a:lstStyle/>
        <a:p>
          <a:endParaRPr lang="en-US"/>
        </a:p>
      </dgm:t>
    </dgm:pt>
    <dgm:pt modelId="{DCFAD035-B414-4DD5-ADD5-BE37F4336AF0}" type="sibTrans" cxnId="{F3F5D7C2-66D5-4B27-A770-957BF3C89C34}">
      <dgm:prSet/>
      <dgm:spPr/>
      <dgm:t>
        <a:bodyPr/>
        <a:lstStyle/>
        <a:p>
          <a:endParaRPr lang="en-US"/>
        </a:p>
      </dgm:t>
    </dgm:pt>
    <dgm:pt modelId="{C9B7753F-5F48-474E-9A1F-6F0AFEDFD620}">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marL="0" marR="0" indent="0" algn="l" defTabSz="914400" eaLnBrk="1" fontAlgn="auto" latinLnBrk="0" hangingPunct="1">
            <a:lnSpc>
              <a:spcPct val="100000"/>
            </a:lnSpc>
            <a:spcBef>
              <a:spcPts val="0"/>
            </a:spcBef>
            <a:spcAft>
              <a:spcPts val="0"/>
            </a:spcAft>
            <a:buClrTx/>
            <a:buSzTx/>
            <a:buFontTx/>
            <a:buNone/>
            <a:tabLst/>
            <a:defRPr/>
          </a:pPr>
          <a:r>
            <a:rPr lang="en-US" sz="1400" dirty="0" smtClean="0">
              <a:latin typeface="+mn-lt"/>
            </a:rPr>
            <a:t> MCB Bank Limited </a:t>
          </a:r>
          <a:r>
            <a:rPr lang="en-US" sz="1400" b="1" dirty="0" smtClean="0">
              <a:latin typeface="+mn-lt"/>
            </a:rPr>
            <a:t>(MCB Mobile)</a:t>
          </a:r>
          <a:endParaRPr lang="en-US" sz="1400" b="1" dirty="0">
            <a:latin typeface="+mn-lt"/>
          </a:endParaRPr>
        </a:p>
      </dgm:t>
    </dgm:pt>
    <dgm:pt modelId="{CA1A7C76-F89A-4301-ACC5-0BAFF0AF8A69}" type="parTrans" cxnId="{1E02028B-6168-49AC-828D-E071B79A5B18}">
      <dgm:prSet/>
      <dgm:spPr/>
      <dgm:t>
        <a:bodyPr/>
        <a:lstStyle/>
        <a:p>
          <a:endParaRPr lang="en-US"/>
        </a:p>
      </dgm:t>
    </dgm:pt>
    <dgm:pt modelId="{98FD02C5-8789-48F6-958E-E1AA314CED07}" type="sibTrans" cxnId="{1E02028B-6168-49AC-828D-E071B79A5B18}">
      <dgm:prSet/>
      <dgm:spPr/>
      <dgm:t>
        <a:bodyPr/>
        <a:lstStyle/>
        <a:p>
          <a:endParaRPr lang="en-US"/>
        </a:p>
      </dgm:t>
    </dgm:pt>
    <dgm:pt modelId="{3F313312-7353-42EA-A26B-C95E9D226CC6}">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smtClean="0">
              <a:latin typeface="+mn-lt"/>
            </a:rPr>
            <a:t>United Bank Limited </a:t>
          </a:r>
          <a:r>
            <a:rPr lang="en-US" sz="1400" b="1" dirty="0" smtClean="0">
              <a:latin typeface="+mn-lt"/>
            </a:rPr>
            <a:t>(Omni)</a:t>
          </a:r>
          <a:endParaRPr lang="en-US" sz="1400" b="1" dirty="0">
            <a:latin typeface="+mn-lt"/>
          </a:endParaRPr>
        </a:p>
      </dgm:t>
    </dgm:pt>
    <dgm:pt modelId="{7794D200-0C32-4EB9-B4FD-A4A177AB66CC}" type="parTrans" cxnId="{3D0E7E21-FCDA-4644-BAB5-A7FE4571D3E1}">
      <dgm:prSet/>
      <dgm:spPr/>
      <dgm:t>
        <a:bodyPr/>
        <a:lstStyle/>
        <a:p>
          <a:endParaRPr lang="en-US"/>
        </a:p>
      </dgm:t>
    </dgm:pt>
    <dgm:pt modelId="{A15E2726-484B-449E-93D0-138A4A43F787}" type="sibTrans" cxnId="{3D0E7E21-FCDA-4644-BAB5-A7FE4571D3E1}">
      <dgm:prSet/>
      <dgm:spPr/>
      <dgm:t>
        <a:bodyPr/>
        <a:lstStyle/>
        <a:p>
          <a:endParaRPr lang="en-US"/>
        </a:p>
      </dgm:t>
    </dgm:pt>
    <dgm:pt modelId="{E286F787-3C7A-49E2-9572-521865F72712}">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marL="0" marR="0" indent="0" algn="l" defTabSz="914400" eaLnBrk="1" fontAlgn="auto" latinLnBrk="0" hangingPunct="1">
            <a:lnSpc>
              <a:spcPct val="100000"/>
            </a:lnSpc>
            <a:spcBef>
              <a:spcPts val="0"/>
            </a:spcBef>
            <a:spcAft>
              <a:spcPts val="0"/>
            </a:spcAft>
            <a:buClrTx/>
            <a:buSzTx/>
            <a:buFontTx/>
            <a:buNone/>
            <a:tabLst/>
            <a:defRPr/>
          </a:pPr>
          <a:r>
            <a:rPr lang="en-US" sz="1400" dirty="0" smtClean="0">
              <a:latin typeface="+mn-lt"/>
            </a:rPr>
            <a:t> Recently obtained BB License. Offering services to existing customers since long</a:t>
          </a:r>
        </a:p>
      </dgm:t>
    </dgm:pt>
    <dgm:pt modelId="{4A89B79C-CBD6-46F1-951D-6A39740E79F2}" type="parTrans" cxnId="{95923A09-A49A-458B-B2F7-6482C5598A5C}">
      <dgm:prSet/>
      <dgm:spPr/>
      <dgm:t>
        <a:bodyPr/>
        <a:lstStyle/>
        <a:p>
          <a:endParaRPr lang="en-US"/>
        </a:p>
      </dgm:t>
    </dgm:pt>
    <dgm:pt modelId="{95F4459D-5414-456E-9348-5365544BBD08}" type="sibTrans" cxnId="{95923A09-A49A-458B-B2F7-6482C5598A5C}">
      <dgm:prSet/>
      <dgm:spPr/>
      <dgm:t>
        <a:bodyPr/>
        <a:lstStyle/>
        <a:p>
          <a:endParaRPr lang="en-US"/>
        </a:p>
      </dgm:t>
    </dgm:pt>
    <dgm:pt modelId="{C6C3E469-595D-44BD-8B09-17650FC4070F}" type="pres">
      <dgm:prSet presAssocID="{65D9FB38-6D26-493F-AFC9-26C52A6F0047}" presName="Name0" presStyleCnt="0">
        <dgm:presLayoutVars>
          <dgm:dir/>
          <dgm:animLvl val="lvl"/>
          <dgm:resizeHandles val="exact"/>
        </dgm:presLayoutVars>
      </dgm:prSet>
      <dgm:spPr/>
      <dgm:t>
        <a:bodyPr/>
        <a:lstStyle/>
        <a:p>
          <a:endParaRPr lang="en-US"/>
        </a:p>
      </dgm:t>
    </dgm:pt>
    <dgm:pt modelId="{9E0C2456-E5FD-4DE3-8C9B-E4FCFD280F40}" type="pres">
      <dgm:prSet presAssocID="{30B291CC-39C9-47E9-85D2-B08D40BBCB19}" presName="linNode" presStyleCnt="0"/>
      <dgm:spPr/>
      <dgm:t>
        <a:bodyPr/>
        <a:lstStyle/>
        <a:p>
          <a:endParaRPr lang="en-US"/>
        </a:p>
      </dgm:t>
    </dgm:pt>
    <dgm:pt modelId="{863B06B4-02AF-4586-8981-08CC4DE8EB10}" type="pres">
      <dgm:prSet presAssocID="{30B291CC-39C9-47E9-85D2-B08D40BBCB19}" presName="parentText" presStyleLbl="node1" presStyleIdx="0" presStyleCnt="3">
        <dgm:presLayoutVars>
          <dgm:chMax val="1"/>
          <dgm:bulletEnabled val="1"/>
        </dgm:presLayoutVars>
      </dgm:prSet>
      <dgm:spPr/>
      <dgm:t>
        <a:bodyPr/>
        <a:lstStyle/>
        <a:p>
          <a:endParaRPr lang="en-US"/>
        </a:p>
      </dgm:t>
    </dgm:pt>
    <dgm:pt modelId="{A582F86A-F741-4687-9FD0-966AB8A591F5}" type="pres">
      <dgm:prSet presAssocID="{30B291CC-39C9-47E9-85D2-B08D40BBCB19}" presName="descendantText" presStyleLbl="alignAccFollowNode1" presStyleIdx="0" presStyleCnt="3">
        <dgm:presLayoutVars>
          <dgm:bulletEnabled val="1"/>
        </dgm:presLayoutVars>
      </dgm:prSet>
      <dgm:spPr/>
      <dgm:t>
        <a:bodyPr/>
        <a:lstStyle/>
        <a:p>
          <a:endParaRPr lang="en-US"/>
        </a:p>
      </dgm:t>
    </dgm:pt>
    <dgm:pt modelId="{AF2A30D9-9185-4ADE-B962-22D525B86199}" type="pres">
      <dgm:prSet presAssocID="{11716A1C-DE90-4587-A929-B72E21E5844A}" presName="sp" presStyleCnt="0"/>
      <dgm:spPr/>
      <dgm:t>
        <a:bodyPr/>
        <a:lstStyle/>
        <a:p>
          <a:endParaRPr lang="en-US"/>
        </a:p>
      </dgm:t>
    </dgm:pt>
    <dgm:pt modelId="{8E14DC16-807F-4E85-B914-B767B3129484}" type="pres">
      <dgm:prSet presAssocID="{28C2B099-4E44-4872-AF90-2088FED85A79}" presName="linNode" presStyleCnt="0"/>
      <dgm:spPr/>
      <dgm:t>
        <a:bodyPr/>
        <a:lstStyle/>
        <a:p>
          <a:endParaRPr lang="en-US"/>
        </a:p>
      </dgm:t>
    </dgm:pt>
    <dgm:pt modelId="{510EAC21-8576-4A28-81DC-F5F9269637A2}" type="pres">
      <dgm:prSet presAssocID="{28C2B099-4E44-4872-AF90-2088FED85A79}" presName="parentText" presStyleLbl="node1" presStyleIdx="1" presStyleCnt="3">
        <dgm:presLayoutVars>
          <dgm:chMax val="1"/>
          <dgm:bulletEnabled val="1"/>
        </dgm:presLayoutVars>
      </dgm:prSet>
      <dgm:spPr/>
      <dgm:t>
        <a:bodyPr/>
        <a:lstStyle/>
        <a:p>
          <a:endParaRPr lang="en-US"/>
        </a:p>
      </dgm:t>
    </dgm:pt>
    <dgm:pt modelId="{C3FF173B-57C6-4000-8BD2-75064B5C570C}" type="pres">
      <dgm:prSet presAssocID="{28C2B099-4E44-4872-AF90-2088FED85A79}" presName="descendantText" presStyleLbl="alignAccFollowNode1" presStyleIdx="1" presStyleCnt="3">
        <dgm:presLayoutVars>
          <dgm:bulletEnabled val="1"/>
        </dgm:presLayoutVars>
      </dgm:prSet>
      <dgm:spPr/>
      <dgm:t>
        <a:bodyPr/>
        <a:lstStyle/>
        <a:p>
          <a:endParaRPr lang="en-US"/>
        </a:p>
      </dgm:t>
    </dgm:pt>
    <dgm:pt modelId="{F39CB6FD-17A0-411A-B64A-5B32493C369F}" type="pres">
      <dgm:prSet presAssocID="{AC31C440-8134-4513-A41E-EA1F30165094}" presName="sp" presStyleCnt="0"/>
      <dgm:spPr/>
      <dgm:t>
        <a:bodyPr/>
        <a:lstStyle/>
        <a:p>
          <a:endParaRPr lang="en-US"/>
        </a:p>
      </dgm:t>
    </dgm:pt>
    <dgm:pt modelId="{8C6F13FA-CDE9-45B7-A7A0-97A3050228B3}" type="pres">
      <dgm:prSet presAssocID="{D0FDC4FD-449D-44E4-B371-EA3260C60FD2}" presName="linNode" presStyleCnt="0"/>
      <dgm:spPr/>
      <dgm:t>
        <a:bodyPr/>
        <a:lstStyle/>
        <a:p>
          <a:endParaRPr lang="en-US"/>
        </a:p>
      </dgm:t>
    </dgm:pt>
    <dgm:pt modelId="{85FDC839-FE6A-4CF7-A8BC-27889EDF9054}" type="pres">
      <dgm:prSet presAssocID="{D0FDC4FD-449D-44E4-B371-EA3260C60FD2}" presName="parentText" presStyleLbl="node1" presStyleIdx="2" presStyleCnt="3">
        <dgm:presLayoutVars>
          <dgm:chMax val="1"/>
          <dgm:bulletEnabled val="1"/>
        </dgm:presLayoutVars>
      </dgm:prSet>
      <dgm:spPr/>
      <dgm:t>
        <a:bodyPr/>
        <a:lstStyle/>
        <a:p>
          <a:endParaRPr lang="en-US"/>
        </a:p>
      </dgm:t>
    </dgm:pt>
    <dgm:pt modelId="{75EF7D30-F075-4954-BEF2-97579874793E}" type="pres">
      <dgm:prSet presAssocID="{D0FDC4FD-449D-44E4-B371-EA3260C60FD2}" presName="descendantText" presStyleLbl="alignAccFollowNode1" presStyleIdx="2" presStyleCnt="3">
        <dgm:presLayoutVars>
          <dgm:bulletEnabled val="1"/>
        </dgm:presLayoutVars>
      </dgm:prSet>
      <dgm:spPr/>
      <dgm:t>
        <a:bodyPr/>
        <a:lstStyle/>
        <a:p>
          <a:endParaRPr lang="en-US"/>
        </a:p>
      </dgm:t>
    </dgm:pt>
  </dgm:ptLst>
  <dgm:cxnLst>
    <dgm:cxn modelId="{F3F5D7C2-66D5-4B27-A770-957BF3C89C34}" srcId="{30B291CC-39C9-47E9-85D2-B08D40BBCB19}" destId="{D2611345-3396-49DD-A05F-DBF803934B92}" srcOrd="2" destOrd="0" parTransId="{E74641D3-E5B1-43F5-9330-29D803C08167}" sibTransId="{DCFAD035-B414-4DD5-ADD5-BE37F4336AF0}"/>
    <dgm:cxn modelId="{4FFA2812-4A2F-4DA2-B327-CDB2B843135F}" type="presOf" srcId="{28C2B099-4E44-4872-AF90-2088FED85A79}" destId="{510EAC21-8576-4A28-81DC-F5F9269637A2}" srcOrd="0" destOrd="0" presId="urn:microsoft.com/office/officeart/2005/8/layout/vList5"/>
    <dgm:cxn modelId="{CAC4347E-08F7-4BF8-B26C-8EA241DB0BCF}" type="presOf" srcId="{E286F787-3C7A-49E2-9572-521865F72712}" destId="{C3FF173B-57C6-4000-8BD2-75064B5C570C}" srcOrd="0" destOrd="1" presId="urn:microsoft.com/office/officeart/2005/8/layout/vList5"/>
    <dgm:cxn modelId="{0A7FC7C2-4EEA-4916-B36D-915EB945AE89}" type="presOf" srcId="{C64AB049-234A-4405-AABC-0CB5FC0C1DC0}" destId="{75EF7D30-F075-4954-BEF2-97579874793E}" srcOrd="0" destOrd="1" presId="urn:microsoft.com/office/officeart/2005/8/layout/vList5"/>
    <dgm:cxn modelId="{DF905338-ED42-4984-A799-A42C3BF2E66E}" type="presOf" srcId="{30B291CC-39C9-47E9-85D2-B08D40BBCB19}" destId="{863B06B4-02AF-4586-8981-08CC4DE8EB10}" srcOrd="0" destOrd="0" presId="urn:microsoft.com/office/officeart/2005/8/layout/vList5"/>
    <dgm:cxn modelId="{95923A09-A49A-458B-B2F7-6482C5598A5C}" srcId="{28C2B099-4E44-4872-AF90-2088FED85A79}" destId="{E286F787-3C7A-49E2-9572-521865F72712}" srcOrd="1" destOrd="0" parTransId="{4A89B79C-CBD6-46F1-951D-6A39740E79F2}" sibTransId="{95F4459D-5414-456E-9348-5365544BBD08}"/>
    <dgm:cxn modelId="{AF3482B3-FEA7-4F20-A278-2B67382C75D6}" type="presOf" srcId="{0EF76045-FAA1-45D2-8684-3E8D7EBBDFFA}" destId="{A582F86A-F741-4687-9FD0-966AB8A591F5}" srcOrd="0" destOrd="1" presId="urn:microsoft.com/office/officeart/2005/8/layout/vList5"/>
    <dgm:cxn modelId="{B3A45A9D-3477-4AE9-B4F7-2DF3074B333D}" type="presOf" srcId="{0BB2C438-7BA6-4A88-9C76-C429B63AB33A}" destId="{A582F86A-F741-4687-9FD0-966AB8A591F5}" srcOrd="0" destOrd="0" presId="urn:microsoft.com/office/officeart/2005/8/layout/vList5"/>
    <dgm:cxn modelId="{A3C13692-82C1-4972-9A5A-C7B29F7A488D}" srcId="{30B291CC-39C9-47E9-85D2-B08D40BBCB19}" destId="{0EF76045-FAA1-45D2-8684-3E8D7EBBDFFA}" srcOrd="1" destOrd="0" parTransId="{B930120A-366D-4500-A80E-05B6A7CE01DB}" sibTransId="{36CACC0F-0B82-43BE-8319-CEC542B18944}"/>
    <dgm:cxn modelId="{BBDE0BB4-2BB7-4218-A773-52F645F1B863}" srcId="{D0FDC4FD-449D-44E4-B371-EA3260C60FD2}" destId="{C64AB049-234A-4405-AABC-0CB5FC0C1DC0}" srcOrd="1" destOrd="0" parTransId="{7E9CC86C-F77A-4309-906E-6588B80DD69F}" sibTransId="{8EA9F956-A47B-4949-8AC7-8FF9966E143C}"/>
    <dgm:cxn modelId="{DFA1E5F6-36D3-486C-B37A-CA7821C7CF17}" type="presOf" srcId="{D0FDC4FD-449D-44E4-B371-EA3260C60FD2}" destId="{85FDC839-FE6A-4CF7-A8BC-27889EDF9054}" srcOrd="0" destOrd="0" presId="urn:microsoft.com/office/officeart/2005/8/layout/vList5"/>
    <dgm:cxn modelId="{B20478D3-6268-489D-885D-E0C580486C11}" type="presOf" srcId="{D2611345-3396-49DD-A05F-DBF803934B92}" destId="{A582F86A-F741-4687-9FD0-966AB8A591F5}" srcOrd="0" destOrd="2" presId="urn:microsoft.com/office/officeart/2005/8/layout/vList5"/>
    <dgm:cxn modelId="{913FBEC8-B34A-4A8A-AA2D-A8CAAFDFFE74}" type="presOf" srcId="{65D9FB38-6D26-493F-AFC9-26C52A6F0047}" destId="{C6C3E469-595D-44BD-8B09-17650FC4070F}" srcOrd="0" destOrd="0" presId="urn:microsoft.com/office/officeart/2005/8/layout/vList5"/>
    <dgm:cxn modelId="{753D51C5-E852-4CCD-A8B3-BF2147ECA6DA}" srcId="{65D9FB38-6D26-493F-AFC9-26C52A6F0047}" destId="{30B291CC-39C9-47E9-85D2-B08D40BBCB19}" srcOrd="0" destOrd="0" parTransId="{0613DD11-6295-4024-87C5-FE895BB531B7}" sibTransId="{11716A1C-DE90-4587-A929-B72E21E5844A}"/>
    <dgm:cxn modelId="{1E02028B-6168-49AC-828D-E071B79A5B18}" srcId="{28C2B099-4E44-4872-AF90-2088FED85A79}" destId="{C9B7753F-5F48-474E-9A1F-6F0AFEDFD620}" srcOrd="0" destOrd="0" parTransId="{CA1A7C76-F89A-4301-ACC5-0BAFF0AF8A69}" sibTransId="{98FD02C5-8789-48F6-958E-E1AA314CED07}"/>
    <dgm:cxn modelId="{01679B44-3FDE-4952-BD97-9D8AA9D86228}" type="presOf" srcId="{3F313312-7353-42EA-A26B-C95E9D226CC6}" destId="{75EF7D30-F075-4954-BEF2-97579874793E}" srcOrd="0" destOrd="0" presId="urn:microsoft.com/office/officeart/2005/8/layout/vList5"/>
    <dgm:cxn modelId="{3D0E7E21-FCDA-4644-BAB5-A7FE4571D3E1}" srcId="{D0FDC4FD-449D-44E4-B371-EA3260C60FD2}" destId="{3F313312-7353-42EA-A26B-C95E9D226CC6}" srcOrd="0" destOrd="0" parTransId="{7794D200-0C32-4EB9-B4FD-A4A177AB66CC}" sibTransId="{A15E2726-484B-449E-93D0-138A4A43F787}"/>
    <dgm:cxn modelId="{E76A7B4B-C7FC-4261-97C3-2DB51FA59BA4}" srcId="{65D9FB38-6D26-493F-AFC9-26C52A6F0047}" destId="{D0FDC4FD-449D-44E4-B371-EA3260C60FD2}" srcOrd="2" destOrd="0" parTransId="{8C2FD2D9-3ED8-4760-BDAB-A0820D432748}" sibTransId="{763B59AD-C4ED-46CB-90C1-2EE56EEF0EFD}"/>
    <dgm:cxn modelId="{138480B2-1EE5-4ACB-8CCD-2F437DA246D5}" srcId="{65D9FB38-6D26-493F-AFC9-26C52A6F0047}" destId="{28C2B099-4E44-4872-AF90-2088FED85A79}" srcOrd="1" destOrd="0" parTransId="{5D85E0D1-4F81-40ED-91A0-D023DFF7A9E8}" sibTransId="{AC31C440-8134-4513-A41E-EA1F30165094}"/>
    <dgm:cxn modelId="{7C0D48DF-9F32-4592-8C32-CE9D7BB03E89}" type="presOf" srcId="{C9B7753F-5F48-474E-9A1F-6F0AFEDFD620}" destId="{C3FF173B-57C6-4000-8BD2-75064B5C570C}" srcOrd="0" destOrd="0" presId="urn:microsoft.com/office/officeart/2005/8/layout/vList5"/>
    <dgm:cxn modelId="{83303086-E6D1-4B42-8974-43B7D8E166A5}" srcId="{30B291CC-39C9-47E9-85D2-B08D40BBCB19}" destId="{0BB2C438-7BA6-4A88-9C76-C429B63AB33A}" srcOrd="0" destOrd="0" parTransId="{5205E364-E6B8-46C6-B04B-7D72538BCC3A}" sibTransId="{66F2388A-0724-4697-BE92-12DFB7CC3214}"/>
    <dgm:cxn modelId="{CE032CE4-DF8E-45F1-AEB5-A8154242DC73}" type="presParOf" srcId="{C6C3E469-595D-44BD-8B09-17650FC4070F}" destId="{9E0C2456-E5FD-4DE3-8C9B-E4FCFD280F40}" srcOrd="0" destOrd="0" presId="urn:microsoft.com/office/officeart/2005/8/layout/vList5"/>
    <dgm:cxn modelId="{F2320548-3C49-44C9-96F1-4BF52EE0307D}" type="presParOf" srcId="{9E0C2456-E5FD-4DE3-8C9B-E4FCFD280F40}" destId="{863B06B4-02AF-4586-8981-08CC4DE8EB10}" srcOrd="0" destOrd="0" presId="urn:microsoft.com/office/officeart/2005/8/layout/vList5"/>
    <dgm:cxn modelId="{123B933D-5252-474A-ACD6-130128B431C6}" type="presParOf" srcId="{9E0C2456-E5FD-4DE3-8C9B-E4FCFD280F40}" destId="{A582F86A-F741-4687-9FD0-966AB8A591F5}" srcOrd="1" destOrd="0" presId="urn:microsoft.com/office/officeart/2005/8/layout/vList5"/>
    <dgm:cxn modelId="{96D03E16-71BB-4133-AA6F-BEB00391F51E}" type="presParOf" srcId="{C6C3E469-595D-44BD-8B09-17650FC4070F}" destId="{AF2A30D9-9185-4ADE-B962-22D525B86199}" srcOrd="1" destOrd="0" presId="urn:microsoft.com/office/officeart/2005/8/layout/vList5"/>
    <dgm:cxn modelId="{51AF421C-A266-40F0-8CFE-917943458CFB}" type="presParOf" srcId="{C6C3E469-595D-44BD-8B09-17650FC4070F}" destId="{8E14DC16-807F-4E85-B914-B767B3129484}" srcOrd="2" destOrd="0" presId="urn:microsoft.com/office/officeart/2005/8/layout/vList5"/>
    <dgm:cxn modelId="{0DC34B70-09FC-455D-89B6-EC899039EE79}" type="presParOf" srcId="{8E14DC16-807F-4E85-B914-B767B3129484}" destId="{510EAC21-8576-4A28-81DC-F5F9269637A2}" srcOrd="0" destOrd="0" presId="urn:microsoft.com/office/officeart/2005/8/layout/vList5"/>
    <dgm:cxn modelId="{85EA8459-6AA9-4C6F-A709-FEE208FE6A3D}" type="presParOf" srcId="{8E14DC16-807F-4E85-B914-B767B3129484}" destId="{C3FF173B-57C6-4000-8BD2-75064B5C570C}" srcOrd="1" destOrd="0" presId="urn:microsoft.com/office/officeart/2005/8/layout/vList5"/>
    <dgm:cxn modelId="{3577E503-BDA4-42D1-A923-12C5DFA4A003}" type="presParOf" srcId="{C6C3E469-595D-44BD-8B09-17650FC4070F}" destId="{F39CB6FD-17A0-411A-B64A-5B32493C369F}" srcOrd="3" destOrd="0" presId="urn:microsoft.com/office/officeart/2005/8/layout/vList5"/>
    <dgm:cxn modelId="{EC632926-D4D9-4365-81E9-B3395C4E56F5}" type="presParOf" srcId="{C6C3E469-595D-44BD-8B09-17650FC4070F}" destId="{8C6F13FA-CDE9-45B7-A7A0-97A3050228B3}" srcOrd="4" destOrd="0" presId="urn:microsoft.com/office/officeart/2005/8/layout/vList5"/>
    <dgm:cxn modelId="{19882B37-965D-4642-BF28-5EEA379001BF}" type="presParOf" srcId="{8C6F13FA-CDE9-45B7-A7A0-97A3050228B3}" destId="{85FDC839-FE6A-4CF7-A8BC-27889EDF9054}" srcOrd="0" destOrd="0" presId="urn:microsoft.com/office/officeart/2005/8/layout/vList5"/>
    <dgm:cxn modelId="{1728ACED-FFED-4432-B980-207AAC303C1E}" type="presParOf" srcId="{8C6F13FA-CDE9-45B7-A7A0-97A3050228B3}" destId="{75EF7D30-F075-4954-BEF2-97579874793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9132B-2A20-427B-B3DB-71FCD57D9DA7}">
      <dsp:nvSpPr>
        <dsp:cNvPr id="0" name=""/>
        <dsp:cNvSpPr/>
      </dsp:nvSpPr>
      <dsp:spPr>
        <a:xfrm>
          <a:off x="475095" y="416357"/>
          <a:ext cx="2783609" cy="2783609"/>
        </a:xfrm>
        <a:prstGeom prst="blockArc">
          <a:avLst>
            <a:gd name="adj1" fmla="val 10800000"/>
            <a:gd name="adj2" fmla="val 1620000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C5D204-4789-4897-B2D7-203575DDEA00}">
      <dsp:nvSpPr>
        <dsp:cNvPr id="0" name=""/>
        <dsp:cNvSpPr/>
      </dsp:nvSpPr>
      <dsp:spPr>
        <a:xfrm>
          <a:off x="475095" y="416357"/>
          <a:ext cx="2783609" cy="2783609"/>
        </a:xfrm>
        <a:prstGeom prst="blockArc">
          <a:avLst>
            <a:gd name="adj1" fmla="val 5400000"/>
            <a:gd name="adj2" fmla="val 1080000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E5885C-B7BA-417D-BB6E-18D1440675DE}">
      <dsp:nvSpPr>
        <dsp:cNvPr id="0" name=""/>
        <dsp:cNvSpPr/>
      </dsp:nvSpPr>
      <dsp:spPr>
        <a:xfrm>
          <a:off x="475095" y="416357"/>
          <a:ext cx="2783609" cy="2783609"/>
        </a:xfrm>
        <a:prstGeom prst="blockArc">
          <a:avLst>
            <a:gd name="adj1" fmla="val 0"/>
            <a:gd name="adj2" fmla="val 540000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289213-14EF-47EB-99D9-AA2D6D0DD592}">
      <dsp:nvSpPr>
        <dsp:cNvPr id="0" name=""/>
        <dsp:cNvSpPr/>
      </dsp:nvSpPr>
      <dsp:spPr>
        <a:xfrm>
          <a:off x="475095" y="416357"/>
          <a:ext cx="2783609" cy="2783609"/>
        </a:xfrm>
        <a:prstGeom prst="blockArc">
          <a:avLst>
            <a:gd name="adj1" fmla="val 16200000"/>
            <a:gd name="adj2" fmla="val 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BCE621-4819-4F5D-8D39-02908BE4BFE0}">
      <dsp:nvSpPr>
        <dsp:cNvPr id="0" name=""/>
        <dsp:cNvSpPr/>
      </dsp:nvSpPr>
      <dsp:spPr>
        <a:xfrm>
          <a:off x="1226976" y="1168238"/>
          <a:ext cx="1279847" cy="1279847"/>
        </a:xfrm>
        <a:prstGeom prst="ellipse">
          <a:avLst/>
        </a:prstGeom>
        <a:solidFill>
          <a:srgbClr val="0066CC"/>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n-lt"/>
              <a:ea typeface="+mn-ea"/>
              <a:cs typeface="+mn-cs"/>
            </a:rPr>
            <a:t>Clients</a:t>
          </a:r>
        </a:p>
        <a:p>
          <a:pPr lvl="0" algn="ctr" defTabSz="622300">
            <a:lnSpc>
              <a:spcPct val="90000"/>
            </a:lnSpc>
            <a:spcBef>
              <a:spcPct val="0"/>
            </a:spcBef>
            <a:spcAft>
              <a:spcPct val="35000"/>
            </a:spcAft>
          </a:pPr>
          <a:r>
            <a:rPr lang="en-US" sz="1400" b="1" kern="1200" dirty="0" smtClean="0">
              <a:latin typeface="+mn-lt"/>
              <a:ea typeface="+mn-ea"/>
              <a:cs typeface="+mn-cs"/>
            </a:rPr>
            <a:t>2.2 M</a:t>
          </a:r>
          <a:endParaRPr lang="en-US" sz="1400" b="1" kern="1200" dirty="0">
            <a:latin typeface="+mn-lt"/>
            <a:ea typeface="+mn-ea"/>
            <a:cs typeface="+mn-cs"/>
          </a:endParaRPr>
        </a:p>
      </dsp:txBody>
      <dsp:txXfrm>
        <a:off x="1414405" y="1355667"/>
        <a:ext cx="904989" cy="904989"/>
      </dsp:txXfrm>
    </dsp:sp>
    <dsp:sp modelId="{ADFF2F85-790E-49A9-892A-7F9B9CE8DF20}">
      <dsp:nvSpPr>
        <dsp:cNvPr id="0" name=""/>
        <dsp:cNvSpPr/>
      </dsp:nvSpPr>
      <dsp:spPr>
        <a:xfrm>
          <a:off x="1418953" y="663"/>
          <a:ext cx="895893" cy="895893"/>
        </a:xfrm>
        <a:prstGeom prst="ellipse">
          <a:avLst/>
        </a:prstGeom>
        <a:solidFill>
          <a:srgbClr val="BC8F0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n-lt"/>
              <a:ea typeface="+mn-ea"/>
              <a:cs typeface="+mn-cs"/>
            </a:rPr>
            <a:t>MFB</a:t>
          </a:r>
        </a:p>
        <a:p>
          <a:pPr lvl="0" algn="ctr" defTabSz="622300">
            <a:lnSpc>
              <a:spcPct val="90000"/>
            </a:lnSpc>
            <a:spcBef>
              <a:spcPct val="0"/>
            </a:spcBef>
            <a:spcAft>
              <a:spcPct val="35000"/>
            </a:spcAft>
          </a:pPr>
          <a:r>
            <a:rPr lang="en-US" sz="1400" b="1" kern="1200" dirty="0" smtClean="0">
              <a:latin typeface="+mn-lt"/>
              <a:ea typeface="+mn-ea"/>
              <a:cs typeface="+mn-cs"/>
            </a:rPr>
            <a:t>54%</a:t>
          </a:r>
          <a:endParaRPr lang="en-US" sz="1400" b="1" kern="1200" dirty="0">
            <a:latin typeface="+mn-lt"/>
            <a:ea typeface="+mn-ea"/>
            <a:cs typeface="+mn-cs"/>
          </a:endParaRPr>
        </a:p>
      </dsp:txBody>
      <dsp:txXfrm>
        <a:off x="1550153" y="131863"/>
        <a:ext cx="633493" cy="633493"/>
      </dsp:txXfrm>
    </dsp:sp>
    <dsp:sp modelId="{FADF6D74-F425-497C-A524-A61295C7813D}">
      <dsp:nvSpPr>
        <dsp:cNvPr id="0" name=""/>
        <dsp:cNvSpPr/>
      </dsp:nvSpPr>
      <dsp:spPr>
        <a:xfrm>
          <a:off x="2778505" y="1360215"/>
          <a:ext cx="895893" cy="895893"/>
        </a:xfrm>
        <a:prstGeom prst="ellipse">
          <a:avLst/>
        </a:prstGeom>
        <a:solidFill>
          <a:srgbClr val="80000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n-lt"/>
              <a:ea typeface="+mn-ea"/>
              <a:cs typeface="+mn-cs"/>
            </a:rPr>
            <a:t>MFI 22%</a:t>
          </a:r>
          <a:endParaRPr lang="en-US" sz="1400" b="1" kern="1200" dirty="0">
            <a:latin typeface="+mn-lt"/>
            <a:ea typeface="+mn-ea"/>
            <a:cs typeface="+mn-cs"/>
          </a:endParaRPr>
        </a:p>
      </dsp:txBody>
      <dsp:txXfrm>
        <a:off x="2909705" y="1491415"/>
        <a:ext cx="633493" cy="633493"/>
      </dsp:txXfrm>
    </dsp:sp>
    <dsp:sp modelId="{E2CCAFD6-730D-4DB0-B57B-C6B31D3A196D}">
      <dsp:nvSpPr>
        <dsp:cNvPr id="0" name=""/>
        <dsp:cNvSpPr/>
      </dsp:nvSpPr>
      <dsp:spPr>
        <a:xfrm>
          <a:off x="1418953" y="2719768"/>
          <a:ext cx="895893" cy="895893"/>
        </a:xfrm>
        <a:prstGeom prst="ellipse">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n-lt"/>
              <a:ea typeface="+mn-ea"/>
              <a:cs typeface="+mn-cs"/>
            </a:rPr>
            <a:t>NGO</a:t>
          </a:r>
        </a:p>
        <a:p>
          <a:pPr lvl="0" algn="ctr" defTabSz="622300">
            <a:lnSpc>
              <a:spcPct val="90000"/>
            </a:lnSpc>
            <a:spcBef>
              <a:spcPct val="0"/>
            </a:spcBef>
            <a:spcAft>
              <a:spcPct val="35000"/>
            </a:spcAft>
          </a:pPr>
          <a:r>
            <a:rPr lang="en-US" sz="1400" b="1" kern="1200" dirty="0" smtClean="0">
              <a:latin typeface="+mn-lt"/>
              <a:ea typeface="+mn-ea"/>
              <a:cs typeface="+mn-cs"/>
            </a:rPr>
            <a:t>6%</a:t>
          </a:r>
          <a:endParaRPr lang="en-US" sz="1400" b="1" kern="1200" dirty="0">
            <a:latin typeface="+mn-lt"/>
            <a:ea typeface="+mn-ea"/>
            <a:cs typeface="+mn-cs"/>
          </a:endParaRPr>
        </a:p>
      </dsp:txBody>
      <dsp:txXfrm>
        <a:off x="1550153" y="2850968"/>
        <a:ext cx="633493" cy="633493"/>
      </dsp:txXfrm>
    </dsp:sp>
    <dsp:sp modelId="{F703D9A8-96F2-4DD8-AD41-A54C8794A8F7}">
      <dsp:nvSpPr>
        <dsp:cNvPr id="0" name=""/>
        <dsp:cNvSpPr/>
      </dsp:nvSpPr>
      <dsp:spPr>
        <a:xfrm>
          <a:off x="59400" y="1360215"/>
          <a:ext cx="895893" cy="895893"/>
        </a:xfrm>
        <a:prstGeom prst="ellipse">
          <a:avLst/>
        </a:prstGeom>
        <a:solidFill>
          <a:srgbClr val="00B05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b="1" kern="1200" dirty="0" smtClean="0">
            <a:latin typeface="+mn-lt"/>
            <a:ea typeface="+mn-ea"/>
            <a:cs typeface="+mn-cs"/>
          </a:endParaRPr>
        </a:p>
        <a:p>
          <a:pPr lvl="0" algn="ctr" defTabSz="622300">
            <a:lnSpc>
              <a:spcPct val="90000"/>
            </a:lnSpc>
            <a:spcBef>
              <a:spcPct val="0"/>
            </a:spcBef>
            <a:spcAft>
              <a:spcPct val="35000"/>
            </a:spcAft>
          </a:pPr>
          <a:r>
            <a:rPr lang="en-US" sz="1400" b="1" kern="1200" dirty="0" smtClean="0">
              <a:latin typeface="+mn-lt"/>
              <a:ea typeface="+mn-ea"/>
              <a:cs typeface="+mn-cs"/>
            </a:rPr>
            <a:t>RSP</a:t>
          </a:r>
        </a:p>
        <a:p>
          <a:pPr lvl="0" algn="ctr" defTabSz="622300">
            <a:lnSpc>
              <a:spcPct val="90000"/>
            </a:lnSpc>
            <a:spcBef>
              <a:spcPct val="0"/>
            </a:spcBef>
            <a:spcAft>
              <a:spcPct val="35000"/>
            </a:spcAft>
          </a:pPr>
          <a:r>
            <a:rPr lang="en-US" sz="1400" b="1" kern="1200" dirty="0" smtClean="0">
              <a:latin typeface="+mn-lt"/>
              <a:ea typeface="+mn-ea"/>
              <a:cs typeface="+mn-cs"/>
            </a:rPr>
            <a:t>18%</a:t>
          </a:r>
        </a:p>
        <a:p>
          <a:pPr lvl="0" algn="ctr" defTabSz="622300">
            <a:lnSpc>
              <a:spcPct val="90000"/>
            </a:lnSpc>
            <a:spcBef>
              <a:spcPct val="0"/>
            </a:spcBef>
            <a:spcAft>
              <a:spcPct val="35000"/>
            </a:spcAft>
          </a:pPr>
          <a:endParaRPr lang="en-US" sz="1400" b="1" kern="1200" dirty="0">
            <a:latin typeface="+mn-lt"/>
            <a:ea typeface="+mn-ea"/>
            <a:cs typeface="+mn-cs"/>
          </a:endParaRPr>
        </a:p>
      </dsp:txBody>
      <dsp:txXfrm>
        <a:off x="190600" y="1491415"/>
        <a:ext cx="633493" cy="6334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59F4A-039C-42FB-BBCB-8D644606726B}">
      <dsp:nvSpPr>
        <dsp:cNvPr id="0" name=""/>
        <dsp:cNvSpPr/>
      </dsp:nvSpPr>
      <dsp:spPr>
        <a:xfrm>
          <a:off x="0" y="239676"/>
          <a:ext cx="3722912" cy="952044"/>
        </a:xfrm>
        <a:prstGeom prst="rect">
          <a:avLst/>
        </a:prstGeom>
        <a:solidFill>
          <a:srgbClr val="00B05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Housing Loans</a:t>
          </a:r>
          <a:endParaRPr lang="en-US" sz="2800" kern="1200" dirty="0"/>
        </a:p>
      </dsp:txBody>
      <dsp:txXfrm>
        <a:off x="0" y="239676"/>
        <a:ext cx="3722912" cy="952044"/>
      </dsp:txXfrm>
    </dsp:sp>
    <dsp:sp modelId="{100A583B-6220-44E3-A51F-69825C078EEA}">
      <dsp:nvSpPr>
        <dsp:cNvPr id="0" name=""/>
        <dsp:cNvSpPr/>
      </dsp:nvSpPr>
      <dsp:spPr>
        <a:xfrm>
          <a:off x="76200" y="1473490"/>
          <a:ext cx="3669137" cy="3405368"/>
        </a:xfrm>
        <a:prstGeom prst="rect">
          <a:avLst/>
        </a:prstGeom>
        <a:solidFill>
          <a:srgbClr val="0070C0">
            <a:alpha val="90000"/>
          </a:srgbClr>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bg1"/>
              </a:solidFill>
            </a:rPr>
            <a:t>Individual Liability</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5-10 years loan</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May or may not be secured</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Size is larger</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Usage can be better tracked</a:t>
          </a:r>
          <a:endParaRPr lang="en-US" sz="1800" kern="1200" dirty="0">
            <a:solidFill>
              <a:schemeClr val="bg1"/>
            </a:solidFill>
          </a:endParaRPr>
        </a:p>
      </dsp:txBody>
      <dsp:txXfrm>
        <a:off x="76200" y="1473490"/>
        <a:ext cx="3669137" cy="3405368"/>
      </dsp:txXfrm>
    </dsp:sp>
    <dsp:sp modelId="{A9148F18-A693-4E33-952B-C7B4CA097155}">
      <dsp:nvSpPr>
        <dsp:cNvPr id="0" name=""/>
        <dsp:cNvSpPr/>
      </dsp:nvSpPr>
      <dsp:spPr>
        <a:xfrm>
          <a:off x="4114818" y="228601"/>
          <a:ext cx="3813795" cy="952044"/>
        </a:xfrm>
        <a:prstGeom prst="rect">
          <a:avLst/>
        </a:prstGeom>
        <a:solidFill>
          <a:srgbClr val="00B05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Enterprise loans</a:t>
          </a:r>
          <a:endParaRPr lang="en-US" sz="2800" kern="1200" dirty="0"/>
        </a:p>
      </dsp:txBody>
      <dsp:txXfrm>
        <a:off x="4114818" y="228601"/>
        <a:ext cx="3813795" cy="952044"/>
      </dsp:txXfrm>
    </dsp:sp>
    <dsp:sp modelId="{B3E538BD-0388-4D1B-809B-103BC9E101A0}">
      <dsp:nvSpPr>
        <dsp:cNvPr id="0" name=""/>
        <dsp:cNvSpPr/>
      </dsp:nvSpPr>
      <dsp:spPr>
        <a:xfrm>
          <a:off x="4124124" y="1447787"/>
          <a:ext cx="3800675" cy="3428668"/>
        </a:xfrm>
        <a:prstGeom prst="rect">
          <a:avLst/>
        </a:prstGeom>
        <a:solidFill>
          <a:srgbClr val="0070C0">
            <a:alpha val="90000"/>
          </a:srgbClr>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bg1"/>
              </a:solidFill>
            </a:rPr>
            <a:t>Joint Liability</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1 Year loan</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Unsecured</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Size is smaller</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Loan usage is fungible</a:t>
          </a:r>
          <a:endParaRPr lang="en-US" sz="1800" kern="1200" dirty="0">
            <a:solidFill>
              <a:schemeClr val="bg1"/>
            </a:solidFill>
          </a:endParaRPr>
        </a:p>
      </dsp:txBody>
      <dsp:txXfrm>
        <a:off x="4124124" y="1447787"/>
        <a:ext cx="3800675" cy="34286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B1E020-6FD0-4D73-B8E3-50C98A2C4C57}">
      <dsp:nvSpPr>
        <dsp:cNvPr id="0" name=""/>
        <dsp:cNvSpPr/>
      </dsp:nvSpPr>
      <dsp:spPr>
        <a:xfrm>
          <a:off x="2724" y="1560129"/>
          <a:ext cx="1939582" cy="1223283"/>
        </a:xfrm>
        <a:prstGeom prst="round2DiagRect">
          <a:avLst/>
        </a:prstGeom>
        <a:solidFill>
          <a:srgbClr val="0070C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SBP Regulation (basic)</a:t>
          </a:r>
          <a:endParaRPr lang="en-US" sz="2300" kern="1200" dirty="0"/>
        </a:p>
      </dsp:txBody>
      <dsp:txXfrm>
        <a:off x="62440" y="1619845"/>
        <a:ext cx="1820150" cy="1103851"/>
      </dsp:txXfrm>
    </dsp:sp>
    <dsp:sp modelId="{7D0FD531-BC58-4114-A92D-AB3048528BE9}">
      <dsp:nvSpPr>
        <dsp:cNvPr id="0" name=""/>
        <dsp:cNvSpPr/>
      </dsp:nvSpPr>
      <dsp:spPr>
        <a:xfrm>
          <a:off x="2044681" y="2133543"/>
          <a:ext cx="731251" cy="152458"/>
        </a:xfrm>
        <a:prstGeom prst="rightArrow">
          <a:avLst/>
        </a:prstGeom>
        <a:solidFill>
          <a:schemeClr val="tx1"/>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a:off x="2044681" y="2171658"/>
        <a:ext cx="693137" cy="76229"/>
      </dsp:txXfrm>
    </dsp:sp>
    <dsp:sp modelId="{580EA9A6-7437-48BB-9951-AD7F2AE7EBF5}">
      <dsp:nvSpPr>
        <dsp:cNvPr id="0" name=""/>
        <dsp:cNvSpPr/>
      </dsp:nvSpPr>
      <dsp:spPr>
        <a:xfrm>
          <a:off x="2878308" y="1560129"/>
          <a:ext cx="1939582" cy="1223283"/>
        </a:xfrm>
        <a:prstGeom prst="round2DiagRect">
          <a:avLst/>
        </a:prstGeom>
        <a:solidFill>
          <a:srgbClr val="0070C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Market Response</a:t>
          </a:r>
          <a:endParaRPr lang="en-US" sz="2300" kern="1200" dirty="0"/>
        </a:p>
      </dsp:txBody>
      <dsp:txXfrm>
        <a:off x="2938024" y="1619845"/>
        <a:ext cx="1820150" cy="1103851"/>
      </dsp:txXfrm>
    </dsp:sp>
    <dsp:sp modelId="{CFC3B3E4-D731-429B-A0E3-0EEB16D16874}">
      <dsp:nvSpPr>
        <dsp:cNvPr id="0" name=""/>
        <dsp:cNvSpPr/>
      </dsp:nvSpPr>
      <dsp:spPr>
        <a:xfrm>
          <a:off x="4920266" y="2108139"/>
          <a:ext cx="731251" cy="177862"/>
        </a:xfrm>
        <a:prstGeom prst="rightArrow">
          <a:avLst/>
        </a:prstGeom>
        <a:solidFill>
          <a:schemeClr val="tx1"/>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a:off x="4920266" y="2152605"/>
        <a:ext cx="686786" cy="88931"/>
      </dsp:txXfrm>
    </dsp:sp>
    <dsp:sp modelId="{84481590-7185-486E-B099-4545043A5167}">
      <dsp:nvSpPr>
        <dsp:cNvPr id="0" name=""/>
        <dsp:cNvSpPr/>
      </dsp:nvSpPr>
      <dsp:spPr>
        <a:xfrm>
          <a:off x="5753893" y="1560129"/>
          <a:ext cx="1939582" cy="1223283"/>
        </a:xfrm>
        <a:prstGeom prst="round2DiagRect">
          <a:avLst/>
        </a:prstGeom>
        <a:solidFill>
          <a:srgbClr val="0070C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Regulatory Adjustment</a:t>
          </a:r>
          <a:endParaRPr lang="en-US" sz="2300" kern="1200" dirty="0"/>
        </a:p>
      </dsp:txBody>
      <dsp:txXfrm>
        <a:off x="5813609" y="1619845"/>
        <a:ext cx="1820150" cy="11038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0.10435</cdr:x>
      <cdr:y>0.67136</cdr:y>
    </cdr:from>
    <cdr:to>
      <cdr:x>0.93043</cdr:x>
      <cdr:y>0.75893</cdr:y>
    </cdr:to>
    <cdr:sp macro="" textlink="">
      <cdr:nvSpPr>
        <cdr:cNvPr id="2" name="TextBox 1"/>
        <cdr:cNvSpPr txBox="1"/>
      </cdr:nvSpPr>
      <cdr:spPr>
        <a:xfrm xmlns:a="http://schemas.openxmlformats.org/drawingml/2006/main">
          <a:off x="914400" y="3505200"/>
          <a:ext cx="7239000" cy="4572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0.09565</cdr:x>
      <cdr:y>0.67136</cdr:y>
    </cdr:from>
    <cdr:to>
      <cdr:x>0.91304</cdr:x>
      <cdr:y>0.75893</cdr:y>
    </cdr:to>
    <cdr:sp macro="" textlink="">
      <cdr:nvSpPr>
        <cdr:cNvPr id="3" name="TextBox 2"/>
        <cdr:cNvSpPr txBox="1"/>
      </cdr:nvSpPr>
      <cdr:spPr>
        <a:xfrm xmlns:a="http://schemas.openxmlformats.org/drawingml/2006/main">
          <a:off x="838200" y="3505200"/>
          <a:ext cx="7162800" cy="4572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GB"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0.73133</cdr:x>
      <cdr:y>0.256</cdr:y>
    </cdr:from>
    <cdr:to>
      <cdr:x>1</cdr:x>
      <cdr:y>0.41808</cdr:y>
    </cdr:to>
    <cdr:sp macro="" textlink="">
      <cdr:nvSpPr>
        <cdr:cNvPr id="2" name="TextBox 1"/>
        <cdr:cNvSpPr txBox="1"/>
      </cdr:nvSpPr>
      <cdr:spPr>
        <a:xfrm xmlns:a="http://schemas.openxmlformats.org/drawingml/2006/main">
          <a:off x="4800600" y="914400"/>
          <a:ext cx="1555921" cy="57893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200" dirty="0"/>
            <a:t>Agriculture</a:t>
          </a:r>
        </a:p>
      </cdr:txBody>
    </cdr:sp>
  </cdr:relSizeAnchor>
  <cdr:relSizeAnchor xmlns:cdr="http://schemas.openxmlformats.org/drawingml/2006/chartDrawing">
    <cdr:from>
      <cdr:x>0.75273</cdr:x>
      <cdr:y>0.81067</cdr:y>
    </cdr:from>
    <cdr:to>
      <cdr:x>1</cdr:x>
      <cdr:y>0.97274</cdr:y>
    </cdr:to>
    <cdr:sp macro="" textlink="">
      <cdr:nvSpPr>
        <cdr:cNvPr id="3" name="TextBox 1"/>
        <cdr:cNvSpPr txBox="1"/>
      </cdr:nvSpPr>
      <cdr:spPr>
        <a:xfrm xmlns:a="http://schemas.openxmlformats.org/drawingml/2006/main">
          <a:off x="4572000" y="2895600"/>
          <a:ext cx="1431990" cy="57889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Consumer</a:t>
          </a:r>
          <a:r>
            <a:rPr lang="en-US" sz="1200" baseline="0" dirty="0"/>
            <a:t> Finance</a:t>
          </a:r>
          <a:endParaRPr lang="en-US" sz="1200" dirty="0"/>
        </a:p>
      </cdr:txBody>
    </cdr:sp>
  </cdr:relSizeAnchor>
  <cdr:relSizeAnchor xmlns:cdr="http://schemas.openxmlformats.org/drawingml/2006/chartDrawing">
    <cdr:from>
      <cdr:x>0.02632</cdr:x>
      <cdr:y>0.384</cdr:y>
    </cdr:from>
    <cdr:to>
      <cdr:x>0.27609</cdr:x>
      <cdr:y>0.54608</cdr:y>
    </cdr:to>
    <cdr:sp macro="" textlink="">
      <cdr:nvSpPr>
        <cdr:cNvPr id="4" name="TextBox 1"/>
        <cdr:cNvSpPr txBox="1"/>
      </cdr:nvSpPr>
      <cdr:spPr>
        <a:xfrm xmlns:a="http://schemas.openxmlformats.org/drawingml/2006/main">
          <a:off x="152400" y="1371600"/>
          <a:ext cx="1446468" cy="5789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Micro Borrowers</a:t>
          </a:r>
        </a:p>
      </cdr:txBody>
    </cdr:sp>
  </cdr:relSizeAnchor>
  <cdr:relSizeAnchor xmlns:cdr="http://schemas.openxmlformats.org/drawingml/2006/chartDrawing">
    <cdr:from>
      <cdr:x>0.14474</cdr:x>
      <cdr:y>0.81067</cdr:y>
    </cdr:from>
    <cdr:to>
      <cdr:x>0.34671</cdr:x>
      <cdr:y>0.97275</cdr:y>
    </cdr:to>
    <cdr:sp macro="" textlink="">
      <cdr:nvSpPr>
        <cdr:cNvPr id="5" name="TextBox 1"/>
        <cdr:cNvSpPr txBox="1"/>
      </cdr:nvSpPr>
      <cdr:spPr>
        <a:xfrm xmlns:a="http://schemas.openxmlformats.org/drawingml/2006/main">
          <a:off x="838200" y="2895600"/>
          <a:ext cx="1169648" cy="5789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dirty="0"/>
            <a:t>Housing</a:t>
          </a:r>
          <a:r>
            <a:rPr lang="en-US" sz="1200" baseline="0" dirty="0"/>
            <a:t> Finance</a:t>
          </a:r>
          <a:endParaRPr lang="en-US" sz="1200" dirty="0"/>
        </a:p>
      </cdr:txBody>
    </cdr:sp>
  </cdr:relSizeAnchor>
  <cdr:relSizeAnchor xmlns:cdr="http://schemas.openxmlformats.org/drawingml/2006/chartDrawing">
    <cdr:from>
      <cdr:x>0.39474</cdr:x>
      <cdr:y>0.08533</cdr:y>
    </cdr:from>
    <cdr:to>
      <cdr:x>0.56715</cdr:x>
      <cdr:y>0.17066</cdr:y>
    </cdr:to>
    <cdr:sp macro="" textlink="">
      <cdr:nvSpPr>
        <cdr:cNvPr id="11" name="TextBox 10"/>
        <cdr:cNvSpPr txBox="1"/>
      </cdr:nvSpPr>
      <cdr:spPr>
        <a:xfrm xmlns:a="http://schemas.openxmlformats.org/drawingml/2006/main">
          <a:off x="2286000" y="304800"/>
          <a:ext cx="998461" cy="304788"/>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dirty="0" smtClean="0"/>
            <a:t>Others</a:t>
          </a:r>
          <a:endParaRPr lang="en-US" sz="1100" dirty="0"/>
        </a:p>
      </cdr:txBody>
    </cdr:sp>
  </cdr:relSizeAnchor>
  <cdr:relSizeAnchor xmlns:cdr="http://schemas.openxmlformats.org/drawingml/2006/chartDrawing">
    <cdr:from>
      <cdr:x>0.48684</cdr:x>
      <cdr:y>0.04267</cdr:y>
    </cdr:from>
    <cdr:to>
      <cdr:x>0.71097</cdr:x>
      <cdr:y>0.128</cdr:y>
    </cdr:to>
    <cdr:sp macro="" textlink="">
      <cdr:nvSpPr>
        <cdr:cNvPr id="12" name="TextBox 1"/>
        <cdr:cNvSpPr txBox="1"/>
      </cdr:nvSpPr>
      <cdr:spPr>
        <a:xfrm xmlns:a="http://schemas.openxmlformats.org/drawingml/2006/main">
          <a:off x="2819400" y="152400"/>
          <a:ext cx="1297982" cy="3047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Verdana"/>
            </a:defRPr>
          </a:lvl1pPr>
          <a:lvl2pPr marL="457200" indent="0">
            <a:defRPr sz="1100">
              <a:latin typeface="Verdana"/>
            </a:defRPr>
          </a:lvl2pPr>
          <a:lvl3pPr marL="914400" indent="0">
            <a:defRPr sz="1100">
              <a:latin typeface="Verdana"/>
            </a:defRPr>
          </a:lvl3pPr>
          <a:lvl4pPr marL="1371600" indent="0">
            <a:defRPr sz="1100">
              <a:latin typeface="Verdana"/>
            </a:defRPr>
          </a:lvl4pPr>
          <a:lvl5pPr marL="1828800" indent="0">
            <a:defRPr sz="1100">
              <a:latin typeface="Verdana"/>
            </a:defRPr>
          </a:lvl5pPr>
          <a:lvl6pPr marL="2286000" indent="0">
            <a:defRPr sz="1100">
              <a:latin typeface="Verdana"/>
            </a:defRPr>
          </a:lvl6pPr>
          <a:lvl7pPr marL="2743200" indent="0">
            <a:defRPr sz="1100">
              <a:latin typeface="Verdana"/>
            </a:defRPr>
          </a:lvl7pPr>
          <a:lvl8pPr marL="3200400" indent="0">
            <a:defRPr sz="1100">
              <a:latin typeface="Verdana"/>
            </a:defRPr>
          </a:lvl8pPr>
          <a:lvl9pPr marL="3657600" indent="0">
            <a:defRPr sz="1100">
              <a:latin typeface="Verdana"/>
            </a:defRPr>
          </a:lvl9pPr>
        </a:lstStyle>
        <a:p xmlns:a="http://schemas.openxmlformats.org/drawingml/2006/main">
          <a:r>
            <a:rPr lang="en-US" dirty="0" smtClean="0"/>
            <a:t>Corporate</a:t>
          </a:r>
          <a:endParaRPr lang="en-US" sz="1100" dirty="0"/>
        </a:p>
      </cdr:txBody>
    </cdr:sp>
  </cdr:relSizeAnchor>
  <cdr:relSizeAnchor xmlns:cdr="http://schemas.openxmlformats.org/drawingml/2006/chartDrawing">
    <cdr:from>
      <cdr:x>0.64474</cdr:x>
      <cdr:y>0.08533</cdr:y>
    </cdr:from>
    <cdr:to>
      <cdr:x>0.86888</cdr:x>
      <cdr:y>0.17066</cdr:y>
    </cdr:to>
    <cdr:sp macro="" textlink="">
      <cdr:nvSpPr>
        <cdr:cNvPr id="13" name="TextBox 1"/>
        <cdr:cNvSpPr txBox="1"/>
      </cdr:nvSpPr>
      <cdr:spPr>
        <a:xfrm xmlns:a="http://schemas.openxmlformats.org/drawingml/2006/main">
          <a:off x="3733800" y="304800"/>
          <a:ext cx="1298039" cy="3047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Verdana"/>
            </a:defRPr>
          </a:lvl1pPr>
          <a:lvl2pPr marL="457200" indent="0">
            <a:defRPr sz="1100">
              <a:latin typeface="Verdana"/>
            </a:defRPr>
          </a:lvl2pPr>
          <a:lvl3pPr marL="914400" indent="0">
            <a:defRPr sz="1100">
              <a:latin typeface="Verdana"/>
            </a:defRPr>
          </a:lvl3pPr>
          <a:lvl4pPr marL="1371600" indent="0">
            <a:defRPr sz="1100">
              <a:latin typeface="Verdana"/>
            </a:defRPr>
          </a:lvl4pPr>
          <a:lvl5pPr marL="1828800" indent="0">
            <a:defRPr sz="1100">
              <a:latin typeface="Verdana"/>
            </a:defRPr>
          </a:lvl5pPr>
          <a:lvl6pPr marL="2286000" indent="0">
            <a:defRPr sz="1100">
              <a:latin typeface="Verdana"/>
            </a:defRPr>
          </a:lvl6pPr>
          <a:lvl7pPr marL="2743200" indent="0">
            <a:defRPr sz="1100">
              <a:latin typeface="Verdana"/>
            </a:defRPr>
          </a:lvl7pPr>
          <a:lvl8pPr marL="3200400" indent="0">
            <a:defRPr sz="1100">
              <a:latin typeface="Verdana"/>
            </a:defRPr>
          </a:lvl8pPr>
          <a:lvl9pPr marL="3657600" indent="0">
            <a:defRPr sz="1100">
              <a:latin typeface="Verdana"/>
            </a:defRPr>
          </a:lvl9pPr>
        </a:lstStyle>
        <a:p xmlns:a="http://schemas.openxmlformats.org/drawingml/2006/main">
          <a:r>
            <a:rPr lang="en-US" dirty="0" smtClean="0"/>
            <a:t>SMEs</a:t>
          </a:r>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0.21429</cdr:x>
      <cdr:y>0.05556</cdr:y>
    </cdr:from>
    <cdr:to>
      <cdr:x>0.79592</cdr:x>
      <cdr:y>0.22222</cdr:y>
    </cdr:to>
    <cdr:sp macro="" textlink="">
      <cdr:nvSpPr>
        <cdr:cNvPr id="3" name="TextBox 2"/>
        <cdr:cNvSpPr txBox="1"/>
      </cdr:nvSpPr>
      <cdr:spPr>
        <a:xfrm xmlns:a="http://schemas.openxmlformats.org/drawingml/2006/main">
          <a:off x="1600200" y="152400"/>
          <a:ext cx="43434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t>Active Borrowers 	(Amount in ‘000’)</a:t>
          </a:r>
          <a:endParaRPr lang="en-US" sz="14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0.18627</cdr:x>
      <cdr:y>0.19298</cdr:y>
    </cdr:from>
    <cdr:to>
      <cdr:x>0.86275</cdr:x>
      <cdr:y>0.22807</cdr:y>
    </cdr:to>
    <cdr:sp macro="" textlink="">
      <cdr:nvSpPr>
        <cdr:cNvPr id="2" name="TextBox 1"/>
        <cdr:cNvSpPr txBox="1"/>
      </cdr:nvSpPr>
      <cdr:spPr>
        <a:xfrm xmlns:a="http://schemas.openxmlformats.org/drawingml/2006/main">
          <a:off x="1447800" y="838200"/>
          <a:ext cx="52578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200" dirty="0" smtClean="0"/>
            <a:t>5% International Benchmark </a:t>
          </a:r>
          <a:endParaRPr lang="en-US" sz="1200" dirty="0"/>
        </a:p>
      </cdr:txBody>
    </cdr:sp>
  </cdr:relSizeAnchor>
  <cdr:relSizeAnchor xmlns:cdr="http://schemas.openxmlformats.org/drawingml/2006/chartDrawing">
    <cdr:from>
      <cdr:x>0.2549</cdr:x>
      <cdr:y>0.64912</cdr:y>
    </cdr:from>
    <cdr:to>
      <cdr:x>0.89216</cdr:x>
      <cdr:y>0.7193</cdr:y>
    </cdr:to>
    <cdr:sp macro="" textlink="">
      <cdr:nvSpPr>
        <cdr:cNvPr id="3" name="TextBox 1"/>
        <cdr:cNvSpPr txBox="1"/>
      </cdr:nvSpPr>
      <cdr:spPr>
        <a:xfrm xmlns:a="http://schemas.openxmlformats.org/drawingml/2006/main">
          <a:off x="1981200" y="2819400"/>
          <a:ext cx="49530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Verdana"/>
            </a:defRPr>
          </a:lvl1pPr>
          <a:lvl2pPr marL="457200" indent="0">
            <a:defRPr sz="1100">
              <a:latin typeface="Verdana"/>
            </a:defRPr>
          </a:lvl2pPr>
          <a:lvl3pPr marL="914400" indent="0">
            <a:defRPr sz="1100">
              <a:latin typeface="Verdana"/>
            </a:defRPr>
          </a:lvl3pPr>
          <a:lvl4pPr marL="1371600" indent="0">
            <a:defRPr sz="1100">
              <a:latin typeface="Verdana"/>
            </a:defRPr>
          </a:lvl4pPr>
          <a:lvl5pPr marL="1828800" indent="0">
            <a:defRPr sz="1100">
              <a:latin typeface="Verdana"/>
            </a:defRPr>
          </a:lvl5pPr>
          <a:lvl6pPr marL="2286000" indent="0">
            <a:defRPr sz="1100">
              <a:latin typeface="Verdana"/>
            </a:defRPr>
          </a:lvl6pPr>
          <a:lvl7pPr marL="2743200" indent="0">
            <a:defRPr sz="1100">
              <a:latin typeface="Verdana"/>
            </a:defRPr>
          </a:lvl7pPr>
          <a:lvl8pPr marL="3200400" indent="0">
            <a:defRPr sz="1100">
              <a:latin typeface="Verdana"/>
            </a:defRPr>
          </a:lvl8pPr>
          <a:lvl9pPr marL="3657600" indent="0">
            <a:defRPr sz="1100">
              <a:latin typeface="Verdana"/>
            </a:defRPr>
          </a:lvl9pPr>
        </a:lstStyle>
        <a:p xmlns:a="http://schemas.openxmlformats.org/drawingml/2006/main">
          <a:r>
            <a:rPr lang="en-US" sz="1200" dirty="0" smtClean="0"/>
            <a:t>2.1% Asia Benchmark </a:t>
          </a:r>
          <a:endParaRPr 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DFCE686-BA45-4670-8E93-DED3C0BE8F56}" type="datetimeFigureOut">
              <a:rPr lang="en-US" smtClean="0"/>
              <a:t>9/13/2012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56647C-B0B6-4992-8896-11901FE8ACE5}" type="slidenum">
              <a:rPr lang="en-US" smtClean="0"/>
              <a:t>‹#›</a:t>
            </a:fld>
            <a:endParaRPr lang="en-US"/>
          </a:p>
        </p:txBody>
      </p:sp>
    </p:spTree>
    <p:extLst>
      <p:ext uri="{BB962C8B-B14F-4D97-AF65-F5344CB8AC3E}">
        <p14:creationId xmlns:p14="http://schemas.microsoft.com/office/powerpoint/2010/main" val="112426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5D0E62-66FD-4BAD-905F-FF10FB7937FC}" type="datetimeFigureOut">
              <a:rPr lang="en-US" smtClean="0"/>
              <a:pPr/>
              <a:t>9/13/2012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9B2CF2-11B5-4C5A-925F-6EBA4965A143}" type="slidenum">
              <a:rPr lang="en-US" smtClean="0"/>
              <a:pPr/>
              <a:t>‹#›</a:t>
            </a:fld>
            <a:endParaRPr lang="en-US"/>
          </a:p>
        </p:txBody>
      </p:sp>
    </p:spTree>
    <p:extLst>
      <p:ext uri="{BB962C8B-B14F-4D97-AF65-F5344CB8AC3E}">
        <p14:creationId xmlns:p14="http://schemas.microsoft.com/office/powerpoint/2010/main" val="2212420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Pakistan has one of the lowest financial penetration in the world with only 12 percent adult population formally served.</a:t>
            </a:r>
            <a:endParaRPr lang="en-US" dirty="0"/>
          </a:p>
        </p:txBody>
      </p:sp>
      <p:sp>
        <p:nvSpPr>
          <p:cNvPr id="4" name="Slide Number Placeholder 3"/>
          <p:cNvSpPr>
            <a:spLocks noGrp="1"/>
          </p:cNvSpPr>
          <p:nvPr>
            <p:ph type="sldNum" sz="quarter" idx="10"/>
          </p:nvPr>
        </p:nvSpPr>
        <p:spPr/>
        <p:txBody>
          <a:bodyPr/>
          <a:lstStyle/>
          <a:p>
            <a:fld id="{D18D259D-7F4D-4E54-B7A3-9C3B974C282F}"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Portfolio at Risk of the industry has remained below the international benchmark of 5% over the years but has remained a bit high compared to the Asia’s benchmark of 2.1% over the last three years. PAR in 2010 was highest among 5 years due to devastating flooding in the country. </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nominal yields on GLP have been increasing over the years which at start were quite low due to low interest rate scenario and reluctance to charge high rate. SBP-led</a:t>
            </a:r>
            <a:r>
              <a:rPr lang="en-US" sz="1200" kern="1200" baseline="0" dirty="0" smtClean="0">
                <a:solidFill>
                  <a:schemeClr val="tx1"/>
                </a:solidFill>
                <a:latin typeface="+mn-lt"/>
                <a:ea typeface="+mn-ea"/>
                <a:cs typeface="+mn-cs"/>
              </a:rPr>
              <a:t> MF Strategy 2007 encourage MFBs to commercialize their operations to grow and become sustainable. </a:t>
            </a:r>
            <a:r>
              <a:rPr lang="en-US" sz="1200" kern="1200" dirty="0" smtClean="0">
                <a:solidFill>
                  <a:schemeClr val="tx1"/>
                </a:solidFill>
                <a:latin typeface="+mn-lt"/>
                <a:ea typeface="+mn-ea"/>
                <a:cs typeface="+mn-cs"/>
              </a:rPr>
              <a:t>The increase in the yield on GLP has</a:t>
            </a:r>
            <a:r>
              <a:rPr lang="en-US" sz="1200" kern="1200" baseline="0" dirty="0" smtClean="0">
                <a:solidFill>
                  <a:schemeClr val="tx1"/>
                </a:solidFill>
                <a:latin typeface="+mn-lt"/>
                <a:ea typeface="+mn-ea"/>
                <a:cs typeface="+mn-cs"/>
              </a:rPr>
              <a:t> been sustainable as PAR also remained within limits. </a:t>
            </a:r>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Operational Self Sufficiency of MFIs is higher than the MFBs. This is due to high operating cost of MFBs. But over the passage of time, the OSS of MFBs has come close to MFIs which shows that MFBs take some time to become operationally self sufficient. </a:t>
            </a:r>
          </a:p>
          <a:p>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Inclusion and Access are likely to radically change in future as a result of growth in areas of microfinance and branchless banking.</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MFBs growth</a:t>
            </a:r>
            <a:r>
              <a:rPr lang="en-US" baseline="0" dirty="0" smtClean="0"/>
              <a:t> is likely to further accelerate, and they would become dominating players.</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3EA9CC05-06E5-4B03-978B-C8D73D83D79B}" type="slidenum">
              <a:rPr lang="en-US" smtClean="0"/>
              <a:pPr>
                <a:defRPr/>
              </a:pPr>
              <a:t>5</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There have been broadly three phases </a:t>
            </a:r>
            <a:r>
              <a:rPr lang="en-GB" dirty="0" err="1" smtClean="0"/>
              <a:t>i</a:t>
            </a:r>
            <a:r>
              <a:rPr lang="en-GB" dirty="0" smtClean="0"/>
              <a:t>) Pre-2000, ii) 2000-2006, and iii) 2007-onward.</a:t>
            </a:r>
          </a:p>
          <a:p>
            <a:pPr eaLnBrk="1" hangingPunct="1"/>
            <a:endParaRPr lang="en-GB" dirty="0" smtClean="0"/>
          </a:p>
          <a:p>
            <a:pPr eaLnBrk="1" hangingPunct="1"/>
            <a:r>
              <a:rPr lang="en-GB" dirty="0" smtClean="0"/>
              <a:t>The MFIs Ordinance 2001 marked the beginning of a new era in microfinance, which allowed creation of micro-banking industry in Pakistan and allowed commercialisation of microfinance. </a:t>
            </a:r>
          </a:p>
          <a:p>
            <a:pPr eaLnBrk="1" hangingPunct="1"/>
            <a:endParaRPr lang="en-GB" dirty="0" smtClean="0"/>
          </a:p>
          <a:p>
            <a:pPr eaLnBrk="1" hangingPunct="1"/>
            <a:r>
              <a:rPr lang="en-GB" dirty="0" smtClean="0"/>
              <a:t>The MFIs Ordinance provides multi-institutional approach by encouraging not only setting up of new MFBs at District, Regional, Provincial, and National level with varying capital requirements, but also an opportunity to NGOs/MFIs to transform into a Microfinance Bank.</a:t>
            </a:r>
          </a:p>
          <a:p>
            <a:pPr eaLnBrk="1" hangingPunct="1"/>
            <a:endParaRPr lang="en-GB" dirty="0" smtClean="0"/>
          </a:p>
          <a:p>
            <a:pPr eaLnBrk="1" hangingPunct="1"/>
            <a:r>
              <a:rPr lang="en-GB" dirty="0" smtClean="0"/>
              <a:t>EMO Strategy</a:t>
            </a:r>
            <a:r>
              <a:rPr lang="en-GB" baseline="0" dirty="0" smtClean="0"/>
              <a:t> 2007 accelerated SBP’s role in promoting growth and innovation in the sector. </a:t>
            </a:r>
            <a:endParaRPr lang="en-GB" dirty="0" smtClean="0"/>
          </a:p>
          <a:p>
            <a:pPr eaLnBrk="1" hangingPunct="1"/>
            <a:endParaRPr lang="en-GB" dirty="0" smtClean="0"/>
          </a:p>
          <a:p>
            <a:pPr eaLnBrk="1" hangingPunct="1"/>
            <a:endParaRPr lang="en-GB" dirty="0" smtClean="0"/>
          </a:p>
          <a:p>
            <a:pPr eaLnBrk="1" hangingPunct="1"/>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Loan classification / provisioning</a:t>
            </a:r>
          </a:p>
          <a:p>
            <a:r>
              <a:rPr lang="en-US" dirty="0" smtClean="0"/>
              <a:t>partnerships</a:t>
            </a:r>
          </a:p>
          <a:p>
            <a:r>
              <a:rPr lang="en-US" dirty="0" smtClean="0"/>
              <a:t>Funding</a:t>
            </a:r>
            <a:r>
              <a:rPr lang="en-US" baseline="0" dirty="0" smtClean="0"/>
              <a:t> – no restriction</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MFIs Ordinance authorize SBP to make rules and regulations to govern affairs of MFBs. </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facilities were envisioned</a:t>
            </a:r>
            <a:r>
              <a:rPr lang="en-US" baseline="0" dirty="0" smtClean="0"/>
              <a:t> to address specific challenges in mind. </a:t>
            </a:r>
          </a:p>
          <a:p>
            <a:r>
              <a:rPr lang="en-US" baseline="0" dirty="0" smtClean="0"/>
              <a:t>1. Credit enhancement for mobilization of Commercial credit to resolve funding constraints</a:t>
            </a:r>
          </a:p>
          <a:p>
            <a:r>
              <a:rPr lang="en-US" dirty="0" smtClean="0"/>
              <a:t>2. Institutional Strengthening Fund</a:t>
            </a:r>
            <a:r>
              <a:rPr lang="en-US" baseline="0" dirty="0" smtClean="0"/>
              <a:t> for addressing capacity constraints, developing systems and controls and organizational development and use of Technology</a:t>
            </a:r>
          </a:p>
          <a:p>
            <a:r>
              <a:rPr lang="en-US" baseline="0" dirty="0" smtClean="0"/>
              <a:t>3. Financial innovation challenge fund to promote innovation  for cost reduction and breaking the geographical barriers to access through branchless banking</a:t>
            </a:r>
          </a:p>
          <a:p>
            <a:r>
              <a:rPr lang="en-US" baseline="0" dirty="0" smtClean="0"/>
              <a:t>4. TA was to leverage to all these areas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18D259D-7F4D-4E54-B7A3-9C3B974C282F}" type="slidenum">
              <a:rPr lang="en-US" smtClean="0"/>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B11FF4E-49C3-4C2C-9B53-670D57BFA3E2}" type="slidenum">
              <a:rPr lang="en-US" smtClean="0"/>
              <a:pPr>
                <a:defRPr/>
              </a:pPr>
              <a:t>14</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Advances and deposits have been on increasing trend over the years. Initially the deposits were on the lower side, but after 2008 it has increased sharply and by 2011, deposits have almost caught up with the advances. Advances of MFBs have increased to Rs 15 billion whereas the deposits have risen to approximately Rs 14 billion in 2011. </a:t>
            </a:r>
          </a:p>
          <a:p>
            <a:r>
              <a:rPr lang="en-US" sz="1200" kern="1200" dirty="0" smtClean="0">
                <a:solidFill>
                  <a:schemeClr val="tx1"/>
                </a:solidFill>
                <a:latin typeface="+mn-lt"/>
                <a:ea typeface="+mn-ea"/>
                <a:cs typeface="+mn-cs"/>
              </a:rPr>
              <a:t>MF sector of Pakistan constitute approximately 2 million borrowers.  MFIs constitute around 1.2 million whereas MFBS constitute 0.8 million borrowers.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A9B2CF2-11B5-4C5A-925F-6EBA4965A143}"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4" name="Line 3"/>
          <p:cNvSpPr>
            <a:spLocks noChangeShapeType="1"/>
          </p:cNvSpPr>
          <p:nvPr/>
        </p:nvSpPr>
        <p:spPr bwMode="auto">
          <a:xfrm>
            <a:off x="1447800" y="2514600"/>
            <a:ext cx="7239000" cy="0"/>
          </a:xfrm>
          <a:prstGeom prst="line">
            <a:avLst/>
          </a:prstGeom>
          <a:noFill/>
          <a:ln w="19050">
            <a:solidFill>
              <a:schemeClr val="tx1"/>
            </a:solidFill>
            <a:round/>
            <a:headEnd/>
            <a:tailEnd/>
          </a:ln>
          <a:effectLst/>
        </p:spPr>
        <p:txBody>
          <a:bodyPr/>
          <a:lstStyle/>
          <a:p>
            <a:pPr eaLnBrk="0" fontAlgn="auto" hangingPunct="0">
              <a:spcBef>
                <a:spcPts val="0"/>
              </a:spcBef>
              <a:spcAft>
                <a:spcPts val="0"/>
              </a:spcAft>
              <a:defRPr/>
            </a:pPr>
            <a:endParaRPr lang="en-US">
              <a:solidFill>
                <a:srgbClr val="000000"/>
              </a:solidFill>
              <a:latin typeface="Verdana"/>
            </a:endParaRPr>
          </a:p>
        </p:txBody>
      </p:sp>
      <p:sp>
        <p:nvSpPr>
          <p:cNvPr id="5" name="Rectangle 11"/>
          <p:cNvSpPr/>
          <p:nvPr/>
        </p:nvSpPr>
        <p:spPr bwMode="auto">
          <a:xfrm>
            <a:off x="0" y="1837269"/>
            <a:ext cx="1276350" cy="2590800"/>
          </a:xfrm>
          <a:prstGeom prst="rect">
            <a:avLst/>
          </a:prstGeom>
          <a:solidFill>
            <a:srgbClr val="0070C0"/>
          </a:solidFill>
          <a:ln>
            <a:noFill/>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a:lstStyle/>
          <a:p>
            <a:pPr eaLnBrk="0" fontAlgn="auto" hangingPunct="0">
              <a:spcBef>
                <a:spcPts val="0"/>
              </a:spcBef>
              <a:spcAft>
                <a:spcPts val="0"/>
              </a:spcAft>
              <a:defRPr/>
            </a:pPr>
            <a:endParaRPr lang="en-US">
              <a:solidFill>
                <a:srgbClr val="000000"/>
              </a:solidFill>
            </a:endParaRPr>
          </a:p>
        </p:txBody>
      </p:sp>
      <p:sp>
        <p:nvSpPr>
          <p:cNvPr id="6" name="Rectangle 13"/>
          <p:cNvSpPr/>
          <p:nvPr/>
        </p:nvSpPr>
        <p:spPr bwMode="auto">
          <a:xfrm>
            <a:off x="1295400" y="1825980"/>
            <a:ext cx="7848600" cy="2590800"/>
          </a:xfrm>
          <a:prstGeom prst="rect">
            <a:avLst/>
          </a:prstGeom>
          <a:solidFill>
            <a:srgbClr val="00B050"/>
          </a:solidFill>
          <a:ln>
            <a:noFill/>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a:lstStyle/>
          <a:p>
            <a:pPr eaLnBrk="0" fontAlgn="auto" hangingPunct="0">
              <a:spcBef>
                <a:spcPts val="0"/>
              </a:spcBef>
              <a:spcAft>
                <a:spcPts val="0"/>
              </a:spcAft>
              <a:defRPr/>
            </a:pPr>
            <a:endParaRPr lang="en-US">
              <a:solidFill>
                <a:srgbClr val="000000"/>
              </a:solidFill>
            </a:endParaRPr>
          </a:p>
        </p:txBody>
      </p:sp>
      <p:sp>
        <p:nvSpPr>
          <p:cNvPr id="91142" name="Rectangle 6"/>
          <p:cNvSpPr>
            <a:spLocks noGrp="1" noChangeArrowheads="1"/>
          </p:cNvSpPr>
          <p:nvPr>
            <p:ph type="ctrTitle"/>
          </p:nvPr>
        </p:nvSpPr>
        <p:spPr>
          <a:xfrm>
            <a:off x="1443038" y="985838"/>
            <a:ext cx="7239000" cy="1444625"/>
          </a:xfrm>
        </p:spPr>
        <p:txBody>
          <a:bodyPr/>
          <a:lstStyle>
            <a:lvl1pPr>
              <a:defRPr sz="3200"/>
            </a:lvl1pPr>
          </a:lstStyle>
          <a:p>
            <a:r>
              <a:rPr lang="en-US" dirty="0" smtClean="0"/>
              <a:t>Click to edit Master title style</a:t>
            </a:r>
            <a:endParaRPr lang="en-US" dirty="0"/>
          </a:p>
        </p:txBody>
      </p:sp>
      <p:sp>
        <p:nvSpPr>
          <p:cNvPr id="9114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smtClean="0"/>
              <a:t>Click to edit Master subtitle style</a:t>
            </a:r>
            <a:endParaRPr lang="en-US"/>
          </a:p>
        </p:txBody>
      </p:sp>
      <p:sp>
        <p:nvSpPr>
          <p:cNvPr id="7" name="Rectangle 8"/>
          <p:cNvSpPr>
            <a:spLocks noGrp="1" noChangeArrowheads="1"/>
          </p:cNvSpPr>
          <p:nvPr>
            <p:ph type="dt" sz="half"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b="0">
                <a:cs typeface="+mn-cs"/>
              </a:defRPr>
            </a:lvl1pPr>
          </a:lstStyle>
          <a:p>
            <a:pPr fontAlgn="auto">
              <a:spcBef>
                <a:spcPts val="0"/>
              </a:spcBef>
              <a:spcAft>
                <a:spcPts val="0"/>
              </a:spcAft>
            </a:pPr>
            <a:fld id="{15B70945-CBC1-408E-92E0-50294FC47018}" type="datetimeFigureOut">
              <a:rPr lang="en-US" smtClean="0">
                <a:solidFill>
                  <a:srgbClr val="000000"/>
                </a:solidFill>
                <a:latin typeface="Verdana"/>
              </a:rPr>
              <a:pPr fontAlgn="auto">
                <a:spcBef>
                  <a:spcPts val="0"/>
                </a:spcBef>
                <a:spcAft>
                  <a:spcPts val="0"/>
                </a:spcAft>
              </a:pPr>
              <a:t>9/13/2012</a:t>
            </a:fld>
            <a:endParaRPr lang="en-US">
              <a:solidFill>
                <a:srgbClr val="000000"/>
              </a:solidFill>
              <a:latin typeface="Verdana"/>
            </a:endParaRPr>
          </a:p>
        </p:txBody>
      </p:sp>
      <p:sp>
        <p:nvSpPr>
          <p:cNvPr id="8" name="Rectangle 9"/>
          <p:cNvSpPr>
            <a:spLocks noGrp="1" noChangeArrowheads="1"/>
          </p:cNvSpPr>
          <p:nvPr>
            <p:ph type="ftr" sz="quarter" idx="11"/>
          </p:nvPr>
        </p:nvSpPr>
        <p:spPr/>
        <p:txBody>
          <a:bodyPr/>
          <a:lstStyle>
            <a:lvl1pPr>
              <a:defRPr b="1">
                <a:solidFill>
                  <a:srgbClr val="0070C0"/>
                </a:solidFill>
              </a:defRPr>
            </a:lvl1pPr>
          </a:lstStyle>
          <a:p>
            <a:r>
              <a:rPr lang="en-US" dirty="0" smtClean="0"/>
              <a:t>State Bank of Pakistan</a:t>
            </a:r>
            <a:endParaRPr lang="en-US" dirty="0"/>
          </a:p>
        </p:txBody>
      </p:sp>
      <p:sp>
        <p:nvSpPr>
          <p:cNvPr id="9" name="Rectangle 10"/>
          <p:cNvSpPr>
            <a:spLocks noGrp="1" noChangeArrowheads="1"/>
          </p:cNvSpPr>
          <p:nvPr>
            <p:ph type="sldNum" sz="quarter" idx="12"/>
          </p:nvPr>
        </p:nvSpPr>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0688" y="544513"/>
            <a:ext cx="1912937" cy="5397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27113" y="544513"/>
            <a:ext cx="5591175" cy="5397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7113" y="544513"/>
            <a:ext cx="7313612" cy="5191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27113" y="544513"/>
            <a:ext cx="7313612" cy="51911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02225" y="1827213"/>
            <a:ext cx="3581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02225" y="3960813"/>
            <a:ext cx="3581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7"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27113" y="544513"/>
            <a:ext cx="7313612" cy="51911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370013" y="1827213"/>
            <a:ext cx="7313612" cy="4114800"/>
          </a:xfrm>
        </p:spPr>
        <p:txBody>
          <a:bodyPr/>
          <a:lstStyle/>
          <a:p>
            <a:pPr lvl="0"/>
            <a:r>
              <a:rPr lang="en-US" noProof="0" smtClean="0"/>
              <a:t>Click icon to add table</a:t>
            </a:r>
            <a:endParaRPr lang="en-US" noProof="0"/>
          </a:p>
        </p:txBody>
      </p:sp>
      <p:sp>
        <p:nvSpPr>
          <p:cNvPr id="4"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p:nvPr userDrawn="1"/>
        </p:nvSpPr>
        <p:spPr bwMode="auto">
          <a:xfrm>
            <a:off x="0" y="6400800"/>
            <a:ext cx="9144000" cy="457200"/>
          </a:xfrm>
          <a:prstGeom prst="rect">
            <a:avLst/>
          </a:prstGeom>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a:scene3d>
              <a:camera prst="obliqueTopLeft"/>
              <a:lightRig rig="threePt" dir="t"/>
            </a:scene3d>
          </a:bodyPr>
          <a:lstStyle/>
          <a:p>
            <a:pPr algn="ctr" eaLnBrk="0" fontAlgn="auto" hangingPunct="0">
              <a:spcBef>
                <a:spcPts val="0"/>
              </a:spcBef>
              <a:spcAft>
                <a:spcPts val="0"/>
              </a:spcAft>
              <a:defRPr/>
            </a:pPr>
            <a:endParaRPr lang="en-US" sz="900" b="1" dirty="0" smtClean="0">
              <a:solidFill>
                <a:srgbClr val="FFFFFF"/>
              </a:solidFill>
              <a:latin typeface="Tahoma" pitchFamily="34" charset="0"/>
              <a:ea typeface="Tahoma" pitchFamily="34" charset="0"/>
              <a:cs typeface="Tahoma" pitchFamily="34" charset="0"/>
            </a:endParaRPr>
          </a:p>
          <a:p>
            <a:pPr algn="ctr" eaLnBrk="0" fontAlgn="auto" hangingPunct="0">
              <a:spcBef>
                <a:spcPts val="0"/>
              </a:spcBef>
              <a:spcAft>
                <a:spcPts val="0"/>
              </a:spcAft>
              <a:defRPr/>
            </a:pPr>
            <a:r>
              <a:rPr lang="en-US" sz="1100" b="1" dirty="0" smtClean="0">
                <a:solidFill>
                  <a:srgbClr val="0070C0"/>
                </a:solidFill>
                <a:latin typeface="Tahoma" pitchFamily="34" charset="0"/>
                <a:ea typeface="Tahoma" pitchFamily="34" charset="0"/>
                <a:cs typeface="Tahoma" pitchFamily="34" charset="0"/>
              </a:rPr>
              <a:t>State Bank of</a:t>
            </a:r>
            <a:r>
              <a:rPr lang="en-US" sz="1100" b="1" baseline="0" dirty="0" smtClean="0">
                <a:solidFill>
                  <a:srgbClr val="0070C0"/>
                </a:solidFill>
                <a:latin typeface="Tahoma" pitchFamily="34" charset="0"/>
                <a:ea typeface="Tahoma" pitchFamily="34" charset="0"/>
                <a:cs typeface="Tahoma" pitchFamily="34" charset="0"/>
              </a:rPr>
              <a:t> Pakistan</a:t>
            </a:r>
            <a:endParaRPr lang="en-US" sz="900" b="1" dirty="0">
              <a:solidFill>
                <a:srgbClr val="0070C0"/>
              </a:solidFill>
              <a:latin typeface="Tahoma" pitchFamily="34" charset="0"/>
              <a:ea typeface="Tahoma" pitchFamily="34" charset="0"/>
              <a:cs typeface="Tahoma" pitchFamily="34" charset="0"/>
            </a:endParaRPr>
          </a:p>
        </p:txBody>
      </p:sp>
      <p:sp>
        <p:nvSpPr>
          <p:cNvPr id="5" name="Rectangle 6"/>
          <p:cNvSpPr/>
          <p:nvPr/>
        </p:nvSpPr>
        <p:spPr bwMode="auto">
          <a:xfrm>
            <a:off x="7938" y="301625"/>
            <a:ext cx="533400" cy="609600"/>
          </a:xfrm>
          <a:prstGeom prst="rect">
            <a:avLst/>
          </a:prstGeom>
          <a:solidFill>
            <a:srgbClr val="0070C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eaLnBrk="0" fontAlgn="auto" hangingPunct="0">
              <a:spcBef>
                <a:spcPts val="0"/>
              </a:spcBef>
              <a:spcAft>
                <a:spcPts val="0"/>
              </a:spcAft>
              <a:defRPr/>
            </a:pPr>
            <a:endParaRPr lang="en-US">
              <a:solidFill>
                <a:srgbClr val="000000"/>
              </a:solidFill>
              <a:latin typeface="Verdana"/>
            </a:endParaRPr>
          </a:p>
        </p:txBody>
      </p:sp>
      <p:pic>
        <p:nvPicPr>
          <p:cNvPr id="6" name="Picture 2" descr="D:\Dfid\SBP-Logo.jpg"/>
          <p:cNvPicPr>
            <a:picLocks noChangeAspect="1" noChangeArrowheads="1"/>
          </p:cNvPicPr>
          <p:nvPr/>
        </p:nvPicPr>
        <p:blipFill>
          <a:blip r:embed="rId2" cstate="print"/>
          <a:srcRect/>
          <a:stretch>
            <a:fillRect/>
          </a:stretch>
        </p:blipFill>
        <p:spPr bwMode="auto">
          <a:xfrm>
            <a:off x="8520113" y="96838"/>
            <a:ext cx="533400" cy="534987"/>
          </a:xfrm>
          <a:prstGeom prst="rect">
            <a:avLst/>
          </a:prstGeom>
          <a:noFill/>
          <a:ln w="9525">
            <a:noFill/>
            <a:miter lim="800000"/>
            <a:headEnd/>
            <a:tailEnd/>
          </a:ln>
        </p:spPr>
      </p:pic>
      <p:sp>
        <p:nvSpPr>
          <p:cNvPr id="2" name="Title 1"/>
          <p:cNvSpPr>
            <a:spLocks noGrp="1"/>
          </p:cNvSpPr>
          <p:nvPr>
            <p:ph type="title"/>
          </p:nvPr>
        </p:nvSpPr>
        <p:spPr>
          <a:xfrm>
            <a:off x="533400" y="274023"/>
            <a:ext cx="7313612" cy="430887"/>
          </a:xfrm>
        </p:spPr>
        <p:txBody>
          <a:bodyPr/>
          <a:lstStyle>
            <a:lvl1pPr>
              <a:defRPr sz="2200" b="1">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8"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4"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3"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5" name="AutoShape 3"/>
          <p:cNvSpPr>
            <a:spLocks noChangeArrowheads="1"/>
          </p:cNvSpPr>
          <p:nvPr/>
        </p:nvSpPr>
        <p:spPr bwMode="auto">
          <a:xfrm>
            <a:off x="-1687513" y="935038"/>
            <a:ext cx="2095501" cy="1828800"/>
          </a:xfrm>
          <a:custGeom>
            <a:avLst/>
            <a:gdLst>
              <a:gd name="G0" fmla="+- 19288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1288" y="6466"/>
              </a:cxn>
              <a:cxn ang="0">
                <a:pos x="64000" y="32000"/>
              </a:cxn>
              <a:cxn ang="0">
                <a:pos x="51288" y="57533"/>
              </a:cxn>
              <a:cxn ang="0">
                <a:pos x="51288" y="57533"/>
              </a:cxn>
              <a:cxn ang="0">
                <a:pos x="51287" y="57533"/>
              </a:cxn>
              <a:cxn ang="0">
                <a:pos x="51288" y="57534"/>
              </a:cxn>
              <a:cxn ang="0">
                <a:pos x="51288" y="6466"/>
              </a:cxn>
              <a:cxn ang="0">
                <a:pos x="51287" y="6466"/>
              </a:cxn>
              <a:cxn ang="0">
                <a:pos x="51288" y="6466"/>
              </a:cxn>
            </a:cxnLst>
            <a:rect l="T13" t="T15" r="T17" b="T19"/>
            <a:pathLst>
              <a:path w="64000" h="64000">
                <a:moveTo>
                  <a:pt x="51288" y="6466"/>
                </a:moveTo>
                <a:cubicBezTo>
                  <a:pt x="59294" y="12514"/>
                  <a:pt x="64000" y="21966"/>
                  <a:pt x="64000" y="32000"/>
                </a:cubicBezTo>
                <a:cubicBezTo>
                  <a:pt x="64000" y="42033"/>
                  <a:pt x="59294" y="51485"/>
                  <a:pt x="51288" y="57533"/>
                </a:cubicBezTo>
                <a:cubicBezTo>
                  <a:pt x="51288" y="57533"/>
                  <a:pt x="51288" y="57533"/>
                  <a:pt x="51287" y="57533"/>
                </a:cubicBezTo>
                <a:lnTo>
                  <a:pt x="51288" y="57534"/>
                </a:lnTo>
                <a:lnTo>
                  <a:pt x="51288" y="6466"/>
                </a:lnTo>
                <a:lnTo>
                  <a:pt x="51287" y="6466"/>
                </a:lnTo>
                <a:cubicBezTo>
                  <a:pt x="51288" y="6466"/>
                  <a:pt x="51288" y="6466"/>
                  <a:pt x="51288" y="6466"/>
                </a:cubicBezTo>
                <a:close/>
              </a:path>
            </a:pathLst>
          </a:custGeom>
          <a:solidFill>
            <a:schemeClr val="folHlink"/>
          </a:solidFill>
          <a:ln w="9525">
            <a:noFill/>
            <a:miter lim="800000"/>
            <a:headEnd/>
            <a:tailEnd/>
          </a:ln>
        </p:spPr>
        <p:txBody>
          <a:bodyPr/>
          <a:lstStyle/>
          <a:p>
            <a:pPr fontAlgn="auto">
              <a:spcBef>
                <a:spcPts val="0"/>
              </a:spcBef>
              <a:spcAft>
                <a:spcPts val="0"/>
              </a:spcAft>
              <a:defRPr/>
            </a:pPr>
            <a:endParaRPr lang="en-US" sz="2400">
              <a:solidFill>
                <a:srgbClr val="000000"/>
              </a:solidFill>
              <a:latin typeface="Times New Roman" pitchFamily="18" charset="0"/>
            </a:endParaRPr>
          </a:p>
        </p:txBody>
      </p:sp>
      <p:sp>
        <p:nvSpPr>
          <p:cNvPr id="90116" name="AutoShape 4"/>
          <p:cNvSpPr>
            <a:spLocks noChangeArrowheads="1"/>
          </p:cNvSpPr>
          <p:nvPr/>
        </p:nvSpPr>
        <p:spPr bwMode="auto">
          <a:xfrm>
            <a:off x="-2176463" y="-196850"/>
            <a:ext cx="2763838" cy="2133600"/>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rgbClr val="008000"/>
          </a:solidFill>
          <a:ln w="9525">
            <a:noFill/>
            <a:miter lim="800000"/>
            <a:headEnd/>
            <a:tailEnd/>
          </a:ln>
        </p:spPr>
        <p:txBody>
          <a:bodyPr/>
          <a:lstStyle/>
          <a:p>
            <a:pPr fontAlgn="auto">
              <a:spcBef>
                <a:spcPts val="0"/>
              </a:spcBef>
              <a:spcAft>
                <a:spcPts val="0"/>
              </a:spcAft>
              <a:defRPr/>
            </a:pPr>
            <a:endParaRPr lang="en-US">
              <a:solidFill>
                <a:srgbClr val="000000"/>
              </a:solidFill>
            </a:endParaRPr>
          </a:p>
        </p:txBody>
      </p:sp>
      <p:sp>
        <p:nvSpPr>
          <p:cNvPr id="90117" name="Line 5"/>
          <p:cNvSpPr>
            <a:spLocks noChangeShapeType="1"/>
          </p:cNvSpPr>
          <p:nvPr/>
        </p:nvSpPr>
        <p:spPr bwMode="auto">
          <a:xfrm>
            <a:off x="1066800" y="1143000"/>
            <a:ext cx="7315200" cy="0"/>
          </a:xfrm>
          <a:prstGeom prst="line">
            <a:avLst/>
          </a:prstGeom>
          <a:noFill/>
          <a:ln w="19050">
            <a:solidFill>
              <a:schemeClr val="tx1"/>
            </a:solidFill>
            <a:round/>
            <a:headEnd/>
            <a:tailEnd/>
          </a:ln>
          <a:effectLst/>
        </p:spPr>
        <p:txBody>
          <a:bodyPr/>
          <a:lstStyle/>
          <a:p>
            <a:pPr eaLnBrk="0" fontAlgn="auto" hangingPunct="0">
              <a:spcBef>
                <a:spcPts val="0"/>
              </a:spcBef>
              <a:spcAft>
                <a:spcPts val="0"/>
              </a:spcAft>
              <a:defRPr/>
            </a:pPr>
            <a:endParaRPr lang="en-US">
              <a:solidFill>
                <a:srgbClr val="000000"/>
              </a:solidFill>
              <a:latin typeface="Verdana"/>
            </a:endParaRPr>
          </a:p>
        </p:txBody>
      </p:sp>
      <p:sp>
        <p:nvSpPr>
          <p:cNvPr id="1031" name="Rectangle 6"/>
          <p:cNvSpPr>
            <a:spLocks noGrp="1" noChangeArrowheads="1"/>
          </p:cNvSpPr>
          <p:nvPr>
            <p:ph type="title"/>
          </p:nvPr>
        </p:nvSpPr>
        <p:spPr bwMode="auto">
          <a:xfrm>
            <a:off x="1027113" y="544513"/>
            <a:ext cx="7313612" cy="519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32"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2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b="0">
                <a:cs typeface="+mn-cs"/>
              </a:defRPr>
            </a:lvl1pPr>
          </a:lstStyle>
          <a:p>
            <a:pPr fontAlgn="auto">
              <a:spcBef>
                <a:spcPts val="0"/>
              </a:spcBef>
              <a:spcAft>
                <a:spcPts val="0"/>
              </a:spcAft>
            </a:pPr>
            <a:endParaRPr lang="en-US">
              <a:solidFill>
                <a:srgbClr val="000000"/>
              </a:solidFill>
              <a:latin typeface="Verdana"/>
            </a:endParaRPr>
          </a:p>
        </p:txBody>
      </p:sp>
      <p:sp>
        <p:nvSpPr>
          <p:cNvPr id="9012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cs typeface="+mn-cs"/>
              </a:defRPr>
            </a:lvl1pPr>
          </a:lstStyle>
          <a:p>
            <a:pPr fontAlgn="auto">
              <a:spcBef>
                <a:spcPts val="0"/>
              </a:spcBef>
              <a:spcAft>
                <a:spcPts val="0"/>
              </a:spcAft>
            </a:pPr>
            <a:fld id="{C4F3F129-401D-409A-B626-478355289221}" type="slidenum">
              <a:rPr lang="en-US" smtClean="0">
                <a:solidFill>
                  <a:srgbClr val="000000"/>
                </a:solidFill>
                <a:latin typeface="Verdana"/>
              </a:rPr>
              <a:pPr fontAlgn="auto">
                <a:spcBef>
                  <a:spcPts val="0"/>
                </a:spcBef>
                <a:spcAft>
                  <a:spcPts val="0"/>
                </a:spcAft>
              </a:pPr>
              <a:t>‹#›</a:t>
            </a:fld>
            <a:endParaRPr lang="en-US">
              <a:solidFill>
                <a:srgbClr val="000000"/>
              </a:solidFill>
              <a:latin typeface="Verdana"/>
            </a:endParaRPr>
          </a:p>
        </p:txBody>
      </p:sp>
      <p:graphicFrame>
        <p:nvGraphicFramePr>
          <p:cNvPr id="1026" name="Object 10"/>
          <p:cNvGraphicFramePr>
            <a:graphicFrameLocks/>
          </p:cNvGraphicFramePr>
          <p:nvPr/>
        </p:nvGraphicFramePr>
        <p:xfrm>
          <a:off x="8016875" y="100013"/>
          <a:ext cx="1004888" cy="1004887"/>
        </p:xfrm>
        <a:graphic>
          <a:graphicData uri="http://schemas.openxmlformats.org/presentationml/2006/ole">
            <mc:AlternateContent xmlns:mc="http://schemas.openxmlformats.org/markup-compatibility/2006">
              <mc:Choice xmlns:v="urn:schemas-microsoft-com:vml" Requires="v">
                <p:oleObj spid="_x0000_s1027" r:id="rId17" imgW="857143" imgH="857143" progId="">
                  <p:embed/>
                </p:oleObj>
              </mc:Choice>
              <mc:Fallback>
                <p:oleObj r:id="rId17" imgW="857143" imgH="857143" progId="">
                  <p:embed/>
                  <p:pic>
                    <p:nvPicPr>
                      <p:cNvPr id="0" name="Object 10"/>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016875" y="100013"/>
                        <a:ext cx="1004888" cy="1004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2800">
          <a:solidFill>
            <a:schemeClr val="tx1"/>
          </a:solidFill>
          <a:latin typeface="Arial" charset="0"/>
        </a:defRPr>
      </a:lvl2pPr>
      <a:lvl3pPr algn="l" rtl="0" eaLnBrk="1" fontAlgn="base" hangingPunct="1">
        <a:spcBef>
          <a:spcPct val="0"/>
        </a:spcBef>
        <a:spcAft>
          <a:spcPct val="0"/>
        </a:spcAft>
        <a:defRPr sz="2800">
          <a:solidFill>
            <a:schemeClr val="tx1"/>
          </a:solidFill>
          <a:latin typeface="Arial" charset="0"/>
        </a:defRPr>
      </a:lvl3pPr>
      <a:lvl4pPr algn="l" rtl="0" eaLnBrk="1" fontAlgn="base" hangingPunct="1">
        <a:spcBef>
          <a:spcPct val="0"/>
        </a:spcBef>
        <a:spcAft>
          <a:spcPct val="0"/>
        </a:spcAft>
        <a:defRPr sz="2800">
          <a:solidFill>
            <a:schemeClr val="tx1"/>
          </a:solidFill>
          <a:latin typeface="Arial" charset="0"/>
        </a:defRPr>
      </a:lvl4pPr>
      <a:lvl5pPr algn="l" rtl="0" eaLnBrk="1" fontAlgn="base" hangingPunct="1">
        <a:spcBef>
          <a:spcPct val="0"/>
        </a:spcBef>
        <a:spcAft>
          <a:spcPct val="0"/>
        </a:spcAft>
        <a:defRPr sz="2800">
          <a:solidFill>
            <a:schemeClr val="tx1"/>
          </a:solidFill>
          <a:latin typeface="Arial" charset="0"/>
        </a:defRPr>
      </a:lvl5pPr>
      <a:lvl6pPr marL="457200" algn="l" rtl="0" eaLnBrk="1" fontAlgn="base" hangingPunct="1">
        <a:spcBef>
          <a:spcPct val="0"/>
        </a:spcBef>
        <a:spcAft>
          <a:spcPct val="0"/>
        </a:spcAft>
        <a:defRPr sz="2800">
          <a:solidFill>
            <a:schemeClr val="tx1"/>
          </a:solidFill>
          <a:latin typeface="Arial" charset="0"/>
        </a:defRPr>
      </a:lvl6pPr>
      <a:lvl7pPr marL="914400" algn="l" rtl="0" eaLnBrk="1" fontAlgn="base" hangingPunct="1">
        <a:spcBef>
          <a:spcPct val="0"/>
        </a:spcBef>
        <a:spcAft>
          <a:spcPct val="0"/>
        </a:spcAft>
        <a:defRPr sz="2800">
          <a:solidFill>
            <a:schemeClr val="tx1"/>
          </a:solidFill>
          <a:latin typeface="Arial" charset="0"/>
        </a:defRPr>
      </a:lvl7pPr>
      <a:lvl8pPr marL="1371600" algn="l" rtl="0" eaLnBrk="1" fontAlgn="base" hangingPunct="1">
        <a:spcBef>
          <a:spcPct val="0"/>
        </a:spcBef>
        <a:spcAft>
          <a:spcPct val="0"/>
        </a:spcAft>
        <a:defRPr sz="2800">
          <a:solidFill>
            <a:schemeClr val="tx1"/>
          </a:solidFill>
          <a:latin typeface="Arial" charset="0"/>
        </a:defRPr>
      </a:lvl8pPr>
      <a:lvl9pPr marL="1828800" algn="l" rtl="0" eaLnBrk="1" fontAlgn="base" hangingPunct="1">
        <a:spcBef>
          <a:spcPct val="0"/>
        </a:spcBef>
        <a:spcAft>
          <a:spcPct val="0"/>
        </a:spcAft>
        <a:defRPr sz="2800">
          <a:solidFill>
            <a:schemeClr val="tx1"/>
          </a:solidFill>
          <a:latin typeface="Arial" charset="0"/>
        </a:defRPr>
      </a:lvl9pPr>
    </p:titleStyle>
    <p:bodyStyle>
      <a:lvl1pPr marL="342900" indent="-342900" algn="l" rtl="0" eaLnBrk="1" fontAlgn="base" hangingPunct="1">
        <a:spcBef>
          <a:spcPct val="20000"/>
        </a:spcBef>
        <a:spcAft>
          <a:spcPct val="0"/>
        </a:spcAft>
        <a:buClr>
          <a:srgbClr val="006600"/>
        </a:buClr>
        <a:buFont typeface="Wingdings" pitchFamily="2" charset="2"/>
        <a:buChar char="§"/>
        <a:defRPr sz="29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
        <a:defRPr sz="2500">
          <a:solidFill>
            <a:schemeClr val="tx1"/>
          </a:solidFill>
          <a:latin typeface="+mn-lt"/>
        </a:defRPr>
      </a:lvl2pPr>
      <a:lvl3pPr marL="1143000" indent="-228600" algn="l" rtl="0" eaLnBrk="1" fontAlgn="base" hangingPunct="1">
        <a:spcBef>
          <a:spcPct val="20000"/>
        </a:spcBef>
        <a:spcAft>
          <a:spcPct val="0"/>
        </a:spcAft>
        <a:buClr>
          <a:srgbClr val="006600"/>
        </a:buClr>
        <a:buFont typeface="Wingdings" pitchFamily="2" charset="2"/>
        <a:buChar char="§"/>
        <a:defRPr sz="22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sz="1900">
          <a:solidFill>
            <a:schemeClr val="tx1"/>
          </a:solidFill>
          <a:latin typeface="+mn-lt"/>
        </a:defRPr>
      </a:lvl4pPr>
      <a:lvl5pPr marL="20574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5pPr>
      <a:lvl6pPr marL="25146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6pPr>
      <a:lvl7pPr marL="29718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7pPr>
      <a:lvl8pPr marL="34290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8pPr>
      <a:lvl9pPr marL="38862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slide" Target="slide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1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10.xml"/><Relationship Id="rId7" Type="http://schemas.openxmlformats.org/officeDocument/2006/relationships/slide" Target="slide1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17.xml"/><Relationship Id="rId5" Type="http://schemas.openxmlformats.org/officeDocument/2006/relationships/slide" Target="slide12.xml"/><Relationship Id="rId10" Type="http://schemas.openxmlformats.org/officeDocument/2006/relationships/slide" Target="slide18.xml"/><Relationship Id="rId4" Type="http://schemas.openxmlformats.org/officeDocument/2006/relationships/slide" Target="slide11.xml"/><Relationship Id="rId9" Type="http://schemas.openxmlformats.org/officeDocument/2006/relationships/slide" Target="slide16.xml"/></Relationships>
</file>

<file path=ppt/slides/_rels/slide6.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941725"/>
            <a:ext cx="7848600" cy="3847207"/>
          </a:xfrm>
        </p:spPr>
        <p:txBody>
          <a:bodyPr/>
          <a:lstStyle/>
          <a:p>
            <a:r>
              <a:rPr lang="en-US" sz="2800" b="1" dirty="0" smtClean="0">
                <a:solidFill>
                  <a:schemeClr val="bg1"/>
                </a:solidFill>
                <a:latin typeface="+mn-lt"/>
              </a:rPr>
              <a:t/>
            </a:r>
            <a:br>
              <a:rPr lang="en-US" sz="2800" b="1" dirty="0" smtClean="0">
                <a:solidFill>
                  <a:schemeClr val="bg1"/>
                </a:solidFill>
                <a:latin typeface="+mn-lt"/>
              </a:rPr>
            </a:br>
            <a:r>
              <a:rPr lang="en-US" sz="2800" b="1" dirty="0" smtClean="0">
                <a:solidFill>
                  <a:schemeClr val="bg1"/>
                </a:solidFill>
                <a:latin typeface="+mn-lt"/>
              </a:rPr>
              <a:t/>
            </a:r>
            <a:br>
              <a:rPr lang="en-US" sz="2800" b="1" dirty="0" smtClean="0">
                <a:solidFill>
                  <a:schemeClr val="bg1"/>
                </a:solidFill>
                <a:latin typeface="+mn-lt"/>
              </a:rPr>
            </a:br>
            <a:r>
              <a:rPr lang="en-US" sz="2400" b="1" dirty="0" smtClean="0"/>
              <a:t> </a:t>
            </a:r>
            <a:r>
              <a:rPr lang="en-US" sz="2400" b="1" dirty="0" smtClean="0">
                <a:latin typeface="+mn-lt"/>
              </a:rPr>
              <a:t>Regulatory Framework of Housing Microfinance </a:t>
            </a:r>
            <a:r>
              <a:rPr lang="en-US" sz="2400" b="1" dirty="0" smtClean="0">
                <a:solidFill>
                  <a:schemeClr val="bg1"/>
                </a:solidFill>
                <a:latin typeface="+mn-lt"/>
              </a:rPr>
              <a:t/>
            </a:r>
            <a:br>
              <a:rPr lang="en-US" sz="2400" b="1" dirty="0" smtClean="0">
                <a:solidFill>
                  <a:schemeClr val="bg1"/>
                </a:solidFill>
                <a:latin typeface="+mn-lt"/>
              </a:rPr>
            </a:br>
            <a:r>
              <a:rPr lang="en-US" sz="2400" b="1" dirty="0" smtClean="0">
                <a:solidFill>
                  <a:srgbClr val="0070C0"/>
                </a:solidFill>
                <a:latin typeface="+mn-lt"/>
              </a:rPr>
              <a:t/>
            </a:r>
            <a:br>
              <a:rPr lang="en-US" sz="2400" b="1" dirty="0" smtClean="0">
                <a:solidFill>
                  <a:srgbClr val="0070C0"/>
                </a:solidFill>
                <a:latin typeface="+mn-lt"/>
              </a:rPr>
            </a:br>
            <a:r>
              <a:rPr lang="en-US" sz="2400" b="1" dirty="0" smtClean="0">
                <a:solidFill>
                  <a:srgbClr val="0070C0"/>
                </a:solidFill>
                <a:latin typeface="+mn-lt"/>
              </a:rPr>
              <a:t/>
            </a:r>
            <a:br>
              <a:rPr lang="en-US" sz="2400" b="1" dirty="0" smtClean="0">
                <a:solidFill>
                  <a:srgbClr val="0070C0"/>
                </a:solidFill>
                <a:latin typeface="+mn-lt"/>
              </a:rPr>
            </a:br>
            <a:r>
              <a:rPr lang="en-US" sz="2000" b="1" dirty="0" smtClean="0">
                <a:solidFill>
                  <a:schemeClr val="bg1"/>
                </a:solidFill>
                <a:latin typeface="+mn-lt"/>
              </a:rPr>
              <a:t>Qazi Shoaib Ahmad</a:t>
            </a:r>
            <a:br>
              <a:rPr lang="en-US" sz="2000" b="1" dirty="0" smtClean="0">
                <a:solidFill>
                  <a:schemeClr val="bg1"/>
                </a:solidFill>
                <a:latin typeface="+mn-lt"/>
              </a:rPr>
            </a:br>
            <a:r>
              <a:rPr lang="en-US" sz="2000" b="1" dirty="0" smtClean="0">
                <a:solidFill>
                  <a:schemeClr val="bg1"/>
                </a:solidFill>
                <a:latin typeface="+mn-lt"/>
              </a:rPr>
              <a:t>Agricultural Credit &amp; Microfinance Department</a:t>
            </a:r>
            <a:br>
              <a:rPr lang="en-US" sz="2000" b="1" dirty="0" smtClean="0">
                <a:solidFill>
                  <a:schemeClr val="bg1"/>
                </a:solidFill>
                <a:latin typeface="+mn-lt"/>
              </a:rPr>
            </a:br>
            <a:r>
              <a:rPr lang="en-US" sz="2000" b="1" dirty="0" smtClean="0">
                <a:solidFill>
                  <a:schemeClr val="bg1"/>
                </a:solidFill>
                <a:latin typeface="+mn-lt"/>
              </a:rPr>
              <a:t>State Bank of Pakistan </a:t>
            </a:r>
            <a:r>
              <a:rPr lang="en-US" sz="2800" b="1" dirty="0" smtClean="0">
                <a:solidFill>
                  <a:schemeClr val="bg1"/>
                </a:solidFill>
              </a:rPr>
              <a:t/>
            </a:r>
            <a:br>
              <a:rPr lang="en-US" sz="2800" b="1" dirty="0" smtClean="0">
                <a:solidFill>
                  <a:schemeClr val="bg1"/>
                </a:solidFill>
              </a:rPr>
            </a:br>
            <a:endParaRPr lang="en-US" sz="2800" b="1" dirty="0" smtClean="0">
              <a:solidFill>
                <a:schemeClr val="bg1"/>
              </a:solidFill>
            </a:endParaRPr>
          </a:p>
        </p:txBody>
      </p:sp>
      <p:sp>
        <p:nvSpPr>
          <p:cNvPr id="5" name="Subtitle 2"/>
          <p:cNvSpPr>
            <a:spLocks noGrp="1"/>
          </p:cNvSpPr>
          <p:nvPr>
            <p:ph type="subTitle" idx="1"/>
          </p:nvPr>
        </p:nvSpPr>
        <p:spPr>
          <a:xfrm>
            <a:off x="152400" y="5181600"/>
            <a:ext cx="8763000" cy="1200329"/>
          </a:xfrm>
        </p:spPr>
        <p:txBody>
          <a:bodyPr wrap="square">
            <a:spAutoFit/>
          </a:bodyPr>
          <a:lstStyle/>
          <a:p>
            <a:endParaRPr lang="en-US" sz="2400" b="1" dirty="0" smtClean="0">
              <a:solidFill>
                <a:srgbClr val="0070C0"/>
              </a:solidFill>
              <a:latin typeface="+mj-lt"/>
            </a:endParaRPr>
          </a:p>
          <a:p>
            <a:r>
              <a:rPr lang="en-US" sz="2000" b="1" dirty="0" smtClean="0"/>
              <a:t>Housing Microfinance Seminar</a:t>
            </a:r>
          </a:p>
          <a:p>
            <a:r>
              <a:rPr lang="en-US" sz="2000" b="1" dirty="0" smtClean="0"/>
              <a:t>Karachi, September 06, 2012</a:t>
            </a:r>
          </a:p>
        </p:txBody>
      </p:sp>
      <p:pic>
        <p:nvPicPr>
          <p:cNvPr id="2050" name="Picture 2" descr="C:\Users\dr ahmed\Documents\MFD\SBP-Logo - Copy.jpg"/>
          <p:cNvPicPr>
            <a:picLocks noChangeAspect="1" noChangeArrowheads="1"/>
          </p:cNvPicPr>
          <p:nvPr/>
        </p:nvPicPr>
        <p:blipFill>
          <a:blip r:embed="rId2" cstate="print"/>
          <a:srcRect/>
          <a:stretch>
            <a:fillRect/>
          </a:stretch>
        </p:blipFill>
        <p:spPr bwMode="auto">
          <a:xfrm>
            <a:off x="3429000" y="1"/>
            <a:ext cx="1828800" cy="1752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023"/>
            <a:ext cx="7313612" cy="430887"/>
          </a:xfrm>
        </p:spPr>
        <p:txBody>
          <a:bodyPr/>
          <a:lstStyle/>
          <a:p>
            <a:r>
              <a:rPr lang="en-US" kern="1200" dirty="0" smtClean="0">
                <a:cs typeface="Times New Roman" pitchFamily="18" charset="0"/>
              </a:rPr>
              <a:t>Legal &amp; Regulatory Framework</a:t>
            </a:r>
            <a:endParaRPr lang="en-US" dirty="0"/>
          </a:p>
        </p:txBody>
      </p:sp>
      <p:sp>
        <p:nvSpPr>
          <p:cNvPr id="6" name="TextBox 5">
            <a:hlinkClick r:id="rId3" action="ppaction://hlinksldjump"/>
          </p:cNvPr>
          <p:cNvSpPr txBox="1"/>
          <p:nvPr/>
        </p:nvSpPr>
        <p:spPr>
          <a:xfrm>
            <a:off x="457200" y="6096000"/>
            <a:ext cx="7620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a:t>
            </a:r>
            <a:endParaRPr lang="en-US" sz="1100" b="1" dirty="0">
              <a:solidFill>
                <a:srgbClr val="FF0000"/>
              </a:solidFill>
            </a:endParaRPr>
          </a:p>
        </p:txBody>
      </p:sp>
      <p:sp>
        <p:nvSpPr>
          <p:cNvPr id="7" name="Content Placeholder 4"/>
          <p:cNvSpPr txBox="1">
            <a:spLocks/>
          </p:cNvSpPr>
          <p:nvPr/>
        </p:nvSpPr>
        <p:spPr bwMode="auto">
          <a:xfrm>
            <a:off x="381000" y="1447800"/>
            <a:ext cx="8001000" cy="4495800"/>
          </a:xfrm>
          <a:prstGeom prst="rect">
            <a:avLst/>
          </a:prstGeom>
          <a:ln>
            <a:headEnd/>
            <a:tailEnd/>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lvl="0" indent="-342900" fontAlgn="base">
              <a:spcBef>
                <a:spcPts val="600"/>
              </a:spcBef>
              <a:spcAft>
                <a:spcPts val="600"/>
              </a:spcAft>
              <a:buClr>
                <a:srgbClr val="0066CC"/>
              </a:buClr>
              <a:buFont typeface="Wingdings" pitchFamily="2" charset="2"/>
              <a:buChar char="§"/>
            </a:pPr>
            <a:r>
              <a:rPr lang="en-US" noProof="0" dirty="0" smtClean="0"/>
              <a:t>Microfinance Institutions Ordinance  2001</a:t>
            </a:r>
          </a:p>
          <a:p>
            <a:pPr marL="342900" lvl="0" indent="-342900" fontAlgn="base">
              <a:spcBef>
                <a:spcPts val="600"/>
              </a:spcBef>
              <a:spcAft>
                <a:spcPts val="600"/>
              </a:spcAft>
              <a:buClr>
                <a:srgbClr val="0066CC"/>
              </a:buClr>
              <a:buFont typeface="Wingdings" pitchFamily="2" charset="2"/>
              <a:buChar char="§"/>
            </a:pPr>
            <a:r>
              <a:rPr kumimoji="0" lang="en-US" b="0" i="0" u="none" strike="noStrike" kern="0" cap="none" spc="0" normalizeH="0" baseline="0" dirty="0" smtClean="0">
                <a:ln>
                  <a:noFill/>
                </a:ln>
                <a:solidFill>
                  <a:schemeClr val="dk1"/>
                </a:solidFill>
                <a:effectLst/>
                <a:uLnTx/>
                <a:uFillTx/>
                <a:latin typeface="+mn-lt"/>
                <a:ea typeface="+mn-ea"/>
                <a:cs typeface="+mn-cs"/>
              </a:rPr>
              <a:t>Prudential</a:t>
            </a:r>
            <a:r>
              <a:rPr kumimoji="0" lang="en-US" b="0" i="0" u="none" strike="noStrike" kern="0" cap="none" spc="0" normalizeH="0" dirty="0" smtClean="0">
                <a:ln>
                  <a:noFill/>
                </a:ln>
                <a:solidFill>
                  <a:schemeClr val="dk1"/>
                </a:solidFill>
                <a:effectLst/>
                <a:uLnTx/>
                <a:uFillTx/>
                <a:latin typeface="+mn-lt"/>
                <a:ea typeface="+mn-ea"/>
                <a:cs typeface="+mn-cs"/>
              </a:rPr>
              <a:t> Regulations for MFBs</a:t>
            </a:r>
          </a:p>
          <a:p>
            <a:pPr marL="342900" indent="-342900" fontAlgn="base">
              <a:spcBef>
                <a:spcPts val="600"/>
              </a:spcBef>
              <a:spcAft>
                <a:spcPts val="600"/>
              </a:spcAft>
              <a:buClr>
                <a:srgbClr val="0066CC"/>
              </a:buClr>
              <a:buFont typeface="Wingdings" pitchFamily="2" charset="2"/>
              <a:buChar char="§"/>
            </a:pPr>
            <a:r>
              <a:rPr lang="en-US" kern="0" dirty="0" smtClean="0"/>
              <a:t>Microfinance Licensing Criteria</a:t>
            </a:r>
          </a:p>
          <a:p>
            <a:pPr marL="342900" indent="-342900" fontAlgn="base">
              <a:spcBef>
                <a:spcPts val="600"/>
              </a:spcBef>
              <a:spcAft>
                <a:spcPts val="600"/>
              </a:spcAft>
              <a:buClr>
                <a:srgbClr val="0066CC"/>
              </a:buClr>
              <a:buFont typeface="Wingdings" pitchFamily="2" charset="2"/>
              <a:buChar char="§"/>
            </a:pPr>
            <a:r>
              <a:rPr lang="en-US" kern="0" dirty="0" smtClean="0"/>
              <a:t>NGO Transformation Guidelines</a:t>
            </a:r>
          </a:p>
          <a:p>
            <a:pPr marL="342900" lvl="0" indent="-342900" fontAlgn="base">
              <a:spcBef>
                <a:spcPts val="600"/>
              </a:spcBef>
              <a:spcAft>
                <a:spcPts val="600"/>
              </a:spcAft>
              <a:buClr>
                <a:srgbClr val="0066CC"/>
              </a:buClr>
              <a:buFont typeface="Wingdings" pitchFamily="2" charset="2"/>
              <a:buChar char="§"/>
            </a:pPr>
            <a:r>
              <a:rPr kumimoji="0" lang="en-US" b="0" i="0" u="none" strike="noStrike" kern="0" cap="none" spc="0" normalizeH="0" baseline="0" dirty="0" smtClean="0">
                <a:ln>
                  <a:noFill/>
                </a:ln>
                <a:solidFill>
                  <a:schemeClr val="dk1"/>
                </a:solidFill>
                <a:effectLst/>
                <a:uLnTx/>
                <a:uFillTx/>
                <a:latin typeface="+mn-lt"/>
                <a:ea typeface="+mn-ea"/>
                <a:cs typeface="+mn-cs"/>
              </a:rPr>
              <a:t>Branchless</a:t>
            </a:r>
            <a:r>
              <a:rPr kumimoji="0" lang="en-US" b="0" i="0" u="none" strike="noStrike" kern="0" cap="none" spc="0" normalizeH="0" dirty="0" smtClean="0">
                <a:ln>
                  <a:noFill/>
                </a:ln>
                <a:solidFill>
                  <a:schemeClr val="dk1"/>
                </a:solidFill>
                <a:effectLst/>
                <a:uLnTx/>
                <a:uFillTx/>
                <a:latin typeface="+mn-lt"/>
                <a:ea typeface="+mn-ea"/>
                <a:cs typeface="+mn-cs"/>
              </a:rPr>
              <a:t> Banking Regulations</a:t>
            </a:r>
          </a:p>
          <a:p>
            <a:pPr marL="342900" lvl="0" indent="-342900" fontAlgn="base">
              <a:spcBef>
                <a:spcPts val="600"/>
              </a:spcBef>
              <a:spcAft>
                <a:spcPts val="600"/>
              </a:spcAft>
              <a:buClr>
                <a:srgbClr val="0066CC"/>
              </a:buClr>
              <a:buFont typeface="Wingdings" pitchFamily="2" charset="2"/>
              <a:buChar char="§"/>
            </a:pPr>
            <a:r>
              <a:rPr lang="en-US" kern="0" dirty="0" smtClean="0"/>
              <a:t>Guidelines for Commercial Banks to undertake Microfinance Business</a:t>
            </a:r>
          </a:p>
          <a:p>
            <a:pPr marL="342900" lvl="0" indent="-342900" fontAlgn="base">
              <a:spcBef>
                <a:spcPts val="600"/>
              </a:spcBef>
              <a:spcAft>
                <a:spcPts val="600"/>
              </a:spcAft>
              <a:buClr>
                <a:srgbClr val="0066CC"/>
              </a:buClr>
              <a:buFont typeface="Wingdings" pitchFamily="2" charset="2"/>
              <a:buChar char="§"/>
            </a:pPr>
            <a:r>
              <a:rPr lang="en-US" dirty="0" smtClean="0"/>
              <a:t>Guidelines for Islamic Microfinance Business by Financial Institutions</a:t>
            </a:r>
            <a:endParaRPr lang="en-US" kern="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7313"/>
            <a:ext cx="8229600" cy="430887"/>
          </a:xfrm>
          <a:noFill/>
          <a:ln w="9525">
            <a:noFill/>
            <a:miter lim="800000"/>
            <a:headEnd/>
            <a:tailEnd/>
          </a:ln>
        </p:spPr>
        <p:txBody>
          <a:bodyPr vert="horz" wrap="square" lIns="91440" tIns="45720" rIns="91440" bIns="45720" numCol="1" anchor="b" anchorCtr="0" compatLnSpc="1">
            <a:prstTxWarp prst="textNoShape">
              <a:avLst/>
            </a:prstTxWarp>
            <a:spAutoFit/>
          </a:bodyPr>
          <a:lstStyle/>
          <a:p>
            <a:pPr>
              <a:defRPr/>
            </a:pPr>
            <a:r>
              <a:rPr lang="en-US" dirty="0" smtClean="0">
                <a:solidFill>
                  <a:schemeClr val="tx1"/>
                </a:solidFill>
                <a:latin typeface="+mn-lt"/>
              </a:rPr>
              <a:t>International Recognition</a:t>
            </a:r>
            <a:endParaRPr lang="en-US" dirty="0">
              <a:solidFill>
                <a:schemeClr val="tx1"/>
              </a:solidFill>
              <a:latin typeface="+mn-lt"/>
            </a:endParaRPr>
          </a:p>
        </p:txBody>
      </p:sp>
      <p:graphicFrame>
        <p:nvGraphicFramePr>
          <p:cNvPr id="5" name="Table 4"/>
          <p:cNvGraphicFramePr>
            <a:graphicFrameLocks noGrp="1"/>
          </p:cNvGraphicFramePr>
          <p:nvPr/>
        </p:nvGraphicFramePr>
        <p:xfrm>
          <a:off x="457200" y="3200400"/>
          <a:ext cx="8153400" cy="289560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521630"/>
                <a:gridCol w="4793967"/>
                <a:gridCol w="1296482"/>
                <a:gridCol w="1541321"/>
              </a:tblGrid>
              <a:tr h="480551">
                <a:tc rowSpan="2">
                  <a:txBody>
                    <a:bodyPr/>
                    <a:lstStyle/>
                    <a:p>
                      <a:pPr marL="0" marR="0" algn="ctr">
                        <a:spcBef>
                          <a:spcPts val="0"/>
                        </a:spcBef>
                        <a:spcAft>
                          <a:spcPts val="0"/>
                        </a:spcAft>
                      </a:pPr>
                      <a:endParaRPr lang="en-US" sz="1600" dirty="0" smtClean="0">
                        <a:latin typeface="+mn-lt"/>
                      </a:endParaRPr>
                    </a:p>
                    <a:p>
                      <a:pPr marL="0" marR="0" algn="ctr">
                        <a:spcBef>
                          <a:spcPts val="0"/>
                        </a:spcBef>
                        <a:spcAft>
                          <a:spcPts val="0"/>
                        </a:spcAft>
                      </a:pPr>
                      <a:r>
                        <a:rPr lang="en-US" sz="1600" dirty="0" smtClean="0">
                          <a:latin typeface="+mn-lt"/>
                        </a:rPr>
                        <a:t>Sr.</a:t>
                      </a:r>
                      <a:endParaRPr lang="en-US" sz="1600" dirty="0">
                        <a:solidFill>
                          <a:schemeClr val="tx1"/>
                        </a:solidFill>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rowSpan="2">
                  <a:txBody>
                    <a:bodyPr/>
                    <a:lstStyle/>
                    <a:p>
                      <a:pPr marL="0" marR="0" algn="ctr">
                        <a:spcBef>
                          <a:spcPts val="0"/>
                        </a:spcBef>
                        <a:spcAft>
                          <a:spcPts val="0"/>
                        </a:spcAft>
                      </a:pPr>
                      <a:endParaRPr lang="en-US" sz="1600" dirty="0" smtClean="0">
                        <a:latin typeface="+mn-lt"/>
                      </a:endParaRPr>
                    </a:p>
                    <a:p>
                      <a:pPr marL="0" marR="0" algn="ctr">
                        <a:spcBef>
                          <a:spcPts val="0"/>
                        </a:spcBef>
                        <a:spcAft>
                          <a:spcPts val="0"/>
                        </a:spcAft>
                      </a:pPr>
                      <a:r>
                        <a:rPr lang="en-US" sz="1600" dirty="0" smtClean="0">
                          <a:latin typeface="+mn-lt"/>
                        </a:rPr>
                        <a:t>Criteria</a:t>
                      </a:r>
                      <a:endParaRPr lang="en-US" sz="1600" dirty="0">
                        <a:solidFill>
                          <a:schemeClr val="tx1"/>
                        </a:solidFill>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algn="ctr">
                        <a:spcBef>
                          <a:spcPts val="0"/>
                        </a:spcBef>
                        <a:spcAft>
                          <a:spcPts val="0"/>
                        </a:spcAft>
                      </a:pPr>
                      <a:r>
                        <a:rPr lang="en-US" sz="1600" dirty="0">
                          <a:latin typeface="+mn-lt"/>
                        </a:rPr>
                        <a:t>Ranking</a:t>
                      </a:r>
                      <a:endParaRPr lang="en-US" sz="1600" dirty="0">
                        <a:solidFill>
                          <a:schemeClr val="tx1"/>
                        </a:solidFill>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US"/>
                    </a:p>
                  </a:txBody>
                  <a:tcPr/>
                </a:tc>
              </a:tr>
              <a:tr h="480551">
                <a:tc vMerge="1">
                  <a:txBody>
                    <a:bodyPr/>
                    <a:lstStyle/>
                    <a:p>
                      <a:endParaRPr lang="en-US"/>
                    </a:p>
                  </a:txBody>
                  <a:tcP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600" b="1" kern="1200" dirty="0" smtClean="0">
                          <a:solidFill>
                            <a:schemeClr val="lt1"/>
                          </a:solidFill>
                          <a:latin typeface="+mn-lt"/>
                          <a:ea typeface="+mn-ea"/>
                          <a:cs typeface="+mn-cs"/>
                        </a:rPr>
                        <a:t>2010</a:t>
                      </a:r>
                      <a:endParaRPr lang="en-US" sz="1600" b="1" kern="1200" dirty="0">
                        <a:solidFill>
                          <a:schemeClr val="lt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algn="ctr" defTabSz="914400" rtl="0" eaLnBrk="1" latinLnBrk="0" hangingPunct="1">
                        <a:spcBef>
                          <a:spcPts val="0"/>
                        </a:spcBef>
                        <a:spcAft>
                          <a:spcPts val="0"/>
                        </a:spcAft>
                      </a:pPr>
                      <a:r>
                        <a:rPr lang="en-US" sz="1600" b="1" kern="1200" dirty="0" smtClean="0">
                          <a:solidFill>
                            <a:schemeClr val="lt1"/>
                          </a:solidFill>
                          <a:latin typeface="+mn-lt"/>
                          <a:ea typeface="+mn-ea"/>
                          <a:cs typeface="+mn-cs"/>
                        </a:rPr>
                        <a:t>2011</a:t>
                      </a:r>
                      <a:endParaRPr lang="en-US" sz="1600" b="1" kern="1200" dirty="0">
                        <a:solidFill>
                          <a:schemeClr val="lt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480551">
                <a:tc>
                  <a:txBody>
                    <a:bodyPr/>
                    <a:lstStyle/>
                    <a:p>
                      <a:pPr marL="0" marR="0" algn="r">
                        <a:spcBef>
                          <a:spcPts val="0"/>
                        </a:spcBef>
                        <a:spcAft>
                          <a:spcPts val="0"/>
                        </a:spcAft>
                      </a:pPr>
                      <a:r>
                        <a:rPr lang="en-US" sz="1600" kern="1200" dirty="0" smtClean="0">
                          <a:latin typeface="+mn-lt"/>
                        </a:rPr>
                        <a:t>1</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kern="1200" dirty="0" smtClean="0">
                          <a:latin typeface="+mn-lt"/>
                        </a:rPr>
                        <a:t>Overall regulatory framework and practices </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dirty="0">
                          <a:latin typeface="+mn-lt"/>
                        </a:rPr>
                        <a:t>1</a:t>
                      </a:r>
                      <a:r>
                        <a:rPr lang="en-US" sz="1600" baseline="30000" dirty="0">
                          <a:latin typeface="+mn-lt"/>
                        </a:rPr>
                        <a:t>st</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dirty="0">
                          <a:latin typeface="+mn-lt"/>
                        </a:rPr>
                        <a:t>1</a:t>
                      </a:r>
                      <a:r>
                        <a:rPr lang="en-US" sz="1600" baseline="30000" dirty="0">
                          <a:latin typeface="+mn-lt"/>
                        </a:rPr>
                        <a:t>st</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2845">
                <a:tc>
                  <a:txBody>
                    <a:bodyPr/>
                    <a:lstStyle/>
                    <a:p>
                      <a:pPr marL="0" marR="0" algn="r">
                        <a:spcBef>
                          <a:spcPts val="0"/>
                        </a:spcBef>
                        <a:spcAft>
                          <a:spcPts val="0"/>
                        </a:spcAft>
                      </a:pPr>
                      <a:r>
                        <a:rPr lang="en-US" sz="1600" kern="1200" dirty="0" smtClean="0">
                          <a:latin typeface="+mn-lt"/>
                        </a:rPr>
                        <a:t>2</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kern="1200" dirty="0" smtClean="0">
                          <a:latin typeface="+mn-lt"/>
                        </a:rPr>
                        <a:t>Overall microfinance business environment ranking</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5</a:t>
                      </a:r>
                      <a:r>
                        <a:rPr lang="en-US" sz="1600" baseline="30000" dirty="0" smtClean="0">
                          <a:latin typeface="+mn-lt"/>
                        </a:rPr>
                        <a:t>th</a:t>
                      </a:r>
                      <a:endParaRPr lang="en-US" sz="1600" dirty="0" smtClean="0">
                        <a:latin typeface="+mn-lt"/>
                      </a:endParaRPr>
                    </a:p>
                    <a:p>
                      <a:pPr marL="0" marR="0" algn="r">
                        <a:spcBef>
                          <a:spcPts val="0"/>
                        </a:spcBef>
                        <a:spcAft>
                          <a:spcPts val="0"/>
                        </a:spcAft>
                      </a:pP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3</a:t>
                      </a:r>
                      <a:r>
                        <a:rPr lang="en-US" sz="1600" baseline="30000" dirty="0" smtClean="0">
                          <a:latin typeface="+mn-lt"/>
                        </a:rPr>
                        <a:t>rd</a:t>
                      </a:r>
                      <a:endParaRPr lang="en-US" sz="1600" b="0" dirty="0" smtClean="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0551">
                <a:tc>
                  <a:txBody>
                    <a:bodyPr/>
                    <a:lstStyle/>
                    <a:p>
                      <a:pPr marL="0" marR="0" algn="r">
                        <a:spcBef>
                          <a:spcPts val="0"/>
                        </a:spcBef>
                        <a:spcAft>
                          <a:spcPts val="0"/>
                        </a:spcAft>
                      </a:pPr>
                      <a:r>
                        <a:rPr lang="en-US" sz="1600" kern="1200" dirty="0" smtClean="0">
                          <a:latin typeface="+mn-lt"/>
                        </a:rPr>
                        <a:t>3</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kern="1200" dirty="0" smtClean="0">
                          <a:latin typeface="+mn-lt"/>
                        </a:rPr>
                        <a:t>Supporting institutional framework</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baseline="0" dirty="0" smtClean="0">
                          <a:latin typeface="+mn-lt"/>
                        </a:rPr>
                        <a:t>12</a:t>
                      </a:r>
                      <a:r>
                        <a:rPr lang="en-US" sz="1600" baseline="30000" dirty="0" smtClean="0">
                          <a:latin typeface="+mn-lt"/>
                        </a:rPr>
                        <a:t>th</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kern="1200" baseline="0" dirty="0" smtClean="0">
                          <a:latin typeface="+mn-lt"/>
                        </a:rPr>
                        <a:t>5</a:t>
                      </a:r>
                      <a:r>
                        <a:rPr lang="en-US" sz="1600" baseline="30000" dirty="0" smtClean="0">
                          <a:latin typeface="+mn-lt"/>
                        </a:rPr>
                        <a:t>th</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0551">
                <a:tc>
                  <a:txBody>
                    <a:bodyPr/>
                    <a:lstStyle/>
                    <a:p>
                      <a:pPr marL="0" marR="0" algn="r">
                        <a:spcBef>
                          <a:spcPts val="0"/>
                        </a:spcBef>
                        <a:spcAft>
                          <a:spcPts val="0"/>
                        </a:spcAft>
                      </a:pPr>
                      <a:r>
                        <a:rPr lang="en-US" sz="1600" kern="1200" dirty="0" smtClean="0">
                          <a:latin typeface="+mn-lt"/>
                        </a:rPr>
                        <a:t>4</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kern="1200" dirty="0" smtClean="0">
                          <a:latin typeface="+mn-lt"/>
                        </a:rPr>
                        <a:t>Stability/Investment Climate</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dirty="0" smtClean="0">
                          <a:latin typeface="+mn-lt"/>
                        </a:rPr>
                        <a:t>20</a:t>
                      </a:r>
                      <a:r>
                        <a:rPr lang="en-US" sz="1600" baseline="30000" dirty="0" smtClean="0">
                          <a:latin typeface="+mn-lt"/>
                        </a:rPr>
                        <a:t>th</a:t>
                      </a:r>
                      <a:r>
                        <a:rPr lang="en-US" sz="1600" dirty="0" smtClean="0">
                          <a:latin typeface="+mn-lt"/>
                        </a:rPr>
                        <a:t>  </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dirty="0" smtClean="0">
                          <a:latin typeface="+mn-lt"/>
                        </a:rPr>
                        <a:t>31</a:t>
                      </a:r>
                      <a:r>
                        <a:rPr lang="en-US" sz="1600" baseline="30000" dirty="0" smtClean="0">
                          <a:latin typeface="+mn-lt"/>
                        </a:rPr>
                        <a:t>st</a:t>
                      </a:r>
                      <a:r>
                        <a:rPr lang="en-US" sz="1600" dirty="0" smtClean="0">
                          <a:latin typeface="+mn-lt"/>
                        </a:rPr>
                        <a:t>  </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4" name="Table 3"/>
          <p:cNvGraphicFramePr>
            <a:graphicFrameLocks noGrp="1"/>
          </p:cNvGraphicFramePr>
          <p:nvPr/>
        </p:nvGraphicFramePr>
        <p:xfrm>
          <a:off x="457200" y="1066800"/>
          <a:ext cx="8153400" cy="213360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8153400"/>
              </a:tblGrid>
              <a:tr h="3120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latin typeface="+mn-lt"/>
                        </a:rPr>
                        <a:t>In 2010 &amp; 11 Consecutively Pakistan has been Ranked </a:t>
                      </a:r>
                      <a:r>
                        <a:rPr lang="en-US" sz="1600" u="sng" kern="1200" dirty="0" smtClean="0">
                          <a:latin typeface="+mn-lt"/>
                        </a:rPr>
                        <a:t>First</a:t>
                      </a:r>
                      <a:r>
                        <a:rPr lang="en-US" sz="1600" kern="1200" dirty="0" smtClean="0">
                          <a:latin typeface="+mn-lt"/>
                        </a:rPr>
                        <a:t> in</a:t>
                      </a:r>
                      <a:r>
                        <a:rPr lang="en-US" sz="1600" kern="1200" baseline="0" dirty="0" smtClean="0">
                          <a:latin typeface="+mn-lt"/>
                        </a:rPr>
                        <a:t> </a:t>
                      </a:r>
                      <a:r>
                        <a:rPr lang="en-US" sz="1600" kern="1200" dirty="0" smtClean="0">
                          <a:latin typeface="+mn-lt"/>
                        </a:rPr>
                        <a:t>Overall Regulatory Framework and Practices for Microfinance; Ranking Improved in Other Categories. </a:t>
                      </a:r>
                      <a:endParaRPr lang="en-US" sz="1600" kern="1200" dirty="0" smtClean="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70C0"/>
                    </a:solidFill>
                  </a:tcPr>
                </a:tc>
              </a:tr>
              <a:tr h="624114">
                <a:tc>
                  <a:txBody>
                    <a:bodyPr/>
                    <a:lstStyle/>
                    <a:p>
                      <a:r>
                        <a:rPr lang="en-US" sz="1600" kern="1200" dirty="0" smtClean="0">
                          <a:latin typeface="+mn-lt"/>
                        </a:rPr>
                        <a:t>The Economist Intelligence Unit (EIU) of The Economist Magazine has issued its latest Annual Study (2011) ranking the Microfinance business environment in 55 countries and provides a perspective on both country-specific and global trends. It evaluates the counties on following distinct microfinance criteria: </a:t>
                      </a:r>
                      <a:endParaRPr lang="en-US" sz="1600" kern="1200" dirty="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sp>
        <p:nvSpPr>
          <p:cNvPr id="8" name="TextBox 7">
            <a:hlinkClick r:id="rId2" action="ppaction://hlinksldjump"/>
          </p:cNvPr>
          <p:cNvSpPr txBox="1"/>
          <p:nvPr/>
        </p:nvSpPr>
        <p:spPr>
          <a:xfrm>
            <a:off x="384630" y="6298844"/>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28600" y="1161288"/>
          <a:ext cx="8610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554666" y="144959"/>
            <a:ext cx="8077200" cy="769441"/>
          </a:xfrm>
        </p:spPr>
        <p:txBody>
          <a:bodyPr/>
          <a:lstStyle/>
          <a:p>
            <a:r>
              <a:rPr lang="en-GB" kern="1200" dirty="0" smtClean="0">
                <a:latin typeface="Verdana" pitchFamily="34" charset="0"/>
                <a:ea typeface="+mn-ea"/>
                <a:cs typeface="Arial" charset="0"/>
              </a:rPr>
              <a:t>Strategic Framework for Sustainable </a:t>
            </a:r>
            <a:br>
              <a:rPr lang="en-GB" kern="1200" dirty="0" smtClean="0">
                <a:latin typeface="Verdana" pitchFamily="34" charset="0"/>
                <a:ea typeface="+mn-ea"/>
                <a:cs typeface="Arial" charset="0"/>
              </a:rPr>
            </a:br>
            <a:r>
              <a:rPr lang="en-GB" kern="1200" dirty="0" smtClean="0">
                <a:latin typeface="Verdana" pitchFamily="34" charset="0"/>
                <a:ea typeface="+mn-ea"/>
                <a:cs typeface="Arial" charset="0"/>
              </a:rPr>
              <a:t>Microfinance (2011-2015) </a:t>
            </a:r>
            <a:endParaRPr lang="en-US" kern="1200" dirty="0">
              <a:latin typeface="Verdana" pitchFamily="34" charset="0"/>
              <a:ea typeface="+mn-ea"/>
              <a:cs typeface="Arial" charset="0"/>
            </a:endParaRPr>
          </a:p>
        </p:txBody>
      </p:sp>
      <p:sp>
        <p:nvSpPr>
          <p:cNvPr id="9" name="TextBox 8">
            <a:hlinkClick r:id="rId7" action="ppaction://hlinksldjump"/>
          </p:cNvPr>
          <p:cNvSpPr txBox="1"/>
          <p:nvPr/>
        </p:nvSpPr>
        <p:spPr>
          <a:xfrm>
            <a:off x="312060" y="6313358"/>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838200" y="1371600"/>
          <a:ext cx="7772400"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838200" y="4800600"/>
            <a:ext cx="7772400" cy="533400"/>
          </a:xfrm>
          <a:prstGeom prst="rect">
            <a:avLst/>
          </a:prstGeom>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bg1"/>
                </a:solidFill>
                <a:cs typeface="Arial" pitchFamily="34" charset="0"/>
              </a:rPr>
              <a:t>Leverage technical assistance, surveys and technology across all facilities </a:t>
            </a:r>
            <a:endParaRPr lang="en-GB" sz="1600" b="1" dirty="0">
              <a:solidFill>
                <a:schemeClr val="bg1"/>
              </a:solidFill>
              <a:cs typeface="Arial" pitchFamily="34" charset="0"/>
            </a:endParaRPr>
          </a:p>
        </p:txBody>
      </p:sp>
      <p:sp>
        <p:nvSpPr>
          <p:cNvPr id="7" name="Title 1"/>
          <p:cNvSpPr>
            <a:spLocks noGrp="1"/>
          </p:cNvSpPr>
          <p:nvPr>
            <p:ph type="title"/>
          </p:nvPr>
        </p:nvSpPr>
        <p:spPr>
          <a:xfrm>
            <a:off x="609600" y="411778"/>
            <a:ext cx="7162800" cy="430887"/>
          </a:xfrm>
        </p:spPr>
        <p:txBody>
          <a:bodyPr/>
          <a:lstStyle/>
          <a:p>
            <a:r>
              <a:rPr lang="en-US" kern="1200" dirty="0" smtClean="0">
                <a:latin typeface="Verdana" pitchFamily="34" charset="0"/>
                <a:ea typeface="+mn-ea"/>
                <a:cs typeface="Arial" charset="0"/>
              </a:rPr>
              <a:t>Financial Inclusion Programme </a:t>
            </a:r>
            <a:r>
              <a:rPr lang="en-GB" kern="1200" dirty="0" smtClean="0">
                <a:latin typeface="Verdana" pitchFamily="34" charset="0"/>
                <a:ea typeface="+mn-ea"/>
                <a:cs typeface="Arial" charset="0"/>
              </a:rPr>
              <a:t>(£50m) </a:t>
            </a:r>
            <a:endParaRPr lang="en-US" dirty="0"/>
          </a:p>
        </p:txBody>
      </p:sp>
      <p:sp>
        <p:nvSpPr>
          <p:cNvPr id="8" name="TextBox 7">
            <a:hlinkClick r:id="rId8" action="ppaction://hlinksldjump"/>
          </p:cNvPr>
          <p:cNvSpPr txBox="1"/>
          <p:nvPr/>
        </p:nvSpPr>
        <p:spPr>
          <a:xfrm>
            <a:off x="457200" y="601980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228600"/>
            <a:ext cx="8229600" cy="655638"/>
          </a:xfrm>
        </p:spPr>
        <p:txBody>
          <a:bodyPr>
            <a:noAutofit/>
          </a:bodyPr>
          <a:lstStyle/>
          <a:p>
            <a:pPr eaLnBrk="1" hangingPunct="1"/>
            <a:r>
              <a:rPr lang="en-US" kern="1200" dirty="0" smtClean="0">
                <a:latin typeface="Verdana" pitchFamily="34" charset="0"/>
                <a:ea typeface="+mn-ea"/>
                <a:cs typeface="Arial" charset="0"/>
              </a:rPr>
              <a:t>Branchless Banking Models in Pakistan</a:t>
            </a:r>
          </a:p>
        </p:txBody>
      </p:sp>
      <p:graphicFrame>
        <p:nvGraphicFramePr>
          <p:cNvPr id="5" name="Content Placeholder 4"/>
          <p:cNvGraphicFramePr>
            <a:graphicFrameLocks noGrp="1"/>
          </p:cNvGraphicFramePr>
          <p:nvPr>
            <p:ph sz="quarter" idx="1"/>
          </p:nvPr>
        </p:nvGraphicFramePr>
        <p:xfrm>
          <a:off x="457200" y="1143000"/>
          <a:ext cx="81534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hlinkClick r:id="rId8" action="ppaction://hlinksldjump"/>
          </p:cNvPr>
          <p:cNvSpPr txBox="1"/>
          <p:nvPr/>
        </p:nvSpPr>
        <p:spPr>
          <a:xfrm>
            <a:off x="370116" y="6313358"/>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313612" cy="430887"/>
          </a:xfrm>
        </p:spPr>
        <p:txBody>
          <a:bodyPr/>
          <a:lstStyle/>
          <a:p>
            <a:r>
              <a:rPr lang="en-US" dirty="0" smtClean="0"/>
              <a:t>Advances &amp; Deposits Growth</a:t>
            </a:r>
            <a:endParaRPr lang="en-US" dirty="0"/>
          </a:p>
        </p:txBody>
      </p:sp>
      <p:pic>
        <p:nvPicPr>
          <p:cNvPr id="4" name="Picture 3"/>
          <p:cNvPicPr>
            <a:picLocks noChangeAspect="1" noChangeArrowheads="1"/>
          </p:cNvPicPr>
          <p:nvPr/>
        </p:nvPicPr>
        <p:blipFill>
          <a:blip r:embed="rId3" cstate="print"/>
          <a:srcRect/>
          <a:stretch>
            <a:fillRect/>
          </a:stretch>
        </p:blipFill>
        <p:spPr bwMode="auto">
          <a:xfrm>
            <a:off x="533400" y="1066800"/>
            <a:ext cx="7543800" cy="2743200"/>
          </a:xfrm>
          <a:prstGeom prst="rect">
            <a:avLst/>
          </a:prstGeom>
          <a:noFill/>
          <a:ln w="9525">
            <a:noFill/>
            <a:miter lim="800000"/>
            <a:headEnd/>
            <a:tailEnd/>
          </a:ln>
          <a:effectLst/>
        </p:spPr>
      </p:pic>
      <p:graphicFrame>
        <p:nvGraphicFramePr>
          <p:cNvPr id="5" name="Chart 4"/>
          <p:cNvGraphicFramePr/>
          <p:nvPr/>
        </p:nvGraphicFramePr>
        <p:xfrm>
          <a:off x="990600" y="3733800"/>
          <a:ext cx="74676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hlinkClick r:id="rId5" action="ppaction://hlinksldjump"/>
          </p:cNvPr>
          <p:cNvSpPr txBox="1"/>
          <p:nvPr/>
        </p:nvSpPr>
        <p:spPr>
          <a:xfrm>
            <a:off x="304800" y="625566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313612" cy="430887"/>
          </a:xfrm>
        </p:spPr>
        <p:txBody>
          <a:bodyPr/>
          <a:lstStyle/>
          <a:p>
            <a:r>
              <a:rPr lang="en-US" dirty="0" smtClean="0"/>
              <a:t>Portfolio Quality</a:t>
            </a:r>
            <a:endParaRPr lang="en-US" dirty="0"/>
          </a:p>
        </p:txBody>
      </p:sp>
      <p:sp>
        <p:nvSpPr>
          <p:cNvPr id="5" name="TextBox 4">
            <a:hlinkClick r:id="rId3" action="ppaction://hlinksldjump"/>
          </p:cNvPr>
          <p:cNvSpPr txBox="1"/>
          <p:nvPr/>
        </p:nvSpPr>
        <p:spPr>
          <a:xfrm>
            <a:off x="381000" y="632460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graphicFrame>
        <p:nvGraphicFramePr>
          <p:cNvPr id="6" name="Chart 5"/>
          <p:cNvGraphicFramePr/>
          <p:nvPr/>
        </p:nvGraphicFramePr>
        <p:xfrm>
          <a:off x="457200" y="1219200"/>
          <a:ext cx="7772400" cy="42672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1447800" y="2971800"/>
            <a:ext cx="1447800" cy="461665"/>
          </a:xfrm>
          <a:prstGeom prst="rect">
            <a:avLst/>
          </a:prstGeom>
          <a:noFill/>
        </p:spPr>
        <p:txBody>
          <a:bodyPr wrap="square" rtlCol="0">
            <a:spAutoFit/>
          </a:bodyPr>
          <a:lstStyle/>
          <a:p>
            <a:r>
              <a:rPr lang="en-US" sz="1200" dirty="0" smtClean="0"/>
              <a:t>Pakistan MF Sector</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313612" cy="430887"/>
          </a:xfrm>
        </p:spPr>
        <p:txBody>
          <a:bodyPr/>
          <a:lstStyle/>
          <a:p>
            <a:r>
              <a:rPr lang="en-US" dirty="0" smtClean="0"/>
              <a:t>Yield on Loan Portfolio</a:t>
            </a:r>
            <a:endParaRPr lang="en-US" dirty="0"/>
          </a:p>
        </p:txBody>
      </p:sp>
      <p:sp>
        <p:nvSpPr>
          <p:cNvPr id="5" name="TextBox 4">
            <a:hlinkClick r:id="rId3" action="ppaction://hlinksldjump"/>
          </p:cNvPr>
          <p:cNvSpPr txBox="1"/>
          <p:nvPr/>
        </p:nvSpPr>
        <p:spPr>
          <a:xfrm>
            <a:off x="304800" y="625566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graphicFrame>
        <p:nvGraphicFramePr>
          <p:cNvPr id="6" name="Chart 5"/>
          <p:cNvGraphicFramePr/>
          <p:nvPr/>
        </p:nvGraphicFramePr>
        <p:xfrm>
          <a:off x="609600" y="1295400"/>
          <a:ext cx="7315200" cy="4495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313612" cy="430887"/>
          </a:xfrm>
        </p:spPr>
        <p:txBody>
          <a:bodyPr/>
          <a:lstStyle/>
          <a:p>
            <a:r>
              <a:rPr lang="en-US" dirty="0" smtClean="0"/>
              <a:t>Profitability</a:t>
            </a:r>
            <a:endParaRPr lang="en-US" dirty="0"/>
          </a:p>
        </p:txBody>
      </p:sp>
      <p:graphicFrame>
        <p:nvGraphicFramePr>
          <p:cNvPr id="4" name="Chart 3"/>
          <p:cNvGraphicFramePr/>
          <p:nvPr/>
        </p:nvGraphicFramePr>
        <p:xfrm>
          <a:off x="685800" y="1295400"/>
          <a:ext cx="76962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hlinkClick r:id="rId4" action="ppaction://hlinksldjump"/>
          </p:cNvPr>
          <p:cNvSpPr txBox="1"/>
          <p:nvPr/>
        </p:nvSpPr>
        <p:spPr>
          <a:xfrm>
            <a:off x="304800" y="609600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313612" cy="430887"/>
          </a:xfrm>
        </p:spPr>
        <p:txBody>
          <a:bodyPr/>
          <a:lstStyle/>
          <a:p>
            <a:r>
              <a:rPr lang="en-US" dirty="0" smtClean="0"/>
              <a:t>Housing Finance Regulation</a:t>
            </a:r>
            <a:endParaRPr lang="en-US" dirty="0"/>
          </a:p>
        </p:txBody>
      </p:sp>
      <p:sp>
        <p:nvSpPr>
          <p:cNvPr id="3" name="Content Placeholder 2"/>
          <p:cNvSpPr>
            <a:spLocks noGrp="1"/>
          </p:cNvSpPr>
          <p:nvPr>
            <p:ph idx="1"/>
          </p:nvPr>
        </p:nvSpPr>
        <p:spPr>
          <a:xfrm>
            <a:off x="381000" y="1066800"/>
            <a:ext cx="7772400" cy="2819400"/>
          </a:xfrm>
        </p:spPr>
        <p:style>
          <a:lnRef idx="2">
            <a:schemeClr val="accent4"/>
          </a:lnRef>
          <a:fillRef idx="1">
            <a:schemeClr val="lt1"/>
          </a:fillRef>
          <a:effectRef idx="0">
            <a:schemeClr val="accent4"/>
          </a:effectRef>
          <a:fontRef idx="minor">
            <a:schemeClr val="dk1"/>
          </a:fontRef>
        </p:style>
        <p:txBody>
          <a:bodyPr/>
          <a:lstStyle/>
          <a:p>
            <a:pPr>
              <a:buNone/>
            </a:pPr>
            <a:r>
              <a:rPr lang="en-US" sz="1600" u="sng" dirty="0" smtClean="0"/>
              <a:t>Regulation 10: Maximum Loan Size and Disclosure of Basic Terms &amp; Conditions of Financial Products:</a:t>
            </a:r>
            <a:br>
              <a:rPr lang="en-US" sz="1600" u="sng" dirty="0" smtClean="0"/>
            </a:br>
            <a:endParaRPr lang="en-US" sz="1600" u="sng" dirty="0" smtClean="0"/>
          </a:p>
          <a:p>
            <a:pPr>
              <a:buNone/>
            </a:pPr>
            <a:r>
              <a:rPr lang="en-US" sz="1600" dirty="0" smtClean="0"/>
              <a:t>(Revised through MFD Circular No. 02 of 2009 dated August 27, 2009)</a:t>
            </a:r>
          </a:p>
          <a:p>
            <a:pPr>
              <a:buNone/>
            </a:pPr>
            <a:endParaRPr lang="en-US" sz="1600" b="1" i="1" dirty="0" smtClean="0"/>
          </a:p>
          <a:p>
            <a:pPr algn="just">
              <a:buNone/>
            </a:pPr>
            <a:r>
              <a:rPr lang="en-US" sz="1600" b="1" i="1" dirty="0" smtClean="0"/>
              <a:t>	“Housing Loans: </a:t>
            </a:r>
            <a:r>
              <a:rPr lang="en-US" sz="1600" i="1" dirty="0" smtClean="0"/>
              <a:t>M</a:t>
            </a:r>
            <a:r>
              <a:rPr lang="en-US" sz="1600" dirty="0" smtClean="0"/>
              <a:t>aximum Loan size up to Rs. 500,000/- to a single borrower with household annual income up to Rs. 600,000/-. However, at least 60% of housing loan portfolio of an MFB should be within the loan limit of Rs. 250,000/- or below.</a:t>
            </a:r>
            <a:r>
              <a:rPr lang="en-US" sz="1600" b="1" dirty="0" smtClean="0"/>
              <a:t>”</a:t>
            </a:r>
          </a:p>
          <a:p>
            <a:pPr>
              <a:buNone/>
            </a:pPr>
            <a:r>
              <a:rPr lang="en-US" sz="1600" dirty="0" smtClean="0"/>
              <a:t/>
            </a:r>
            <a:br>
              <a:rPr lang="en-US" sz="1600" dirty="0" smtClean="0"/>
            </a:br>
            <a:endParaRPr lang="en-US" sz="1600" dirty="0" smtClean="0"/>
          </a:p>
          <a:p>
            <a:pPr>
              <a:buNone/>
            </a:pPr>
            <a:r>
              <a:rPr lang="en-US" sz="1600" dirty="0" smtClean="0"/>
              <a:t/>
            </a:r>
            <a:br>
              <a:rPr lang="en-US" sz="1600" dirty="0" smtClean="0"/>
            </a:br>
            <a:endParaRPr lang="en-US" sz="1600" dirty="0"/>
          </a:p>
        </p:txBody>
      </p:sp>
      <p:sp>
        <p:nvSpPr>
          <p:cNvPr id="4" name="Title 1"/>
          <p:cNvSpPr txBox="1">
            <a:spLocks/>
          </p:cNvSpPr>
          <p:nvPr/>
        </p:nvSpPr>
        <p:spPr bwMode="auto">
          <a:xfrm>
            <a:off x="304800" y="4267200"/>
            <a:ext cx="7618412" cy="400110"/>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0" u="sng" strike="noStrike" kern="0" cap="none" spc="0" normalizeH="0" baseline="0" noProof="0" dirty="0" smtClean="0">
                <a:ln>
                  <a:noFill/>
                </a:ln>
                <a:solidFill>
                  <a:schemeClr val="tx1"/>
                </a:solidFill>
                <a:effectLst/>
                <a:uLnTx/>
                <a:uFillTx/>
                <a:latin typeface="+mn-lt"/>
                <a:ea typeface="+mj-ea"/>
                <a:cs typeface="+mj-cs"/>
              </a:rPr>
              <a:t>MFBs’ HF Portfolio as of 30 June 2012</a:t>
            </a:r>
            <a:endParaRPr kumimoji="0" lang="en-US" sz="2000" b="1" i="0" u="sng" strike="noStrike" kern="0" cap="none" spc="0" normalizeH="0" baseline="0" noProof="0" dirty="0">
              <a:ln>
                <a:noFill/>
              </a:ln>
              <a:solidFill>
                <a:schemeClr val="tx1"/>
              </a:solidFill>
              <a:effectLst/>
              <a:uLnTx/>
              <a:uFillTx/>
              <a:latin typeface="+mn-lt"/>
              <a:ea typeface="+mj-ea"/>
              <a:cs typeface="+mj-cs"/>
            </a:endParaRPr>
          </a:p>
        </p:txBody>
      </p:sp>
      <p:sp>
        <p:nvSpPr>
          <p:cNvPr id="6" name="TextBox 5"/>
          <p:cNvSpPr txBox="1"/>
          <p:nvPr/>
        </p:nvSpPr>
        <p:spPr>
          <a:xfrm>
            <a:off x="762000" y="4715470"/>
            <a:ext cx="7391400" cy="1569660"/>
          </a:xfrm>
          <a:prstGeom prst="rect">
            <a:avLst/>
          </a:prstGeom>
          <a:noFill/>
        </p:spPr>
        <p:txBody>
          <a:bodyPr wrap="square" rtlCol="0">
            <a:spAutoFit/>
          </a:bodyPr>
          <a:lstStyle/>
          <a:p>
            <a:pPr>
              <a:lnSpc>
                <a:spcPct val="150000"/>
              </a:lnSpc>
            </a:pPr>
            <a:r>
              <a:rPr lang="en-US" sz="1600" dirty="0" smtClean="0"/>
              <a:t>GLP as of 30</a:t>
            </a:r>
            <a:r>
              <a:rPr lang="en-US" sz="1600" baseline="30000" dirty="0" smtClean="0"/>
              <a:t>th</a:t>
            </a:r>
            <a:r>
              <a:rPr lang="en-US" sz="1600" dirty="0" smtClean="0"/>
              <a:t> June 2012: 		Rs. 17.2 billion</a:t>
            </a:r>
          </a:p>
          <a:p>
            <a:pPr>
              <a:lnSpc>
                <a:spcPct val="150000"/>
              </a:lnSpc>
            </a:pPr>
            <a:r>
              <a:rPr lang="en-US" sz="1600" dirty="0" smtClean="0"/>
              <a:t>Housing Finance Portfolio: 	Rs. 168 million</a:t>
            </a:r>
          </a:p>
          <a:p>
            <a:pPr>
              <a:lnSpc>
                <a:spcPct val="150000"/>
              </a:lnSpc>
            </a:pPr>
            <a:endParaRPr lang="en-US" sz="1600" dirty="0" smtClean="0"/>
          </a:p>
          <a:p>
            <a:pPr>
              <a:lnSpc>
                <a:spcPct val="150000"/>
              </a:lnSpc>
            </a:pPr>
            <a:r>
              <a:rPr lang="en-US" sz="1600" dirty="0" err="1" smtClean="0"/>
              <a:t>Tameer</a:t>
            </a:r>
            <a:r>
              <a:rPr lang="en-US" sz="1600" dirty="0" smtClean="0"/>
              <a:t> has 98% share in Housing Finance </a:t>
            </a:r>
            <a:endParaRPr lang="en-US" sz="1600" dirty="0"/>
          </a:p>
        </p:txBody>
      </p:sp>
      <p:sp>
        <p:nvSpPr>
          <p:cNvPr id="7" name="TextBox 6">
            <a:hlinkClick r:id="rId2" action="ppaction://hlinksldjump"/>
          </p:cNvPr>
          <p:cNvSpPr txBox="1"/>
          <p:nvPr/>
        </p:nvSpPr>
        <p:spPr>
          <a:xfrm>
            <a:off x="457200" y="6248400"/>
            <a:ext cx="7620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58749" y="6047601"/>
            <a:ext cx="5403851"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smtClean="0">
                <a:ln>
                  <a:noFill/>
                </a:ln>
                <a:solidFill>
                  <a:sysClr val="windowText" lastClr="000000"/>
                </a:solidFill>
                <a:effectLst/>
                <a:uLnTx/>
                <a:uFillTx/>
              </a:rPr>
              <a:t>Source: Access to Finance Survey </a:t>
            </a:r>
            <a:endParaRPr kumimoji="0" lang="en-GB" sz="1200" b="1" i="0" u="none" strike="noStrike" kern="0" cap="none" spc="0" normalizeH="0" baseline="0" noProof="0" dirty="0">
              <a:ln>
                <a:noFill/>
              </a:ln>
              <a:solidFill>
                <a:sysClr val="windowText" lastClr="000000"/>
              </a:solidFill>
              <a:effectLst/>
              <a:uLnTx/>
              <a:uFillTx/>
            </a:endParaRPr>
          </a:p>
        </p:txBody>
      </p:sp>
      <p:grpSp>
        <p:nvGrpSpPr>
          <p:cNvPr id="2" name="Group 17"/>
          <p:cNvGrpSpPr/>
          <p:nvPr/>
        </p:nvGrpSpPr>
        <p:grpSpPr>
          <a:xfrm>
            <a:off x="228600" y="1143000"/>
            <a:ext cx="8534400" cy="5181600"/>
            <a:chOff x="381000" y="1154668"/>
            <a:chExt cx="8534400" cy="5181600"/>
          </a:xfrm>
          <a:scene3d>
            <a:camera prst="orthographicFront">
              <a:rot lat="0" lon="0" rev="0"/>
            </a:camera>
            <a:lightRig rig="soft" dir="t">
              <a:rot lat="0" lon="0" rev="0"/>
            </a:lightRig>
          </a:scene3d>
        </p:grpSpPr>
        <p:graphicFrame>
          <p:nvGraphicFramePr>
            <p:cNvPr id="7" name="Object 3"/>
            <p:cNvGraphicFramePr>
              <a:graphicFrameLocks noChangeAspect="1"/>
            </p:cNvGraphicFramePr>
            <p:nvPr/>
          </p:nvGraphicFramePr>
          <p:xfrm>
            <a:off x="457200" y="1764268"/>
            <a:ext cx="8458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4"/>
            <p:cNvSpPr txBox="1">
              <a:spLocks noChangeArrowheads="1"/>
            </p:cNvSpPr>
            <p:nvPr/>
          </p:nvSpPr>
          <p:spPr bwMode="auto">
            <a:xfrm>
              <a:off x="990601" y="1873361"/>
              <a:ext cx="1066800" cy="646331"/>
            </a:xfrm>
            <a:prstGeom prst="rect">
              <a:avLst/>
            </a:prstGeom>
            <a:solidFill>
              <a:srgbClr val="0070C0"/>
            </a:solidFill>
            <a:ln w="12700" algn="ctr">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rPr>
                <a:t>The Formally Served</a:t>
              </a:r>
            </a:p>
          </p:txBody>
        </p:sp>
        <p:sp>
          <p:nvSpPr>
            <p:cNvPr id="9" name="AutoShape 5"/>
            <p:cNvSpPr>
              <a:spLocks/>
            </p:cNvSpPr>
            <p:nvPr/>
          </p:nvSpPr>
          <p:spPr bwMode="auto">
            <a:xfrm rot="16200000">
              <a:off x="1310675" y="2529875"/>
              <a:ext cx="426652" cy="761998"/>
            </a:xfrm>
            <a:prstGeom prst="rightBrace">
              <a:avLst>
                <a:gd name="adj1" fmla="val 37895"/>
                <a:gd name="adj2" fmla="val 46667"/>
              </a:avLst>
            </a:prstGeom>
            <a:noFill/>
            <a:ln w="12700">
              <a:noFill/>
              <a:round/>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0" name="AutoShape 6"/>
            <p:cNvSpPr>
              <a:spLocks/>
            </p:cNvSpPr>
            <p:nvPr/>
          </p:nvSpPr>
          <p:spPr bwMode="auto">
            <a:xfrm rot="16200000">
              <a:off x="2948529" y="1650831"/>
              <a:ext cx="392905" cy="2549236"/>
            </a:xfrm>
            <a:prstGeom prst="rightBrace">
              <a:avLst>
                <a:gd name="adj1" fmla="val 58263"/>
                <a:gd name="adj2" fmla="val 46667"/>
              </a:avLst>
            </a:prstGeom>
            <a:noFill/>
            <a:ln w="12700">
              <a:noFill/>
              <a:round/>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2" name="Text Box 8"/>
            <p:cNvSpPr txBox="1">
              <a:spLocks noChangeArrowheads="1"/>
            </p:cNvSpPr>
            <p:nvPr/>
          </p:nvSpPr>
          <p:spPr bwMode="auto">
            <a:xfrm>
              <a:off x="4819651" y="2415803"/>
              <a:ext cx="3073136" cy="276999"/>
            </a:xfrm>
            <a:prstGeom prst="rect">
              <a:avLst/>
            </a:prstGeom>
            <a:solidFill>
              <a:schemeClr val="bg1">
                <a:lumMod val="50000"/>
              </a:schemeClr>
            </a:solidFill>
            <a:ln w="12700" algn="ctr">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rPr>
                <a:t>The Financially Excluded</a:t>
              </a:r>
            </a:p>
          </p:txBody>
        </p:sp>
        <p:sp>
          <p:nvSpPr>
            <p:cNvPr id="13" name="AutoShape 9"/>
            <p:cNvSpPr>
              <a:spLocks/>
            </p:cNvSpPr>
            <p:nvPr/>
          </p:nvSpPr>
          <p:spPr bwMode="auto">
            <a:xfrm rot="16200000">
              <a:off x="6236734" y="900433"/>
              <a:ext cx="369700" cy="4073237"/>
            </a:xfrm>
            <a:prstGeom prst="rightBrace">
              <a:avLst>
                <a:gd name="adj1" fmla="val 104149"/>
                <a:gd name="adj2" fmla="val 46667"/>
              </a:avLst>
            </a:prstGeom>
            <a:noFill/>
            <a:ln w="12700">
              <a:noFill/>
              <a:round/>
              <a:headEnd/>
              <a:tailEnd/>
            </a:ln>
            <a:effectLst>
              <a:outerShdw blurRad="107950" dist="12700" dir="5400000" algn="ctr">
                <a:srgbClr val="000000"/>
              </a:outerShdw>
            </a:effectLst>
            <a:sp3d contourW="44450" prstMaterial="matte">
              <a:bevelT w="63500" h="63500" prst="artDeco"/>
              <a:contourClr>
                <a:srgbClr val="FFFFFF"/>
              </a:contourClr>
            </a:sp3d>
          </p:spPr>
          <p:txBody>
            <a:bodyPr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4" name="Text Box 10"/>
            <p:cNvSpPr txBox="1">
              <a:spLocks noChangeArrowheads="1"/>
            </p:cNvSpPr>
            <p:nvPr/>
          </p:nvSpPr>
          <p:spPr bwMode="auto">
            <a:xfrm>
              <a:off x="381000" y="1154668"/>
              <a:ext cx="8382000" cy="307777"/>
            </a:xfrm>
            <a:prstGeom prst="rect">
              <a:avLst/>
            </a:prstGeom>
            <a:solidFill>
              <a:srgbClr val="0070C0"/>
            </a:solidFill>
            <a:ln w="19050" algn="ctr">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400" b="1" i="0" u="none" strike="noStrike" kern="0" cap="none" spc="0" normalizeH="0" baseline="0" noProof="0" dirty="0" smtClean="0">
                  <a:ln>
                    <a:noFill/>
                  </a:ln>
                  <a:solidFill>
                    <a:schemeClr val="bg1"/>
                  </a:solidFill>
                  <a:effectLst/>
                  <a:uLnTx/>
                  <a:uFillTx/>
                </a:rPr>
                <a:t>56% of the adult population does</a:t>
              </a:r>
              <a:r>
                <a:rPr kumimoji="0" lang="en-US" sz="1400" b="1" i="0" u="none" strike="noStrike" kern="0" cap="none" spc="0" normalizeH="0" noProof="0" dirty="0" smtClean="0">
                  <a:ln>
                    <a:noFill/>
                  </a:ln>
                  <a:solidFill>
                    <a:schemeClr val="bg1"/>
                  </a:solidFill>
                  <a:effectLst/>
                  <a:uLnTx/>
                  <a:uFillTx/>
                </a:rPr>
                <a:t> not have access to financial services </a:t>
              </a:r>
              <a:endParaRPr kumimoji="0" lang="en-US" sz="1400" b="1" i="0" u="none" strike="noStrike" kern="0" cap="none" spc="0" normalizeH="0" baseline="0" noProof="0" dirty="0">
                <a:ln>
                  <a:noFill/>
                </a:ln>
                <a:solidFill>
                  <a:schemeClr val="bg1"/>
                </a:solidFill>
                <a:effectLst/>
                <a:uLnTx/>
                <a:uFillTx/>
              </a:endParaRPr>
            </a:p>
          </p:txBody>
        </p:sp>
        <p:sp>
          <p:nvSpPr>
            <p:cNvPr id="15" name="Line 11"/>
            <p:cNvSpPr>
              <a:spLocks noChangeShapeType="1"/>
            </p:cNvSpPr>
            <p:nvPr/>
          </p:nvSpPr>
          <p:spPr bwMode="auto">
            <a:xfrm flipH="1">
              <a:off x="1752600" y="1611869"/>
              <a:ext cx="1295400" cy="1355074"/>
            </a:xfrm>
            <a:prstGeom prst="line">
              <a:avLst/>
            </a:prstGeom>
            <a:noFill/>
            <a:ln w="12700">
              <a:noFill/>
              <a:round/>
              <a:headEnd/>
              <a:tailEnd type="triangle" w="med" len="me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6" name="Line 12"/>
            <p:cNvSpPr>
              <a:spLocks noChangeShapeType="1"/>
            </p:cNvSpPr>
            <p:nvPr/>
          </p:nvSpPr>
          <p:spPr bwMode="auto">
            <a:xfrm>
              <a:off x="3505200" y="1592853"/>
              <a:ext cx="1624410" cy="1466815"/>
            </a:xfrm>
            <a:prstGeom prst="line">
              <a:avLst/>
            </a:prstGeom>
            <a:noFill/>
            <a:ln w="12700">
              <a:noFill/>
              <a:round/>
              <a:headEnd/>
              <a:tailEnd type="triangle" w="med" len="me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1" name="Text Box 7"/>
            <p:cNvSpPr txBox="1">
              <a:spLocks noChangeArrowheads="1"/>
            </p:cNvSpPr>
            <p:nvPr/>
          </p:nvSpPr>
          <p:spPr bwMode="auto">
            <a:xfrm>
              <a:off x="2438400" y="2209800"/>
              <a:ext cx="1668925" cy="461665"/>
            </a:xfrm>
            <a:prstGeom prst="rect">
              <a:avLst/>
            </a:prstGeom>
            <a:solidFill>
              <a:srgbClr val="00B050"/>
            </a:solidFill>
            <a:ln w="12700" algn="ctr">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rPr>
                <a:t>The Informally Served</a:t>
              </a:r>
            </a:p>
          </p:txBody>
        </p:sp>
      </p:grpSp>
      <p:sp>
        <p:nvSpPr>
          <p:cNvPr id="20" name="Title 1"/>
          <p:cNvSpPr>
            <a:spLocks noGrp="1"/>
          </p:cNvSpPr>
          <p:nvPr>
            <p:ph type="title"/>
          </p:nvPr>
        </p:nvSpPr>
        <p:spPr>
          <a:xfrm>
            <a:off x="533400" y="369788"/>
            <a:ext cx="8382000" cy="430887"/>
          </a:xfrm>
        </p:spPr>
        <p:txBody>
          <a:bodyPr/>
          <a:lstStyle/>
          <a:p>
            <a:r>
              <a:rPr lang="en-US" dirty="0" smtClean="0"/>
              <a:t>Financial Exclusion</a:t>
            </a:r>
            <a:endParaRPr lang="en-US" dirty="0"/>
          </a:p>
        </p:txBody>
      </p:sp>
      <p:sp>
        <p:nvSpPr>
          <p:cNvPr id="21"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07313"/>
            <a:ext cx="7313612" cy="430887"/>
          </a:xfrm>
        </p:spPr>
        <p:txBody>
          <a:bodyPr/>
          <a:lstStyle/>
          <a:p>
            <a:r>
              <a:rPr lang="en-US" dirty="0" smtClean="0"/>
              <a:t>Financial Inclusion </a:t>
            </a:r>
            <a:endParaRPr lang="en-US" dirty="0"/>
          </a:p>
        </p:txBody>
      </p:sp>
      <p:graphicFrame>
        <p:nvGraphicFramePr>
          <p:cNvPr id="4" name="Chart 3"/>
          <p:cNvGraphicFramePr/>
          <p:nvPr/>
        </p:nvGraphicFramePr>
        <p:xfrm>
          <a:off x="1295400" y="1295400"/>
          <a:ext cx="5791200" cy="3571875"/>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Arrow Connector 5"/>
          <p:cNvCxnSpPr/>
          <p:nvPr/>
        </p:nvCxnSpPr>
        <p:spPr bwMode="auto">
          <a:xfrm rot="5400000">
            <a:off x="4420394" y="1828006"/>
            <a:ext cx="227806" cy="7699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Straight Arrow Connector 7"/>
          <p:cNvCxnSpPr/>
          <p:nvPr/>
        </p:nvCxnSpPr>
        <p:spPr bwMode="auto">
          <a:xfrm rot="10800000" flipV="1">
            <a:off x="4800600" y="1828800"/>
            <a:ext cx="152400" cy="762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p:cNvCxnSpPr/>
          <p:nvPr/>
        </p:nvCxnSpPr>
        <p:spPr bwMode="auto">
          <a:xfrm rot="16200000" flipH="1">
            <a:off x="4075906" y="1867694"/>
            <a:ext cx="153194" cy="7540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TextBox 17"/>
          <p:cNvSpPr txBox="1"/>
          <p:nvPr/>
        </p:nvSpPr>
        <p:spPr>
          <a:xfrm>
            <a:off x="457200" y="5562600"/>
            <a:ext cx="8305800" cy="646331"/>
          </a:xfrm>
          <a:prstGeom prst="rect">
            <a:avLst/>
          </a:prstGeom>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b="1" dirty="0" smtClean="0">
                <a:solidFill>
                  <a:schemeClr val="bg1"/>
                </a:solidFill>
              </a:rPr>
              <a:t>Number of Deposit Accounts = 30 million </a:t>
            </a:r>
          </a:p>
          <a:p>
            <a:r>
              <a:rPr lang="en-US" b="1" dirty="0" smtClean="0">
                <a:solidFill>
                  <a:schemeClr val="bg1"/>
                </a:solidFill>
              </a:rPr>
              <a:t>Number of M-wallets            =   1.44 million</a:t>
            </a:r>
            <a:endParaRPr lang="en-US" b="1" dirty="0">
              <a:solidFill>
                <a:schemeClr val="bg1"/>
              </a:solidFill>
            </a:endParaRPr>
          </a:p>
        </p:txBody>
      </p:sp>
      <p:sp>
        <p:nvSpPr>
          <p:cNvPr id="9"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313612" cy="430887"/>
          </a:xfrm>
          <a:noFill/>
          <a:ln w="9525">
            <a:noFill/>
            <a:miter lim="800000"/>
            <a:headEnd/>
            <a:tailEnd/>
          </a:ln>
        </p:spPr>
        <p:txBody>
          <a:bodyPr vert="horz" wrap="square" lIns="91440" tIns="45720" rIns="91440" bIns="45720" numCol="1" anchor="b" anchorCtr="0" compatLnSpc="1">
            <a:prstTxWarp prst="textNoShape">
              <a:avLst/>
            </a:prstTxWarp>
            <a:spAutoFit/>
          </a:bodyPr>
          <a:lstStyle/>
          <a:p>
            <a:r>
              <a:rPr lang="en-US" dirty="0" smtClean="0"/>
              <a:t>MF Industry Infrastructure</a:t>
            </a:r>
          </a:p>
        </p:txBody>
      </p:sp>
      <p:sp>
        <p:nvSpPr>
          <p:cNvPr id="79" name="Content Placeholder 5"/>
          <p:cNvSpPr>
            <a:spLocks noGrp="1"/>
          </p:cNvSpPr>
          <p:nvPr>
            <p:ph sz="quarter" idx="4294967295"/>
          </p:nvPr>
        </p:nvSpPr>
        <p:spPr>
          <a:xfrm>
            <a:off x="4648199" y="1905000"/>
            <a:ext cx="4025901" cy="3703638"/>
          </a:xfrm>
          <a:prstGeom prst="rect">
            <a:avLst/>
          </a:prstGeom>
          <a:ln w="19050">
            <a:solidFill>
              <a:srgbClr val="065A40"/>
            </a:solidFill>
          </a:ln>
        </p:spPr>
        <p:txBody>
          <a:bodyPr/>
          <a:lstStyle/>
          <a:p>
            <a:pPr marL="228600" marR="0" lvl="0" indent="-228600" defTabSz="914400" eaLnBrk="1" fontAlgn="auto" latinLnBrk="0" hangingPunct="1">
              <a:lnSpc>
                <a:spcPct val="150000"/>
              </a:lnSpc>
              <a:spcBef>
                <a:spcPts val="0"/>
              </a:spcBef>
              <a:spcAft>
                <a:spcPts val="0"/>
              </a:spcAft>
              <a:buClrTx/>
              <a:buSzTx/>
              <a:tabLst/>
              <a:defRPr/>
            </a:pPr>
            <a:r>
              <a:rPr kumimoji="0" lang="en-US" sz="1800" b="0" i="0" u="none" strike="noStrike" kern="0" cap="none" spc="0" normalizeH="0" baseline="0" noProof="0" dirty="0" smtClean="0">
                <a:ln>
                  <a:noFill/>
                </a:ln>
                <a:solidFill>
                  <a:sysClr val="windowText" lastClr="000000"/>
                </a:solidFill>
                <a:effectLst/>
                <a:uLnTx/>
                <a:uFillTx/>
              </a:rPr>
              <a:t>10 Microfinance Banks (MFBs)</a:t>
            </a:r>
          </a:p>
          <a:p>
            <a:pPr marL="228600" marR="0" lvl="0" indent="-228600" defTabSz="914400" eaLnBrk="1" fontAlgn="auto" latinLnBrk="0" hangingPunct="1">
              <a:lnSpc>
                <a:spcPct val="150000"/>
              </a:lnSpc>
              <a:spcBef>
                <a:spcPts val="0"/>
              </a:spcBef>
              <a:spcAft>
                <a:spcPts val="0"/>
              </a:spcAft>
              <a:buClrTx/>
              <a:buSzTx/>
              <a:tabLst/>
              <a:defRPr/>
            </a:pPr>
            <a:r>
              <a:rPr kumimoji="0" lang="en-US" sz="1800" b="0" i="0" u="none" strike="noStrike" kern="0" cap="none" spc="0" normalizeH="0" baseline="0" noProof="0" dirty="0" smtClean="0">
                <a:ln>
                  <a:noFill/>
                </a:ln>
                <a:solidFill>
                  <a:sysClr val="windowText" lastClr="000000"/>
                </a:solidFill>
                <a:effectLst/>
                <a:uLnTx/>
                <a:uFillTx/>
              </a:rPr>
              <a:t>5 Rural Support Programs (RSPs)</a:t>
            </a:r>
          </a:p>
          <a:p>
            <a:pPr marL="228600" marR="0" lvl="0" indent="-228600" defTabSz="914400" eaLnBrk="1" fontAlgn="auto" latinLnBrk="0" hangingPunct="1">
              <a:lnSpc>
                <a:spcPct val="150000"/>
              </a:lnSpc>
              <a:spcBef>
                <a:spcPts val="0"/>
              </a:spcBef>
              <a:spcAft>
                <a:spcPts val="0"/>
              </a:spcAft>
              <a:buClrTx/>
              <a:buSzTx/>
              <a:tabLst/>
              <a:defRPr/>
            </a:pPr>
            <a:r>
              <a:rPr lang="en-US" sz="1800" dirty="0" smtClean="0">
                <a:solidFill>
                  <a:sysClr val="windowText" lastClr="000000"/>
                </a:solidFill>
              </a:rPr>
              <a:t>9</a:t>
            </a:r>
            <a:r>
              <a:rPr kumimoji="0" lang="en-US" sz="1800" b="0" i="0" u="none" strike="noStrike" kern="0" cap="none" spc="0" normalizeH="0" baseline="0" noProof="0" dirty="0" smtClean="0">
                <a:ln>
                  <a:noFill/>
                </a:ln>
                <a:solidFill>
                  <a:sysClr val="windowText" lastClr="000000"/>
                </a:solidFill>
                <a:effectLst/>
                <a:uLnTx/>
                <a:uFillTx/>
              </a:rPr>
              <a:t> Specialized Microfinance Institutions (MFIs)</a:t>
            </a:r>
          </a:p>
          <a:p>
            <a:pPr marL="228600" marR="0" lvl="0" indent="-228600" defTabSz="914400" eaLnBrk="1" fontAlgn="auto" latinLnBrk="0" hangingPunct="1">
              <a:lnSpc>
                <a:spcPct val="150000"/>
              </a:lnSpc>
              <a:spcBef>
                <a:spcPts val="0"/>
              </a:spcBef>
              <a:spcAft>
                <a:spcPts val="0"/>
              </a:spcAft>
              <a:buClrTx/>
              <a:buSzTx/>
              <a:tabLst/>
              <a:defRPr/>
            </a:pPr>
            <a:r>
              <a:rPr lang="en-US" sz="1800" dirty="0" smtClean="0">
                <a:solidFill>
                  <a:sysClr val="windowText" lastClr="000000"/>
                </a:solidFill>
              </a:rPr>
              <a:t>9</a:t>
            </a:r>
            <a:r>
              <a:rPr kumimoji="0" lang="en-US" sz="1800" b="0" i="0" u="none" strike="noStrike" kern="0" cap="none" spc="0" normalizeH="0" baseline="0" noProof="0" dirty="0" smtClean="0">
                <a:ln>
                  <a:noFill/>
                </a:ln>
                <a:solidFill>
                  <a:sysClr val="windowText" lastClr="000000"/>
                </a:solidFill>
                <a:effectLst/>
                <a:uLnTx/>
                <a:uFillTx/>
              </a:rPr>
              <a:t> NGOs</a:t>
            </a:r>
          </a:p>
          <a:p>
            <a:pPr marL="228600" indent="-228600" fontAlgn="auto">
              <a:lnSpc>
                <a:spcPct val="150000"/>
              </a:lnSpc>
              <a:spcBef>
                <a:spcPts val="0"/>
              </a:spcBef>
              <a:spcAft>
                <a:spcPts val="0"/>
              </a:spcAft>
              <a:buClrTx/>
              <a:defRPr/>
            </a:pPr>
            <a:r>
              <a:rPr lang="en-US" sz="1800" b="1" dirty="0" smtClean="0">
                <a:solidFill>
                  <a:srgbClr val="0066CC"/>
                </a:solidFill>
              </a:rPr>
              <a:t>Outlets: 1739</a:t>
            </a:r>
            <a:endParaRPr kumimoji="0" lang="en-US" sz="1800" b="1" i="0" u="none" strike="noStrike" kern="0" cap="none" spc="0" normalizeH="0" baseline="0" noProof="0" dirty="0" smtClean="0">
              <a:ln>
                <a:noFill/>
              </a:ln>
              <a:solidFill>
                <a:srgbClr val="0066CC"/>
              </a:solidFill>
              <a:effectLst/>
              <a:uLnTx/>
              <a:uFillTx/>
            </a:endParaRPr>
          </a:p>
        </p:txBody>
      </p:sp>
      <p:sp>
        <p:nvSpPr>
          <p:cNvPr id="81" name="Text Placeholder 8"/>
          <p:cNvSpPr txBox="1">
            <a:spLocks/>
          </p:cNvSpPr>
          <p:nvPr/>
        </p:nvSpPr>
        <p:spPr bwMode="auto">
          <a:xfrm>
            <a:off x="263525" y="1143000"/>
            <a:ext cx="4040188" cy="639762"/>
          </a:xfrm>
          <a:prstGeom prst="rect">
            <a:avLst/>
          </a:prstGeom>
          <a:solidFill>
            <a:srgbClr val="0070C0"/>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1" i="0" u="none" strike="noStrike" kern="1200" cap="none" spc="0" normalizeH="0" baseline="0" noProof="0" dirty="0" smtClean="0">
                <a:ln>
                  <a:noFill/>
                </a:ln>
                <a:solidFill>
                  <a:schemeClr val="bg1"/>
                </a:solidFill>
                <a:effectLst/>
                <a:uLnTx/>
                <a:uFillTx/>
                <a:ea typeface="+mn-ea"/>
                <a:cs typeface="+mn-cs"/>
              </a:rPr>
              <a:t>Industry Players and their </a:t>
            </a: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1" i="0" u="none" strike="noStrike" kern="1200" cap="none" spc="0" normalizeH="0" baseline="0" noProof="0" dirty="0" smtClean="0">
                <a:ln>
                  <a:noFill/>
                </a:ln>
                <a:solidFill>
                  <a:schemeClr val="bg1"/>
                </a:solidFill>
                <a:effectLst/>
                <a:uLnTx/>
                <a:uFillTx/>
                <a:ea typeface="+mn-ea"/>
                <a:cs typeface="+mn-cs"/>
              </a:rPr>
              <a:t>market share in terms of GLP</a:t>
            </a:r>
          </a:p>
        </p:txBody>
      </p:sp>
      <p:graphicFrame>
        <p:nvGraphicFramePr>
          <p:cNvPr id="82" name="Content Placeholder 10"/>
          <p:cNvGraphicFramePr>
            <a:graphicFrameLocks noGrp="1"/>
          </p:cNvGraphicFramePr>
          <p:nvPr>
            <p:ph sz="half" idx="4294967295"/>
          </p:nvPr>
        </p:nvGraphicFramePr>
        <p:xfrm>
          <a:off x="381000" y="1981200"/>
          <a:ext cx="3733800" cy="3616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8" name="Text Placeholder 8"/>
          <p:cNvSpPr txBox="1">
            <a:spLocks/>
          </p:cNvSpPr>
          <p:nvPr/>
        </p:nvSpPr>
        <p:spPr bwMode="auto">
          <a:xfrm>
            <a:off x="4646612" y="1143000"/>
            <a:ext cx="4040188" cy="639762"/>
          </a:xfrm>
          <a:prstGeom prst="rect">
            <a:avLst/>
          </a:prstGeom>
          <a:solidFill>
            <a:srgbClr val="0070C0"/>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1" i="0" u="none" strike="noStrike" kern="1200" cap="none" spc="0" normalizeH="0" baseline="0" noProof="0" dirty="0" smtClean="0">
                <a:ln>
                  <a:noFill/>
                </a:ln>
                <a:solidFill>
                  <a:schemeClr val="bg1"/>
                </a:solidFill>
                <a:effectLst/>
                <a:uLnTx/>
                <a:uFillTx/>
                <a:ea typeface="+mn-ea"/>
                <a:cs typeface="+mn-cs"/>
              </a:rPr>
              <a:t>Infrastructure</a:t>
            </a:r>
          </a:p>
        </p:txBody>
      </p:sp>
      <p:sp>
        <p:nvSpPr>
          <p:cNvPr id="89"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609600" y="457200"/>
            <a:ext cx="7313612" cy="400110"/>
          </a:xfrm>
        </p:spPr>
        <p:txBody>
          <a:bodyPr/>
          <a:lstStyle/>
          <a:p>
            <a:pPr eaLnBrk="1" hangingPunct="1"/>
            <a:r>
              <a:rPr lang="en-US" sz="2000" kern="1200" dirty="0" smtClean="0">
                <a:latin typeface="Verdana" pitchFamily="34" charset="0"/>
                <a:ea typeface="+mn-ea"/>
                <a:cs typeface="Arial" charset="0"/>
              </a:rPr>
              <a:t>Journey of Microfinance</a:t>
            </a:r>
          </a:p>
        </p:txBody>
      </p:sp>
      <p:sp>
        <p:nvSpPr>
          <p:cNvPr id="66" name="Text Box 76"/>
          <p:cNvSpPr txBox="1">
            <a:spLocks noChangeArrowheads="1"/>
          </p:cNvSpPr>
          <p:nvPr/>
        </p:nvSpPr>
        <p:spPr bwMode="auto">
          <a:xfrm>
            <a:off x="304800" y="1828800"/>
            <a:ext cx="8229600" cy="276999"/>
          </a:xfrm>
          <a:prstGeom prst="rect">
            <a:avLst/>
          </a:prstGeom>
          <a:solidFill>
            <a:srgbClr val="0066CC"/>
          </a:solidFill>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just">
              <a:spcBef>
                <a:spcPct val="50000"/>
              </a:spcBef>
              <a:defRPr/>
            </a:pPr>
            <a:r>
              <a:rPr lang="en-US" sz="1200" b="1" dirty="0">
                <a:solidFill>
                  <a:schemeClr val="bg1"/>
                </a:solidFill>
                <a:cs typeface="Arial" charset="0"/>
              </a:rPr>
              <a:t>		Non Licensed                    to 	        SBP regulated</a:t>
            </a:r>
          </a:p>
        </p:txBody>
      </p:sp>
      <p:sp>
        <p:nvSpPr>
          <p:cNvPr id="68" name="Text Box 76"/>
          <p:cNvSpPr txBox="1">
            <a:spLocks noChangeArrowheads="1"/>
          </p:cNvSpPr>
          <p:nvPr/>
        </p:nvSpPr>
        <p:spPr bwMode="auto">
          <a:xfrm>
            <a:off x="304800" y="1219200"/>
            <a:ext cx="8229600" cy="276999"/>
          </a:xfrm>
          <a:prstGeom prst="rect">
            <a:avLst/>
          </a:prstGeom>
          <a:solidFill>
            <a:srgbClr val="0066CC"/>
          </a:solidFill>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just">
              <a:spcBef>
                <a:spcPct val="50000"/>
              </a:spcBef>
              <a:defRPr/>
            </a:pPr>
            <a:r>
              <a:rPr lang="en-US" sz="1200" b="1" dirty="0">
                <a:solidFill>
                  <a:schemeClr val="bg1"/>
                </a:solidFill>
                <a:cs typeface="Arial" charset="0"/>
              </a:rPr>
              <a:t>		Micro Credit                      to               </a:t>
            </a:r>
            <a:r>
              <a:rPr lang="en-US" sz="1200" b="1" dirty="0" smtClean="0">
                <a:solidFill>
                  <a:schemeClr val="bg1"/>
                </a:solidFill>
                <a:cs typeface="Arial" charset="0"/>
              </a:rPr>
              <a:t>Microfinance</a:t>
            </a:r>
            <a:endParaRPr lang="en-US" sz="1200" b="1" dirty="0">
              <a:solidFill>
                <a:schemeClr val="bg1"/>
              </a:solidFill>
              <a:cs typeface="Arial" charset="0"/>
            </a:endParaRPr>
          </a:p>
        </p:txBody>
      </p:sp>
      <p:sp>
        <p:nvSpPr>
          <p:cNvPr id="71" name="Text Box 76"/>
          <p:cNvSpPr txBox="1">
            <a:spLocks noChangeArrowheads="1"/>
          </p:cNvSpPr>
          <p:nvPr/>
        </p:nvSpPr>
        <p:spPr bwMode="auto">
          <a:xfrm>
            <a:off x="304800" y="2133600"/>
            <a:ext cx="8229600" cy="276999"/>
          </a:xfrm>
          <a:prstGeom prst="rect">
            <a:avLst/>
          </a:prstGeom>
          <a:solidFill>
            <a:srgbClr val="0066CC"/>
          </a:solidFill>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just">
              <a:spcBef>
                <a:spcPct val="50000"/>
              </a:spcBef>
              <a:defRPr/>
            </a:pPr>
            <a:r>
              <a:rPr lang="en-US" sz="1200" b="1" dirty="0">
                <a:solidFill>
                  <a:schemeClr val="bg1"/>
                </a:solidFill>
                <a:cs typeface="Arial" charset="0"/>
              </a:rPr>
              <a:t>		</a:t>
            </a:r>
            <a:r>
              <a:rPr lang="en-US" sz="1200" b="1" dirty="0" smtClean="0">
                <a:solidFill>
                  <a:schemeClr val="bg1"/>
                </a:solidFill>
                <a:cs typeface="Arial" charset="0"/>
              </a:rPr>
              <a:t>Social safety net               to</a:t>
            </a:r>
            <a:r>
              <a:rPr lang="en-US" sz="1200" b="1" dirty="0">
                <a:solidFill>
                  <a:schemeClr val="bg1"/>
                </a:solidFill>
                <a:cs typeface="Arial" charset="0"/>
              </a:rPr>
              <a:t>	        </a:t>
            </a:r>
            <a:r>
              <a:rPr lang="en-US" sz="1200" b="1" dirty="0" smtClean="0">
                <a:solidFill>
                  <a:schemeClr val="bg1"/>
                </a:solidFill>
                <a:cs typeface="Arial" charset="0"/>
              </a:rPr>
              <a:t>Access to finance</a:t>
            </a:r>
            <a:endParaRPr lang="en-US" sz="1200" b="1" dirty="0">
              <a:solidFill>
                <a:schemeClr val="bg1"/>
              </a:solidFill>
              <a:cs typeface="Arial" charset="0"/>
            </a:endParaRPr>
          </a:p>
        </p:txBody>
      </p:sp>
      <p:sp>
        <p:nvSpPr>
          <p:cNvPr id="43" name="Text Box 76"/>
          <p:cNvSpPr txBox="1">
            <a:spLocks noChangeArrowheads="1"/>
          </p:cNvSpPr>
          <p:nvPr/>
        </p:nvSpPr>
        <p:spPr bwMode="auto">
          <a:xfrm>
            <a:off x="304800" y="1524000"/>
            <a:ext cx="8229600" cy="276999"/>
          </a:xfrm>
          <a:prstGeom prst="rect">
            <a:avLst/>
          </a:prstGeom>
          <a:solidFill>
            <a:srgbClr val="0066CC"/>
          </a:solidFill>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just">
              <a:spcBef>
                <a:spcPct val="50000"/>
              </a:spcBef>
              <a:defRPr/>
            </a:pPr>
            <a:r>
              <a:rPr lang="en-US" sz="1200" b="1" dirty="0">
                <a:solidFill>
                  <a:schemeClr val="bg1"/>
                </a:solidFill>
                <a:cs typeface="Arial" charset="0"/>
              </a:rPr>
              <a:t>		</a:t>
            </a:r>
            <a:r>
              <a:rPr lang="en-US" sz="1200" b="1" dirty="0" smtClean="0">
                <a:solidFill>
                  <a:schemeClr val="bg1"/>
                </a:solidFill>
                <a:cs typeface="Arial" charset="0"/>
              </a:rPr>
              <a:t>Brick and Mortar              to </a:t>
            </a:r>
            <a:r>
              <a:rPr lang="en-US" sz="1200" b="1" dirty="0">
                <a:solidFill>
                  <a:schemeClr val="bg1"/>
                </a:solidFill>
                <a:cs typeface="Arial" charset="0"/>
              </a:rPr>
              <a:t>	        </a:t>
            </a:r>
            <a:r>
              <a:rPr lang="en-US" sz="1200" b="1" dirty="0" smtClean="0">
                <a:solidFill>
                  <a:schemeClr val="bg1"/>
                </a:solidFill>
                <a:cs typeface="Arial" charset="0"/>
              </a:rPr>
              <a:t>Branchless Banking</a:t>
            </a:r>
            <a:endParaRPr lang="en-US" sz="1200" b="1" dirty="0">
              <a:solidFill>
                <a:schemeClr val="bg1"/>
              </a:solidFill>
              <a:cs typeface="Arial" charset="0"/>
            </a:endParaRPr>
          </a:p>
        </p:txBody>
      </p:sp>
      <p:sp>
        <p:nvSpPr>
          <p:cNvPr id="37"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grpSp>
        <p:nvGrpSpPr>
          <p:cNvPr id="32" name="Group 31"/>
          <p:cNvGrpSpPr/>
          <p:nvPr/>
        </p:nvGrpSpPr>
        <p:grpSpPr>
          <a:xfrm>
            <a:off x="457200" y="2209800"/>
            <a:ext cx="8001000" cy="4495800"/>
            <a:chOff x="0" y="-268167"/>
            <a:chExt cx="5181600" cy="4495800"/>
          </a:xfrm>
          <a:scene3d>
            <a:camera prst="orthographicFront">
              <a:rot lat="0" lon="0" rev="0"/>
            </a:camera>
            <a:lightRig rig="soft" dir="t">
              <a:rot lat="0" lon="0" rev="0"/>
            </a:lightRig>
          </a:scene3d>
        </p:grpSpPr>
        <p:sp>
          <p:nvSpPr>
            <p:cNvPr id="33" name="Rectangle 32"/>
            <p:cNvSpPr/>
            <p:nvPr/>
          </p:nvSpPr>
          <p:spPr>
            <a:xfrm>
              <a:off x="0" y="112833"/>
              <a:ext cx="5181600" cy="4114800"/>
            </a:xfrm>
            <a:prstGeom prst="rect">
              <a:avLst/>
            </a:prstGeom>
            <a:ln>
              <a:noFill/>
            </a:ln>
            <a:effectLst>
              <a:outerShdw blurRad="107950" dist="12700" dir="5400000" algn="ctr">
                <a:srgbClr val="000000"/>
              </a:outerShdw>
            </a:effectLst>
            <a:sp3d z="152400"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hueOff val="0"/>
                <a:satOff val="0"/>
                <a:lumOff val="0"/>
                <a:alphaOff val="0"/>
              </a:schemeClr>
            </a:fontRef>
          </p:style>
        </p:sp>
        <p:sp>
          <p:nvSpPr>
            <p:cNvPr id="34" name="Rectangle 33"/>
            <p:cNvSpPr/>
            <p:nvPr/>
          </p:nvSpPr>
          <p:spPr>
            <a:xfrm>
              <a:off x="0" y="-268167"/>
              <a:ext cx="5181600" cy="4419600"/>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2150" tIns="520700" rIns="402150"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mn-lt"/>
                </a:rPr>
                <a:t>Legal &amp; Regulatory Framework</a:t>
              </a:r>
            </a:p>
            <a:p>
              <a:pPr marL="342900" lvl="2" indent="-171450" algn="l" defTabSz="711200">
                <a:lnSpc>
                  <a:spcPct val="90000"/>
                </a:lnSpc>
                <a:spcBef>
                  <a:spcPct val="0"/>
                </a:spcBef>
                <a:spcAft>
                  <a:spcPct val="15000"/>
                </a:spcAft>
                <a:buChar char="••"/>
              </a:pPr>
              <a:r>
                <a:rPr lang="en-US" sz="1600" kern="1200" dirty="0" smtClean="0">
                  <a:latin typeface="+mn-lt"/>
                  <a:hlinkClick r:id="rId3" action="ppaction://hlinksldjump"/>
                </a:rPr>
                <a:t>Features</a:t>
              </a:r>
              <a:endParaRPr lang="en-US" sz="1600" kern="1200" dirty="0" smtClean="0">
                <a:latin typeface="+mn-lt"/>
              </a:endParaRPr>
            </a:p>
            <a:p>
              <a:pPr marL="342900" lvl="2" indent="-171450" algn="l" defTabSz="711200">
                <a:lnSpc>
                  <a:spcPct val="90000"/>
                </a:lnSpc>
                <a:spcBef>
                  <a:spcPct val="0"/>
                </a:spcBef>
                <a:spcAft>
                  <a:spcPct val="15000"/>
                </a:spcAft>
                <a:buChar char="••"/>
              </a:pPr>
              <a:r>
                <a:rPr lang="en-US" sz="1600" kern="1200" dirty="0" smtClean="0">
                  <a:latin typeface="+mn-lt"/>
                  <a:hlinkClick r:id="rId4" action="ppaction://hlinksldjump"/>
                </a:rPr>
                <a:t>Global recognition</a:t>
              </a:r>
              <a:endParaRPr lang="en-US" sz="1600" kern="1200" dirty="0" smtClean="0">
                <a:latin typeface="+mn-lt"/>
              </a:endParaRPr>
            </a:p>
            <a:p>
              <a:pPr marL="171450" lvl="1" indent="-171450" algn="l" defTabSz="711200">
                <a:lnSpc>
                  <a:spcPct val="90000"/>
                </a:lnSpc>
                <a:spcBef>
                  <a:spcPct val="0"/>
                </a:spcBef>
                <a:spcAft>
                  <a:spcPct val="15000"/>
                </a:spcAft>
                <a:buChar char="••"/>
              </a:pPr>
              <a:r>
                <a:rPr lang="en-US" sz="1600" kern="1200" dirty="0" smtClean="0">
                  <a:latin typeface="+mn-lt"/>
                  <a:hlinkClick r:id="rId5" action="ppaction://hlinksldjump"/>
                </a:rPr>
                <a:t>National MF strategies (I&amp;II)</a:t>
              </a:r>
              <a:endParaRPr lang="en-US" sz="1600" kern="1200" dirty="0" smtClean="0">
                <a:latin typeface="+mn-lt"/>
              </a:endParaRPr>
            </a:p>
            <a:p>
              <a:pPr marL="171450" lvl="1" indent="-171450" algn="l" defTabSz="711200">
                <a:lnSpc>
                  <a:spcPct val="90000"/>
                </a:lnSpc>
                <a:spcBef>
                  <a:spcPct val="0"/>
                </a:spcBef>
                <a:spcAft>
                  <a:spcPct val="15000"/>
                </a:spcAft>
                <a:buChar char="••"/>
              </a:pPr>
              <a:r>
                <a:rPr lang="en-US" sz="1600" kern="1200" dirty="0" smtClean="0">
                  <a:latin typeface="+mn-lt"/>
                  <a:hlinkClick r:id="rId6" action="ppaction://hlinksldjump"/>
                </a:rPr>
                <a:t>Financial Inclusion Program (FIP)</a:t>
              </a:r>
              <a:endParaRPr lang="en-US" sz="1600" kern="1200" dirty="0" smtClean="0">
                <a:latin typeface="+mn-lt"/>
              </a:endParaRPr>
            </a:p>
            <a:p>
              <a:pPr marL="171450" lvl="1" indent="-171450" algn="l" defTabSz="711200">
                <a:lnSpc>
                  <a:spcPct val="90000"/>
                </a:lnSpc>
                <a:spcBef>
                  <a:spcPct val="0"/>
                </a:spcBef>
                <a:spcAft>
                  <a:spcPct val="15000"/>
                </a:spcAft>
                <a:buChar char="••"/>
              </a:pPr>
              <a:r>
                <a:rPr lang="en-US" sz="1600" kern="1200" dirty="0" smtClean="0">
                  <a:latin typeface="+mn-lt"/>
                  <a:hlinkClick r:id="rId7" action="ppaction://hlinksldjump"/>
                </a:rPr>
                <a:t>BB models creating space for com.  banks and </a:t>
              </a:r>
              <a:r>
                <a:rPr lang="en-US" sz="1600" kern="1200" dirty="0" err="1" smtClean="0">
                  <a:latin typeface="+mn-lt"/>
                  <a:hlinkClick r:id="rId7" action="ppaction://hlinksldjump"/>
                </a:rPr>
                <a:t>telcos</a:t>
              </a:r>
              <a:r>
                <a:rPr lang="en-US" sz="1600" kern="1200" dirty="0" smtClean="0">
                  <a:latin typeface="+mn-lt"/>
                  <a:hlinkClick r:id="rId7" action="ppaction://hlinksldjump"/>
                </a:rPr>
                <a:t> in MF space</a:t>
              </a:r>
              <a:endParaRPr lang="en-US" sz="1600" kern="1200" dirty="0" smtClean="0">
                <a:latin typeface="+mn-lt"/>
              </a:endParaRPr>
            </a:p>
            <a:p>
              <a:pPr marL="171450" lvl="1" indent="-171450" algn="l" defTabSz="711200">
                <a:lnSpc>
                  <a:spcPct val="90000"/>
                </a:lnSpc>
                <a:spcBef>
                  <a:spcPct val="0"/>
                </a:spcBef>
                <a:spcAft>
                  <a:spcPct val="15000"/>
                </a:spcAft>
                <a:buChar char="••"/>
              </a:pPr>
              <a:r>
                <a:rPr lang="en-US" sz="1600" kern="1200" dirty="0" smtClean="0">
                  <a:latin typeface="+mn-lt"/>
                </a:rPr>
                <a:t>Industry Consultative Groups – MFCG/BBCG</a:t>
              </a:r>
            </a:p>
            <a:p>
              <a:pPr marL="171450" lvl="1" indent="-171450" algn="l" defTabSz="711200">
                <a:lnSpc>
                  <a:spcPct val="90000"/>
                </a:lnSpc>
                <a:spcBef>
                  <a:spcPct val="0"/>
                </a:spcBef>
                <a:spcAft>
                  <a:spcPct val="15000"/>
                </a:spcAft>
                <a:buChar char="••"/>
              </a:pPr>
              <a:r>
                <a:rPr lang="en-US" sz="1600" kern="1200" dirty="0" smtClean="0">
                  <a:latin typeface="+mn-lt"/>
                </a:rPr>
                <a:t>Coordination among regulators (SBP- SECP-PTA)</a:t>
              </a:r>
            </a:p>
            <a:p>
              <a:pPr marL="171450" lvl="1" indent="-171450" algn="l" defTabSz="711200">
                <a:lnSpc>
                  <a:spcPct val="90000"/>
                </a:lnSpc>
                <a:spcBef>
                  <a:spcPct val="0"/>
                </a:spcBef>
                <a:spcAft>
                  <a:spcPct val="15000"/>
                </a:spcAft>
                <a:buChar char="••"/>
              </a:pPr>
              <a:r>
                <a:rPr lang="en-US" sz="1600" dirty="0" smtClean="0"/>
                <a:t>Financial Literacy / Capacity Development Programs</a:t>
              </a:r>
            </a:p>
            <a:p>
              <a:pPr marL="171450" lvl="1" indent="-171450" algn="l" defTabSz="711200">
                <a:lnSpc>
                  <a:spcPct val="90000"/>
                </a:lnSpc>
                <a:spcBef>
                  <a:spcPct val="0"/>
                </a:spcBef>
                <a:spcAft>
                  <a:spcPct val="15000"/>
                </a:spcAft>
                <a:buChar char="••"/>
              </a:pPr>
              <a:r>
                <a:rPr lang="en-US" sz="1600" kern="1200" dirty="0" smtClean="0">
                  <a:latin typeface="+mn-lt"/>
                </a:rPr>
                <a:t>MF-specific Bureau</a:t>
              </a:r>
            </a:p>
            <a:p>
              <a:pPr lvl="0">
                <a:buFont typeface="Arial" pitchFamily="34" charset="0"/>
                <a:buChar char="•"/>
              </a:pPr>
              <a:r>
                <a:rPr lang="en-US" sz="1600" dirty="0" smtClean="0"/>
                <a:t>  Historical Trends</a:t>
              </a:r>
            </a:p>
            <a:p>
              <a:pPr lvl="1"/>
              <a:r>
                <a:rPr lang="en-US" sz="1600" dirty="0" smtClean="0">
                  <a:solidFill>
                    <a:schemeClr val="tx1"/>
                  </a:solidFill>
                  <a:hlinkClick r:id="rId8" action="ppaction://hlinksldjump"/>
                </a:rPr>
                <a:t>loans &amp; deposits</a:t>
              </a:r>
              <a:endParaRPr lang="en-US" sz="1600" dirty="0" smtClean="0">
                <a:solidFill>
                  <a:schemeClr val="tx1"/>
                </a:solidFill>
              </a:endParaRPr>
            </a:p>
            <a:p>
              <a:pPr lvl="1"/>
              <a:r>
                <a:rPr lang="en-US" sz="1600" dirty="0" smtClean="0">
                  <a:solidFill>
                    <a:schemeClr val="tx1"/>
                  </a:solidFill>
                  <a:hlinkClick r:id="rId9" action="ppaction://hlinksldjump"/>
                </a:rPr>
                <a:t>Portfolio at Risk (PAR)</a:t>
              </a:r>
              <a:endParaRPr lang="en-US" sz="1600" dirty="0" smtClean="0">
                <a:solidFill>
                  <a:schemeClr val="tx1"/>
                </a:solidFill>
                <a:hlinkClick r:id="rId10" action="ppaction://hlinksldjump"/>
              </a:endParaRPr>
            </a:p>
            <a:p>
              <a:pPr lvl="1"/>
              <a:r>
                <a:rPr lang="en-US" sz="1600" dirty="0" smtClean="0">
                  <a:solidFill>
                    <a:schemeClr val="tx1"/>
                  </a:solidFill>
                  <a:hlinkClick r:id="rId11" action="ppaction://hlinksldjump"/>
                </a:rPr>
                <a:t>Loan yields</a:t>
              </a:r>
              <a:endParaRPr lang="en-US" sz="1600" dirty="0" smtClean="0">
                <a:solidFill>
                  <a:schemeClr val="tx1"/>
                </a:solidFill>
              </a:endParaRPr>
            </a:p>
            <a:p>
              <a:pPr lvl="1"/>
              <a:r>
                <a:rPr lang="en-US" sz="1600" dirty="0" smtClean="0">
                  <a:solidFill>
                    <a:schemeClr val="tx1"/>
                  </a:solidFill>
                  <a:hlinkClick r:id="rId10" action="ppaction://hlinksldjump"/>
                </a:rPr>
                <a:t>Profitability</a:t>
              </a:r>
              <a:endParaRPr lang="en-US" sz="1600" dirty="0" smtClean="0">
                <a:solidFill>
                  <a:schemeClr val="tx1"/>
                </a:solidFill>
              </a:endParaRPr>
            </a:p>
            <a:p>
              <a:pPr marL="171450" lvl="1" indent="-171450" algn="l" defTabSz="711200">
                <a:lnSpc>
                  <a:spcPct val="90000"/>
                </a:lnSpc>
                <a:spcBef>
                  <a:spcPct val="0"/>
                </a:spcBef>
                <a:spcAft>
                  <a:spcPct val="15000"/>
                </a:spcAft>
                <a:buChar char="••"/>
              </a:pPr>
              <a:endParaRPr lang="en-US" sz="1600" kern="1200" dirty="0" smtClean="0">
                <a:latin typeface="+mn-lt"/>
              </a:endParaRPr>
            </a:p>
            <a:p>
              <a:pPr marL="171450" lvl="1" indent="-171450" algn="l" defTabSz="711200">
                <a:lnSpc>
                  <a:spcPct val="90000"/>
                </a:lnSpc>
                <a:spcBef>
                  <a:spcPct val="0"/>
                </a:spcBef>
                <a:spcAft>
                  <a:spcPct val="15000"/>
                </a:spcAft>
                <a:buChar char="••"/>
              </a:pPr>
              <a:endParaRPr lang="en-US" sz="1600" kern="1200" dirty="0" smtClean="0">
                <a:latin typeface="+mn-lt"/>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Micro-Credit</a:t>
            </a:r>
            <a:endParaRPr lang="en-US" dirty="0"/>
          </a:p>
        </p:txBody>
      </p:sp>
      <p:graphicFrame>
        <p:nvGraphicFramePr>
          <p:cNvPr id="4" name="Content Placeholder 3"/>
          <p:cNvGraphicFramePr>
            <a:graphicFrameLocks noGrp="1"/>
          </p:cNvGraphicFramePr>
          <p:nvPr>
            <p:ph idx="1"/>
          </p:nvPr>
        </p:nvGraphicFramePr>
        <p:xfrm>
          <a:off x="533400" y="1143000"/>
          <a:ext cx="8077200" cy="4209332"/>
        </p:xfrm>
        <a:graphic>
          <a:graphicData uri="http://schemas.openxmlformats.org/drawingml/2006/table">
            <a:tbl>
              <a:tblPr firstRow="1" bandRow="1">
                <a:effectLst>
                  <a:innerShdw blurRad="114300">
                    <a:prstClr val="black"/>
                  </a:innerShdw>
                </a:effectLst>
                <a:tableStyleId>{5C22544A-7EE6-4342-B048-85BDC9FD1C3A}</a:tableStyleId>
              </a:tblPr>
              <a:tblGrid>
                <a:gridCol w="914400"/>
                <a:gridCol w="1981200"/>
                <a:gridCol w="1524000"/>
                <a:gridCol w="3657600"/>
              </a:tblGrid>
              <a:tr h="499828">
                <a:tc>
                  <a:txBody>
                    <a:bodyPr/>
                    <a:lstStyle/>
                    <a:p>
                      <a:r>
                        <a:rPr lang="en-US" dirty="0" err="1" smtClean="0"/>
                        <a:t>S.No</a:t>
                      </a:r>
                      <a:r>
                        <a:rPr lang="en-US" dirty="0" smtClean="0"/>
                        <a:t>.</a:t>
                      </a:r>
                      <a:endParaRPr lang="en-US" dirty="0"/>
                    </a:p>
                  </a:txBody>
                  <a:tcPr>
                    <a:solidFill>
                      <a:srgbClr val="0066CC"/>
                    </a:solidFill>
                  </a:tcPr>
                </a:tc>
                <a:tc>
                  <a:txBody>
                    <a:bodyPr/>
                    <a:lstStyle/>
                    <a:p>
                      <a:pPr algn="ctr"/>
                      <a:r>
                        <a:rPr lang="en-US" dirty="0" smtClean="0"/>
                        <a:t>Type</a:t>
                      </a:r>
                      <a:endParaRPr lang="en-US" dirty="0"/>
                    </a:p>
                  </a:txBody>
                  <a:tcPr>
                    <a:solidFill>
                      <a:srgbClr val="0066CC"/>
                    </a:solidFill>
                  </a:tcPr>
                </a:tc>
                <a:tc>
                  <a:txBody>
                    <a:bodyPr/>
                    <a:lstStyle/>
                    <a:p>
                      <a:pPr algn="ctr"/>
                      <a:r>
                        <a:rPr lang="en-US" dirty="0" smtClean="0"/>
                        <a:t>Cap (Rs.)</a:t>
                      </a:r>
                      <a:endParaRPr lang="en-US" dirty="0"/>
                    </a:p>
                  </a:txBody>
                  <a:tcPr>
                    <a:solidFill>
                      <a:srgbClr val="0066CC"/>
                    </a:solidFill>
                  </a:tcPr>
                </a:tc>
                <a:tc>
                  <a:txBody>
                    <a:bodyPr/>
                    <a:lstStyle/>
                    <a:p>
                      <a:pPr algn="ctr"/>
                      <a:r>
                        <a:rPr lang="en-US" dirty="0" smtClean="0"/>
                        <a:t>Eligibility</a:t>
                      </a:r>
                      <a:endParaRPr lang="en-US" dirty="0"/>
                    </a:p>
                  </a:txBody>
                  <a:tcPr>
                    <a:solidFill>
                      <a:srgbClr val="0066CC"/>
                    </a:solidFill>
                  </a:tcPr>
                </a:tc>
              </a:tr>
              <a:tr h="1176572">
                <a:tc>
                  <a:txBody>
                    <a:bodyPr/>
                    <a:lstStyle/>
                    <a:p>
                      <a:pPr algn="ctr"/>
                      <a:r>
                        <a:rPr lang="en-US" sz="1600" dirty="0" smtClean="0"/>
                        <a:t>1</a:t>
                      </a:r>
                      <a:endParaRPr lang="en-US" sz="1600" dirty="0"/>
                    </a:p>
                  </a:txBody>
                  <a:tcPr/>
                </a:tc>
                <a:tc>
                  <a:txBody>
                    <a:bodyPr/>
                    <a:lstStyle/>
                    <a:p>
                      <a:r>
                        <a:rPr lang="en-US" sz="1600" dirty="0" smtClean="0"/>
                        <a:t>General Loan</a:t>
                      </a:r>
                      <a:endParaRPr lang="en-US" sz="1600" dirty="0"/>
                    </a:p>
                  </a:txBody>
                  <a:tcPr/>
                </a:tc>
                <a:tc>
                  <a:txBody>
                    <a:bodyPr/>
                    <a:lstStyle/>
                    <a:p>
                      <a:pPr algn="ctr"/>
                      <a:r>
                        <a:rPr lang="en-US" sz="1600" dirty="0" smtClean="0"/>
                        <a:t>150,000</a:t>
                      </a:r>
                      <a:endParaRPr lang="en-US" sz="1600" dirty="0"/>
                    </a:p>
                  </a:txBody>
                  <a:tcPr/>
                </a:tc>
                <a:tc>
                  <a:txBody>
                    <a:bodyPr/>
                    <a:lstStyle/>
                    <a:p>
                      <a:r>
                        <a:rPr lang="en-US" sz="1600" kern="1200" baseline="0" dirty="0" smtClean="0">
                          <a:solidFill>
                            <a:schemeClr val="dk1"/>
                          </a:solidFill>
                          <a:latin typeface="+mn-lt"/>
                          <a:ea typeface="+mn-ea"/>
                          <a:cs typeface="+mn-cs"/>
                        </a:rPr>
                        <a:t>Household annual income up to Rs. 300,000.</a:t>
                      </a:r>
                      <a:endParaRPr lang="en-US" sz="1600" dirty="0"/>
                    </a:p>
                  </a:txBody>
                  <a:tcPr/>
                </a:tc>
              </a:tr>
              <a:tr h="1219200">
                <a:tc>
                  <a:txBody>
                    <a:bodyPr/>
                    <a:lstStyle/>
                    <a:p>
                      <a:pPr algn="ctr"/>
                      <a:r>
                        <a:rPr lang="en-US" sz="1600" dirty="0" smtClean="0"/>
                        <a:t>2</a:t>
                      </a:r>
                      <a:endParaRPr lang="en-US" sz="1600" dirty="0"/>
                    </a:p>
                  </a:txBody>
                  <a:tcPr/>
                </a:tc>
                <a:tc>
                  <a:txBody>
                    <a:bodyPr/>
                    <a:lstStyle/>
                    <a:p>
                      <a:r>
                        <a:rPr lang="en-US" sz="1600" dirty="0" smtClean="0">
                          <a:hlinkClick r:id="rId3" action="ppaction://hlinksldjump"/>
                        </a:rPr>
                        <a:t>Housing Loan</a:t>
                      </a:r>
                      <a:endParaRPr lang="en-US" sz="1600" dirty="0"/>
                    </a:p>
                  </a:txBody>
                  <a:tcPr/>
                </a:tc>
                <a:tc>
                  <a:txBody>
                    <a:bodyPr/>
                    <a:lstStyle/>
                    <a:p>
                      <a:pPr algn="ctr"/>
                      <a:r>
                        <a:rPr lang="en-US" sz="1600" dirty="0" smtClean="0"/>
                        <a:t>500,000</a:t>
                      </a:r>
                      <a:endParaRPr lang="en-US" sz="1600" dirty="0"/>
                    </a:p>
                  </a:txBody>
                  <a:tcPr/>
                </a:tc>
                <a:tc>
                  <a:txBody>
                    <a:bodyPr/>
                    <a:lstStyle/>
                    <a:p>
                      <a:r>
                        <a:rPr lang="en-US" sz="1600" kern="1200" baseline="0" dirty="0" smtClean="0">
                          <a:solidFill>
                            <a:schemeClr val="dk1"/>
                          </a:solidFill>
                          <a:latin typeface="+mn-lt"/>
                          <a:ea typeface="+mn-ea"/>
                          <a:cs typeface="+mn-cs"/>
                        </a:rPr>
                        <a:t>Household annual income up to Rs. 600,000. </a:t>
                      </a:r>
                      <a:endParaRPr lang="en-US" sz="1600" dirty="0"/>
                    </a:p>
                  </a:txBody>
                  <a:tcPr/>
                </a:tc>
              </a:tr>
              <a:tr h="1313732">
                <a:tc>
                  <a:txBody>
                    <a:bodyPr/>
                    <a:lstStyle/>
                    <a:p>
                      <a:pPr algn="ctr"/>
                      <a:r>
                        <a:rPr lang="en-US" sz="1600" dirty="0" smtClean="0"/>
                        <a:t>3</a:t>
                      </a:r>
                      <a:endParaRPr lang="en-US" sz="1600" dirty="0"/>
                    </a:p>
                  </a:txBody>
                  <a:tcPr/>
                </a:tc>
                <a:tc>
                  <a:txBody>
                    <a:bodyPr/>
                    <a:lstStyle/>
                    <a:p>
                      <a:r>
                        <a:rPr lang="en-US" sz="1600" dirty="0" smtClean="0"/>
                        <a:t>Microenterprise</a:t>
                      </a:r>
                      <a:r>
                        <a:rPr lang="en-US" sz="1600" baseline="0" dirty="0" smtClean="0"/>
                        <a:t> Loan</a:t>
                      </a:r>
                      <a:endParaRPr lang="en-US" sz="1600" dirty="0"/>
                    </a:p>
                  </a:txBody>
                  <a:tcPr/>
                </a:tc>
                <a:tc>
                  <a:txBody>
                    <a:bodyPr/>
                    <a:lstStyle/>
                    <a:p>
                      <a:pPr algn="ctr"/>
                      <a:r>
                        <a:rPr lang="en-US" sz="1600" dirty="0" smtClean="0"/>
                        <a:t>500,000</a:t>
                      </a:r>
                      <a:endParaRPr lang="en-US" sz="1600" dirty="0"/>
                    </a:p>
                  </a:txBody>
                  <a:tcPr/>
                </a:tc>
                <a:tc>
                  <a:txBody>
                    <a:bodyPr/>
                    <a:lstStyle/>
                    <a:p>
                      <a:r>
                        <a:rPr lang="en-US" sz="1600" kern="1200" baseline="0" dirty="0" smtClean="0">
                          <a:solidFill>
                            <a:schemeClr val="dk1"/>
                          </a:solidFill>
                          <a:latin typeface="+mn-lt"/>
                          <a:ea typeface="+mn-ea"/>
                          <a:cs typeface="+mn-cs"/>
                        </a:rPr>
                        <a:t>Self-employed or employ few individuals not exceeding 10 (excluding seasonal labor). </a:t>
                      </a:r>
                    </a:p>
                    <a:p>
                      <a:endParaRPr lang="en-US" sz="1600" dirty="0"/>
                    </a:p>
                  </a:txBody>
                  <a:tcPr/>
                </a:tc>
              </a:tr>
            </a:tbl>
          </a:graphicData>
        </a:graphic>
      </p:graphicFrame>
      <p:sp>
        <p:nvSpPr>
          <p:cNvPr id="7" name="Content Placeholder 4"/>
          <p:cNvSpPr txBox="1">
            <a:spLocks/>
          </p:cNvSpPr>
          <p:nvPr/>
        </p:nvSpPr>
        <p:spPr bwMode="auto">
          <a:xfrm>
            <a:off x="609600" y="5562600"/>
            <a:ext cx="8001000" cy="990600"/>
          </a:xfrm>
          <a:prstGeom prst="rect">
            <a:avLst/>
          </a:prstGeom>
          <a:ln>
            <a:noFill/>
            <a:headEnd/>
            <a:tailEnd/>
          </a:ln>
          <a:effectLst/>
          <a:scene3d>
            <a:camera prst="orthographicFront">
              <a:rot lat="0" lon="0" rev="0"/>
            </a:camera>
            <a:lightRig rig="contrasting" dir="t">
              <a:rot lat="0" lon="0" rev="7800000"/>
            </a:lightRig>
          </a:scene3d>
          <a:sp3d>
            <a:bevelT w="139700" h="139700"/>
          </a:sp3d>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006600"/>
              </a:buClr>
              <a:buSzTx/>
              <a:tabLst/>
              <a:defRPr/>
            </a:pPr>
            <a:r>
              <a:rPr lang="en-US" sz="1600" b="1" u="sng" kern="0" dirty="0" smtClean="0"/>
              <a:t>Note:</a:t>
            </a:r>
          </a:p>
          <a:p>
            <a:pPr marL="342900" lvl="0" indent="-342900" fontAlgn="base">
              <a:spcBef>
                <a:spcPct val="20000"/>
              </a:spcBef>
              <a:spcAft>
                <a:spcPct val="0"/>
              </a:spcAft>
              <a:buClr>
                <a:srgbClr val="0066CC"/>
              </a:buClr>
              <a:buFont typeface="Wingdings" pitchFamily="2" charset="2"/>
              <a:buChar char="§"/>
            </a:pPr>
            <a:r>
              <a:rPr lang="en-US" sz="1600" dirty="0" smtClean="0"/>
              <a:t>At least 60% of housing loan portfolio of an MFB should be within the loan limit of Rs. 250,000/- or below.</a:t>
            </a:r>
          </a:p>
        </p:txBody>
      </p:sp>
      <p:sp>
        <p:nvSpPr>
          <p:cNvPr id="5"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313612" cy="769441"/>
          </a:xfrm>
        </p:spPr>
        <p:txBody>
          <a:bodyPr/>
          <a:lstStyle/>
          <a:p>
            <a:r>
              <a:rPr lang="en-US" dirty="0" smtClean="0"/>
              <a:t>How are Micro Housing Loans Different from Micro Enterprise Loans?</a:t>
            </a:r>
            <a:endParaRPr lang="en-US" dirty="0"/>
          </a:p>
        </p:txBody>
      </p:sp>
      <p:graphicFrame>
        <p:nvGraphicFramePr>
          <p:cNvPr id="6" name="Content Placeholder 5"/>
          <p:cNvGraphicFramePr>
            <a:graphicFrameLocks noGrp="1"/>
          </p:cNvGraphicFramePr>
          <p:nvPr>
            <p:ph idx="1"/>
          </p:nvPr>
        </p:nvGraphicFramePr>
        <p:xfrm>
          <a:off x="457200" y="1066800"/>
          <a:ext cx="80772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graphicFrame>
        <p:nvGraphicFramePr>
          <p:cNvPr id="4" name="Diagram 3"/>
          <p:cNvGraphicFramePr/>
          <p:nvPr/>
        </p:nvGraphicFramePr>
        <p:xfrm>
          <a:off x="457200" y="1066800"/>
          <a:ext cx="7696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Straight Connector 11"/>
          <p:cNvCxnSpPr/>
          <p:nvPr/>
        </p:nvCxnSpPr>
        <p:spPr bwMode="auto">
          <a:xfrm rot="5400000">
            <a:off x="6819106" y="4533900"/>
            <a:ext cx="686594" cy="79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rot="10800000">
            <a:off x="4432300" y="4876800"/>
            <a:ext cx="2730500" cy="1588"/>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bwMode="auto">
          <a:xfrm rot="5400000" flipH="1" flipV="1">
            <a:off x="4089797" y="4533503"/>
            <a:ext cx="685006" cy="1588"/>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p:nvPr/>
        </p:nvCxnSpPr>
        <p:spPr bwMode="auto">
          <a:xfrm rot="5400000">
            <a:off x="6744494" y="2170906"/>
            <a:ext cx="685800" cy="1588"/>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rot="10800000">
            <a:off x="4343400" y="1828800"/>
            <a:ext cx="2730500" cy="1588"/>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rot="5400000">
            <a:off x="4000500" y="2171700"/>
            <a:ext cx="686594" cy="79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0"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828800" y="2362200"/>
            <a:ext cx="7239000" cy="1752600"/>
          </a:xfrm>
        </p:spPr>
        <p:txBody>
          <a:bodyPr/>
          <a:lstStyle/>
          <a:p>
            <a:pPr>
              <a:buNone/>
            </a:pPr>
            <a:r>
              <a:rPr lang="en-US" sz="6000" b="1" dirty="0" smtClean="0">
                <a:solidFill>
                  <a:schemeClr val="bg1"/>
                </a:solidFill>
              </a:rPr>
              <a:t>Thank you!</a:t>
            </a:r>
            <a:endParaRPr lang="en-US" sz="6000" b="1"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lips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2239</TotalTime>
  <Words>1353</Words>
  <Application>Microsoft Office PowerPoint</Application>
  <PresentationFormat>On-screen Show (4:3)</PresentationFormat>
  <Paragraphs>255</Paragraphs>
  <Slides>19</Slides>
  <Notes>12</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19</vt:i4>
      </vt:variant>
    </vt:vector>
  </HeadingPairs>
  <TitlesOfParts>
    <vt:vector size="20" baseType="lpstr">
      <vt:lpstr>Eclipse</vt:lpstr>
      <vt:lpstr>   Regulatory Framework of Housing Microfinance    Qazi Shoaib Ahmad Agricultural Credit &amp; Microfinance Department State Bank of Pakistan  </vt:lpstr>
      <vt:lpstr>Financial Exclusion</vt:lpstr>
      <vt:lpstr>Financial Inclusion </vt:lpstr>
      <vt:lpstr>MF Industry Infrastructure</vt:lpstr>
      <vt:lpstr>Journey of Microfinance</vt:lpstr>
      <vt:lpstr>Types of Micro-Credit</vt:lpstr>
      <vt:lpstr>How are Micro Housing Loans Different from Micro Enterprise Loans?</vt:lpstr>
      <vt:lpstr>Conclusion</vt:lpstr>
      <vt:lpstr>PowerPoint Presentation</vt:lpstr>
      <vt:lpstr>Legal &amp; Regulatory Framework</vt:lpstr>
      <vt:lpstr>International Recognition</vt:lpstr>
      <vt:lpstr>Strategic Framework for Sustainable  Microfinance (2011-2015) </vt:lpstr>
      <vt:lpstr>Financial Inclusion Programme (£50m) </vt:lpstr>
      <vt:lpstr>Branchless Banking Models in Pakistan</vt:lpstr>
      <vt:lpstr>Advances &amp; Deposits Growth</vt:lpstr>
      <vt:lpstr>Portfolio Quality</vt:lpstr>
      <vt:lpstr>Yield on Loan Portfolio</vt:lpstr>
      <vt:lpstr>Profitability</vt:lpstr>
      <vt:lpstr>Housing Finance Regulation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the Sector  Moving Ahead</dc:title>
  <dc:creator>SHAROON</dc:creator>
  <cp:lastModifiedBy>Zaigham</cp:lastModifiedBy>
  <cp:revision>359</cp:revision>
  <dcterms:created xsi:type="dcterms:W3CDTF">2012-05-03T17:59:25Z</dcterms:created>
  <dcterms:modified xsi:type="dcterms:W3CDTF">2012-09-13T20:05:00Z</dcterms:modified>
</cp:coreProperties>
</file>