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68" r:id="rId1"/>
  </p:sldMasterIdLst>
  <p:notesMasterIdLst>
    <p:notesMasterId r:id="rId22"/>
  </p:notesMasterIdLst>
  <p:sldIdLst>
    <p:sldId id="256" r:id="rId2"/>
    <p:sldId id="266" r:id="rId3"/>
    <p:sldId id="257" r:id="rId4"/>
    <p:sldId id="258" r:id="rId5"/>
    <p:sldId id="259" r:id="rId6"/>
    <p:sldId id="260" r:id="rId7"/>
    <p:sldId id="261" r:id="rId8"/>
    <p:sldId id="264" r:id="rId9"/>
    <p:sldId id="262" r:id="rId10"/>
    <p:sldId id="263" r:id="rId11"/>
    <p:sldId id="268" r:id="rId12"/>
    <p:sldId id="267" r:id="rId13"/>
    <p:sldId id="269" r:id="rId14"/>
    <p:sldId id="270" r:id="rId15"/>
    <p:sldId id="271" r:id="rId16"/>
    <p:sldId id="272" r:id="rId17"/>
    <p:sldId id="273" r:id="rId18"/>
    <p:sldId id="275" r:id="rId19"/>
    <p:sldId id="274" r:id="rId20"/>
    <p:sldId id="276" r:id="rId21"/>
  </p:sldIdLst>
  <p:sldSz cx="9144000" cy="6858000" type="screen4x3"/>
  <p:notesSz cx="6858000" cy="9144000"/>
  <p:embeddedFontLst>
    <p:embeddedFont>
      <p:font typeface="Calibri" pitchFamily="3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6" autoAdjust="0"/>
    <p:restoredTop sz="94660"/>
  </p:normalViewPr>
  <p:slideViewPr>
    <p:cSldViewPr>
      <p:cViewPr>
        <p:scale>
          <a:sx n="60" d="100"/>
          <a:sy n="60" d="100"/>
        </p:scale>
        <p:origin x="-725" y="-29"/>
      </p:cViewPr>
      <p:guideLst>
        <p:guide orient="horz" pos="2160"/>
        <p:guide pos="2880"/>
      </p:guideLst>
    </p:cSldViewPr>
  </p:slideViewPr>
  <p:notesTextViewPr>
    <p:cViewPr>
      <p:scale>
        <a:sx n="1" d="1"/>
        <a:sy n="1" d="1"/>
      </p:scale>
      <p:origin x="0" y="0"/>
    </p:cViewPr>
  </p:notesTextViewPr>
  <p:sorterViewPr>
    <p:cViewPr>
      <p:scale>
        <a:sx n="100" d="100"/>
        <a:sy n="100" d="100"/>
      </p:scale>
      <p:origin x="0" y="44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8DB3EB-A4B3-4789-9B12-898BC6599677}" type="datetimeFigureOut">
              <a:rPr lang="en-GB" smtClean="0"/>
              <a:t>05/01/2012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BF3624-E503-42C0-B78C-05D222E58114}" type="slidenum">
              <a:rPr lang="en-GB" smtClean="0"/>
              <a:t>‹#›</a:t>
            </a:fld>
            <a:endParaRPr lang="en-GB"/>
          </a:p>
        </p:txBody>
      </p:sp>
    </p:spTree>
    <p:extLst>
      <p:ext uri="{BB962C8B-B14F-4D97-AF65-F5344CB8AC3E}">
        <p14:creationId xmlns:p14="http://schemas.microsoft.com/office/powerpoint/2010/main" val="2278910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USA</a:t>
            </a:r>
            <a:r>
              <a:rPr lang="en-US" baseline="0" dirty="0" smtClean="0"/>
              <a:t> info source: http://www.plunkettresearch.com/real-estate-construction-market-research/industry-statistics :: Source of GDP ratio: http://www.fgould.com/media/files/ici_2008_janfeb.pdf</a:t>
            </a:r>
            <a:endParaRPr lang="en-GB" dirty="0"/>
          </a:p>
        </p:txBody>
      </p:sp>
      <p:sp>
        <p:nvSpPr>
          <p:cNvPr id="4" name="Slide Number Placeholder 3"/>
          <p:cNvSpPr>
            <a:spLocks noGrp="1"/>
          </p:cNvSpPr>
          <p:nvPr>
            <p:ph type="sldNum" sz="quarter" idx="10"/>
          </p:nvPr>
        </p:nvSpPr>
        <p:spPr/>
        <p:txBody>
          <a:bodyPr/>
          <a:lstStyle/>
          <a:p>
            <a:fld id="{F4BF3624-E503-42C0-B78C-05D222E58114}" type="slidenum">
              <a:rPr lang="en-GB" smtClean="0"/>
              <a:t>9</a:t>
            </a:fld>
            <a:endParaRPr lang="en-GB"/>
          </a:p>
        </p:txBody>
      </p:sp>
    </p:spTree>
    <p:extLst>
      <p:ext uri="{BB962C8B-B14F-4D97-AF65-F5344CB8AC3E}">
        <p14:creationId xmlns:p14="http://schemas.microsoft.com/office/powerpoint/2010/main" val="353867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30C04DB-679D-48D5-9255-87BBC6413A65}" type="datetime1">
              <a:rPr lang="en-US" smtClean="0"/>
              <a:t>1/5/2012</a:t>
            </a:fld>
            <a:endParaRPr lang="en-US"/>
          </a:p>
        </p:txBody>
      </p:sp>
      <p:sp>
        <p:nvSpPr>
          <p:cNvPr id="8" name="Slide Number Placeholder 7"/>
          <p:cNvSpPr>
            <a:spLocks noGrp="1"/>
          </p:cNvSpPr>
          <p:nvPr>
            <p:ph type="sldNum" sz="quarter" idx="11"/>
          </p:nvPr>
        </p:nvSpPr>
        <p:spPr/>
        <p:txBody>
          <a:bodyPr/>
          <a:lstStyle/>
          <a:p>
            <a:fld id="{D2E63280-FC79-49E0-BD95-D1DD342C09F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717D7-7AD0-4C3A-AAEF-6F7A35B99786}" type="datetime1">
              <a:rPr lang="en-US" smtClean="0"/>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81B7FC-CF6D-4460-836E-069A7A0EB5F9}" type="datetime1">
              <a:rPr lang="en-US" smtClean="0"/>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6D852E-B6F1-464B-B5B2-FE37ECD6BE8F}" type="datetime1">
              <a:rPr lang="en-US" smtClean="0"/>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83A623-4CA7-464B-BAB9-DAB97B07BD32}" type="datetime1">
              <a:rPr lang="en-US" smtClean="0"/>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0A7DC19-DB65-4AFB-B34E-B2C9CEBD0793}" type="datetime1">
              <a:rPr lang="en-US" smtClean="0"/>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63280-FC79-49E0-BD95-D1DD342C09FD}"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D5700D7-CF3E-4408-AB64-B100EEF77B91}" type="datetime1">
              <a:rPr lang="en-US" smtClean="0"/>
              <a:t>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E63280-FC79-49E0-BD95-D1DD342C09FD}"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394363-8293-4CE2-AB6F-FFEE4A116D7E}" type="datetime1">
              <a:rPr lang="en-US" smtClean="0"/>
              <a:t>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E55AC-96F7-4C00-9470-B27027026C18}" type="datetime1">
              <a:rPr lang="en-US" smtClean="0"/>
              <a:t>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6F3D6-3AC0-4E01-BC87-08356DEFD091}" type="datetime1">
              <a:rPr lang="en-US" smtClean="0"/>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7A51F-97C1-455E-940B-CD1A4E9BE329}" type="datetime1">
              <a:rPr lang="en-US" smtClean="0"/>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E63280-FC79-49E0-BD95-D1DD342C09F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E0D10B51-6300-410B-9FA6-D5920B34DCA6}" type="datetime1">
              <a:rPr lang="en-US" smtClean="0"/>
              <a:t>1/5/2012</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D2E63280-FC79-49E0-BD95-D1DD342C09FD}"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762000"/>
            <a:ext cx="7277100" cy="1470025"/>
          </a:xfrm>
        </p:spPr>
        <p:txBody>
          <a:bodyPr>
            <a:noAutofit/>
          </a:bodyPr>
          <a:lstStyle/>
          <a:p>
            <a:pPr algn="ctr"/>
            <a:r>
              <a:rPr lang="en-US" b="1" dirty="0" smtClean="0"/>
              <a:t>Role of construction industry in economy</a:t>
            </a:r>
            <a:endParaRPr lang="en-US" b="1" dirty="0"/>
          </a:p>
        </p:txBody>
      </p:sp>
      <p:sp>
        <p:nvSpPr>
          <p:cNvPr id="3" name="Subtitle 2"/>
          <p:cNvSpPr>
            <a:spLocks noGrp="1"/>
          </p:cNvSpPr>
          <p:nvPr>
            <p:ph type="subTitle" idx="1"/>
          </p:nvPr>
        </p:nvSpPr>
        <p:spPr>
          <a:xfrm>
            <a:off x="1295400" y="4625450"/>
            <a:ext cx="6858000" cy="1752600"/>
          </a:xfrm>
        </p:spPr>
        <p:txBody>
          <a:bodyPr>
            <a:normAutofit fontScale="77500" lnSpcReduction="20000"/>
          </a:bodyPr>
          <a:lstStyle/>
          <a:p>
            <a:pPr algn="ctr"/>
            <a:r>
              <a:rPr lang="en-US" dirty="0" smtClean="0"/>
              <a:t>By: </a:t>
            </a:r>
          </a:p>
          <a:p>
            <a:pPr algn="ctr"/>
            <a:r>
              <a:rPr lang="en-US" dirty="0" smtClean="0"/>
              <a:t>Zaigham Mahmood Rizvi</a:t>
            </a:r>
          </a:p>
          <a:p>
            <a:pPr algn="ctr"/>
            <a:r>
              <a:rPr lang="en-US" dirty="0" smtClean="0"/>
              <a:t>Secretary General</a:t>
            </a:r>
          </a:p>
          <a:p>
            <a:pPr algn="ctr"/>
            <a:r>
              <a:rPr lang="en-US" dirty="0" smtClean="0"/>
              <a:t>Asia Pacific Union for Housing Finance</a:t>
            </a:r>
          </a:p>
          <a:p>
            <a:pPr algn="ctr"/>
            <a:r>
              <a:rPr lang="en-US" dirty="0" smtClean="0"/>
              <a:t>Advisor to Stat Bank of Pakistan</a:t>
            </a:r>
          </a:p>
          <a:p>
            <a:pPr algn="ctr"/>
            <a:r>
              <a:rPr lang="en-US" dirty="0" smtClean="0"/>
              <a:t>(Housing &amp; Infrastructure)</a:t>
            </a:r>
            <a:endParaRPr lang="en-US" dirty="0"/>
          </a:p>
        </p:txBody>
      </p:sp>
      <p:sp>
        <p:nvSpPr>
          <p:cNvPr id="4" name="TextBox 3"/>
          <p:cNvSpPr txBox="1"/>
          <p:nvPr/>
        </p:nvSpPr>
        <p:spPr>
          <a:xfrm>
            <a:off x="1066800" y="2819400"/>
            <a:ext cx="7239000" cy="1738938"/>
          </a:xfrm>
          <a:prstGeom prst="rect">
            <a:avLst/>
          </a:prstGeom>
          <a:noFill/>
        </p:spPr>
        <p:txBody>
          <a:bodyPr wrap="square" rtlCol="0">
            <a:spAutoFit/>
          </a:bodyPr>
          <a:lstStyle/>
          <a:p>
            <a:pPr algn="ctr">
              <a:spcAft>
                <a:spcPts val="600"/>
              </a:spcAft>
            </a:pPr>
            <a:r>
              <a:rPr lang="en-US" sz="2400" b="1" dirty="0" smtClean="0"/>
              <a:t>Presented to:</a:t>
            </a:r>
          </a:p>
          <a:p>
            <a:pPr algn="ctr">
              <a:spcAft>
                <a:spcPts val="1200"/>
              </a:spcAft>
            </a:pPr>
            <a:r>
              <a:rPr lang="en-US" sz="2400" b="1" dirty="0" smtClean="0">
                <a:solidFill>
                  <a:srgbClr val="FFFF00"/>
                </a:solidFill>
              </a:rPr>
              <a:t>Association of Builders and Developers, Pakistan</a:t>
            </a:r>
            <a:endParaRPr lang="en-US" sz="2000" b="1" dirty="0"/>
          </a:p>
          <a:p>
            <a:pPr algn="ctr"/>
            <a:r>
              <a:rPr lang="en-US" sz="2000" b="1" dirty="0" smtClean="0"/>
              <a:t>January 14</a:t>
            </a:r>
            <a:r>
              <a:rPr lang="en-US" sz="2000" b="1" baseline="30000" dirty="0" smtClean="0"/>
              <a:t>th</a:t>
            </a:r>
            <a:r>
              <a:rPr lang="en-US" sz="2000" b="1" dirty="0" smtClean="0"/>
              <a:t>, 2011</a:t>
            </a:r>
            <a:endParaRPr lang="en-US" sz="2000" b="1" dirty="0"/>
          </a:p>
        </p:txBody>
      </p:sp>
      <p:sp>
        <p:nvSpPr>
          <p:cNvPr id="5" name="Slide Number Placeholder 4"/>
          <p:cNvSpPr>
            <a:spLocks noGrp="1"/>
          </p:cNvSpPr>
          <p:nvPr>
            <p:ph type="sldNum" sz="quarter" idx="11"/>
          </p:nvPr>
        </p:nvSpPr>
        <p:spPr/>
        <p:txBody>
          <a:bodyPr/>
          <a:lstStyle/>
          <a:p>
            <a:fld id="{D2E63280-FC79-49E0-BD95-D1DD342C09FD}" type="slidenum">
              <a:rPr lang="en-US" smtClean="0"/>
              <a:t>1</a:t>
            </a:fld>
            <a:endParaRPr lang="en-US"/>
          </a:p>
        </p:txBody>
      </p:sp>
    </p:spTree>
    <p:extLst>
      <p:ext uri="{BB962C8B-B14F-4D97-AF65-F5344CB8AC3E}">
        <p14:creationId xmlns:p14="http://schemas.microsoft.com/office/powerpoint/2010/main" val="1993416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315200" cy="717612"/>
          </a:xfrm>
        </p:spPr>
        <p:txBody>
          <a:bodyPr/>
          <a:lstStyle/>
          <a:p>
            <a:r>
              <a:rPr lang="en-US" b="1" dirty="0">
                <a:solidFill>
                  <a:srgbClr val="FFFF00"/>
                </a:solidFill>
              </a:rPr>
              <a:t>Construction Industry </a:t>
            </a:r>
            <a:r>
              <a:rPr lang="en-US" b="1" dirty="0" smtClean="0">
                <a:solidFill>
                  <a:srgbClr val="FFFF00"/>
                </a:solidFill>
              </a:rPr>
              <a:t>- UK</a:t>
            </a:r>
            <a:endParaRPr lang="en-US" b="1" dirty="0">
              <a:solidFill>
                <a:srgbClr val="FFFF00"/>
              </a:solidFill>
            </a:endParaRPr>
          </a:p>
        </p:txBody>
      </p:sp>
      <p:sp>
        <p:nvSpPr>
          <p:cNvPr id="3" name="Content Placeholder 2"/>
          <p:cNvSpPr>
            <a:spLocks noGrp="1"/>
          </p:cNvSpPr>
          <p:nvPr>
            <p:ph idx="1"/>
          </p:nvPr>
        </p:nvSpPr>
        <p:spPr>
          <a:xfrm>
            <a:off x="838200" y="1676400"/>
            <a:ext cx="7315200" cy="4343400"/>
          </a:xfrm>
        </p:spPr>
        <p:txBody>
          <a:bodyPr>
            <a:noAutofit/>
          </a:bodyPr>
          <a:lstStyle/>
          <a:p>
            <a:pPr marL="442913" indent="-396875"/>
            <a:r>
              <a:rPr lang="en-US" sz="2200" dirty="0" smtClean="0"/>
              <a:t>Construction sector is 10% of country’s GDP, employs 1.5 million people.</a:t>
            </a:r>
          </a:p>
          <a:p>
            <a:pPr marL="442913" indent="-396875"/>
            <a:r>
              <a:rPr lang="en-US" sz="2200" dirty="0" smtClean="0"/>
              <a:t>Average new homes 150,000 per year at average price £100,000 (£1.5 billion market).</a:t>
            </a:r>
          </a:p>
          <a:p>
            <a:pPr marL="442913" indent="-396875"/>
            <a:r>
              <a:rPr lang="en-US" sz="2200" dirty="0" smtClean="0"/>
              <a:t>Share in construction sector-</a:t>
            </a:r>
          </a:p>
          <a:p>
            <a:pPr marL="722313" lvl="1" indent="-279400"/>
            <a:r>
              <a:rPr lang="en-US" sz="2200" dirty="0" smtClean="0"/>
              <a:t>Housing		38%</a:t>
            </a:r>
          </a:p>
          <a:p>
            <a:pPr marL="722313" lvl="1" indent="-279400"/>
            <a:r>
              <a:rPr lang="en-US" sz="2200" dirty="0" smtClean="0"/>
              <a:t>Infrastructure	  9%</a:t>
            </a:r>
          </a:p>
          <a:p>
            <a:pPr marL="722313" lvl="1" indent="-279400"/>
            <a:r>
              <a:rPr lang="en-US" sz="2200" dirty="0" smtClean="0"/>
              <a:t>Industrial	  5%</a:t>
            </a:r>
          </a:p>
          <a:p>
            <a:pPr marL="722313" lvl="1" indent="-279400"/>
            <a:r>
              <a:rPr lang="en-US" sz="2200" dirty="0" smtClean="0"/>
              <a:t>Commercial	18%</a:t>
            </a:r>
          </a:p>
          <a:p>
            <a:pPr marL="722313" lvl="1" indent="-279400"/>
            <a:r>
              <a:rPr lang="en-US" sz="2200" dirty="0" smtClean="0"/>
              <a:t>CMI </a:t>
            </a:r>
            <a:r>
              <a:rPr lang="en-US" sz="2200" dirty="0" err="1" smtClean="0"/>
              <a:t>etc</a:t>
            </a:r>
            <a:r>
              <a:rPr lang="en-US" sz="2200" dirty="0" smtClean="0"/>
              <a:t>		30%</a:t>
            </a:r>
            <a:endParaRPr lang="en-US" sz="2200" dirty="0"/>
          </a:p>
        </p:txBody>
      </p:sp>
      <p:sp>
        <p:nvSpPr>
          <p:cNvPr id="4" name="Slide Number Placeholder 3"/>
          <p:cNvSpPr>
            <a:spLocks noGrp="1"/>
          </p:cNvSpPr>
          <p:nvPr>
            <p:ph type="sldNum" sz="quarter" idx="12"/>
          </p:nvPr>
        </p:nvSpPr>
        <p:spPr/>
        <p:txBody>
          <a:bodyPr/>
          <a:lstStyle/>
          <a:p>
            <a:fld id="{D2E63280-FC79-49E0-BD95-D1DD342C09FD}" type="slidenum">
              <a:rPr lang="en-US" smtClean="0"/>
              <a:t>10</a:t>
            </a:fld>
            <a:endParaRPr lang="en-US"/>
          </a:p>
        </p:txBody>
      </p:sp>
    </p:spTree>
    <p:extLst>
      <p:ext uri="{BB962C8B-B14F-4D97-AF65-F5344CB8AC3E}">
        <p14:creationId xmlns:p14="http://schemas.microsoft.com/office/powerpoint/2010/main" val="812556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315200" cy="1154097"/>
          </a:xfrm>
        </p:spPr>
        <p:txBody>
          <a:bodyPr>
            <a:normAutofit fontScale="90000"/>
          </a:bodyPr>
          <a:lstStyle/>
          <a:p>
            <a:r>
              <a:rPr lang="en-US" b="1" dirty="0" smtClean="0">
                <a:solidFill>
                  <a:srgbClr val="FFFF00"/>
                </a:solidFill>
              </a:rPr>
              <a:t>Construction industry and challenges of low cost housing</a:t>
            </a:r>
            <a:endParaRPr lang="en-US" b="1" dirty="0">
              <a:solidFill>
                <a:srgbClr val="FFFF00"/>
              </a:solidFill>
            </a:endParaRPr>
          </a:p>
        </p:txBody>
      </p:sp>
      <p:sp>
        <p:nvSpPr>
          <p:cNvPr id="3" name="Content Placeholder 2"/>
          <p:cNvSpPr>
            <a:spLocks noGrp="1"/>
          </p:cNvSpPr>
          <p:nvPr>
            <p:ph idx="1"/>
          </p:nvPr>
        </p:nvSpPr>
        <p:spPr>
          <a:xfrm>
            <a:off x="914400" y="1981200"/>
            <a:ext cx="7315200" cy="4267200"/>
          </a:xfrm>
        </p:spPr>
        <p:txBody>
          <a:bodyPr>
            <a:normAutofit/>
          </a:bodyPr>
          <a:lstStyle/>
          <a:p>
            <a:r>
              <a:rPr lang="en-US" sz="2300" dirty="0" smtClean="0"/>
              <a:t>India faces an urban housing shortage of 27 million units, nearly all in low income category.</a:t>
            </a:r>
          </a:p>
          <a:p>
            <a:r>
              <a:rPr lang="en-US" sz="2300" dirty="0" smtClean="0"/>
              <a:t>Pakistan faces an urban housing shortage of 3-4 million units, again nearly all in low income category.</a:t>
            </a:r>
          </a:p>
          <a:p>
            <a:r>
              <a:rPr lang="en-US" sz="2300" dirty="0" smtClean="0"/>
              <a:t>Afghanistan: nearly 90% of population is a candidate for housing micro finance.</a:t>
            </a:r>
          </a:p>
          <a:p>
            <a:r>
              <a:rPr lang="en-US" sz="2300" dirty="0" smtClean="0"/>
              <a:t>Low income housing is a challenge to the developer industry, and needs to be </a:t>
            </a:r>
            <a:r>
              <a:rPr lang="en-US" sz="2300" dirty="0" smtClean="0"/>
              <a:t>responded in a professional and commercially sustainable way.</a:t>
            </a:r>
            <a:endParaRPr lang="en-US" sz="2300" dirty="0"/>
          </a:p>
        </p:txBody>
      </p:sp>
      <p:sp>
        <p:nvSpPr>
          <p:cNvPr id="4" name="Slide Number Placeholder 3"/>
          <p:cNvSpPr>
            <a:spLocks noGrp="1"/>
          </p:cNvSpPr>
          <p:nvPr>
            <p:ph type="sldNum" sz="quarter" idx="12"/>
          </p:nvPr>
        </p:nvSpPr>
        <p:spPr/>
        <p:txBody>
          <a:bodyPr/>
          <a:lstStyle/>
          <a:p>
            <a:fld id="{D2E63280-FC79-49E0-BD95-D1DD342C09FD}" type="slidenum">
              <a:rPr lang="en-US" smtClean="0"/>
              <a:t>11</a:t>
            </a:fld>
            <a:endParaRPr lang="en-US"/>
          </a:p>
        </p:txBody>
      </p:sp>
    </p:spTree>
    <p:extLst>
      <p:ext uri="{BB962C8B-B14F-4D97-AF65-F5344CB8AC3E}">
        <p14:creationId xmlns:p14="http://schemas.microsoft.com/office/powerpoint/2010/main" val="1096221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467600" cy="609600"/>
          </a:xfrm>
        </p:spPr>
        <p:txBody>
          <a:bodyPr>
            <a:normAutofit fontScale="90000"/>
          </a:bodyPr>
          <a:lstStyle/>
          <a:p>
            <a:r>
              <a:rPr lang="en-US" b="1" dirty="0">
                <a:solidFill>
                  <a:srgbClr val="FFFF00"/>
                </a:solidFill>
                <a:effectLst>
                  <a:outerShdw blurRad="50800" dist="38100" algn="tr" rotWithShape="0">
                    <a:prstClr val="black">
                      <a:alpha val="40000"/>
                    </a:prstClr>
                  </a:outerShdw>
                </a:effectLst>
              </a:rPr>
              <a:t/>
            </a:r>
            <a:br>
              <a:rPr lang="en-US" b="1" dirty="0">
                <a:solidFill>
                  <a:srgbClr val="FFFF00"/>
                </a:solidFill>
                <a:effectLst>
                  <a:outerShdw blurRad="50800" dist="38100" algn="tr" rotWithShape="0">
                    <a:prstClr val="black">
                      <a:alpha val="40000"/>
                    </a:prstClr>
                  </a:outerShdw>
                </a:effectLst>
              </a:rPr>
            </a:br>
            <a:r>
              <a:rPr lang="en-US" b="1" dirty="0" smtClean="0">
                <a:solidFill>
                  <a:srgbClr val="FFFF00"/>
                </a:solidFill>
                <a:effectLst>
                  <a:outerShdw blurRad="50800" dist="38100" algn="tr" rotWithShape="0">
                    <a:prstClr val="black">
                      <a:alpha val="40000"/>
                    </a:prstClr>
                  </a:outerShdw>
                </a:effectLst>
              </a:rPr>
              <a:t>Issues we</a:t>
            </a:r>
            <a:r>
              <a:rPr lang="en-US" b="1" dirty="0" smtClean="0">
                <a:solidFill>
                  <a:srgbClr val="FFFF00"/>
                </a:solidFill>
              </a:rPr>
              <a:t> </a:t>
            </a:r>
            <a:r>
              <a:rPr lang="en-US" b="1" dirty="0">
                <a:solidFill>
                  <a:srgbClr val="FFFF00"/>
                </a:solidFill>
                <a:effectLst>
                  <a:outerShdw blurRad="50800" dist="38100" algn="tr" rotWithShape="0">
                    <a:prstClr val="black">
                      <a:alpha val="40000"/>
                    </a:prstClr>
                  </a:outerShdw>
                </a:effectLst>
              </a:rPr>
              <a:t>know, answer we need</a:t>
            </a:r>
            <a:endParaRPr lang="en-US" dirty="0"/>
          </a:p>
        </p:txBody>
      </p:sp>
      <p:sp>
        <p:nvSpPr>
          <p:cNvPr id="3" name="Content Placeholder 2"/>
          <p:cNvSpPr>
            <a:spLocks noGrp="1"/>
          </p:cNvSpPr>
          <p:nvPr>
            <p:ph idx="1"/>
          </p:nvPr>
        </p:nvSpPr>
        <p:spPr>
          <a:xfrm>
            <a:off x="914400" y="1600200"/>
            <a:ext cx="7772400" cy="4374360"/>
          </a:xfrm>
        </p:spPr>
        <p:txBody>
          <a:bodyPr>
            <a:normAutofit/>
          </a:bodyPr>
          <a:lstStyle/>
          <a:p>
            <a:pPr marL="442913" indent="-396875"/>
            <a:r>
              <a:rPr lang="en-US" sz="2200" dirty="0" smtClean="0">
                <a:effectLst>
                  <a:outerShdw blurRad="50800" dist="38100" algn="tr" rotWithShape="0">
                    <a:prstClr val="black">
                      <a:alpha val="40000"/>
                    </a:prstClr>
                  </a:outerShdw>
                </a:effectLst>
              </a:rPr>
              <a:t>Generally</a:t>
            </a:r>
            <a:r>
              <a:rPr lang="en-US" sz="2200" dirty="0" smtClean="0"/>
              <a:t> </a:t>
            </a:r>
            <a:r>
              <a:rPr lang="en-US" sz="2200" dirty="0">
                <a:effectLst>
                  <a:outerShdw blurRad="50800" dist="38100" algn="tr" rotWithShape="0">
                    <a:prstClr val="black">
                      <a:alpha val="40000"/>
                    </a:prstClr>
                  </a:outerShdw>
                </a:effectLst>
              </a:rPr>
              <a:t>Political</a:t>
            </a:r>
            <a:r>
              <a:rPr lang="en-US" sz="2200" dirty="0"/>
              <a:t> </a:t>
            </a:r>
            <a:r>
              <a:rPr lang="en-US" sz="2200" dirty="0" err="1" smtClean="0">
                <a:effectLst>
                  <a:outerShdw blurRad="50800" dist="38100" algn="tr" rotWithShape="0">
                    <a:prstClr val="black">
                      <a:alpha val="40000"/>
                    </a:prstClr>
                  </a:outerShdw>
                </a:effectLst>
              </a:rPr>
              <a:t>Sloganizm</a:t>
            </a:r>
            <a:endParaRPr lang="en-US" sz="2200" dirty="0"/>
          </a:p>
          <a:p>
            <a:pPr marL="442913" indent="-396875"/>
            <a:r>
              <a:rPr lang="en-US" sz="2200" dirty="0" smtClean="0">
                <a:effectLst>
                  <a:outerShdw blurRad="50800" dist="38100" algn="tr" rotWithShape="0">
                    <a:prstClr val="black">
                      <a:alpha val="40000"/>
                    </a:prstClr>
                  </a:outerShdw>
                </a:effectLst>
              </a:rPr>
              <a:t>“</a:t>
            </a:r>
            <a:r>
              <a:rPr lang="en-US" sz="2200" dirty="0">
                <a:effectLst>
                  <a:outerShdw blurRad="50800" dist="38100" algn="tr" rotWithShape="0">
                    <a:prstClr val="black">
                      <a:alpha val="40000"/>
                    </a:prstClr>
                  </a:outerShdw>
                </a:effectLst>
              </a:rPr>
              <a:t>Housing</a:t>
            </a:r>
            <a:r>
              <a:rPr lang="en-US" sz="2200" dirty="0"/>
              <a:t> </a:t>
            </a:r>
            <a:r>
              <a:rPr lang="en-US" sz="2200" dirty="0">
                <a:effectLst>
                  <a:outerShdw blurRad="50800" dist="38100" algn="tr" rotWithShape="0">
                    <a:prstClr val="black">
                      <a:alpha val="40000"/>
                    </a:prstClr>
                  </a:outerShdw>
                </a:effectLst>
              </a:rPr>
              <a:t>for</a:t>
            </a:r>
            <a:r>
              <a:rPr lang="en-US" sz="2200" dirty="0"/>
              <a:t> </a:t>
            </a:r>
            <a:r>
              <a:rPr lang="en-US" sz="2200" dirty="0">
                <a:effectLst>
                  <a:outerShdw blurRad="50800" dist="38100" algn="tr" rotWithShape="0">
                    <a:prstClr val="black">
                      <a:alpha val="40000"/>
                    </a:prstClr>
                  </a:outerShdw>
                </a:effectLst>
              </a:rPr>
              <a:t>all”,</a:t>
            </a:r>
            <a:endParaRPr lang="en-US" sz="2200" dirty="0"/>
          </a:p>
          <a:p>
            <a:pPr marL="442913" indent="-396875"/>
            <a:r>
              <a:rPr lang="en-US" sz="2200" dirty="0" smtClean="0">
                <a:effectLst>
                  <a:outerShdw blurRad="50800" dist="38100" algn="tr" rotWithShape="0">
                    <a:prstClr val="black">
                      <a:alpha val="40000"/>
                    </a:prstClr>
                  </a:outerShdw>
                </a:effectLst>
              </a:rPr>
              <a:t>“</a:t>
            </a:r>
            <a:r>
              <a:rPr lang="en-US" sz="2200" dirty="0">
                <a:effectLst>
                  <a:outerShdw blurRad="50800" dist="38100" algn="tr" rotWithShape="0">
                    <a:prstClr val="black">
                      <a:alpha val="40000"/>
                    </a:prstClr>
                  </a:outerShdw>
                </a:effectLst>
              </a:rPr>
              <a:t>Slums</a:t>
            </a:r>
            <a:r>
              <a:rPr lang="en-US" sz="2200" dirty="0"/>
              <a:t> </a:t>
            </a:r>
            <a:r>
              <a:rPr lang="en-US" sz="2200" dirty="0">
                <a:effectLst>
                  <a:outerShdw blurRad="50800" dist="38100" algn="tr" rotWithShape="0">
                    <a:prstClr val="black">
                      <a:alpha val="40000"/>
                    </a:prstClr>
                  </a:outerShdw>
                </a:effectLst>
              </a:rPr>
              <a:t>Free</a:t>
            </a:r>
            <a:r>
              <a:rPr lang="en-US" sz="2200" dirty="0"/>
              <a:t> </a:t>
            </a:r>
            <a:r>
              <a:rPr lang="en-US" sz="2200" dirty="0">
                <a:effectLst>
                  <a:outerShdw blurRad="50800" dist="38100" algn="tr" rotWithShape="0">
                    <a:prstClr val="black">
                      <a:alpha val="40000"/>
                    </a:prstClr>
                  </a:outerShdw>
                </a:effectLst>
              </a:rPr>
              <a:t>Cities”,</a:t>
            </a:r>
            <a:endParaRPr lang="en-US" sz="2200" dirty="0"/>
          </a:p>
          <a:p>
            <a:pPr marL="442913" indent="-396875"/>
            <a:r>
              <a:rPr lang="en-US" sz="2200" dirty="0" smtClean="0">
                <a:effectLst>
                  <a:outerShdw blurRad="50800" dist="38100" algn="tr" rotWithShape="0">
                    <a:prstClr val="black">
                      <a:alpha val="40000"/>
                    </a:prstClr>
                  </a:outerShdw>
                </a:effectLst>
              </a:rPr>
              <a:t>“</a:t>
            </a:r>
            <a:r>
              <a:rPr lang="en-US" sz="2200" dirty="0" err="1">
                <a:effectLst>
                  <a:outerShdw blurRad="50800" dist="38100" algn="tr" rotWithShape="0">
                    <a:prstClr val="black">
                      <a:alpha val="40000"/>
                    </a:prstClr>
                  </a:outerShdw>
                </a:effectLst>
              </a:rPr>
              <a:t>Maang</a:t>
            </a:r>
            <a:r>
              <a:rPr lang="en-US" sz="2200" dirty="0"/>
              <a:t> </a:t>
            </a:r>
            <a:r>
              <a:rPr lang="en-US" sz="2200" dirty="0" err="1">
                <a:effectLst>
                  <a:outerShdw blurRad="50800" dist="38100" algn="tr" rotWithShape="0">
                    <a:prstClr val="black">
                      <a:alpha val="40000"/>
                    </a:prstClr>
                  </a:outerShdw>
                </a:effectLst>
              </a:rPr>
              <a:t>Raha</a:t>
            </a:r>
            <a:r>
              <a:rPr lang="en-US" sz="2200" dirty="0"/>
              <a:t> </a:t>
            </a:r>
            <a:r>
              <a:rPr lang="en-US" sz="2200" dirty="0" err="1">
                <a:effectLst>
                  <a:outerShdw blurRad="50800" dist="38100" algn="tr" rotWithShape="0">
                    <a:prstClr val="black">
                      <a:alpha val="40000"/>
                    </a:prstClr>
                  </a:outerShdw>
                </a:effectLst>
              </a:rPr>
              <a:t>hai</a:t>
            </a:r>
            <a:r>
              <a:rPr lang="en-US" sz="2200" dirty="0"/>
              <a:t> </a:t>
            </a:r>
            <a:r>
              <a:rPr lang="en-US" sz="2200" dirty="0" err="1">
                <a:effectLst>
                  <a:outerShdw blurRad="50800" dist="38100" algn="tr" rotWithShape="0">
                    <a:prstClr val="black">
                      <a:alpha val="40000"/>
                    </a:prstClr>
                  </a:outerShdw>
                </a:effectLst>
              </a:rPr>
              <a:t>har</a:t>
            </a:r>
            <a:r>
              <a:rPr lang="en-US" sz="2200" dirty="0"/>
              <a:t> </a:t>
            </a:r>
            <a:r>
              <a:rPr lang="en-US" sz="2200" dirty="0" err="1">
                <a:effectLst>
                  <a:outerShdw blurRad="50800" dist="38100" algn="tr" rotWithShape="0">
                    <a:prstClr val="black">
                      <a:alpha val="40000"/>
                    </a:prstClr>
                  </a:outerShdw>
                </a:effectLst>
              </a:rPr>
              <a:t>Insaan</a:t>
            </a:r>
            <a:r>
              <a:rPr lang="en-US" sz="2200" dirty="0">
                <a:effectLst>
                  <a:outerShdw blurRad="50800" dist="38100" algn="tr" rotWithShape="0">
                    <a:prstClr val="black">
                      <a:alpha val="40000"/>
                    </a:prstClr>
                  </a:outerShdw>
                </a:effectLst>
              </a:rPr>
              <a:t>-Roti,</a:t>
            </a:r>
            <a:r>
              <a:rPr lang="en-US" sz="2200" dirty="0"/>
              <a:t> </a:t>
            </a:r>
            <a:r>
              <a:rPr lang="en-US" sz="2200" dirty="0" err="1">
                <a:effectLst>
                  <a:outerShdw blurRad="50800" dist="38100" algn="tr" rotWithShape="0">
                    <a:prstClr val="black">
                      <a:alpha val="40000"/>
                    </a:prstClr>
                  </a:outerShdw>
                </a:effectLst>
              </a:rPr>
              <a:t>Kapra</a:t>
            </a:r>
            <a:r>
              <a:rPr lang="en-US" sz="2200" dirty="0">
                <a:effectLst>
                  <a:outerShdw blurRad="50800" dist="38100" algn="tr" rotWithShape="0">
                    <a:prstClr val="black">
                      <a:alpha val="40000"/>
                    </a:prstClr>
                  </a:outerShdw>
                </a:effectLst>
              </a:rPr>
              <a:t>,</a:t>
            </a:r>
            <a:r>
              <a:rPr lang="en-US" sz="2200" dirty="0"/>
              <a:t> </a:t>
            </a:r>
            <a:r>
              <a:rPr lang="en-US" sz="2200" dirty="0" err="1">
                <a:effectLst>
                  <a:outerShdw blurRad="50800" dist="38100" algn="tr" rotWithShape="0">
                    <a:prstClr val="black">
                      <a:alpha val="40000"/>
                    </a:prstClr>
                  </a:outerShdw>
                </a:effectLst>
              </a:rPr>
              <a:t>aur</a:t>
            </a:r>
            <a:r>
              <a:rPr lang="en-US" sz="2200" dirty="0"/>
              <a:t> </a:t>
            </a:r>
            <a:r>
              <a:rPr lang="en-US" sz="2200" dirty="0" err="1">
                <a:effectLst>
                  <a:outerShdw blurRad="50800" dist="38100" algn="tr" rotWithShape="0">
                    <a:prstClr val="black">
                      <a:alpha val="40000"/>
                    </a:prstClr>
                  </a:outerShdw>
                </a:effectLst>
              </a:rPr>
              <a:t>Makan</a:t>
            </a:r>
            <a:r>
              <a:rPr lang="en-US" sz="2200" dirty="0">
                <a:effectLst>
                  <a:outerShdw blurRad="50800" dist="38100" algn="tr" rotWithShape="0">
                    <a:prstClr val="black">
                      <a:alpha val="40000"/>
                    </a:prstClr>
                  </a:outerShdw>
                </a:effectLst>
              </a:rPr>
              <a:t>”,</a:t>
            </a:r>
            <a:r>
              <a:rPr lang="en-US" sz="2200" dirty="0"/>
              <a:t> </a:t>
            </a:r>
            <a:r>
              <a:rPr lang="en-US" sz="2200" dirty="0">
                <a:effectLst>
                  <a:outerShdw blurRad="50800" dist="38100" algn="tr" rotWithShape="0">
                    <a:prstClr val="black">
                      <a:alpha val="40000"/>
                    </a:prstClr>
                  </a:outerShdw>
                </a:effectLst>
              </a:rPr>
              <a:t>and</a:t>
            </a:r>
            <a:r>
              <a:rPr lang="en-US" sz="2200" dirty="0"/>
              <a:t> </a:t>
            </a:r>
            <a:r>
              <a:rPr lang="en-US" sz="2200" dirty="0">
                <a:effectLst>
                  <a:outerShdw blurRad="50800" dist="38100" algn="tr" rotWithShape="0">
                    <a:prstClr val="black">
                      <a:alpha val="40000"/>
                    </a:prstClr>
                  </a:outerShdw>
                </a:effectLst>
              </a:rPr>
              <a:t>so</a:t>
            </a:r>
            <a:r>
              <a:rPr lang="en-US" sz="2200" dirty="0"/>
              <a:t> </a:t>
            </a:r>
            <a:r>
              <a:rPr lang="en-US" sz="2200" dirty="0">
                <a:effectLst>
                  <a:outerShdw blurRad="50800" dist="38100" algn="tr" rotWithShape="0">
                    <a:prstClr val="black">
                      <a:alpha val="40000"/>
                    </a:prstClr>
                  </a:outerShdw>
                </a:effectLst>
              </a:rPr>
              <a:t>on……</a:t>
            </a:r>
            <a:endParaRPr lang="en-US" sz="2200" dirty="0"/>
          </a:p>
          <a:p>
            <a:pPr marL="442913" indent="-396875"/>
            <a:r>
              <a:rPr lang="en-US" sz="2200" dirty="0" smtClean="0">
                <a:effectLst>
                  <a:outerShdw blurRad="50800" dist="38100" algn="tr" rotWithShape="0">
                    <a:prstClr val="black">
                      <a:alpha val="40000"/>
                    </a:prstClr>
                  </a:outerShdw>
                </a:effectLst>
              </a:rPr>
              <a:t>In</a:t>
            </a:r>
            <a:r>
              <a:rPr lang="en-US" sz="2200" dirty="0" smtClean="0"/>
              <a:t> </a:t>
            </a:r>
            <a:r>
              <a:rPr lang="en-US" sz="2200" dirty="0">
                <a:effectLst>
                  <a:outerShdw blurRad="50800" dist="38100" algn="tr" rotWithShape="0">
                    <a:prstClr val="black">
                      <a:alpha val="40000"/>
                    </a:prstClr>
                  </a:outerShdw>
                </a:effectLst>
              </a:rPr>
              <a:t>some</a:t>
            </a:r>
            <a:r>
              <a:rPr lang="en-US" sz="2200" dirty="0"/>
              <a:t> </a:t>
            </a:r>
            <a:r>
              <a:rPr lang="en-US" sz="2200" dirty="0">
                <a:effectLst>
                  <a:outerShdw blurRad="50800" dist="38100" algn="tr" rotWithShape="0">
                    <a:prstClr val="black">
                      <a:alpha val="40000"/>
                    </a:prstClr>
                  </a:outerShdw>
                </a:effectLst>
              </a:rPr>
              <a:t>countries</a:t>
            </a:r>
            <a:r>
              <a:rPr lang="en-US" sz="2200" dirty="0"/>
              <a:t> </a:t>
            </a:r>
            <a:r>
              <a:rPr lang="en-US" sz="2200" dirty="0">
                <a:effectLst>
                  <a:outerShdw blurRad="50800" dist="38100" algn="tr" rotWithShape="0">
                    <a:prstClr val="black">
                      <a:alpha val="40000"/>
                    </a:prstClr>
                  </a:outerShdw>
                </a:effectLst>
              </a:rPr>
              <a:t>delivery</a:t>
            </a:r>
            <a:r>
              <a:rPr lang="en-US" sz="2200" dirty="0"/>
              <a:t> </a:t>
            </a:r>
            <a:r>
              <a:rPr lang="en-US" sz="2200" dirty="0">
                <a:effectLst>
                  <a:outerShdw blurRad="50800" dist="38100" algn="tr" rotWithShape="0">
                    <a:prstClr val="black">
                      <a:alpha val="40000"/>
                    </a:prstClr>
                  </a:outerShdw>
                </a:effectLst>
              </a:rPr>
              <a:t>is</a:t>
            </a:r>
            <a:r>
              <a:rPr lang="en-US" sz="2200" dirty="0"/>
              <a:t> </a:t>
            </a:r>
            <a:r>
              <a:rPr lang="en-US" sz="2200" dirty="0">
                <a:effectLst>
                  <a:outerShdw blurRad="50800" dist="38100" algn="tr" rotWithShape="0">
                    <a:prstClr val="black">
                      <a:alpha val="40000"/>
                    </a:prstClr>
                  </a:outerShdw>
                </a:effectLst>
              </a:rPr>
              <a:t>SOME,</a:t>
            </a:r>
            <a:r>
              <a:rPr lang="en-US" sz="2200" dirty="0"/>
              <a:t> </a:t>
            </a:r>
            <a:r>
              <a:rPr lang="en-US" sz="2200" dirty="0">
                <a:effectLst>
                  <a:outerShdw blurRad="50800" dist="38100" algn="tr" rotWithShape="0">
                    <a:prstClr val="black">
                      <a:alpha val="40000"/>
                    </a:prstClr>
                  </a:outerShdw>
                </a:effectLst>
              </a:rPr>
              <a:t>and</a:t>
            </a:r>
            <a:r>
              <a:rPr lang="en-US" sz="2200" dirty="0"/>
              <a:t> </a:t>
            </a:r>
            <a:r>
              <a:rPr lang="en-US" sz="2200" dirty="0">
                <a:effectLst>
                  <a:outerShdw blurRad="50800" dist="38100" algn="tr" rotWithShape="0">
                    <a:prstClr val="black">
                      <a:alpha val="40000"/>
                    </a:prstClr>
                  </a:outerShdw>
                </a:effectLst>
              </a:rPr>
              <a:t>in</a:t>
            </a:r>
            <a:r>
              <a:rPr lang="en-US" sz="2200" dirty="0"/>
              <a:t> </a:t>
            </a:r>
            <a:r>
              <a:rPr lang="en-US" sz="2200" dirty="0">
                <a:effectLst>
                  <a:outerShdw blurRad="50800" dist="38100" algn="tr" rotWithShape="0">
                    <a:prstClr val="black">
                      <a:alpha val="40000"/>
                    </a:prstClr>
                  </a:outerShdw>
                </a:effectLst>
              </a:rPr>
              <a:t>most</a:t>
            </a:r>
            <a:r>
              <a:rPr lang="en-US" sz="2200" dirty="0"/>
              <a:t> </a:t>
            </a:r>
            <a:r>
              <a:rPr lang="en-US" sz="2200" dirty="0">
                <a:effectLst>
                  <a:outerShdw blurRad="50800" dist="38100" algn="tr" rotWithShape="0">
                    <a:prstClr val="black">
                      <a:alpha val="40000"/>
                    </a:prstClr>
                  </a:outerShdw>
                </a:effectLst>
              </a:rPr>
              <a:t>it</a:t>
            </a:r>
            <a:r>
              <a:rPr lang="en-US" sz="2200" dirty="0"/>
              <a:t> </a:t>
            </a:r>
            <a:r>
              <a:rPr lang="en-US" sz="2200" dirty="0">
                <a:effectLst>
                  <a:outerShdw blurRad="50800" dist="38100" algn="tr" rotWithShape="0">
                    <a:prstClr val="black">
                      <a:alpha val="40000"/>
                    </a:prstClr>
                  </a:outerShdw>
                </a:effectLst>
              </a:rPr>
              <a:t>is</a:t>
            </a:r>
            <a:r>
              <a:rPr lang="en-US" sz="2200" dirty="0"/>
              <a:t> </a:t>
            </a:r>
            <a:r>
              <a:rPr lang="en-US" sz="2200" dirty="0">
                <a:effectLst>
                  <a:outerShdw blurRad="50800" dist="38100" algn="tr" rotWithShape="0">
                    <a:prstClr val="black">
                      <a:alpha val="40000"/>
                    </a:prstClr>
                  </a:outerShdw>
                </a:effectLst>
              </a:rPr>
              <a:t>NONE</a:t>
            </a:r>
            <a:r>
              <a:rPr lang="en-US" sz="2200" dirty="0" smtClean="0">
                <a:effectLst>
                  <a:outerShdw blurRad="50800" dist="38100" algn="tr" rotWithShape="0">
                    <a:prstClr val="black">
                      <a:alpha val="40000"/>
                    </a:prstClr>
                  </a:outerShdw>
                </a:effectLst>
              </a:rPr>
              <a:t>.</a:t>
            </a:r>
            <a:endParaRPr lang="en-US" sz="2200" dirty="0"/>
          </a:p>
          <a:p>
            <a:pPr marL="442913" indent="-396875"/>
            <a:r>
              <a:rPr lang="en-US" sz="2200" dirty="0" smtClean="0">
                <a:effectLst>
                  <a:outerShdw blurRad="50800" dist="38100" algn="tr" rotWithShape="0">
                    <a:prstClr val="black">
                      <a:alpha val="40000"/>
                    </a:prstClr>
                  </a:outerShdw>
                </a:effectLst>
              </a:rPr>
              <a:t>Each</a:t>
            </a:r>
            <a:r>
              <a:rPr lang="en-US" sz="2200" dirty="0" smtClean="0"/>
              <a:t> </a:t>
            </a:r>
            <a:r>
              <a:rPr lang="en-US" sz="2200" dirty="0">
                <a:effectLst>
                  <a:outerShdw blurRad="50800" dist="38100" algn="tr" rotWithShape="0">
                    <a:prstClr val="black">
                      <a:alpha val="40000"/>
                    </a:prstClr>
                  </a:outerShdw>
                </a:effectLst>
              </a:rPr>
              <a:t>country</a:t>
            </a:r>
            <a:r>
              <a:rPr lang="en-US" sz="2200" dirty="0"/>
              <a:t> </a:t>
            </a:r>
            <a:r>
              <a:rPr lang="en-US" sz="2200" dirty="0">
                <a:effectLst>
                  <a:outerShdw blurRad="50800" dist="38100" algn="tr" rotWithShape="0">
                    <a:prstClr val="black">
                      <a:alpha val="40000"/>
                    </a:prstClr>
                  </a:outerShdw>
                </a:effectLst>
              </a:rPr>
              <a:t>facing</a:t>
            </a:r>
            <a:r>
              <a:rPr lang="en-US" sz="2200" dirty="0"/>
              <a:t> </a:t>
            </a:r>
            <a:r>
              <a:rPr lang="en-US" sz="2200" dirty="0">
                <a:effectLst>
                  <a:outerShdw blurRad="50800" dist="38100" algn="tr" rotWithShape="0">
                    <a:prstClr val="black">
                      <a:alpha val="40000"/>
                    </a:prstClr>
                  </a:outerShdw>
                </a:effectLst>
              </a:rPr>
              <a:t>a</a:t>
            </a:r>
            <a:r>
              <a:rPr lang="en-US" sz="2200" dirty="0"/>
              <a:t> </a:t>
            </a:r>
            <a:r>
              <a:rPr lang="en-US" sz="2200" dirty="0">
                <a:effectLst>
                  <a:outerShdw blurRad="50800" dist="38100" algn="tr" rotWithShape="0">
                    <a:prstClr val="black">
                      <a:alpha val="40000"/>
                    </a:prstClr>
                  </a:outerShdw>
                </a:effectLst>
              </a:rPr>
              <a:t>common</a:t>
            </a:r>
            <a:r>
              <a:rPr lang="en-US" sz="2200" dirty="0"/>
              <a:t> </a:t>
            </a:r>
            <a:r>
              <a:rPr lang="en-US" sz="2200" dirty="0">
                <a:effectLst>
                  <a:outerShdw blurRad="50800" dist="38100" algn="tr" rotWithShape="0">
                    <a:prstClr val="black">
                      <a:alpha val="40000"/>
                    </a:prstClr>
                  </a:outerShdw>
                </a:effectLst>
              </a:rPr>
              <a:t>issue</a:t>
            </a:r>
            <a:r>
              <a:rPr lang="en-US" sz="2200" dirty="0"/>
              <a:t> </a:t>
            </a:r>
            <a:r>
              <a:rPr lang="en-US" sz="2200" dirty="0">
                <a:effectLst>
                  <a:outerShdw blurRad="50800" dist="38100" algn="tr" rotWithShape="0">
                    <a:prstClr val="black">
                      <a:alpha val="40000"/>
                    </a:prstClr>
                  </a:outerShdw>
                </a:effectLst>
              </a:rPr>
              <a:t>of</a:t>
            </a:r>
            <a:r>
              <a:rPr lang="en-US" sz="2200" dirty="0"/>
              <a:t> </a:t>
            </a:r>
            <a:r>
              <a:rPr lang="en-US" sz="2200" dirty="0">
                <a:effectLst>
                  <a:outerShdw blurRad="50800" dist="38100" algn="tr" rotWithShape="0">
                    <a:prstClr val="black">
                      <a:alpha val="40000"/>
                    </a:prstClr>
                  </a:outerShdw>
                </a:effectLst>
              </a:rPr>
              <a:t>“shelter</a:t>
            </a:r>
            <a:r>
              <a:rPr lang="en-US" sz="2200" dirty="0"/>
              <a:t> </a:t>
            </a:r>
            <a:r>
              <a:rPr lang="en-US" sz="2200" dirty="0">
                <a:effectLst>
                  <a:outerShdw blurRad="50800" dist="38100" algn="tr" rotWithShape="0">
                    <a:prstClr val="black">
                      <a:alpha val="40000"/>
                    </a:prstClr>
                  </a:outerShdw>
                </a:effectLst>
              </a:rPr>
              <a:t>less</a:t>
            </a:r>
            <a:r>
              <a:rPr lang="en-US" sz="2200" dirty="0"/>
              <a:t> </a:t>
            </a:r>
            <a:r>
              <a:rPr lang="en-US" sz="2200" dirty="0">
                <a:effectLst>
                  <a:outerShdw blurRad="50800" dist="38100" algn="tr" rotWithShape="0">
                    <a:prstClr val="black">
                      <a:alpha val="40000"/>
                    </a:prstClr>
                  </a:outerShdw>
                </a:effectLst>
              </a:rPr>
              <a:t>poor”,</a:t>
            </a:r>
            <a:r>
              <a:rPr lang="en-US" sz="2200" dirty="0"/>
              <a:t> </a:t>
            </a:r>
            <a:r>
              <a:rPr lang="en-US" sz="2200" dirty="0">
                <a:effectLst>
                  <a:outerShdw blurRad="50800" dist="38100" algn="tr" rotWithShape="0">
                    <a:prstClr val="black">
                      <a:alpha val="40000"/>
                    </a:prstClr>
                  </a:outerShdw>
                </a:effectLst>
              </a:rPr>
              <a:t>with</a:t>
            </a:r>
            <a:r>
              <a:rPr lang="en-US" sz="2200" dirty="0"/>
              <a:t> </a:t>
            </a:r>
            <a:r>
              <a:rPr lang="en-US" sz="2200" dirty="0">
                <a:effectLst>
                  <a:outerShdw blurRad="50800" dist="38100" algn="tr" rotWithShape="0">
                    <a:prstClr val="black">
                      <a:alpha val="40000"/>
                    </a:prstClr>
                  </a:outerShdw>
                </a:effectLst>
              </a:rPr>
              <a:t>ever</a:t>
            </a:r>
            <a:r>
              <a:rPr lang="en-US" sz="2200" dirty="0"/>
              <a:t> </a:t>
            </a:r>
            <a:r>
              <a:rPr lang="en-US" sz="2200" dirty="0">
                <a:effectLst>
                  <a:outerShdw blurRad="50800" dist="38100" algn="tr" rotWithShape="0">
                    <a:prstClr val="black">
                      <a:alpha val="40000"/>
                    </a:prstClr>
                  </a:outerShdw>
                </a:effectLst>
              </a:rPr>
              <a:t>increasing</a:t>
            </a:r>
            <a:r>
              <a:rPr lang="en-US" sz="2200" dirty="0"/>
              <a:t> </a:t>
            </a:r>
            <a:r>
              <a:rPr lang="en-US" sz="2200" dirty="0">
                <a:effectLst>
                  <a:outerShdw blurRad="50800" dist="38100" algn="tr" rotWithShape="0">
                    <a:prstClr val="black">
                      <a:alpha val="40000"/>
                    </a:prstClr>
                  </a:outerShdw>
                </a:effectLst>
              </a:rPr>
              <a:t>backlog</a:t>
            </a:r>
            <a:endParaRPr lang="en-US" sz="2200" dirty="0"/>
          </a:p>
          <a:p>
            <a:pPr marL="442913" indent="-396875"/>
            <a:r>
              <a:rPr lang="en-US" sz="2200" dirty="0" smtClean="0">
                <a:effectLst>
                  <a:outerShdw blurRad="50800" dist="38100" algn="tr" rotWithShape="0">
                    <a:prstClr val="black">
                      <a:alpha val="40000"/>
                    </a:prstClr>
                  </a:outerShdw>
                </a:effectLst>
              </a:rPr>
              <a:t>Regional</a:t>
            </a:r>
            <a:r>
              <a:rPr lang="en-US" sz="2200" dirty="0" smtClean="0"/>
              <a:t> </a:t>
            </a:r>
            <a:r>
              <a:rPr lang="en-US" sz="2200" dirty="0">
                <a:effectLst>
                  <a:outerShdw blurRad="50800" dist="38100" algn="tr" rotWithShape="0">
                    <a:prstClr val="black">
                      <a:alpha val="40000"/>
                    </a:prstClr>
                  </a:outerShdw>
                </a:effectLst>
              </a:rPr>
              <a:t>successful</a:t>
            </a:r>
            <a:r>
              <a:rPr lang="en-US" sz="2200" dirty="0"/>
              <a:t> </a:t>
            </a:r>
            <a:r>
              <a:rPr lang="en-US" sz="2200" dirty="0">
                <a:effectLst>
                  <a:outerShdw blurRad="50800" dist="38100" algn="tr" rotWithShape="0">
                    <a:prstClr val="black">
                      <a:alpha val="40000"/>
                    </a:prstClr>
                  </a:outerShdw>
                </a:effectLst>
              </a:rPr>
              <a:t>models</a:t>
            </a:r>
            <a:r>
              <a:rPr lang="en-US" sz="2200" dirty="0"/>
              <a:t> </a:t>
            </a:r>
            <a:r>
              <a:rPr lang="en-US" sz="2200" dirty="0">
                <a:effectLst>
                  <a:outerShdw blurRad="50800" dist="38100" algn="tr" rotWithShape="0">
                    <a:prstClr val="black">
                      <a:alpha val="40000"/>
                    </a:prstClr>
                  </a:outerShdw>
                </a:effectLst>
              </a:rPr>
              <a:t>are</a:t>
            </a:r>
            <a:r>
              <a:rPr lang="en-US" sz="2200" dirty="0"/>
              <a:t> </a:t>
            </a:r>
            <a:r>
              <a:rPr lang="en-US" sz="2200" dirty="0">
                <a:effectLst>
                  <a:outerShdw blurRad="50800" dist="38100" algn="tr" rotWithShape="0">
                    <a:prstClr val="black">
                      <a:alpha val="40000"/>
                    </a:prstClr>
                  </a:outerShdw>
                </a:effectLst>
              </a:rPr>
              <a:t>to</a:t>
            </a:r>
            <a:r>
              <a:rPr lang="en-US" sz="2200" dirty="0"/>
              <a:t> </a:t>
            </a:r>
            <a:r>
              <a:rPr lang="en-US" sz="2200" dirty="0">
                <a:effectLst>
                  <a:outerShdw blurRad="50800" dist="38100" algn="tr" rotWithShape="0">
                    <a:prstClr val="black">
                      <a:alpha val="40000"/>
                    </a:prstClr>
                  </a:outerShdw>
                </a:effectLst>
              </a:rPr>
              <a:t>be</a:t>
            </a:r>
            <a:r>
              <a:rPr lang="en-US" sz="2200" dirty="0"/>
              <a:t> </a:t>
            </a:r>
            <a:r>
              <a:rPr lang="en-US" sz="2200" dirty="0">
                <a:effectLst>
                  <a:outerShdw blurRad="50800" dist="38100" algn="tr" rotWithShape="0">
                    <a:prstClr val="black">
                      <a:alpha val="40000"/>
                    </a:prstClr>
                  </a:outerShdw>
                </a:effectLst>
              </a:rPr>
              <a:t>shared</a:t>
            </a:r>
            <a:r>
              <a:rPr lang="en-US" sz="2200" dirty="0"/>
              <a:t> </a:t>
            </a:r>
            <a:r>
              <a:rPr lang="en-US" sz="2200" dirty="0" smtClean="0">
                <a:effectLst>
                  <a:outerShdw blurRad="50800" dist="38100" algn="tr" rotWithShape="0">
                    <a:prstClr val="black">
                      <a:alpha val="40000"/>
                    </a:prstClr>
                  </a:outerShdw>
                </a:effectLst>
              </a:rPr>
              <a:t>and INDIGENIZED </a:t>
            </a:r>
            <a:endParaRPr lang="en-US" sz="2200" dirty="0"/>
          </a:p>
        </p:txBody>
      </p:sp>
      <p:sp>
        <p:nvSpPr>
          <p:cNvPr id="4" name="Slide Number Placeholder 3"/>
          <p:cNvSpPr>
            <a:spLocks noGrp="1"/>
          </p:cNvSpPr>
          <p:nvPr>
            <p:ph type="sldNum" sz="quarter" idx="12"/>
          </p:nvPr>
        </p:nvSpPr>
        <p:spPr/>
        <p:txBody>
          <a:bodyPr/>
          <a:lstStyle/>
          <a:p>
            <a:fld id="{D2E63280-FC79-49E0-BD95-D1DD342C09FD}" type="slidenum">
              <a:rPr lang="en-US" smtClean="0"/>
              <a:t>12</a:t>
            </a:fld>
            <a:endParaRPr lang="en-US"/>
          </a:p>
        </p:txBody>
      </p:sp>
    </p:spTree>
    <p:extLst>
      <p:ext uri="{BB962C8B-B14F-4D97-AF65-F5344CB8AC3E}">
        <p14:creationId xmlns:p14="http://schemas.microsoft.com/office/powerpoint/2010/main" val="1203700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315200" cy="620697"/>
          </a:xfrm>
        </p:spPr>
        <p:txBody>
          <a:bodyPr>
            <a:normAutofit fontScale="90000"/>
          </a:bodyPr>
          <a:lstStyle/>
          <a:p>
            <a:r>
              <a:rPr lang="en-US" b="1" dirty="0">
                <a:solidFill>
                  <a:srgbClr val="FFFF00"/>
                </a:solidFill>
                <a:effectLst>
                  <a:outerShdw blurRad="50800" dist="38100" algn="tr" rotWithShape="0">
                    <a:prstClr val="black">
                      <a:alpha val="40000"/>
                    </a:prstClr>
                  </a:outerShdw>
                </a:effectLst>
              </a:rPr>
              <a:t>South</a:t>
            </a:r>
            <a:r>
              <a:rPr lang="en-US" b="1" dirty="0">
                <a:solidFill>
                  <a:srgbClr val="FFFF00"/>
                </a:solidFill>
              </a:rPr>
              <a:t> </a:t>
            </a:r>
            <a:r>
              <a:rPr lang="en-US" b="1" dirty="0" smtClean="0">
                <a:solidFill>
                  <a:srgbClr val="FFFF00"/>
                </a:solidFill>
                <a:effectLst>
                  <a:outerShdw blurRad="50800" dist="38100" algn="tr" rotWithShape="0">
                    <a:prstClr val="black">
                      <a:alpha val="40000"/>
                    </a:prstClr>
                  </a:outerShdw>
                </a:effectLst>
              </a:rPr>
              <a:t>Asia: Population Trends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7271816"/>
              </p:ext>
            </p:extLst>
          </p:nvPr>
        </p:nvGraphicFramePr>
        <p:xfrm>
          <a:off x="685800" y="1752600"/>
          <a:ext cx="7924798" cy="4321981"/>
        </p:xfrm>
        <a:graphic>
          <a:graphicData uri="http://schemas.openxmlformats.org/drawingml/2006/table">
            <a:tbl>
              <a:tblPr firstRow="1" firstCol="1" lastRow="1" lastCol="1" bandRow="1" bandCol="1">
                <a:tableStyleId>{5C22544A-7EE6-4342-B048-85BDC9FD1C3A}</a:tableStyleId>
              </a:tblPr>
              <a:tblGrid>
                <a:gridCol w="1398494"/>
                <a:gridCol w="965215"/>
                <a:gridCol w="1113492"/>
                <a:gridCol w="1109437"/>
                <a:gridCol w="1113492"/>
                <a:gridCol w="1312786"/>
                <a:gridCol w="911882"/>
              </a:tblGrid>
              <a:tr h="1063669">
                <a:tc>
                  <a:txBody>
                    <a:bodyPr/>
                    <a:lstStyle/>
                    <a:p>
                      <a:pPr marL="0" marR="0">
                        <a:lnSpc>
                          <a:spcPct val="115000"/>
                        </a:lnSpc>
                        <a:spcBef>
                          <a:spcPts val="0"/>
                        </a:spcBef>
                        <a:spcAft>
                          <a:spcPts val="1000"/>
                        </a:spcAft>
                      </a:pPr>
                      <a:r>
                        <a:rPr lang="en-US" sz="1000" dirty="0">
                          <a:effectLst/>
                        </a:rPr>
                        <a:t> </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122555">
                        <a:lnSpc>
                          <a:spcPts val="1920"/>
                        </a:lnSpc>
                        <a:spcBef>
                          <a:spcPts val="320"/>
                        </a:spcBef>
                        <a:spcAft>
                          <a:spcPts val="0"/>
                        </a:spcAft>
                      </a:pPr>
                      <a:r>
                        <a:rPr lang="en-US" sz="1400" spc="5" dirty="0">
                          <a:effectLst>
                            <a:outerShdw blurRad="50800" dist="38100" algn="tr" rotWithShape="0">
                              <a:prstClr val="black">
                                <a:alpha val="40000"/>
                              </a:prstClr>
                            </a:outerShdw>
                          </a:effectLst>
                        </a:rPr>
                        <a:t>T</a:t>
                      </a:r>
                      <a:r>
                        <a:rPr lang="en-US" sz="1400" spc="10" dirty="0">
                          <a:effectLst>
                            <a:outerShdw blurRad="50800" dist="38100" algn="tr" rotWithShape="0">
                              <a:prstClr val="black">
                                <a:alpha val="40000"/>
                              </a:prstClr>
                            </a:outerShdw>
                          </a:effectLst>
                        </a:rPr>
                        <a:t>o</a:t>
                      </a:r>
                      <a:r>
                        <a:rPr lang="en-US" sz="1400" spc="-10" dirty="0">
                          <a:effectLst>
                            <a:outerShdw blurRad="50800" dist="38100" algn="tr" rotWithShape="0">
                              <a:prstClr val="black">
                                <a:alpha val="40000"/>
                              </a:prstClr>
                            </a:outerShdw>
                          </a:effectLst>
                        </a:rPr>
                        <a:t>t</a:t>
                      </a:r>
                      <a:r>
                        <a:rPr lang="en-US" sz="1400" dirty="0">
                          <a:effectLst>
                            <a:outerShdw blurRad="50800" dist="38100" algn="tr" rotWithShape="0">
                              <a:prstClr val="black">
                                <a:alpha val="40000"/>
                              </a:prstClr>
                            </a:outerShdw>
                          </a:effectLst>
                        </a:rPr>
                        <a:t>al</a:t>
                      </a:r>
                      <a:r>
                        <a:rPr lang="en-US" sz="1400" dirty="0">
                          <a:effectLst/>
                        </a:rPr>
                        <a:t> </a:t>
                      </a:r>
                      <a:r>
                        <a:rPr lang="en-US" sz="1400" spc="5" dirty="0">
                          <a:effectLst>
                            <a:outerShdw blurRad="50800" dist="38100" algn="tr" rotWithShape="0">
                              <a:prstClr val="black">
                                <a:alpha val="40000"/>
                              </a:prstClr>
                            </a:outerShdw>
                          </a:effectLst>
                        </a:rPr>
                        <a:t>P</a:t>
                      </a:r>
                      <a:r>
                        <a:rPr lang="en-US" sz="1400" spc="-5" dirty="0">
                          <a:effectLst>
                            <a:outerShdw blurRad="50800" dist="38100" algn="tr" rotWithShape="0">
                              <a:prstClr val="black">
                                <a:alpha val="40000"/>
                              </a:prstClr>
                            </a:outerShdw>
                          </a:effectLst>
                        </a:rPr>
                        <a:t>o</a:t>
                      </a:r>
                      <a:r>
                        <a:rPr lang="en-US" sz="1400" spc="5" dirty="0">
                          <a:effectLst>
                            <a:outerShdw blurRad="50800" dist="38100" algn="tr" rotWithShape="0">
                              <a:prstClr val="black">
                                <a:alpha val="40000"/>
                              </a:prstClr>
                            </a:outerShdw>
                          </a:effectLst>
                        </a:rPr>
                        <a:t>p</a:t>
                      </a:r>
                      <a:r>
                        <a:rPr lang="en-US" sz="1400" spc="-5" dirty="0">
                          <a:effectLst>
                            <a:outerShdw blurRad="50800" dist="38100" algn="tr" rotWithShape="0">
                              <a:prstClr val="black">
                                <a:alpha val="40000"/>
                              </a:prstClr>
                            </a:outerShdw>
                          </a:effectLst>
                        </a:rPr>
                        <a:t>ul</a:t>
                      </a:r>
                      <a:r>
                        <a:rPr lang="en-US" sz="1400" spc="15" dirty="0">
                          <a:effectLst>
                            <a:outerShdw blurRad="50800" dist="38100" algn="tr" rotWithShape="0">
                              <a:prstClr val="black">
                                <a:alpha val="40000"/>
                              </a:prstClr>
                            </a:outerShdw>
                          </a:effectLst>
                        </a:rPr>
                        <a:t>a</a:t>
                      </a:r>
                      <a:r>
                        <a:rPr lang="en-US" sz="1400" spc="-10" dirty="0">
                          <a:effectLst>
                            <a:outerShdw blurRad="50800" dist="38100" algn="tr" rotWithShape="0">
                              <a:prstClr val="black">
                                <a:alpha val="40000"/>
                              </a:prstClr>
                            </a:outerShdw>
                          </a:effectLst>
                        </a:rPr>
                        <a:t>t</a:t>
                      </a:r>
                      <a:r>
                        <a:rPr lang="en-US" sz="1400" spc="5" dirty="0">
                          <a:effectLst>
                            <a:outerShdw blurRad="50800" dist="38100" algn="tr" rotWithShape="0">
                              <a:prstClr val="black">
                                <a:alpha val="40000"/>
                              </a:prstClr>
                            </a:outerShdw>
                          </a:effectLst>
                        </a:rPr>
                        <a:t>i</a:t>
                      </a:r>
                      <a:r>
                        <a:rPr lang="en-US" sz="1400" spc="-5" dirty="0">
                          <a:effectLst>
                            <a:outerShdw blurRad="50800" dist="38100" algn="tr" rotWithShape="0">
                              <a:prstClr val="black">
                                <a:alpha val="40000"/>
                              </a:prstClr>
                            </a:outerShdw>
                          </a:effectLst>
                        </a:rPr>
                        <a:t>o</a:t>
                      </a:r>
                      <a:r>
                        <a:rPr lang="en-US" sz="1400" dirty="0">
                          <a:effectLst>
                            <a:outerShdw blurRad="50800" dist="38100" algn="tr" rotWithShape="0">
                              <a:prstClr val="black">
                                <a:alpha val="40000"/>
                              </a:prstClr>
                            </a:outerShdw>
                          </a:effectLst>
                        </a:rPr>
                        <a:t>n</a:t>
                      </a:r>
                      <a:r>
                        <a:rPr lang="en-US" sz="1400" dirty="0">
                          <a:effectLst/>
                        </a:rPr>
                        <a:t> </a:t>
                      </a:r>
                      <a:r>
                        <a:rPr lang="en-US" sz="1400" dirty="0">
                          <a:effectLst>
                            <a:outerShdw blurRad="50800" dist="38100" algn="tr" rotWithShape="0">
                              <a:prstClr val="black">
                                <a:alpha val="40000"/>
                              </a:prstClr>
                            </a:outerShdw>
                          </a:effectLst>
                        </a:rPr>
                        <a:t>(</a:t>
                      </a:r>
                      <a:r>
                        <a:rPr lang="en-US" sz="1400" dirty="0" err="1">
                          <a:effectLst>
                            <a:outerShdw blurRad="50800" dist="38100" algn="tr" rotWithShape="0">
                              <a:prstClr val="black">
                                <a:alpha val="40000"/>
                              </a:prstClr>
                            </a:outerShdw>
                          </a:effectLst>
                        </a:rPr>
                        <a:t>m</a:t>
                      </a:r>
                      <a:r>
                        <a:rPr lang="en-US" sz="1400" spc="-5" dirty="0" err="1">
                          <a:effectLst>
                            <a:outerShdw blurRad="50800" dist="38100" algn="tr" rotWithShape="0">
                              <a:prstClr val="black">
                                <a:alpha val="40000"/>
                              </a:prstClr>
                            </a:outerShdw>
                          </a:effectLst>
                        </a:rPr>
                        <a:t>n</a:t>
                      </a:r>
                      <a:r>
                        <a:rPr lang="en-US" sz="1400" dirty="0">
                          <a:effectLst>
                            <a:outerShdw blurRad="50800" dist="38100" algn="tr" rotWithShape="0">
                              <a:prstClr val="black">
                                <a:alpha val="40000"/>
                              </a:prstClr>
                            </a:outerShdw>
                          </a:effectLst>
                        </a:rPr>
                        <a:t>)</a:t>
                      </a:r>
                      <a:r>
                        <a:rPr lang="en-US" sz="1400" spc="-35" dirty="0">
                          <a:effectLst/>
                        </a:rPr>
                        <a:t> </a:t>
                      </a:r>
                      <a:r>
                        <a:rPr lang="en-US" sz="1400" spc="5" dirty="0">
                          <a:effectLst>
                            <a:outerShdw blurRad="50800" dist="38100" algn="tr" rotWithShape="0">
                              <a:prstClr val="black">
                                <a:alpha val="40000"/>
                              </a:prstClr>
                            </a:outerShdw>
                          </a:effectLst>
                        </a:rPr>
                        <a:t>200</a:t>
                      </a:r>
                      <a:r>
                        <a:rPr lang="en-US" sz="1400" dirty="0">
                          <a:effectLst>
                            <a:outerShdw blurRad="50800" dist="38100" algn="tr" rotWithShape="0">
                              <a:prstClr val="black">
                                <a:alpha val="40000"/>
                              </a:prstClr>
                            </a:outerShdw>
                          </a:effectLst>
                        </a:rPr>
                        <a:t>7</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255"/>
                        </a:spcBef>
                        <a:spcAft>
                          <a:spcPts val="0"/>
                        </a:spcAft>
                      </a:pPr>
                      <a:r>
                        <a:rPr lang="en-US" sz="1400" spc="5" dirty="0">
                          <a:effectLst>
                            <a:outerShdw blurRad="50800" dist="38100" algn="tr" rotWithShape="0">
                              <a:prstClr val="black">
                                <a:alpha val="40000"/>
                              </a:prstClr>
                            </a:outerShdw>
                          </a:effectLst>
                        </a:rPr>
                        <a:t>P</a:t>
                      </a:r>
                      <a:r>
                        <a:rPr lang="en-US" sz="1400" spc="-5" dirty="0">
                          <a:effectLst>
                            <a:outerShdw blurRad="50800" dist="38100" algn="tr" rotWithShape="0">
                              <a:prstClr val="black">
                                <a:alpha val="40000"/>
                              </a:prstClr>
                            </a:outerShdw>
                          </a:effectLst>
                        </a:rPr>
                        <a:t>o</a:t>
                      </a:r>
                      <a:r>
                        <a:rPr lang="en-US" sz="1400" spc="5" dirty="0">
                          <a:effectLst>
                            <a:outerShdw blurRad="50800" dist="38100" algn="tr" rotWithShape="0">
                              <a:prstClr val="black">
                                <a:alpha val="40000"/>
                              </a:prstClr>
                            </a:outerShdw>
                          </a:effectLst>
                        </a:rPr>
                        <a:t>p</a:t>
                      </a:r>
                      <a:r>
                        <a:rPr lang="en-US" sz="1400" spc="-5" dirty="0">
                          <a:effectLst>
                            <a:outerShdw blurRad="50800" dist="38100" algn="tr" rotWithShape="0">
                              <a:prstClr val="black">
                                <a:alpha val="40000"/>
                              </a:prstClr>
                            </a:outerShdw>
                          </a:effectLst>
                        </a:rPr>
                        <a:t>ul</a:t>
                      </a:r>
                      <a:r>
                        <a:rPr lang="en-US" sz="1400" spc="15" dirty="0">
                          <a:effectLst>
                            <a:outerShdw blurRad="50800" dist="38100" algn="tr" rotWithShape="0">
                              <a:prstClr val="black">
                                <a:alpha val="40000"/>
                              </a:prstClr>
                            </a:outerShdw>
                          </a:effectLst>
                        </a:rPr>
                        <a:t>a</a:t>
                      </a:r>
                      <a:r>
                        <a:rPr lang="en-US" sz="1400" spc="-10" dirty="0">
                          <a:effectLst>
                            <a:outerShdw blurRad="50800" dist="38100" algn="tr" rotWithShape="0">
                              <a:prstClr val="black">
                                <a:alpha val="40000"/>
                              </a:prstClr>
                            </a:outerShdw>
                          </a:effectLst>
                        </a:rPr>
                        <a:t>t</a:t>
                      </a:r>
                      <a:r>
                        <a:rPr lang="en-US" sz="1400" spc="5" dirty="0">
                          <a:effectLst>
                            <a:outerShdw blurRad="50800" dist="38100" algn="tr" rotWithShape="0">
                              <a:prstClr val="black">
                                <a:alpha val="40000"/>
                              </a:prstClr>
                            </a:outerShdw>
                          </a:effectLst>
                        </a:rPr>
                        <a:t>i</a:t>
                      </a:r>
                      <a:r>
                        <a:rPr lang="en-US" sz="1400" spc="-5" dirty="0">
                          <a:effectLst>
                            <a:outerShdw blurRad="50800" dist="38100" algn="tr" rotWithShape="0">
                              <a:prstClr val="black">
                                <a:alpha val="40000"/>
                              </a:prstClr>
                            </a:outerShdw>
                          </a:effectLst>
                        </a:rPr>
                        <a:t>o</a:t>
                      </a:r>
                      <a:r>
                        <a:rPr lang="en-US" sz="1400" dirty="0">
                          <a:effectLst>
                            <a:outerShdw blurRad="50800" dist="38100" algn="tr" rotWithShape="0">
                              <a:prstClr val="black">
                                <a:alpha val="40000"/>
                              </a:prstClr>
                            </a:outerShdw>
                          </a:effectLst>
                        </a:rPr>
                        <a:t>n</a:t>
                      </a:r>
                      <a:endParaRPr lang="en-US" sz="1000" dirty="0">
                        <a:effectLst/>
                      </a:endParaRPr>
                    </a:p>
                    <a:p>
                      <a:pPr marL="85090" marR="0">
                        <a:lnSpc>
                          <a:spcPts val="1920"/>
                        </a:lnSpc>
                        <a:spcBef>
                          <a:spcPts val="0"/>
                        </a:spcBef>
                        <a:spcAft>
                          <a:spcPts val="0"/>
                        </a:spcAft>
                      </a:pPr>
                      <a:r>
                        <a:rPr lang="en-US" sz="1400" dirty="0">
                          <a:effectLst>
                            <a:outerShdw blurRad="50800" dist="38100" algn="tr" rotWithShape="0">
                              <a:prstClr val="black">
                                <a:alpha val="40000"/>
                              </a:prstClr>
                            </a:outerShdw>
                          </a:effectLst>
                        </a:rPr>
                        <a:t>Gr</a:t>
                      </a:r>
                      <a:r>
                        <a:rPr lang="en-US" sz="1400" spc="-5" dirty="0">
                          <a:effectLst>
                            <a:outerShdw blurRad="50800" dist="38100" algn="tr" rotWithShape="0">
                              <a:prstClr val="black">
                                <a:alpha val="40000"/>
                              </a:prstClr>
                            </a:outerShdw>
                          </a:effectLst>
                        </a:rPr>
                        <a:t>o</a:t>
                      </a:r>
                      <a:r>
                        <a:rPr lang="en-US" sz="1400" dirty="0">
                          <a:effectLst>
                            <a:outerShdw blurRad="50800" dist="38100" algn="tr" rotWithShape="0">
                              <a:prstClr val="black">
                                <a:alpha val="40000"/>
                              </a:prstClr>
                            </a:outerShdw>
                          </a:effectLst>
                        </a:rPr>
                        <a:t>w</a:t>
                      </a:r>
                      <a:r>
                        <a:rPr lang="en-US" sz="1400" spc="-10" dirty="0">
                          <a:effectLst>
                            <a:outerShdw blurRad="50800" dist="38100" algn="tr" rotWithShape="0">
                              <a:prstClr val="black">
                                <a:alpha val="40000"/>
                              </a:prstClr>
                            </a:outerShdw>
                          </a:effectLst>
                        </a:rPr>
                        <a:t>t</a:t>
                      </a:r>
                      <a:r>
                        <a:rPr lang="en-US" sz="1400" dirty="0">
                          <a:effectLst>
                            <a:outerShdw blurRad="50800" dist="38100" algn="tr" rotWithShape="0">
                              <a:prstClr val="black">
                                <a:alpha val="40000"/>
                              </a:prstClr>
                            </a:outerShdw>
                          </a:effectLst>
                        </a:rPr>
                        <a:t>h</a:t>
                      </a:r>
                      <a:r>
                        <a:rPr lang="en-US" sz="1400" spc="-50" dirty="0">
                          <a:effectLst/>
                        </a:rPr>
                        <a:t> </a:t>
                      </a:r>
                      <a:r>
                        <a:rPr lang="en-US" sz="1400" dirty="0">
                          <a:effectLst>
                            <a:outerShdw blurRad="50800" dist="38100" algn="tr" rotWithShape="0">
                              <a:prstClr val="black">
                                <a:alpha val="40000"/>
                              </a:prstClr>
                            </a:outerShdw>
                          </a:effectLst>
                        </a:rPr>
                        <a:t>%</a:t>
                      </a:r>
                      <a:endParaRPr lang="en-US" sz="1000" dirty="0">
                        <a:effectLst/>
                      </a:endParaRPr>
                    </a:p>
                    <a:p>
                      <a:pPr marL="85090" marR="0">
                        <a:lnSpc>
                          <a:spcPts val="1920"/>
                        </a:lnSpc>
                        <a:spcBef>
                          <a:spcPts val="0"/>
                        </a:spcBef>
                        <a:spcAft>
                          <a:spcPts val="0"/>
                        </a:spcAft>
                      </a:pPr>
                      <a:r>
                        <a:rPr lang="en-US" sz="1400" spc="5" dirty="0">
                          <a:effectLst>
                            <a:outerShdw blurRad="50800" dist="38100" algn="tr" rotWithShape="0">
                              <a:prstClr val="black">
                                <a:alpha val="40000"/>
                              </a:prstClr>
                            </a:outerShdw>
                          </a:effectLst>
                        </a:rPr>
                        <a:t>2007</a:t>
                      </a:r>
                      <a:r>
                        <a:rPr lang="en-US" sz="1400" spc="-5" dirty="0">
                          <a:effectLst>
                            <a:outerShdw blurRad="50800" dist="38100" algn="tr" rotWithShape="0">
                              <a:prstClr val="black">
                                <a:alpha val="40000"/>
                              </a:prstClr>
                            </a:outerShdw>
                          </a:effectLst>
                        </a:rPr>
                        <a:t>-</a:t>
                      </a:r>
                      <a:r>
                        <a:rPr lang="en-US" sz="1400" spc="5" dirty="0">
                          <a:effectLst>
                            <a:outerShdw blurRad="50800" dist="38100" algn="tr" rotWithShape="0">
                              <a:prstClr val="black">
                                <a:alpha val="40000"/>
                              </a:prstClr>
                            </a:outerShdw>
                          </a:effectLst>
                        </a:rPr>
                        <a:t>201</a:t>
                      </a:r>
                      <a:r>
                        <a:rPr lang="en-US" sz="1400" dirty="0">
                          <a:effectLst>
                            <a:outerShdw blurRad="50800" dist="38100" algn="tr" rotWithShape="0">
                              <a:prstClr val="black">
                                <a:alpha val="40000"/>
                              </a:prstClr>
                            </a:outerShdw>
                          </a:effectLst>
                        </a:rPr>
                        <a:t>5</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121285">
                        <a:lnSpc>
                          <a:spcPts val="1920"/>
                        </a:lnSpc>
                        <a:spcBef>
                          <a:spcPts val="320"/>
                        </a:spcBef>
                        <a:spcAft>
                          <a:spcPts val="0"/>
                        </a:spcAft>
                      </a:pPr>
                      <a:r>
                        <a:rPr lang="en-US" sz="1400" spc="-5">
                          <a:effectLst>
                            <a:outerShdw blurRad="50800" dist="38100" algn="tr" rotWithShape="0">
                              <a:prstClr val="black">
                                <a:alpha val="40000"/>
                              </a:prstClr>
                            </a:outerShdw>
                          </a:effectLst>
                        </a:rPr>
                        <a:t>U</a:t>
                      </a:r>
                      <a:r>
                        <a:rPr lang="en-US" sz="1400">
                          <a:effectLst>
                            <a:outerShdw blurRad="50800" dist="38100" algn="tr" rotWithShape="0">
                              <a:prstClr val="black">
                                <a:alpha val="40000"/>
                              </a:prstClr>
                            </a:outerShdw>
                          </a:effectLst>
                        </a:rPr>
                        <a:t>r</a:t>
                      </a:r>
                      <a:r>
                        <a:rPr lang="en-US" sz="1400" spc="5">
                          <a:effectLst>
                            <a:outerShdw blurRad="50800" dist="38100" algn="tr" rotWithShape="0">
                              <a:prstClr val="black">
                                <a:alpha val="40000"/>
                              </a:prstClr>
                            </a:outerShdw>
                          </a:effectLst>
                        </a:rPr>
                        <a:t>b</a:t>
                      </a:r>
                      <a:r>
                        <a:rPr lang="en-US" sz="1400">
                          <a:effectLst>
                            <a:outerShdw blurRad="50800" dist="38100" algn="tr" rotWithShape="0">
                              <a:prstClr val="black">
                                <a:alpha val="40000"/>
                              </a:prstClr>
                            </a:outerShdw>
                          </a:effectLst>
                        </a:rPr>
                        <a:t>an</a:t>
                      </a:r>
                      <a:r>
                        <a:rPr lang="en-US" sz="1400">
                          <a:effectLst/>
                        </a:rPr>
                        <a:t> </a:t>
                      </a:r>
                      <a:r>
                        <a:rPr lang="en-US" sz="1400" spc="5">
                          <a:effectLst>
                            <a:outerShdw blurRad="50800" dist="38100" algn="tr" rotWithShape="0">
                              <a:prstClr val="black">
                                <a:alpha val="40000"/>
                              </a:prstClr>
                            </a:outerShdw>
                          </a:effectLst>
                        </a:rPr>
                        <a:t>P</a:t>
                      </a:r>
                      <a:r>
                        <a:rPr lang="en-US" sz="1400" spc="-5">
                          <a:effectLst>
                            <a:outerShdw blurRad="50800" dist="38100" algn="tr" rotWithShape="0">
                              <a:prstClr val="black">
                                <a:alpha val="40000"/>
                              </a:prstClr>
                            </a:outerShdw>
                          </a:effectLst>
                        </a:rPr>
                        <a:t>o</a:t>
                      </a:r>
                      <a:r>
                        <a:rPr lang="en-US" sz="1400" spc="5">
                          <a:effectLst>
                            <a:outerShdw blurRad="50800" dist="38100" algn="tr" rotWithShape="0">
                              <a:prstClr val="black">
                                <a:alpha val="40000"/>
                              </a:prstClr>
                            </a:outerShdw>
                          </a:effectLst>
                        </a:rPr>
                        <a:t>p</a:t>
                      </a:r>
                      <a:r>
                        <a:rPr lang="en-US" sz="1400" spc="-5">
                          <a:effectLst>
                            <a:outerShdw blurRad="50800" dist="38100" algn="tr" rotWithShape="0">
                              <a:prstClr val="black">
                                <a:alpha val="40000"/>
                              </a:prstClr>
                            </a:outerShdw>
                          </a:effectLst>
                        </a:rPr>
                        <a:t>ul</a:t>
                      </a:r>
                      <a:r>
                        <a:rPr lang="en-US" sz="1400" spc="15">
                          <a:effectLst>
                            <a:outerShdw blurRad="50800" dist="38100" algn="tr" rotWithShape="0">
                              <a:prstClr val="black">
                                <a:alpha val="40000"/>
                              </a:prstClr>
                            </a:outerShdw>
                          </a:effectLst>
                        </a:rPr>
                        <a:t>a</a:t>
                      </a:r>
                      <a:r>
                        <a:rPr lang="en-US" sz="1400" spc="-10">
                          <a:effectLst>
                            <a:outerShdw blurRad="50800" dist="38100" algn="tr" rotWithShape="0">
                              <a:prstClr val="black">
                                <a:alpha val="40000"/>
                              </a:prstClr>
                            </a:outerShdw>
                          </a:effectLst>
                        </a:rPr>
                        <a:t>t</a:t>
                      </a:r>
                      <a:r>
                        <a:rPr lang="en-US" sz="1400" spc="5">
                          <a:effectLst>
                            <a:outerShdw blurRad="50800" dist="38100" algn="tr" rotWithShape="0">
                              <a:prstClr val="black">
                                <a:alpha val="40000"/>
                              </a:prstClr>
                            </a:outerShdw>
                          </a:effectLst>
                        </a:rPr>
                        <a:t>i</a:t>
                      </a:r>
                      <a:r>
                        <a:rPr lang="en-US" sz="1400" spc="-5">
                          <a:effectLst>
                            <a:outerShdw blurRad="50800" dist="38100" algn="tr" rotWithShape="0">
                              <a:prstClr val="black">
                                <a:alpha val="40000"/>
                              </a:prstClr>
                            </a:outerShdw>
                          </a:effectLst>
                        </a:rPr>
                        <a:t>o</a:t>
                      </a:r>
                      <a:r>
                        <a:rPr lang="en-US" sz="1400">
                          <a:effectLst>
                            <a:outerShdw blurRad="50800" dist="38100" algn="tr" rotWithShape="0">
                              <a:prstClr val="black">
                                <a:alpha val="40000"/>
                              </a:prstClr>
                            </a:outerShdw>
                          </a:effectLst>
                        </a:rPr>
                        <a:t>n</a:t>
                      </a:r>
                      <a:r>
                        <a:rPr lang="en-US" sz="1400">
                          <a:effectLst/>
                        </a:rPr>
                        <a:t> </a:t>
                      </a:r>
                      <a:r>
                        <a:rPr lang="en-US" sz="1400">
                          <a:effectLst>
                            <a:outerShdw blurRad="50800" dist="38100" algn="tr" rotWithShape="0">
                              <a:prstClr val="black">
                                <a:alpha val="40000"/>
                              </a:prstClr>
                            </a:outerShdw>
                          </a:effectLst>
                        </a:rPr>
                        <a:t>(m</a:t>
                      </a:r>
                      <a:r>
                        <a:rPr lang="en-US" sz="1400" spc="-5">
                          <a:effectLst>
                            <a:outerShdw blurRad="50800" dist="38100" algn="tr" rotWithShape="0">
                              <a:prstClr val="black">
                                <a:alpha val="40000"/>
                              </a:prstClr>
                            </a:outerShdw>
                          </a:effectLst>
                        </a:rPr>
                        <a:t>n</a:t>
                      </a:r>
                      <a:r>
                        <a:rPr lang="en-US" sz="1400">
                          <a:effectLst>
                            <a:outerShdw blurRad="50800" dist="38100" algn="tr" rotWithShape="0">
                              <a:prstClr val="black">
                                <a:alpha val="40000"/>
                              </a:prstClr>
                            </a:outerShdw>
                          </a:effectLst>
                        </a:rPr>
                        <a:t>)</a:t>
                      </a:r>
                      <a:r>
                        <a:rPr lang="en-US" sz="1400" spc="-35">
                          <a:effectLst/>
                        </a:rPr>
                        <a:t> </a:t>
                      </a:r>
                      <a:r>
                        <a:rPr lang="en-US" sz="1400" spc="5">
                          <a:effectLst>
                            <a:outerShdw blurRad="50800" dist="38100" algn="tr" rotWithShape="0">
                              <a:prstClr val="black">
                                <a:alpha val="40000"/>
                              </a:prstClr>
                            </a:outerShdw>
                          </a:effectLst>
                        </a:rPr>
                        <a:t>200</a:t>
                      </a:r>
                      <a:r>
                        <a:rPr lang="en-US" sz="1400">
                          <a:effectLst>
                            <a:outerShdw blurRad="50800" dist="38100" algn="tr" rotWithShape="0">
                              <a:prstClr val="black">
                                <a:alpha val="40000"/>
                              </a:prstClr>
                            </a:outerShdw>
                          </a:effectLst>
                        </a:rPr>
                        <a:t>7</a:t>
                      </a:r>
                      <a:endParaRPr lang="en-US" sz="100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255"/>
                        </a:spcBef>
                        <a:spcAft>
                          <a:spcPts val="0"/>
                        </a:spcAft>
                      </a:pPr>
                      <a:r>
                        <a:rPr lang="en-US" sz="1400" spc="-5">
                          <a:effectLst>
                            <a:outerShdw blurRad="50800" dist="38100" algn="tr" rotWithShape="0">
                              <a:prstClr val="black">
                                <a:alpha val="40000"/>
                              </a:prstClr>
                            </a:outerShdw>
                          </a:effectLst>
                        </a:rPr>
                        <a:t>U</a:t>
                      </a:r>
                      <a:r>
                        <a:rPr lang="en-US" sz="1400">
                          <a:effectLst>
                            <a:outerShdw blurRad="50800" dist="38100" algn="tr" rotWithShape="0">
                              <a:prstClr val="black">
                                <a:alpha val="40000"/>
                              </a:prstClr>
                            </a:outerShdw>
                          </a:effectLst>
                        </a:rPr>
                        <a:t>r</a:t>
                      </a:r>
                      <a:r>
                        <a:rPr lang="en-US" sz="1400" spc="5">
                          <a:effectLst>
                            <a:outerShdw blurRad="50800" dist="38100" algn="tr" rotWithShape="0">
                              <a:prstClr val="black">
                                <a:alpha val="40000"/>
                              </a:prstClr>
                            </a:outerShdw>
                          </a:effectLst>
                        </a:rPr>
                        <a:t>b</a:t>
                      </a:r>
                      <a:r>
                        <a:rPr lang="en-US" sz="1400">
                          <a:effectLst>
                            <a:outerShdw blurRad="50800" dist="38100" algn="tr" rotWithShape="0">
                              <a:prstClr val="black">
                                <a:alpha val="40000"/>
                              </a:prstClr>
                            </a:outerShdw>
                          </a:effectLst>
                        </a:rPr>
                        <a:t>an</a:t>
                      </a:r>
                      <a:endParaRPr lang="en-US" sz="1000">
                        <a:effectLst/>
                      </a:endParaRPr>
                    </a:p>
                    <a:p>
                      <a:pPr marL="85090" marR="0">
                        <a:lnSpc>
                          <a:spcPts val="1920"/>
                        </a:lnSpc>
                        <a:spcBef>
                          <a:spcPts val="0"/>
                        </a:spcBef>
                        <a:spcAft>
                          <a:spcPts val="0"/>
                        </a:spcAft>
                      </a:pPr>
                      <a:r>
                        <a:rPr lang="en-US" sz="1400" spc="5">
                          <a:effectLst>
                            <a:outerShdw blurRad="50800" dist="38100" algn="tr" rotWithShape="0">
                              <a:prstClr val="black">
                                <a:alpha val="40000"/>
                              </a:prstClr>
                            </a:outerShdw>
                          </a:effectLst>
                        </a:rPr>
                        <a:t>P</a:t>
                      </a:r>
                      <a:r>
                        <a:rPr lang="en-US" sz="1400" spc="-5">
                          <a:effectLst>
                            <a:outerShdw blurRad="50800" dist="38100" algn="tr" rotWithShape="0">
                              <a:prstClr val="black">
                                <a:alpha val="40000"/>
                              </a:prstClr>
                            </a:outerShdw>
                          </a:effectLst>
                        </a:rPr>
                        <a:t>o</a:t>
                      </a:r>
                      <a:r>
                        <a:rPr lang="en-US" sz="1400" spc="5">
                          <a:effectLst>
                            <a:outerShdw blurRad="50800" dist="38100" algn="tr" rotWithShape="0">
                              <a:prstClr val="black">
                                <a:alpha val="40000"/>
                              </a:prstClr>
                            </a:outerShdw>
                          </a:effectLst>
                        </a:rPr>
                        <a:t>p</a:t>
                      </a:r>
                      <a:r>
                        <a:rPr lang="en-US" sz="1400" spc="-5">
                          <a:effectLst>
                            <a:outerShdw blurRad="50800" dist="38100" algn="tr" rotWithShape="0">
                              <a:prstClr val="black">
                                <a:alpha val="40000"/>
                              </a:prstClr>
                            </a:outerShdw>
                          </a:effectLst>
                        </a:rPr>
                        <a:t>ul</a:t>
                      </a:r>
                      <a:r>
                        <a:rPr lang="en-US" sz="1400" spc="15">
                          <a:effectLst>
                            <a:outerShdw blurRad="50800" dist="38100" algn="tr" rotWithShape="0">
                              <a:prstClr val="black">
                                <a:alpha val="40000"/>
                              </a:prstClr>
                            </a:outerShdw>
                          </a:effectLst>
                        </a:rPr>
                        <a:t>a</a:t>
                      </a:r>
                      <a:r>
                        <a:rPr lang="en-US" sz="1400" spc="-10">
                          <a:effectLst>
                            <a:outerShdw blurRad="50800" dist="38100" algn="tr" rotWithShape="0">
                              <a:prstClr val="black">
                                <a:alpha val="40000"/>
                              </a:prstClr>
                            </a:outerShdw>
                          </a:effectLst>
                        </a:rPr>
                        <a:t>t</a:t>
                      </a:r>
                      <a:r>
                        <a:rPr lang="en-US" sz="1400" spc="5">
                          <a:effectLst>
                            <a:outerShdw blurRad="50800" dist="38100" algn="tr" rotWithShape="0">
                              <a:prstClr val="black">
                                <a:alpha val="40000"/>
                              </a:prstClr>
                            </a:outerShdw>
                          </a:effectLst>
                        </a:rPr>
                        <a:t>i</a:t>
                      </a:r>
                      <a:r>
                        <a:rPr lang="en-US" sz="1400" spc="-5">
                          <a:effectLst>
                            <a:outerShdw blurRad="50800" dist="38100" algn="tr" rotWithShape="0">
                              <a:prstClr val="black">
                                <a:alpha val="40000"/>
                              </a:prstClr>
                            </a:outerShdw>
                          </a:effectLst>
                        </a:rPr>
                        <a:t>o</a:t>
                      </a:r>
                      <a:r>
                        <a:rPr lang="en-US" sz="1400">
                          <a:effectLst>
                            <a:outerShdw blurRad="50800" dist="38100" algn="tr" rotWithShape="0">
                              <a:prstClr val="black">
                                <a:alpha val="40000"/>
                              </a:prstClr>
                            </a:outerShdw>
                          </a:effectLst>
                        </a:rPr>
                        <a:t>n</a:t>
                      </a:r>
                      <a:endParaRPr lang="en-US" sz="1000">
                        <a:effectLst/>
                      </a:endParaRPr>
                    </a:p>
                    <a:p>
                      <a:pPr marL="85090" marR="0">
                        <a:lnSpc>
                          <a:spcPts val="1920"/>
                        </a:lnSpc>
                        <a:spcBef>
                          <a:spcPts val="0"/>
                        </a:spcBef>
                        <a:spcAft>
                          <a:spcPts val="0"/>
                        </a:spcAft>
                      </a:pPr>
                      <a:r>
                        <a:rPr lang="en-US" sz="1400">
                          <a:effectLst>
                            <a:outerShdw blurRad="50800" dist="38100" algn="tr" rotWithShape="0">
                              <a:prstClr val="black">
                                <a:alpha val="40000"/>
                              </a:prstClr>
                            </a:outerShdw>
                          </a:effectLst>
                        </a:rPr>
                        <a:t>%</a:t>
                      </a:r>
                      <a:r>
                        <a:rPr lang="en-US" sz="1400" spc="-15">
                          <a:effectLst/>
                        </a:rPr>
                        <a:t> </a:t>
                      </a:r>
                      <a:r>
                        <a:rPr lang="en-US" sz="1400" spc="-5">
                          <a:effectLst>
                            <a:outerShdw blurRad="50800" dist="38100" algn="tr" rotWithShape="0">
                              <a:prstClr val="black">
                                <a:alpha val="40000"/>
                              </a:prstClr>
                            </a:outerShdw>
                          </a:effectLst>
                        </a:rPr>
                        <a:t>o</a:t>
                      </a:r>
                      <a:r>
                        <a:rPr lang="en-US" sz="1400">
                          <a:effectLst>
                            <a:outerShdw blurRad="50800" dist="38100" algn="tr" rotWithShape="0">
                              <a:prstClr val="black">
                                <a:alpha val="40000"/>
                              </a:prstClr>
                            </a:outerShdw>
                          </a:effectLst>
                        </a:rPr>
                        <a:t>f</a:t>
                      </a:r>
                      <a:r>
                        <a:rPr lang="en-US" sz="1400" spc="-15">
                          <a:effectLst/>
                        </a:rPr>
                        <a:t> </a:t>
                      </a:r>
                      <a:r>
                        <a:rPr lang="en-US" sz="1400" spc="15">
                          <a:effectLst>
                            <a:outerShdw blurRad="50800" dist="38100" algn="tr" rotWithShape="0">
                              <a:prstClr val="black">
                                <a:alpha val="40000"/>
                              </a:prstClr>
                            </a:outerShdw>
                          </a:effectLst>
                        </a:rPr>
                        <a:t>T</a:t>
                      </a:r>
                      <a:r>
                        <a:rPr lang="en-US" sz="1400" spc="10">
                          <a:effectLst>
                            <a:outerShdw blurRad="50800" dist="38100" algn="tr" rotWithShape="0">
                              <a:prstClr val="black">
                                <a:alpha val="40000"/>
                              </a:prstClr>
                            </a:outerShdw>
                          </a:effectLst>
                        </a:rPr>
                        <a:t>o</a:t>
                      </a:r>
                      <a:r>
                        <a:rPr lang="en-US" sz="1400" spc="-10">
                          <a:effectLst>
                            <a:outerShdw blurRad="50800" dist="38100" algn="tr" rotWithShape="0">
                              <a:prstClr val="black">
                                <a:alpha val="40000"/>
                              </a:prstClr>
                            </a:outerShdw>
                          </a:effectLst>
                        </a:rPr>
                        <a:t>t</a:t>
                      </a:r>
                      <a:r>
                        <a:rPr lang="en-US" sz="1400">
                          <a:effectLst>
                            <a:outerShdw blurRad="50800" dist="38100" algn="tr" rotWithShape="0">
                              <a:prstClr val="black">
                                <a:alpha val="40000"/>
                              </a:prstClr>
                            </a:outerShdw>
                          </a:effectLst>
                        </a:rPr>
                        <a:t>al</a:t>
                      </a:r>
                      <a:endParaRPr lang="en-US" sz="100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255"/>
                        </a:spcBef>
                        <a:spcAft>
                          <a:spcPts val="0"/>
                        </a:spcAft>
                      </a:pPr>
                      <a:r>
                        <a:rPr lang="en-US" sz="1400" spc="-5">
                          <a:effectLst>
                            <a:outerShdw blurRad="50800" dist="38100" algn="tr" rotWithShape="0">
                              <a:prstClr val="black">
                                <a:alpha val="40000"/>
                              </a:prstClr>
                            </a:outerShdw>
                          </a:effectLst>
                        </a:rPr>
                        <a:t>U</a:t>
                      </a:r>
                      <a:r>
                        <a:rPr lang="en-US" sz="1400">
                          <a:effectLst>
                            <a:outerShdw blurRad="50800" dist="38100" algn="tr" rotWithShape="0">
                              <a:prstClr val="black">
                                <a:alpha val="40000"/>
                              </a:prstClr>
                            </a:outerShdw>
                          </a:effectLst>
                        </a:rPr>
                        <a:t>r</a:t>
                      </a:r>
                      <a:r>
                        <a:rPr lang="en-US" sz="1400" spc="5">
                          <a:effectLst>
                            <a:outerShdw blurRad="50800" dist="38100" algn="tr" rotWithShape="0">
                              <a:prstClr val="black">
                                <a:alpha val="40000"/>
                              </a:prstClr>
                            </a:outerShdw>
                          </a:effectLst>
                        </a:rPr>
                        <a:t>b</a:t>
                      </a:r>
                      <a:r>
                        <a:rPr lang="en-US" sz="1400">
                          <a:effectLst>
                            <a:outerShdw blurRad="50800" dist="38100" algn="tr" rotWithShape="0">
                              <a:prstClr val="black">
                                <a:alpha val="40000"/>
                              </a:prstClr>
                            </a:outerShdw>
                          </a:effectLst>
                        </a:rPr>
                        <a:t>a</a:t>
                      </a:r>
                      <a:r>
                        <a:rPr lang="en-US" sz="1400" spc="-5">
                          <a:effectLst>
                            <a:outerShdw blurRad="50800" dist="38100" algn="tr" rotWithShape="0">
                              <a:prstClr val="black">
                                <a:alpha val="40000"/>
                              </a:prstClr>
                            </a:outerShdw>
                          </a:effectLst>
                        </a:rPr>
                        <a:t>niz</a:t>
                      </a:r>
                      <a:r>
                        <a:rPr lang="en-US" sz="1400">
                          <a:effectLst>
                            <a:outerShdw blurRad="50800" dist="38100" algn="tr" rotWithShape="0">
                              <a:prstClr val="black">
                                <a:alpha val="40000"/>
                              </a:prstClr>
                            </a:outerShdw>
                          </a:effectLst>
                        </a:rPr>
                        <a:t>a</a:t>
                      </a:r>
                      <a:r>
                        <a:rPr lang="en-US" sz="1400" spc="-10">
                          <a:effectLst>
                            <a:outerShdw blurRad="50800" dist="38100" algn="tr" rotWithShape="0">
                              <a:prstClr val="black">
                                <a:alpha val="40000"/>
                              </a:prstClr>
                            </a:outerShdw>
                          </a:effectLst>
                        </a:rPr>
                        <a:t>t</a:t>
                      </a:r>
                      <a:r>
                        <a:rPr lang="en-US" sz="1400" spc="5">
                          <a:effectLst>
                            <a:outerShdw blurRad="50800" dist="38100" algn="tr" rotWithShape="0">
                              <a:prstClr val="black">
                                <a:alpha val="40000"/>
                              </a:prstClr>
                            </a:outerShdw>
                          </a:effectLst>
                        </a:rPr>
                        <a:t>i</a:t>
                      </a:r>
                      <a:r>
                        <a:rPr lang="en-US" sz="1400" spc="-5">
                          <a:effectLst>
                            <a:outerShdw blurRad="50800" dist="38100" algn="tr" rotWithShape="0">
                              <a:prstClr val="black">
                                <a:alpha val="40000"/>
                              </a:prstClr>
                            </a:outerShdw>
                          </a:effectLst>
                        </a:rPr>
                        <a:t>o</a:t>
                      </a:r>
                      <a:r>
                        <a:rPr lang="en-US" sz="1400">
                          <a:effectLst>
                            <a:outerShdw blurRad="50800" dist="38100" algn="tr" rotWithShape="0">
                              <a:prstClr val="black">
                                <a:alpha val="40000"/>
                              </a:prstClr>
                            </a:outerShdw>
                          </a:effectLst>
                        </a:rPr>
                        <a:t>n</a:t>
                      </a:r>
                      <a:endParaRPr lang="en-US" sz="1000">
                        <a:effectLst/>
                      </a:endParaRPr>
                    </a:p>
                    <a:p>
                      <a:pPr marL="85090" marR="0">
                        <a:lnSpc>
                          <a:spcPts val="1920"/>
                        </a:lnSpc>
                        <a:spcBef>
                          <a:spcPts val="0"/>
                        </a:spcBef>
                        <a:spcAft>
                          <a:spcPts val="0"/>
                        </a:spcAft>
                      </a:pPr>
                      <a:r>
                        <a:rPr lang="en-US" sz="1400">
                          <a:effectLst>
                            <a:outerShdw blurRad="50800" dist="38100" algn="tr" rotWithShape="0">
                              <a:prstClr val="black">
                                <a:alpha val="40000"/>
                              </a:prstClr>
                            </a:outerShdw>
                          </a:effectLst>
                        </a:rPr>
                        <a:t>Gr</a:t>
                      </a:r>
                      <a:r>
                        <a:rPr lang="en-US" sz="1400" spc="-5">
                          <a:effectLst>
                            <a:outerShdw blurRad="50800" dist="38100" algn="tr" rotWithShape="0">
                              <a:prstClr val="black">
                                <a:alpha val="40000"/>
                              </a:prstClr>
                            </a:outerShdw>
                          </a:effectLst>
                        </a:rPr>
                        <a:t>o</a:t>
                      </a:r>
                      <a:r>
                        <a:rPr lang="en-US" sz="1400">
                          <a:effectLst>
                            <a:outerShdw blurRad="50800" dist="38100" algn="tr" rotWithShape="0">
                              <a:prstClr val="black">
                                <a:alpha val="40000"/>
                              </a:prstClr>
                            </a:outerShdw>
                          </a:effectLst>
                        </a:rPr>
                        <a:t>w</a:t>
                      </a:r>
                      <a:r>
                        <a:rPr lang="en-US" sz="1400" spc="-10">
                          <a:effectLst>
                            <a:outerShdw blurRad="50800" dist="38100" algn="tr" rotWithShape="0">
                              <a:prstClr val="black">
                                <a:alpha val="40000"/>
                              </a:prstClr>
                            </a:outerShdw>
                          </a:effectLst>
                        </a:rPr>
                        <a:t>t</a:t>
                      </a:r>
                      <a:r>
                        <a:rPr lang="en-US" sz="1400">
                          <a:effectLst>
                            <a:outerShdw blurRad="50800" dist="38100" algn="tr" rotWithShape="0">
                              <a:prstClr val="black">
                                <a:alpha val="40000"/>
                              </a:prstClr>
                            </a:outerShdw>
                          </a:effectLst>
                        </a:rPr>
                        <a:t>h</a:t>
                      </a:r>
                      <a:r>
                        <a:rPr lang="en-US" sz="1400" spc="-50">
                          <a:effectLst/>
                        </a:rPr>
                        <a:t> </a:t>
                      </a:r>
                      <a:r>
                        <a:rPr lang="en-US" sz="1400">
                          <a:effectLst>
                            <a:outerShdw blurRad="50800" dist="38100" algn="tr" rotWithShape="0">
                              <a:prstClr val="black">
                                <a:alpha val="40000"/>
                              </a:prstClr>
                            </a:outerShdw>
                          </a:effectLst>
                        </a:rPr>
                        <a:t>%</a:t>
                      </a:r>
                      <a:endParaRPr lang="en-US" sz="1000">
                        <a:effectLst/>
                        <a:latin typeface="Calibri"/>
                        <a:ea typeface="Calibri"/>
                        <a:cs typeface="Times New Roman"/>
                      </a:endParaRPr>
                    </a:p>
                  </a:txBody>
                  <a:tcPr marL="0" marR="0" marT="0" marB="0">
                    <a:solidFill>
                      <a:schemeClr val="tx1">
                        <a:lumMod val="65000"/>
                        <a:alpha val="0"/>
                      </a:schemeClr>
                    </a:solidFill>
                  </a:tcPr>
                </a:tc>
                <a:tc>
                  <a:txBody>
                    <a:bodyPr/>
                    <a:lstStyle/>
                    <a:p>
                      <a:pPr marL="85090" marR="175260">
                        <a:lnSpc>
                          <a:spcPts val="1920"/>
                        </a:lnSpc>
                        <a:spcBef>
                          <a:spcPts val="320"/>
                        </a:spcBef>
                        <a:spcAft>
                          <a:spcPts val="0"/>
                        </a:spcAft>
                      </a:pPr>
                      <a:r>
                        <a:rPr lang="en-US" sz="1400">
                          <a:effectLst>
                            <a:outerShdw blurRad="50800" dist="38100" algn="tr" rotWithShape="0">
                              <a:prstClr val="black">
                                <a:alpha val="40000"/>
                              </a:prstClr>
                            </a:outerShdw>
                          </a:effectLst>
                        </a:rPr>
                        <a:t>G</a:t>
                      </a:r>
                      <a:r>
                        <a:rPr lang="en-US" sz="1400" spc="-5">
                          <a:effectLst>
                            <a:outerShdw blurRad="50800" dist="38100" algn="tr" rotWithShape="0">
                              <a:prstClr val="black">
                                <a:alpha val="40000"/>
                              </a:prstClr>
                            </a:outerShdw>
                          </a:effectLst>
                        </a:rPr>
                        <a:t>D</a:t>
                      </a:r>
                      <a:r>
                        <a:rPr lang="en-US" sz="1400">
                          <a:effectLst>
                            <a:outerShdw blurRad="50800" dist="38100" algn="tr" rotWithShape="0">
                              <a:prstClr val="black">
                                <a:alpha val="40000"/>
                              </a:prstClr>
                            </a:outerShdw>
                          </a:effectLst>
                        </a:rPr>
                        <a:t>P</a:t>
                      </a:r>
                      <a:r>
                        <a:rPr lang="en-US" sz="1400">
                          <a:effectLst/>
                        </a:rPr>
                        <a:t> </a:t>
                      </a:r>
                      <a:r>
                        <a:rPr lang="en-US" sz="1400">
                          <a:effectLst>
                            <a:outerShdw blurRad="50800" dist="38100" algn="tr" rotWithShape="0">
                              <a:prstClr val="black">
                                <a:alpha val="40000"/>
                              </a:prstClr>
                            </a:outerShdw>
                          </a:effectLst>
                        </a:rPr>
                        <a:t>Gr</a:t>
                      </a:r>
                      <a:r>
                        <a:rPr lang="en-US" sz="1400" spc="-5">
                          <a:effectLst>
                            <a:outerShdw blurRad="50800" dist="38100" algn="tr" rotWithShape="0">
                              <a:prstClr val="black">
                                <a:alpha val="40000"/>
                              </a:prstClr>
                            </a:outerShdw>
                          </a:effectLst>
                        </a:rPr>
                        <a:t>o</a:t>
                      </a:r>
                      <a:r>
                        <a:rPr lang="en-US" sz="1400">
                          <a:effectLst>
                            <a:outerShdw blurRad="50800" dist="38100" algn="tr" rotWithShape="0">
                              <a:prstClr val="black">
                                <a:alpha val="40000"/>
                              </a:prstClr>
                            </a:outerShdw>
                          </a:effectLst>
                        </a:rPr>
                        <a:t>w</a:t>
                      </a:r>
                      <a:r>
                        <a:rPr lang="en-US" sz="1400" spc="-10">
                          <a:effectLst>
                            <a:outerShdw blurRad="50800" dist="38100" algn="tr" rotWithShape="0">
                              <a:prstClr val="black">
                                <a:alpha val="40000"/>
                              </a:prstClr>
                            </a:outerShdw>
                          </a:effectLst>
                        </a:rPr>
                        <a:t>t</a:t>
                      </a:r>
                      <a:r>
                        <a:rPr lang="en-US" sz="1400">
                          <a:effectLst>
                            <a:outerShdw blurRad="50800" dist="38100" algn="tr" rotWithShape="0">
                              <a:prstClr val="black">
                                <a:alpha val="40000"/>
                              </a:prstClr>
                            </a:outerShdw>
                          </a:effectLst>
                        </a:rPr>
                        <a:t>h</a:t>
                      </a:r>
                      <a:r>
                        <a:rPr lang="en-US" sz="1400">
                          <a:effectLst/>
                        </a:rPr>
                        <a:t> </a:t>
                      </a:r>
                      <a:r>
                        <a:rPr lang="en-US" sz="1400" spc="5">
                          <a:effectLst>
                            <a:outerShdw blurRad="50800" dist="38100" algn="tr" rotWithShape="0">
                              <a:prstClr val="black">
                                <a:alpha val="40000"/>
                              </a:prstClr>
                            </a:outerShdw>
                          </a:effectLst>
                        </a:rPr>
                        <a:t>R</a:t>
                      </a:r>
                      <a:r>
                        <a:rPr lang="en-US" sz="1400">
                          <a:effectLst>
                            <a:outerShdw blurRad="50800" dist="38100" algn="tr" rotWithShape="0">
                              <a:prstClr val="black">
                                <a:alpha val="40000"/>
                              </a:prstClr>
                            </a:outerShdw>
                          </a:effectLst>
                        </a:rPr>
                        <a:t>a</a:t>
                      </a:r>
                      <a:r>
                        <a:rPr lang="en-US" sz="1400" spc="-10">
                          <a:effectLst>
                            <a:outerShdw blurRad="50800" dist="38100" algn="tr" rotWithShape="0">
                              <a:prstClr val="black">
                                <a:alpha val="40000"/>
                              </a:prstClr>
                            </a:outerShdw>
                          </a:effectLst>
                        </a:rPr>
                        <a:t>t</a:t>
                      </a:r>
                      <a:r>
                        <a:rPr lang="en-US" sz="1400">
                          <a:effectLst>
                            <a:outerShdw blurRad="50800" dist="38100" algn="tr" rotWithShape="0">
                              <a:prstClr val="black">
                                <a:alpha val="40000"/>
                              </a:prstClr>
                            </a:outerShdw>
                          </a:effectLst>
                        </a:rPr>
                        <a:t>e</a:t>
                      </a:r>
                      <a:r>
                        <a:rPr lang="en-US" sz="1400" spc="-30">
                          <a:effectLst/>
                        </a:rPr>
                        <a:t> </a:t>
                      </a:r>
                      <a:r>
                        <a:rPr lang="en-US" sz="1400">
                          <a:effectLst>
                            <a:outerShdw blurRad="50800" dist="38100" algn="tr" rotWithShape="0">
                              <a:prstClr val="black">
                                <a:alpha val="40000"/>
                              </a:prstClr>
                            </a:outerShdw>
                          </a:effectLst>
                        </a:rPr>
                        <a:t>%</a:t>
                      </a:r>
                      <a:endParaRPr lang="en-US" sz="1000">
                        <a:effectLst/>
                      </a:endParaRPr>
                    </a:p>
                    <a:p>
                      <a:pPr marL="85090" marR="0">
                        <a:lnSpc>
                          <a:spcPts val="1880"/>
                        </a:lnSpc>
                        <a:spcBef>
                          <a:spcPts val="0"/>
                        </a:spcBef>
                        <a:spcAft>
                          <a:spcPts val="0"/>
                        </a:spcAft>
                      </a:pPr>
                      <a:r>
                        <a:rPr lang="en-US" sz="1400" spc="5">
                          <a:effectLst>
                            <a:outerShdw blurRad="50800" dist="38100" algn="tr" rotWithShape="0">
                              <a:prstClr val="black">
                                <a:alpha val="40000"/>
                              </a:prstClr>
                            </a:outerShdw>
                          </a:effectLst>
                        </a:rPr>
                        <a:t>2000</a:t>
                      </a:r>
                      <a:r>
                        <a:rPr lang="en-US" sz="1400" spc="-5">
                          <a:effectLst>
                            <a:outerShdw blurRad="50800" dist="38100" algn="tr" rotWithShape="0">
                              <a:prstClr val="black">
                                <a:alpha val="40000"/>
                              </a:prstClr>
                            </a:outerShdw>
                          </a:effectLst>
                        </a:rPr>
                        <a:t>-</a:t>
                      </a:r>
                      <a:r>
                        <a:rPr lang="en-US" sz="1400" spc="5">
                          <a:effectLst>
                            <a:outerShdw blurRad="50800" dist="38100" algn="tr" rotWithShape="0">
                              <a:prstClr val="black">
                                <a:alpha val="40000"/>
                              </a:prstClr>
                            </a:outerShdw>
                          </a:effectLst>
                        </a:rPr>
                        <a:t>0</a:t>
                      </a:r>
                      <a:r>
                        <a:rPr lang="en-US" sz="1400">
                          <a:effectLst>
                            <a:outerShdw blurRad="50800" dist="38100" algn="tr" rotWithShape="0">
                              <a:prstClr val="black">
                                <a:alpha val="40000"/>
                              </a:prstClr>
                            </a:outerShdw>
                          </a:effectLst>
                        </a:rPr>
                        <a:t>7</a:t>
                      </a:r>
                      <a:endParaRPr lang="en-US" sz="1000">
                        <a:effectLst/>
                        <a:latin typeface="Calibri"/>
                        <a:ea typeface="Calibri"/>
                        <a:cs typeface="Times New Roman"/>
                      </a:endParaRPr>
                    </a:p>
                  </a:txBody>
                  <a:tcPr marL="0" marR="0" marT="0" marB="0">
                    <a:solidFill>
                      <a:schemeClr val="tx1">
                        <a:lumMod val="65000"/>
                        <a:alpha val="0"/>
                      </a:schemeClr>
                    </a:solidFill>
                  </a:tcPr>
                </a:tc>
              </a:tr>
              <a:tr h="3201804">
                <a:tc>
                  <a:txBody>
                    <a:bodyPr/>
                    <a:lstStyle/>
                    <a:p>
                      <a:pPr marL="76835" marR="234950">
                        <a:lnSpc>
                          <a:spcPct val="178000"/>
                        </a:lnSpc>
                        <a:spcBef>
                          <a:spcPts val="310"/>
                        </a:spcBef>
                        <a:spcAft>
                          <a:spcPts val="0"/>
                        </a:spcAft>
                      </a:pPr>
                      <a:r>
                        <a:rPr lang="en-US" sz="1600" dirty="0">
                          <a:effectLst>
                            <a:outerShdw blurRad="50800" dist="38100" algn="tr" rotWithShape="0">
                              <a:prstClr val="black">
                                <a:alpha val="40000"/>
                              </a:prstClr>
                            </a:outerShdw>
                          </a:effectLst>
                        </a:rPr>
                        <a:t>I</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d</a:t>
                      </a:r>
                      <a:r>
                        <a:rPr lang="en-US" sz="1600" spc="-5" dirty="0">
                          <a:effectLst>
                            <a:outerShdw blurRad="50800" dist="38100" algn="tr" rotWithShape="0">
                              <a:prstClr val="black">
                                <a:alpha val="40000"/>
                              </a:prstClr>
                            </a:outerShdw>
                          </a:effectLst>
                        </a:rPr>
                        <a:t>i</a:t>
                      </a:r>
                      <a:r>
                        <a:rPr lang="en-US" sz="1600" dirty="0">
                          <a:effectLst>
                            <a:outerShdw blurRad="50800" dist="38100" algn="tr" rotWithShape="0">
                              <a:prstClr val="black">
                                <a:alpha val="40000"/>
                              </a:prstClr>
                            </a:outerShdw>
                          </a:effectLst>
                        </a:rPr>
                        <a:t>a</a:t>
                      </a:r>
                      <a:r>
                        <a:rPr lang="en-US" sz="1600" dirty="0">
                          <a:effectLst/>
                        </a:rPr>
                        <a:t> </a:t>
                      </a:r>
                      <a:r>
                        <a:rPr lang="en-US" sz="1600" dirty="0">
                          <a:effectLst>
                            <a:outerShdw blurRad="50800" dist="38100" algn="tr" rotWithShape="0">
                              <a:prstClr val="black">
                                <a:alpha val="40000"/>
                              </a:prstClr>
                            </a:outerShdw>
                          </a:effectLst>
                        </a:rPr>
                        <a:t>Pak</a:t>
                      </a:r>
                      <a:r>
                        <a:rPr lang="en-US" sz="1600" spc="-5" dirty="0">
                          <a:effectLst>
                            <a:outerShdw blurRad="50800" dist="38100" algn="tr" rotWithShape="0">
                              <a:prstClr val="black">
                                <a:alpha val="40000"/>
                              </a:prstClr>
                            </a:outerShdw>
                          </a:effectLst>
                        </a:rPr>
                        <a:t>i</a:t>
                      </a:r>
                      <a:r>
                        <a:rPr lang="en-US" sz="1600" dirty="0">
                          <a:effectLst>
                            <a:outerShdw blurRad="50800" dist="38100" algn="tr" rotWithShape="0">
                              <a:prstClr val="black">
                                <a:alpha val="40000"/>
                              </a:prstClr>
                            </a:outerShdw>
                          </a:effectLst>
                        </a:rPr>
                        <a:t>s</a:t>
                      </a:r>
                      <a:r>
                        <a:rPr lang="en-US" sz="1600" spc="-5" dirty="0">
                          <a:effectLst>
                            <a:outerShdw blurRad="50800" dist="38100" algn="tr" rotWithShape="0">
                              <a:prstClr val="black">
                                <a:alpha val="40000"/>
                              </a:prstClr>
                            </a:outerShdw>
                          </a:effectLst>
                        </a:rPr>
                        <a:t>t</a:t>
                      </a:r>
                      <a:r>
                        <a:rPr lang="en-US" sz="1600" dirty="0">
                          <a:effectLst>
                            <a:outerShdw blurRad="50800" dist="38100" algn="tr" rotWithShape="0">
                              <a:prstClr val="black">
                                <a:alpha val="40000"/>
                              </a:prstClr>
                            </a:outerShdw>
                          </a:effectLst>
                        </a:rPr>
                        <a:t>an</a:t>
                      </a:r>
                      <a:r>
                        <a:rPr lang="en-US" sz="1600" dirty="0">
                          <a:effectLst/>
                        </a:rPr>
                        <a:t> </a:t>
                      </a:r>
                      <a:r>
                        <a:rPr lang="en-US" sz="1600" spc="5" dirty="0">
                          <a:effectLst>
                            <a:outerShdw blurRad="50800" dist="38100" algn="tr" rotWithShape="0">
                              <a:prstClr val="black">
                                <a:alpha val="40000"/>
                              </a:prstClr>
                            </a:outerShdw>
                          </a:effectLst>
                        </a:rPr>
                        <a:t>S</a:t>
                      </a:r>
                      <a:r>
                        <a:rPr lang="en-US" sz="1600" dirty="0">
                          <a:effectLst>
                            <a:outerShdw blurRad="50800" dist="38100" algn="tr" rotWithShape="0">
                              <a:prstClr val="black">
                                <a:alpha val="40000"/>
                              </a:prstClr>
                            </a:outerShdw>
                          </a:effectLst>
                        </a:rPr>
                        <a:t>ri</a:t>
                      </a:r>
                      <a:r>
                        <a:rPr lang="en-US" sz="1600" dirty="0">
                          <a:effectLst/>
                        </a:rPr>
                        <a:t> </a:t>
                      </a:r>
                      <a:r>
                        <a:rPr lang="en-US" sz="1600" spc="5" dirty="0">
                          <a:effectLst>
                            <a:outerShdw blurRad="50800" dist="38100" algn="tr" rotWithShape="0">
                              <a:prstClr val="black">
                                <a:alpha val="40000"/>
                              </a:prstClr>
                            </a:outerShdw>
                          </a:effectLst>
                        </a:rPr>
                        <a:t>L</a:t>
                      </a:r>
                      <a:r>
                        <a:rPr lang="en-US" sz="1600" dirty="0">
                          <a:effectLst>
                            <a:outerShdw blurRad="50800" dist="38100" algn="tr" rotWithShape="0">
                              <a:prstClr val="black">
                                <a:alpha val="40000"/>
                              </a:prstClr>
                            </a:outerShdw>
                          </a:effectLst>
                        </a:rPr>
                        <a:t>a</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ka</a:t>
                      </a:r>
                      <a:r>
                        <a:rPr lang="en-US" sz="1600" dirty="0">
                          <a:effectLst/>
                        </a:rPr>
                        <a:t> </a:t>
                      </a:r>
                      <a:r>
                        <a:rPr lang="en-US" sz="1600" spc="5" dirty="0">
                          <a:effectLst>
                            <a:outerShdw blurRad="50800" dist="38100" algn="tr" rotWithShape="0">
                              <a:prstClr val="black">
                                <a:alpha val="40000"/>
                              </a:prstClr>
                            </a:outerShdw>
                          </a:effectLst>
                        </a:rPr>
                        <a:t>Th</a:t>
                      </a:r>
                      <a:r>
                        <a:rPr lang="en-US" sz="1600" dirty="0">
                          <a:effectLst>
                            <a:outerShdw blurRad="50800" dist="38100" algn="tr" rotWithShape="0">
                              <a:prstClr val="black">
                                <a:alpha val="40000"/>
                              </a:prstClr>
                            </a:outerShdw>
                          </a:effectLst>
                        </a:rPr>
                        <a:t>a</a:t>
                      </a:r>
                      <a:r>
                        <a:rPr lang="en-US" sz="1600" spc="-5" dirty="0">
                          <a:effectLst>
                            <a:outerShdw blurRad="50800" dist="38100" algn="tr" rotWithShape="0">
                              <a:prstClr val="black">
                                <a:alpha val="40000"/>
                              </a:prstClr>
                            </a:outerShdw>
                          </a:effectLst>
                        </a:rPr>
                        <a:t>il</a:t>
                      </a:r>
                      <a:r>
                        <a:rPr lang="en-US" sz="1600" dirty="0">
                          <a:effectLst>
                            <a:outerShdw blurRad="50800" dist="38100" algn="tr" rotWithShape="0">
                              <a:prstClr val="black">
                                <a:alpha val="40000"/>
                              </a:prstClr>
                            </a:outerShdw>
                          </a:effectLst>
                        </a:rPr>
                        <a:t>a</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d</a:t>
                      </a:r>
                      <a:r>
                        <a:rPr lang="en-US" sz="1600" dirty="0">
                          <a:effectLst/>
                        </a:rPr>
                        <a:t> </a:t>
                      </a:r>
                      <a:r>
                        <a:rPr lang="en-US" sz="1600" spc="5" dirty="0">
                          <a:effectLst>
                            <a:outerShdw blurRad="50800" dist="38100" algn="tr" rotWithShape="0">
                              <a:prstClr val="black">
                                <a:alpha val="40000"/>
                              </a:prstClr>
                            </a:outerShdw>
                          </a:effectLst>
                        </a:rPr>
                        <a:t>M</a:t>
                      </a:r>
                      <a:r>
                        <a:rPr lang="en-US" sz="1600" spc="-5" dirty="0">
                          <a:effectLst>
                            <a:outerShdw blurRad="50800" dist="38100" algn="tr" rotWithShape="0">
                              <a:prstClr val="black">
                                <a:alpha val="40000"/>
                              </a:prstClr>
                            </a:outerShdw>
                          </a:effectLst>
                        </a:rPr>
                        <a:t>o</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g</a:t>
                      </a:r>
                      <a:r>
                        <a:rPr lang="en-US" sz="1600" spc="-5" dirty="0">
                          <a:effectLst>
                            <a:outerShdw blurRad="50800" dist="38100" algn="tr" rotWithShape="0">
                              <a:prstClr val="black">
                                <a:alpha val="40000"/>
                              </a:prstClr>
                            </a:outerShdw>
                          </a:effectLst>
                        </a:rPr>
                        <a:t>oli</a:t>
                      </a:r>
                      <a:r>
                        <a:rPr lang="en-US" sz="1600" dirty="0">
                          <a:effectLst>
                            <a:outerShdw blurRad="50800" dist="38100" algn="tr" rotWithShape="0">
                              <a:prstClr val="black">
                                <a:alpha val="40000"/>
                              </a:prstClr>
                            </a:outerShdw>
                          </a:effectLst>
                        </a:rPr>
                        <a:t>a</a:t>
                      </a:r>
                      <a:r>
                        <a:rPr lang="en-US" sz="1600" dirty="0">
                          <a:effectLst/>
                        </a:rPr>
                        <a:t> </a:t>
                      </a:r>
                      <a:r>
                        <a:rPr lang="en-US" sz="1600" dirty="0">
                          <a:effectLst>
                            <a:outerShdw blurRad="50800" dist="38100" algn="tr" rotWithShape="0">
                              <a:prstClr val="black">
                                <a:alpha val="40000"/>
                              </a:prstClr>
                            </a:outerShdw>
                          </a:effectLst>
                        </a:rPr>
                        <a:t>I</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d</a:t>
                      </a:r>
                      <a:r>
                        <a:rPr lang="en-US" sz="1600" spc="-5" dirty="0">
                          <a:effectLst>
                            <a:outerShdw blurRad="50800" dist="38100" algn="tr" rotWithShape="0">
                              <a:prstClr val="black">
                                <a:alpha val="40000"/>
                              </a:prstClr>
                            </a:outerShdw>
                          </a:effectLst>
                        </a:rPr>
                        <a:t>o</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es</a:t>
                      </a:r>
                      <a:r>
                        <a:rPr lang="en-US" sz="1600" spc="-5" dirty="0">
                          <a:effectLst>
                            <a:outerShdw blurRad="50800" dist="38100" algn="tr" rotWithShape="0">
                              <a:prstClr val="black">
                                <a:alpha val="40000"/>
                              </a:prstClr>
                            </a:outerShdw>
                          </a:effectLst>
                        </a:rPr>
                        <a:t>i</a:t>
                      </a:r>
                      <a:r>
                        <a:rPr lang="en-US" sz="1600" dirty="0">
                          <a:effectLst>
                            <a:outerShdw blurRad="50800" dist="38100" algn="tr" rotWithShape="0">
                              <a:prstClr val="black">
                                <a:alpha val="40000"/>
                              </a:prstClr>
                            </a:outerShdw>
                          </a:effectLst>
                        </a:rPr>
                        <a:t>a</a:t>
                      </a:r>
                      <a:endParaRPr lang="en-US" sz="1000" dirty="0">
                        <a:effectLst/>
                      </a:endParaRPr>
                    </a:p>
                    <a:p>
                      <a:pPr marL="76835" marR="0">
                        <a:lnSpc>
                          <a:spcPct val="115000"/>
                        </a:lnSpc>
                        <a:spcBef>
                          <a:spcPts val="10"/>
                        </a:spcBef>
                        <a:spcAft>
                          <a:spcPts val="0"/>
                        </a:spcAft>
                      </a:pPr>
                      <a:r>
                        <a:rPr lang="en-US" sz="1600" spc="-5" dirty="0">
                          <a:effectLst>
                            <a:outerShdw blurRad="50800" dist="38100" algn="tr" rotWithShape="0">
                              <a:prstClr val="black">
                                <a:alpha val="40000"/>
                              </a:prstClr>
                            </a:outerShdw>
                          </a:effectLst>
                        </a:rPr>
                        <a:t>B</a:t>
                      </a:r>
                      <a:r>
                        <a:rPr lang="en-US" sz="1600" dirty="0">
                          <a:effectLst>
                            <a:outerShdw blurRad="50800" dist="38100" algn="tr" rotWithShape="0">
                              <a:prstClr val="black">
                                <a:alpha val="40000"/>
                              </a:prstClr>
                            </a:outerShdw>
                          </a:effectLst>
                        </a:rPr>
                        <a:t>a</a:t>
                      </a:r>
                      <a:r>
                        <a:rPr lang="en-US" sz="1600" spc="5" dirty="0">
                          <a:effectLst>
                            <a:outerShdw blurRad="50800" dist="38100" algn="tr" rotWithShape="0">
                              <a:prstClr val="black">
                                <a:alpha val="40000"/>
                              </a:prstClr>
                            </a:outerShdw>
                          </a:effectLst>
                        </a:rPr>
                        <a:t>n</a:t>
                      </a:r>
                      <a:r>
                        <a:rPr lang="en-US" sz="1600" dirty="0">
                          <a:effectLst>
                            <a:outerShdw blurRad="50800" dist="38100" algn="tr" rotWithShape="0">
                              <a:prstClr val="black">
                                <a:alpha val="40000"/>
                              </a:prstClr>
                            </a:outerShdw>
                          </a:effectLst>
                        </a:rPr>
                        <a:t>g</a:t>
                      </a:r>
                      <a:r>
                        <a:rPr lang="en-US" sz="1600" spc="-5" dirty="0">
                          <a:effectLst>
                            <a:outerShdw blurRad="50800" dist="38100" algn="tr" rotWithShape="0">
                              <a:prstClr val="black">
                                <a:alpha val="40000"/>
                              </a:prstClr>
                            </a:outerShdw>
                          </a:effectLst>
                        </a:rPr>
                        <a:t>l</a:t>
                      </a:r>
                      <a:r>
                        <a:rPr lang="en-US" sz="1600" dirty="0">
                          <a:effectLst>
                            <a:outerShdw blurRad="50800" dist="38100" algn="tr" rotWithShape="0">
                              <a:prstClr val="black">
                                <a:alpha val="40000"/>
                              </a:prstClr>
                            </a:outerShdw>
                          </a:effectLst>
                        </a:rPr>
                        <a:t>adesh</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31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spc="10" dirty="0">
                          <a:effectLst>
                            <a:outerShdw blurRad="50800" dist="38100" algn="tr" rotWithShape="0">
                              <a:prstClr val="black">
                                <a:alpha val="40000"/>
                              </a:prstClr>
                            </a:outerShdw>
                          </a:effectLst>
                        </a:rPr>
                        <a:t>1</a:t>
                      </a:r>
                      <a:r>
                        <a:rPr lang="en-US" sz="1600" dirty="0">
                          <a:effectLst>
                            <a:outerShdw blurRad="50800" dist="38100" algn="tr" rotWithShape="0">
                              <a:prstClr val="black">
                                <a:alpha val="40000"/>
                              </a:prstClr>
                            </a:outerShdw>
                          </a:effectLst>
                        </a:rPr>
                        <a:t>25</a:t>
                      </a:r>
                      <a:endParaRPr lang="en-US" sz="1000" dirty="0">
                        <a:effectLst/>
                      </a:endParaRPr>
                    </a:p>
                    <a:p>
                      <a:pPr marL="0" marR="0">
                        <a:lnSpc>
                          <a:spcPts val="650"/>
                        </a:lnSpc>
                        <a:spcBef>
                          <a:spcPts val="40"/>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162</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20</a:t>
                      </a:r>
                      <a:endParaRPr lang="en-US" sz="1000" dirty="0">
                        <a:effectLst/>
                      </a:endParaRPr>
                    </a:p>
                    <a:p>
                      <a:pPr marL="0" marR="0">
                        <a:lnSpc>
                          <a:spcPts val="700"/>
                        </a:lnSpc>
                        <a:spcBef>
                          <a:spcPts val="2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64</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26</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225</a:t>
                      </a:r>
                      <a:endParaRPr lang="en-US" sz="1000" dirty="0">
                        <a:effectLst/>
                      </a:endParaRPr>
                    </a:p>
                    <a:p>
                      <a:pPr marL="0" marR="0">
                        <a:lnSpc>
                          <a:spcPts val="700"/>
                        </a:lnSpc>
                        <a:spcBef>
                          <a:spcPts val="1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158</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31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650"/>
                        </a:lnSpc>
                        <a:spcBef>
                          <a:spcPts val="40"/>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2</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1</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0</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2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0</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5</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0</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0</a:t>
                      </a:r>
                      <a:endParaRPr lang="en-US" sz="1000" dirty="0">
                        <a:effectLst/>
                      </a:endParaRPr>
                    </a:p>
                    <a:p>
                      <a:pPr marL="0" marR="0">
                        <a:lnSpc>
                          <a:spcPts val="700"/>
                        </a:lnSpc>
                        <a:spcBef>
                          <a:spcPts val="1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6</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310"/>
                        </a:spcBef>
                        <a:spcAft>
                          <a:spcPts val="0"/>
                        </a:spcAft>
                      </a:pPr>
                      <a:r>
                        <a:rPr lang="en-US" sz="1600" dirty="0">
                          <a:effectLst>
                            <a:outerShdw blurRad="50800" dist="38100" algn="tr" rotWithShape="0">
                              <a:prstClr val="black">
                                <a:alpha val="40000"/>
                              </a:prstClr>
                            </a:outerShdw>
                          </a:effectLst>
                        </a:rPr>
                        <a:t>329</a:t>
                      </a:r>
                      <a:endParaRPr lang="en-US" sz="1000" dirty="0">
                        <a:effectLst/>
                      </a:endParaRPr>
                    </a:p>
                    <a:p>
                      <a:pPr marL="0" marR="0">
                        <a:lnSpc>
                          <a:spcPts val="650"/>
                        </a:lnSpc>
                        <a:spcBef>
                          <a:spcPts val="40"/>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58</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2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21</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5</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113</a:t>
                      </a:r>
                      <a:endParaRPr lang="en-US" sz="1000" dirty="0">
                        <a:effectLst/>
                      </a:endParaRPr>
                    </a:p>
                    <a:p>
                      <a:pPr marL="0" marR="0">
                        <a:lnSpc>
                          <a:spcPts val="700"/>
                        </a:lnSpc>
                        <a:spcBef>
                          <a:spcPts val="1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42</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310"/>
                        </a:spcBef>
                        <a:spcAft>
                          <a:spcPts val="0"/>
                        </a:spcAft>
                      </a:pPr>
                      <a:r>
                        <a:rPr lang="en-US" sz="1600" dirty="0">
                          <a:effectLst>
                            <a:outerShdw blurRad="50800" dist="38100" algn="tr" rotWithShape="0">
                              <a:prstClr val="black">
                                <a:alpha val="40000"/>
                              </a:prstClr>
                            </a:outerShdw>
                          </a:effectLst>
                        </a:rPr>
                        <a:t>29</a:t>
                      </a:r>
                      <a:endParaRPr lang="en-US" sz="1000" dirty="0">
                        <a:effectLst/>
                      </a:endParaRPr>
                    </a:p>
                    <a:p>
                      <a:pPr marL="0" marR="0">
                        <a:lnSpc>
                          <a:spcPts val="650"/>
                        </a:lnSpc>
                        <a:spcBef>
                          <a:spcPts val="40"/>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36</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15</a:t>
                      </a:r>
                      <a:endParaRPr lang="en-US" sz="1000" dirty="0">
                        <a:effectLst/>
                      </a:endParaRPr>
                    </a:p>
                    <a:p>
                      <a:pPr marL="0" marR="0">
                        <a:lnSpc>
                          <a:spcPts val="700"/>
                        </a:lnSpc>
                        <a:spcBef>
                          <a:spcPts val="2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33</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57</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50</a:t>
                      </a:r>
                      <a:endParaRPr lang="en-US" sz="1000" dirty="0">
                        <a:effectLst/>
                      </a:endParaRPr>
                    </a:p>
                    <a:p>
                      <a:pPr marL="0" marR="0">
                        <a:lnSpc>
                          <a:spcPts val="700"/>
                        </a:lnSpc>
                        <a:spcBef>
                          <a:spcPts val="1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27</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310"/>
                        </a:spcBef>
                        <a:spcAft>
                          <a:spcPts val="0"/>
                        </a:spcAft>
                      </a:pPr>
                      <a:r>
                        <a:rPr lang="en-US" sz="1600" dirty="0">
                          <a:effectLst>
                            <a:outerShdw blurRad="50800" dist="38100" algn="tr" rotWithShape="0">
                              <a:prstClr val="black">
                                <a:alpha val="40000"/>
                              </a:prstClr>
                            </a:outerShdw>
                          </a:effectLst>
                        </a:rPr>
                        <a:t>2</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5</a:t>
                      </a:r>
                      <a:endParaRPr lang="en-US" sz="1000" dirty="0">
                        <a:effectLst/>
                      </a:endParaRPr>
                    </a:p>
                    <a:p>
                      <a:pPr marL="0" marR="0">
                        <a:lnSpc>
                          <a:spcPts val="650"/>
                        </a:lnSpc>
                        <a:spcBef>
                          <a:spcPts val="40"/>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3</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0</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2</a:t>
                      </a:r>
                      <a:endParaRPr lang="en-US" sz="1000" dirty="0">
                        <a:effectLst/>
                      </a:endParaRPr>
                    </a:p>
                    <a:p>
                      <a:pPr marL="0" marR="0">
                        <a:lnSpc>
                          <a:spcPts val="700"/>
                        </a:lnSpc>
                        <a:spcBef>
                          <a:spcPts val="2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6</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1</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4</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1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3</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7</a:t>
                      </a:r>
                      <a:endParaRPr lang="en-US" sz="1000" dirty="0">
                        <a:effectLst/>
                        <a:latin typeface="Calibri"/>
                        <a:ea typeface="Calibri"/>
                        <a:cs typeface="Times New Roman"/>
                      </a:endParaRPr>
                    </a:p>
                  </a:txBody>
                  <a:tcPr marL="0" marR="0" marT="0" marB="0">
                    <a:solidFill>
                      <a:schemeClr val="tx1">
                        <a:lumMod val="65000"/>
                        <a:alpha val="0"/>
                      </a:schemeClr>
                    </a:solidFill>
                  </a:tcPr>
                </a:tc>
                <a:tc>
                  <a:txBody>
                    <a:bodyPr/>
                    <a:lstStyle/>
                    <a:p>
                      <a:pPr marL="85090" marR="0">
                        <a:lnSpc>
                          <a:spcPct val="115000"/>
                        </a:lnSpc>
                        <a:spcBef>
                          <a:spcPts val="310"/>
                        </a:spcBef>
                        <a:spcAft>
                          <a:spcPts val="0"/>
                        </a:spcAft>
                      </a:pPr>
                      <a:r>
                        <a:rPr lang="en-US" sz="1600" dirty="0">
                          <a:effectLst>
                            <a:outerShdw blurRad="50800" dist="38100" algn="tr" rotWithShape="0">
                              <a:prstClr val="black">
                                <a:alpha val="40000"/>
                              </a:prstClr>
                            </a:outerShdw>
                          </a:effectLst>
                        </a:rPr>
                        <a:t>7</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8</a:t>
                      </a:r>
                      <a:endParaRPr lang="en-US" sz="1000" dirty="0">
                        <a:effectLst/>
                      </a:endParaRPr>
                    </a:p>
                    <a:p>
                      <a:pPr marL="0" marR="0">
                        <a:lnSpc>
                          <a:spcPts val="650"/>
                        </a:lnSpc>
                        <a:spcBef>
                          <a:spcPts val="40"/>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6</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2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3</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7</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5</a:t>
                      </a:r>
                      <a:endParaRPr lang="en-US" sz="1000" dirty="0">
                        <a:effectLst/>
                      </a:endParaRPr>
                    </a:p>
                    <a:p>
                      <a:pPr marL="0" marR="0">
                        <a:lnSpc>
                          <a:spcPts val="700"/>
                        </a:lnSpc>
                        <a:spcBef>
                          <a:spcPts val="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1</a:t>
                      </a:r>
                      <a:endParaRPr lang="en-US" sz="1000" dirty="0">
                        <a:effectLst/>
                      </a:endParaRPr>
                    </a:p>
                    <a:p>
                      <a:pPr marL="0" marR="0">
                        <a:lnSpc>
                          <a:spcPts val="700"/>
                        </a:lnSpc>
                        <a:spcBef>
                          <a:spcPts val="15"/>
                        </a:spcBef>
                        <a:spcAft>
                          <a:spcPts val="0"/>
                        </a:spcAft>
                      </a:pPr>
                      <a:r>
                        <a:rPr lang="en-US" sz="600" dirty="0">
                          <a:effectLst/>
                        </a:rPr>
                        <a:t> </a:t>
                      </a:r>
                      <a:endParaRPr lang="en-US" sz="1000" dirty="0">
                        <a:effectLst/>
                      </a:endParaRPr>
                    </a:p>
                    <a:p>
                      <a:pPr marL="0" marR="0">
                        <a:lnSpc>
                          <a:spcPts val="1000"/>
                        </a:lnSpc>
                        <a:spcBef>
                          <a:spcPts val="0"/>
                        </a:spcBef>
                        <a:spcAft>
                          <a:spcPts val="0"/>
                        </a:spcAft>
                      </a:pPr>
                      <a:r>
                        <a:rPr lang="en-US" sz="900" dirty="0">
                          <a:effectLst/>
                        </a:rPr>
                        <a:t> </a:t>
                      </a:r>
                      <a:endParaRPr lang="en-US" sz="1000" dirty="0">
                        <a:effectLst/>
                      </a:endParaRPr>
                    </a:p>
                    <a:p>
                      <a:pPr marL="85090" marR="0">
                        <a:lnSpc>
                          <a:spcPct val="115000"/>
                        </a:lnSpc>
                        <a:spcBef>
                          <a:spcPts val="0"/>
                        </a:spcBef>
                        <a:spcAft>
                          <a:spcPts val="0"/>
                        </a:spcAft>
                      </a:pPr>
                      <a:r>
                        <a:rPr lang="en-US" sz="1600" dirty="0">
                          <a:effectLst>
                            <a:outerShdw blurRad="50800" dist="38100" algn="tr" rotWithShape="0">
                              <a:prstClr val="black">
                                <a:alpha val="40000"/>
                              </a:prstClr>
                            </a:outerShdw>
                          </a:effectLst>
                        </a:rPr>
                        <a:t>5</a:t>
                      </a:r>
                      <a:r>
                        <a:rPr lang="en-US" sz="1600" spc="-5" dirty="0">
                          <a:effectLst>
                            <a:outerShdw blurRad="50800" dist="38100" algn="tr" rotWithShape="0">
                              <a:prstClr val="black">
                                <a:alpha val="40000"/>
                              </a:prstClr>
                            </a:outerShdw>
                          </a:effectLst>
                        </a:rPr>
                        <a:t>.</a:t>
                      </a:r>
                      <a:r>
                        <a:rPr lang="en-US" sz="1600" dirty="0">
                          <a:effectLst>
                            <a:outerShdw blurRad="50800" dist="38100" algn="tr" rotWithShape="0">
                              <a:prstClr val="black">
                                <a:alpha val="40000"/>
                              </a:prstClr>
                            </a:outerShdw>
                          </a:effectLst>
                        </a:rPr>
                        <a:t>7</a:t>
                      </a:r>
                      <a:endParaRPr lang="en-US" sz="1000" dirty="0">
                        <a:effectLst/>
                        <a:latin typeface="Calibri"/>
                        <a:ea typeface="Calibri"/>
                        <a:cs typeface="Times New Roman"/>
                      </a:endParaRPr>
                    </a:p>
                  </a:txBody>
                  <a:tcPr marL="0" marR="0" marT="0" marB="0">
                    <a:solidFill>
                      <a:schemeClr val="tx1">
                        <a:lumMod val="65000"/>
                        <a:alpha val="0"/>
                      </a:schemeClr>
                    </a:solidFill>
                  </a:tcPr>
                </a:tc>
              </a:tr>
            </a:tbl>
          </a:graphicData>
        </a:graphic>
      </p:graphicFrame>
      <p:sp>
        <p:nvSpPr>
          <p:cNvPr id="3" name="Slide Number Placeholder 2"/>
          <p:cNvSpPr>
            <a:spLocks noGrp="1"/>
          </p:cNvSpPr>
          <p:nvPr>
            <p:ph type="sldNum" sz="quarter" idx="12"/>
          </p:nvPr>
        </p:nvSpPr>
        <p:spPr/>
        <p:txBody>
          <a:bodyPr/>
          <a:lstStyle/>
          <a:p>
            <a:fld id="{D2E63280-FC79-49E0-BD95-D1DD342C09FD}" type="slidenum">
              <a:rPr lang="en-US" smtClean="0"/>
              <a:t>13</a:t>
            </a:fld>
            <a:endParaRPr lang="en-US"/>
          </a:p>
        </p:txBody>
      </p:sp>
    </p:spTree>
    <p:extLst>
      <p:ext uri="{BB962C8B-B14F-4D97-AF65-F5344CB8AC3E}">
        <p14:creationId xmlns:p14="http://schemas.microsoft.com/office/powerpoint/2010/main" val="2006802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315200" cy="717612"/>
          </a:xfrm>
        </p:spPr>
        <p:txBody>
          <a:bodyPr/>
          <a:lstStyle/>
          <a:p>
            <a:r>
              <a:rPr lang="en-US" b="1" dirty="0" smtClean="0">
                <a:solidFill>
                  <a:srgbClr val="FFFF00"/>
                </a:solidFill>
              </a:rPr>
              <a:t>Slums prevalence in SA</a:t>
            </a:r>
            <a:endParaRPr lang="en-US" b="1" dirty="0">
              <a:solidFill>
                <a:srgbClr val="FFFF00"/>
              </a:solidFill>
            </a:endParaRPr>
          </a:p>
        </p:txBody>
      </p:sp>
      <p:sp>
        <p:nvSpPr>
          <p:cNvPr id="3" name="Content Placeholder 2"/>
          <p:cNvSpPr>
            <a:spLocks noGrp="1"/>
          </p:cNvSpPr>
          <p:nvPr>
            <p:ph idx="1"/>
          </p:nvPr>
        </p:nvSpPr>
        <p:spPr>
          <a:xfrm>
            <a:off x="990600" y="1524000"/>
            <a:ext cx="7772400" cy="4495800"/>
          </a:xfrm>
        </p:spPr>
        <p:txBody>
          <a:bodyPr>
            <a:normAutofit fontScale="85000" lnSpcReduction="10000"/>
          </a:bodyPr>
          <a:lstStyle/>
          <a:p>
            <a:pPr marL="354013" indent="-307975">
              <a:spcAft>
                <a:spcPts val="600"/>
              </a:spcAft>
            </a:pPr>
            <a:r>
              <a:rPr lang="en-US" dirty="0" smtClean="0">
                <a:effectLst>
                  <a:outerShdw blurRad="50800" dist="38100" algn="tr" rotWithShape="0">
                    <a:prstClr val="black">
                      <a:alpha val="40000"/>
                    </a:prstClr>
                  </a:outerShdw>
                </a:effectLst>
              </a:rPr>
              <a:t>Afghanistan:</a:t>
            </a:r>
            <a:r>
              <a:rPr lang="en-US" dirty="0" smtClean="0"/>
              <a:t> </a:t>
            </a:r>
            <a:r>
              <a:rPr lang="en-US" dirty="0" smtClean="0">
                <a:effectLst>
                  <a:outerShdw blurRad="50800" dist="38100" algn="tr" rotWithShape="0">
                    <a:prstClr val="black">
                      <a:alpha val="40000"/>
                    </a:prstClr>
                  </a:outerShdw>
                </a:effectLst>
              </a:rPr>
              <a:t>80</a:t>
            </a:r>
            <a:r>
              <a:rPr lang="en-US" dirty="0" smtClean="0"/>
              <a:t> </a:t>
            </a:r>
            <a:r>
              <a:rPr lang="en-US" dirty="0" smtClean="0">
                <a:effectLst>
                  <a:outerShdw blurRad="50800" dist="38100" algn="tr" rotWithShape="0">
                    <a:prstClr val="black">
                      <a:alpha val="40000"/>
                    </a:prstClr>
                  </a:outerShdw>
                </a:effectLst>
              </a:rPr>
              <a:t>percent</a:t>
            </a:r>
            <a:r>
              <a:rPr lang="en-US" dirty="0" smtClean="0"/>
              <a:t> </a:t>
            </a:r>
            <a:r>
              <a:rPr lang="en-US" dirty="0" smtClean="0">
                <a:effectLst>
                  <a:outerShdw blurRad="50800" dist="38100" algn="tr" rotWithShape="0">
                    <a:prstClr val="black">
                      <a:alpha val="40000"/>
                    </a:prstClr>
                  </a:outerShdw>
                </a:effectLst>
              </a:rPr>
              <a:t>of</a:t>
            </a:r>
            <a:r>
              <a:rPr lang="en-US" dirty="0" smtClean="0"/>
              <a:t> </a:t>
            </a:r>
            <a:r>
              <a:rPr lang="en-US" dirty="0" smtClean="0">
                <a:effectLst>
                  <a:outerShdw blurRad="50800" dist="38100" algn="tr" rotWithShape="0">
                    <a:prstClr val="black">
                      <a:alpha val="40000"/>
                    </a:prstClr>
                  </a:outerShdw>
                </a:effectLst>
              </a:rPr>
              <a:t>the</a:t>
            </a:r>
            <a:r>
              <a:rPr lang="en-US" dirty="0" smtClean="0"/>
              <a:t> </a:t>
            </a:r>
            <a:r>
              <a:rPr lang="en-US" dirty="0" smtClean="0">
                <a:effectLst>
                  <a:outerShdw blurRad="50800" dist="38100" algn="tr" rotWithShape="0">
                    <a:prstClr val="black">
                      <a:alpha val="40000"/>
                    </a:prstClr>
                  </a:outerShdw>
                </a:effectLst>
              </a:rPr>
              <a:t>Kabul</a:t>
            </a:r>
            <a:r>
              <a:rPr lang="en-US" dirty="0" smtClean="0"/>
              <a:t> </a:t>
            </a:r>
            <a:r>
              <a:rPr lang="en-US" dirty="0" smtClean="0">
                <a:effectLst>
                  <a:outerShdw blurRad="50800" dist="38100" algn="tr" rotWithShape="0">
                    <a:prstClr val="black">
                      <a:alpha val="40000"/>
                    </a:prstClr>
                  </a:outerShdw>
                </a:effectLst>
              </a:rPr>
              <a:t>population</a:t>
            </a:r>
            <a:r>
              <a:rPr lang="en-US" dirty="0" smtClean="0"/>
              <a:t> </a:t>
            </a:r>
            <a:r>
              <a:rPr lang="en-US" dirty="0" smtClean="0">
                <a:effectLst>
                  <a:outerShdw blurRad="50800" dist="38100" algn="tr" rotWithShape="0">
                    <a:prstClr val="black">
                      <a:alpha val="40000"/>
                    </a:prstClr>
                  </a:outerShdw>
                </a:effectLst>
              </a:rPr>
              <a:t>(2.44</a:t>
            </a:r>
            <a:r>
              <a:rPr lang="en-US" dirty="0" smtClean="0"/>
              <a:t> </a:t>
            </a:r>
            <a:r>
              <a:rPr lang="en-US" dirty="0" smtClean="0">
                <a:effectLst>
                  <a:outerShdw blurRad="50800" dist="38100" algn="tr" rotWithShape="0">
                    <a:prstClr val="black">
                      <a:alpha val="40000"/>
                    </a:prstClr>
                  </a:outerShdw>
                </a:effectLst>
              </a:rPr>
              <a:t>million) live</a:t>
            </a:r>
            <a:r>
              <a:rPr lang="en-US" dirty="0" smtClean="0"/>
              <a:t> </a:t>
            </a:r>
            <a:r>
              <a:rPr lang="en-US" dirty="0" smtClean="0">
                <a:effectLst>
                  <a:outerShdw blurRad="50800" dist="38100" algn="tr" rotWithShape="0">
                    <a:prstClr val="black">
                      <a:alpha val="40000"/>
                    </a:prstClr>
                  </a:outerShdw>
                </a:effectLst>
              </a:rPr>
              <a:t>in</a:t>
            </a:r>
            <a:r>
              <a:rPr lang="en-US" dirty="0" smtClean="0"/>
              <a:t> </a:t>
            </a:r>
            <a:r>
              <a:rPr lang="en-US" dirty="0" smtClean="0">
                <a:effectLst>
                  <a:outerShdw blurRad="50800" dist="38100" algn="tr" rotWithShape="0">
                    <a:prstClr val="black">
                      <a:alpha val="40000"/>
                    </a:prstClr>
                  </a:outerShdw>
                </a:effectLst>
              </a:rPr>
              <a:t>slums,</a:t>
            </a:r>
            <a:r>
              <a:rPr lang="en-US" dirty="0" smtClean="0"/>
              <a:t> </a:t>
            </a:r>
            <a:r>
              <a:rPr lang="en-US" dirty="0" smtClean="0">
                <a:effectLst>
                  <a:outerShdw blurRad="50800" dist="38100" algn="tr" rotWithShape="0">
                    <a:prstClr val="black">
                      <a:alpha val="40000"/>
                    </a:prstClr>
                  </a:outerShdw>
                </a:effectLst>
              </a:rPr>
              <a:t>damaged</a:t>
            </a:r>
            <a:r>
              <a:rPr lang="en-US" dirty="0" smtClean="0"/>
              <a:t> </a:t>
            </a:r>
            <a:r>
              <a:rPr lang="en-US" dirty="0" smtClean="0">
                <a:effectLst>
                  <a:outerShdw blurRad="50800" dist="38100" algn="tr" rotWithShape="0">
                    <a:prstClr val="black">
                      <a:alpha val="40000"/>
                    </a:prstClr>
                  </a:outerShdw>
                </a:effectLst>
              </a:rPr>
              <a:t>or</a:t>
            </a:r>
            <a:r>
              <a:rPr lang="en-US" dirty="0" smtClean="0"/>
              <a:t> </a:t>
            </a:r>
            <a:r>
              <a:rPr lang="en-US" dirty="0" smtClean="0">
                <a:effectLst>
                  <a:outerShdw blurRad="50800" dist="38100" algn="tr" rotWithShape="0">
                    <a:prstClr val="black">
                      <a:alpha val="40000"/>
                    </a:prstClr>
                  </a:outerShdw>
                </a:effectLst>
              </a:rPr>
              <a:t>destroyed</a:t>
            </a:r>
            <a:r>
              <a:rPr lang="en-US" dirty="0" smtClean="0"/>
              <a:t> </a:t>
            </a:r>
            <a:r>
              <a:rPr lang="en-US" dirty="0" smtClean="0">
                <a:effectLst>
                  <a:outerShdw blurRad="50800" dist="38100" algn="tr" rotWithShape="0">
                    <a:prstClr val="black">
                      <a:alpha val="40000"/>
                    </a:prstClr>
                  </a:outerShdw>
                </a:effectLst>
              </a:rPr>
              <a:t>housing</a:t>
            </a:r>
            <a:endParaRPr lang="en-US" dirty="0" smtClean="0"/>
          </a:p>
          <a:p>
            <a:pPr marL="354013" indent="-307975">
              <a:spcAft>
                <a:spcPts val="600"/>
              </a:spcAft>
            </a:pPr>
            <a:r>
              <a:rPr lang="en-US" dirty="0" smtClean="0">
                <a:effectLst>
                  <a:outerShdw blurRad="50800" dist="38100" algn="tr" rotWithShape="0">
                    <a:prstClr val="black">
                      <a:alpha val="40000"/>
                    </a:prstClr>
                  </a:outerShdw>
                </a:effectLst>
              </a:rPr>
              <a:t>Bangladesh:</a:t>
            </a:r>
            <a:r>
              <a:rPr lang="en-US" dirty="0" smtClean="0"/>
              <a:t> </a:t>
            </a:r>
            <a:r>
              <a:rPr lang="en-US" dirty="0" smtClean="0">
                <a:effectLst>
                  <a:outerShdw blurRad="50800" dist="38100" algn="tr" rotWithShape="0">
                    <a:prstClr val="black">
                      <a:alpha val="40000"/>
                    </a:prstClr>
                  </a:outerShdw>
                </a:effectLst>
              </a:rPr>
              <a:t>2,100</a:t>
            </a:r>
            <a:r>
              <a:rPr lang="en-US" dirty="0" smtClean="0"/>
              <a:t> </a:t>
            </a:r>
            <a:r>
              <a:rPr lang="en-US" dirty="0" smtClean="0">
                <a:effectLst>
                  <a:outerShdw blurRad="50800" dist="38100" algn="tr" rotWithShape="0">
                    <a:prstClr val="black">
                      <a:alpha val="40000"/>
                    </a:prstClr>
                  </a:outerShdw>
                </a:effectLst>
              </a:rPr>
              <a:t>slums;</a:t>
            </a:r>
            <a:r>
              <a:rPr lang="en-US" dirty="0" smtClean="0"/>
              <a:t> </a:t>
            </a:r>
            <a:r>
              <a:rPr lang="en-US" dirty="0" smtClean="0">
                <a:effectLst>
                  <a:outerShdw blurRad="50800" dist="38100" algn="tr" rotWithShape="0">
                    <a:prstClr val="black">
                      <a:alpha val="40000"/>
                    </a:prstClr>
                  </a:outerShdw>
                </a:effectLst>
              </a:rPr>
              <a:t>more</a:t>
            </a:r>
            <a:r>
              <a:rPr lang="en-US" dirty="0" smtClean="0"/>
              <a:t> </a:t>
            </a:r>
            <a:r>
              <a:rPr lang="en-US" dirty="0" smtClean="0">
                <a:effectLst>
                  <a:outerShdw blurRad="50800" dist="38100" algn="tr" rotWithShape="0">
                    <a:prstClr val="black">
                      <a:alpha val="40000"/>
                    </a:prstClr>
                  </a:outerShdw>
                </a:effectLst>
              </a:rPr>
              <a:t>than</a:t>
            </a:r>
            <a:r>
              <a:rPr lang="en-US" dirty="0" smtClean="0"/>
              <a:t> </a:t>
            </a:r>
            <a:r>
              <a:rPr lang="en-US" dirty="0" smtClean="0">
                <a:effectLst>
                  <a:outerShdw blurRad="50800" dist="38100" algn="tr" rotWithShape="0">
                    <a:prstClr val="black">
                      <a:alpha val="40000"/>
                    </a:prstClr>
                  </a:outerShdw>
                </a:effectLst>
              </a:rPr>
              <a:t>2</a:t>
            </a:r>
            <a:r>
              <a:rPr lang="en-US" dirty="0" smtClean="0"/>
              <a:t> </a:t>
            </a:r>
            <a:r>
              <a:rPr lang="en-US" dirty="0" smtClean="0">
                <a:effectLst>
                  <a:outerShdw blurRad="50800" dist="38100" algn="tr" rotWithShape="0">
                    <a:prstClr val="black">
                      <a:alpha val="40000"/>
                    </a:prstClr>
                  </a:outerShdw>
                </a:effectLst>
              </a:rPr>
              <a:t>million</a:t>
            </a:r>
            <a:r>
              <a:rPr lang="en-US" dirty="0" smtClean="0"/>
              <a:t> </a:t>
            </a:r>
            <a:r>
              <a:rPr lang="en-US" dirty="0" smtClean="0">
                <a:effectLst>
                  <a:outerShdw blurRad="50800" dist="38100" algn="tr" rotWithShape="0">
                    <a:prstClr val="black">
                      <a:alpha val="40000"/>
                    </a:prstClr>
                  </a:outerShdw>
                </a:effectLst>
              </a:rPr>
              <a:t>people</a:t>
            </a:r>
            <a:r>
              <a:rPr lang="en-US" dirty="0" smtClean="0"/>
              <a:t> </a:t>
            </a:r>
            <a:r>
              <a:rPr lang="en-US" dirty="0" smtClean="0">
                <a:effectLst>
                  <a:outerShdw blurRad="50800" dist="38100" algn="tr" rotWithShape="0">
                    <a:prstClr val="black">
                      <a:alpha val="40000"/>
                    </a:prstClr>
                  </a:outerShdw>
                </a:effectLst>
              </a:rPr>
              <a:t>in</a:t>
            </a:r>
            <a:r>
              <a:rPr lang="en-US" dirty="0" smtClean="0"/>
              <a:t> </a:t>
            </a:r>
            <a:r>
              <a:rPr lang="en-US" dirty="0" smtClean="0">
                <a:effectLst>
                  <a:outerShdw blurRad="50800" dist="38100" algn="tr" rotWithShape="0">
                    <a:prstClr val="black">
                      <a:alpha val="40000"/>
                    </a:prstClr>
                  </a:outerShdw>
                </a:effectLst>
              </a:rPr>
              <a:t>Dhaka</a:t>
            </a:r>
            <a:r>
              <a:rPr lang="en-US" dirty="0" smtClean="0"/>
              <a:t> </a:t>
            </a:r>
            <a:r>
              <a:rPr lang="en-US" dirty="0" smtClean="0">
                <a:effectLst>
                  <a:outerShdw blurRad="50800" dist="38100" algn="tr" rotWithShape="0">
                    <a:prstClr val="black">
                      <a:alpha val="40000"/>
                    </a:prstClr>
                  </a:outerShdw>
                </a:effectLst>
              </a:rPr>
              <a:t>live</a:t>
            </a:r>
            <a:r>
              <a:rPr lang="en-US" dirty="0" smtClean="0"/>
              <a:t> </a:t>
            </a:r>
            <a:r>
              <a:rPr lang="en-US" dirty="0" smtClean="0">
                <a:effectLst>
                  <a:outerShdw blurRad="50800" dist="38100" algn="tr" rotWithShape="0">
                    <a:prstClr val="black">
                      <a:alpha val="40000"/>
                    </a:prstClr>
                  </a:outerShdw>
                </a:effectLst>
              </a:rPr>
              <a:t>either</a:t>
            </a:r>
            <a:r>
              <a:rPr lang="en-US" dirty="0" smtClean="0"/>
              <a:t> </a:t>
            </a:r>
            <a:r>
              <a:rPr lang="en-US" dirty="0" smtClean="0">
                <a:effectLst>
                  <a:outerShdw blurRad="50800" dist="38100" algn="tr" rotWithShape="0">
                    <a:prstClr val="black">
                      <a:alpha val="40000"/>
                    </a:prstClr>
                  </a:outerShdw>
                </a:effectLst>
              </a:rPr>
              <a:t>in</a:t>
            </a:r>
            <a:r>
              <a:rPr lang="en-US" dirty="0" smtClean="0"/>
              <a:t> </a:t>
            </a:r>
            <a:r>
              <a:rPr lang="en-US" dirty="0" smtClean="0">
                <a:effectLst>
                  <a:outerShdw blurRad="50800" dist="38100" algn="tr" rotWithShape="0">
                    <a:prstClr val="black">
                      <a:alpha val="40000"/>
                    </a:prstClr>
                  </a:outerShdw>
                </a:effectLst>
              </a:rPr>
              <a:t>slums</a:t>
            </a:r>
            <a:r>
              <a:rPr lang="en-US" dirty="0" smtClean="0"/>
              <a:t> </a:t>
            </a:r>
            <a:r>
              <a:rPr lang="en-US" dirty="0" smtClean="0">
                <a:effectLst>
                  <a:outerShdw blurRad="50800" dist="38100" algn="tr" rotWithShape="0">
                    <a:prstClr val="black">
                      <a:alpha val="40000"/>
                    </a:prstClr>
                  </a:outerShdw>
                </a:effectLst>
              </a:rPr>
              <a:t>or</a:t>
            </a:r>
            <a:r>
              <a:rPr lang="en-US" dirty="0" smtClean="0"/>
              <a:t> </a:t>
            </a:r>
            <a:r>
              <a:rPr lang="en-US" dirty="0" smtClean="0">
                <a:effectLst>
                  <a:outerShdw blurRad="50800" dist="38100" algn="tr" rotWithShape="0">
                    <a:prstClr val="black">
                      <a:alpha val="40000"/>
                    </a:prstClr>
                  </a:outerShdw>
                </a:effectLst>
              </a:rPr>
              <a:t>are</a:t>
            </a:r>
            <a:r>
              <a:rPr lang="en-US" dirty="0" smtClean="0"/>
              <a:t> </a:t>
            </a:r>
            <a:r>
              <a:rPr lang="en-US" dirty="0" smtClean="0">
                <a:effectLst>
                  <a:outerShdw blurRad="50800" dist="38100" algn="tr" rotWithShape="0">
                    <a:prstClr val="black">
                      <a:alpha val="40000"/>
                    </a:prstClr>
                  </a:outerShdw>
                </a:effectLst>
              </a:rPr>
              <a:t>without</a:t>
            </a:r>
            <a:r>
              <a:rPr lang="en-US" dirty="0" smtClean="0"/>
              <a:t> </a:t>
            </a:r>
            <a:r>
              <a:rPr lang="en-US" dirty="0" smtClean="0">
                <a:effectLst>
                  <a:outerShdw blurRad="50800" dist="38100" algn="tr" rotWithShape="0">
                    <a:prstClr val="black">
                      <a:alpha val="40000"/>
                    </a:prstClr>
                  </a:outerShdw>
                </a:effectLst>
              </a:rPr>
              <a:t>any</a:t>
            </a:r>
            <a:r>
              <a:rPr lang="en-US" dirty="0" smtClean="0"/>
              <a:t> </a:t>
            </a:r>
            <a:r>
              <a:rPr lang="en-US" dirty="0" smtClean="0">
                <a:effectLst>
                  <a:outerShdw blurRad="50800" dist="38100" algn="tr" rotWithShape="0">
                    <a:prstClr val="black">
                      <a:alpha val="40000"/>
                    </a:prstClr>
                  </a:outerShdw>
                </a:effectLst>
              </a:rPr>
              <a:t>proper</a:t>
            </a:r>
            <a:r>
              <a:rPr lang="en-US" dirty="0" smtClean="0"/>
              <a:t> </a:t>
            </a:r>
            <a:r>
              <a:rPr lang="en-US" dirty="0" smtClean="0">
                <a:effectLst>
                  <a:outerShdw blurRad="50800" dist="38100" algn="tr" rotWithShape="0">
                    <a:prstClr val="black">
                      <a:alpha val="40000"/>
                    </a:prstClr>
                  </a:outerShdw>
                </a:effectLst>
              </a:rPr>
              <a:t>shelter</a:t>
            </a:r>
            <a:endParaRPr lang="en-US" dirty="0" smtClean="0"/>
          </a:p>
          <a:p>
            <a:pPr marL="354013" indent="-307975">
              <a:spcAft>
                <a:spcPts val="600"/>
              </a:spcAft>
            </a:pPr>
            <a:r>
              <a:rPr lang="en-US" dirty="0" smtClean="0">
                <a:effectLst>
                  <a:outerShdw blurRad="50800" dist="38100" algn="tr" rotWithShape="0">
                    <a:prstClr val="black">
                      <a:alpha val="40000"/>
                    </a:prstClr>
                  </a:outerShdw>
                </a:effectLst>
              </a:rPr>
              <a:t>India</a:t>
            </a:r>
            <a:r>
              <a:rPr lang="en-US" dirty="0">
                <a:effectLst>
                  <a:outerShdw blurRad="50800" dist="38100" algn="tr" rotWithShape="0">
                    <a:prstClr val="black">
                      <a:alpha val="40000"/>
                    </a:prstClr>
                  </a:outerShdw>
                </a:effectLst>
              </a:rPr>
              <a:t>:</a:t>
            </a:r>
            <a:r>
              <a:rPr lang="en-US" dirty="0"/>
              <a:t> </a:t>
            </a:r>
            <a:r>
              <a:rPr lang="en-US" dirty="0">
                <a:effectLst>
                  <a:outerShdw blurRad="50800" dist="38100" algn="tr" rotWithShape="0">
                    <a:prstClr val="black">
                      <a:alpha val="40000"/>
                    </a:prstClr>
                  </a:outerShdw>
                </a:effectLst>
              </a:rPr>
              <a:t>52,000</a:t>
            </a:r>
            <a:r>
              <a:rPr lang="en-US" dirty="0"/>
              <a:t> </a:t>
            </a:r>
            <a:r>
              <a:rPr lang="en-US" dirty="0">
                <a:effectLst>
                  <a:outerShdw blurRad="50800" dist="38100" algn="tr" rotWithShape="0">
                    <a:prstClr val="black">
                      <a:alpha val="40000"/>
                    </a:prstClr>
                  </a:outerShdw>
                </a:effectLst>
              </a:rPr>
              <a:t>slums</a:t>
            </a:r>
            <a:r>
              <a:rPr lang="en-US" dirty="0"/>
              <a:t> </a:t>
            </a:r>
            <a:r>
              <a:rPr lang="en-US" dirty="0">
                <a:effectLst>
                  <a:outerShdw blurRad="50800" dist="38100" algn="tr" rotWithShape="0">
                    <a:prstClr val="black">
                      <a:alpha val="40000"/>
                    </a:prstClr>
                  </a:outerShdw>
                </a:effectLst>
              </a:rPr>
              <a:t>holding</a:t>
            </a:r>
            <a:r>
              <a:rPr lang="en-US" dirty="0"/>
              <a:t> </a:t>
            </a:r>
            <a:r>
              <a:rPr lang="en-US" dirty="0">
                <a:effectLst>
                  <a:outerShdw blurRad="50800" dist="38100" algn="tr" rotWithShape="0">
                    <a:prstClr val="black">
                      <a:alpha val="40000"/>
                    </a:prstClr>
                  </a:outerShdw>
                </a:effectLst>
              </a:rPr>
              <a:t>8</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households,</a:t>
            </a:r>
            <a:r>
              <a:rPr lang="en-US" dirty="0"/>
              <a:t> </a:t>
            </a:r>
            <a:r>
              <a:rPr lang="en-US" dirty="0">
                <a:effectLst>
                  <a:outerShdw blurRad="50800" dist="38100" algn="tr" rotWithShape="0">
                    <a:prstClr val="black">
                      <a:alpha val="40000"/>
                    </a:prstClr>
                  </a:outerShdw>
                </a:effectLst>
              </a:rPr>
              <a:t>representing</a:t>
            </a:r>
            <a:r>
              <a:rPr lang="en-US" dirty="0"/>
              <a:t> </a:t>
            </a:r>
            <a:r>
              <a:rPr lang="en-US" dirty="0">
                <a:effectLst>
                  <a:outerShdw blurRad="50800" dist="38100" algn="tr" rotWithShape="0">
                    <a:prstClr val="black">
                      <a:alpha val="40000"/>
                    </a:prstClr>
                  </a:outerShdw>
                </a:effectLst>
              </a:rPr>
              <a:t>about</a:t>
            </a:r>
            <a:r>
              <a:rPr lang="en-US" dirty="0"/>
              <a:t> </a:t>
            </a:r>
            <a:r>
              <a:rPr lang="en-US" dirty="0">
                <a:effectLst>
                  <a:outerShdw blurRad="50800" dist="38100" algn="tr" rotWithShape="0">
                    <a:prstClr val="black">
                      <a:alpha val="40000"/>
                    </a:prstClr>
                  </a:outerShdw>
                </a:effectLst>
              </a:rPr>
              <a:t>14</a:t>
            </a:r>
            <a:r>
              <a:rPr lang="en-US" dirty="0"/>
              <a:t> </a:t>
            </a:r>
            <a:r>
              <a:rPr lang="en-US" dirty="0">
                <a:effectLst>
                  <a:outerShdw blurRad="50800" dist="38100" algn="tr" rotWithShape="0">
                    <a:prstClr val="black">
                      <a:alpha val="40000"/>
                    </a:prstClr>
                  </a:outerShdw>
                </a:effectLst>
              </a:rPr>
              <a:t>percent</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total</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population.</a:t>
            </a:r>
            <a:endParaRPr lang="en-US" dirty="0"/>
          </a:p>
          <a:p>
            <a:pPr marL="354013" indent="-307975">
              <a:spcAft>
                <a:spcPts val="600"/>
              </a:spcAft>
            </a:pPr>
            <a:r>
              <a:rPr lang="en-US" dirty="0" smtClean="0">
                <a:effectLst>
                  <a:outerShdw blurRad="50800" dist="38100" algn="tr" rotWithShape="0">
                    <a:prstClr val="black">
                      <a:alpha val="40000"/>
                    </a:prstClr>
                  </a:outerShdw>
                </a:effectLst>
              </a:rPr>
              <a:t>Pakistan</a:t>
            </a:r>
            <a:r>
              <a:rPr lang="en-US" dirty="0">
                <a:effectLst>
                  <a:outerShdw blurRad="50800" dist="38100" algn="tr" rotWithShape="0">
                    <a:prstClr val="black">
                      <a:alpha val="40000"/>
                    </a:prstClr>
                  </a:outerShdw>
                </a:effectLst>
              </a:rPr>
              <a:t>:</a:t>
            </a:r>
            <a:r>
              <a:rPr lang="en-US" dirty="0"/>
              <a:t> </a:t>
            </a:r>
            <a:r>
              <a:rPr lang="en-US" dirty="0">
                <a:effectLst>
                  <a:outerShdw blurRad="50800" dist="38100" algn="tr" rotWithShape="0">
                    <a:prstClr val="black">
                      <a:alpha val="40000"/>
                    </a:prstClr>
                  </a:outerShdw>
                </a:effectLst>
              </a:rPr>
              <a:t>Karachi</a:t>
            </a:r>
            <a:r>
              <a:rPr lang="en-US" dirty="0"/>
              <a:t> </a:t>
            </a:r>
            <a:r>
              <a:rPr lang="en-US" dirty="0">
                <a:effectLst>
                  <a:outerShdw blurRad="50800" dist="38100" algn="tr" rotWithShape="0">
                    <a:prstClr val="black">
                      <a:alpha val="40000"/>
                    </a:prstClr>
                  </a:outerShdw>
                </a:effectLst>
              </a:rPr>
              <a:t>alone</a:t>
            </a:r>
            <a:r>
              <a:rPr lang="en-US" dirty="0"/>
              <a:t> </a:t>
            </a:r>
            <a:r>
              <a:rPr lang="en-US" dirty="0">
                <a:effectLst>
                  <a:outerShdw blurRad="50800" dist="38100" algn="tr" rotWithShape="0">
                    <a:prstClr val="black">
                      <a:alpha val="40000"/>
                    </a:prstClr>
                  </a:outerShdw>
                </a:effectLst>
              </a:rPr>
              <a:t>has</a:t>
            </a:r>
            <a:r>
              <a:rPr lang="en-US" dirty="0"/>
              <a:t> </a:t>
            </a:r>
            <a:r>
              <a:rPr lang="en-US" dirty="0">
                <a:effectLst>
                  <a:outerShdw blurRad="50800" dist="38100" algn="tr" rotWithShape="0">
                    <a:prstClr val="black">
                      <a:alpha val="40000"/>
                    </a:prstClr>
                  </a:outerShdw>
                </a:effectLst>
              </a:rPr>
              <a:t>between</a:t>
            </a:r>
            <a:r>
              <a:rPr lang="en-US" dirty="0"/>
              <a:t> </a:t>
            </a:r>
            <a:r>
              <a:rPr lang="en-US" dirty="0">
                <a:effectLst>
                  <a:outerShdw blurRad="50800" dist="38100" algn="tr" rotWithShape="0">
                    <a:prstClr val="black">
                      <a:alpha val="40000"/>
                    </a:prstClr>
                  </a:outerShdw>
                </a:effectLst>
              </a:rPr>
              <a:t>600-800</a:t>
            </a:r>
            <a:r>
              <a:rPr lang="en-US" dirty="0"/>
              <a:t> </a:t>
            </a:r>
            <a:r>
              <a:rPr lang="en-US" dirty="0">
                <a:effectLst>
                  <a:outerShdw blurRad="50800" dist="38100" algn="tr" rotWithShape="0">
                    <a:prstClr val="black">
                      <a:alpha val="40000"/>
                    </a:prstClr>
                  </a:outerShdw>
                </a:effectLst>
              </a:rPr>
              <a:t>slums,</a:t>
            </a:r>
            <a:r>
              <a:rPr lang="en-US" dirty="0"/>
              <a:t> </a:t>
            </a:r>
            <a:r>
              <a:rPr lang="en-US" dirty="0">
                <a:effectLst>
                  <a:outerShdw blurRad="50800" dist="38100" algn="tr" rotWithShape="0">
                    <a:prstClr val="black">
                      <a:alpha val="40000"/>
                    </a:prstClr>
                  </a:outerShdw>
                </a:effectLst>
              </a:rPr>
              <a:t>sheltering</a:t>
            </a:r>
            <a:r>
              <a:rPr lang="en-US" dirty="0"/>
              <a:t> </a:t>
            </a:r>
            <a:r>
              <a:rPr lang="en-US" dirty="0">
                <a:effectLst>
                  <a:outerShdw blurRad="50800" dist="38100" algn="tr" rotWithShape="0">
                    <a:prstClr val="black">
                      <a:alpha val="40000"/>
                    </a:prstClr>
                  </a:outerShdw>
                </a:effectLst>
              </a:rPr>
              <a:t>about</a:t>
            </a:r>
            <a:r>
              <a:rPr lang="en-US" dirty="0"/>
              <a:t> </a:t>
            </a:r>
            <a:r>
              <a:rPr lang="en-US" dirty="0">
                <a:effectLst>
                  <a:outerShdw blurRad="50800" dist="38100" algn="tr" rotWithShape="0">
                    <a:prstClr val="black">
                      <a:alpha val="40000"/>
                    </a:prstClr>
                  </a:outerShdw>
                </a:effectLst>
              </a:rPr>
              <a:t>7.6</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(or</a:t>
            </a:r>
            <a:r>
              <a:rPr lang="en-US" dirty="0"/>
              <a:t> </a:t>
            </a:r>
            <a:r>
              <a:rPr lang="en-US" dirty="0">
                <a:effectLst>
                  <a:outerShdw blurRad="50800" dist="38100" algn="tr" rotWithShape="0">
                    <a:prstClr val="black">
                      <a:alpha val="40000"/>
                    </a:prstClr>
                  </a:outerShdw>
                </a:effectLst>
              </a:rPr>
              <a:t>1</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households)</a:t>
            </a:r>
            <a:r>
              <a:rPr lang="en-US" dirty="0"/>
              <a:t> </a:t>
            </a:r>
            <a:r>
              <a:rPr lang="en-US" dirty="0">
                <a:effectLst>
                  <a:outerShdw blurRad="50800" dist="38100" algn="tr" rotWithShape="0">
                    <a:prstClr val="black">
                      <a:alpha val="40000"/>
                    </a:prstClr>
                  </a:outerShdw>
                </a:effectLst>
              </a:rPr>
              <a:t>out</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total</a:t>
            </a:r>
            <a:r>
              <a:rPr lang="en-US" dirty="0"/>
              <a:t> </a:t>
            </a:r>
            <a:r>
              <a:rPr lang="en-US" dirty="0">
                <a:effectLst>
                  <a:outerShdw blurRad="50800" dist="38100" algn="tr" rotWithShape="0">
                    <a:prstClr val="black">
                      <a:alpha val="40000"/>
                    </a:prstClr>
                  </a:outerShdw>
                </a:effectLst>
              </a:rPr>
              <a:t>city</a:t>
            </a:r>
            <a:r>
              <a:rPr lang="en-US" dirty="0"/>
              <a:t> </a:t>
            </a:r>
            <a:r>
              <a:rPr lang="en-US" dirty="0">
                <a:effectLst>
                  <a:outerShdw blurRad="50800" dist="38100" algn="tr" rotWithShape="0">
                    <a:prstClr val="black">
                      <a:alpha val="40000"/>
                    </a:prstClr>
                  </a:outerShdw>
                </a:effectLst>
              </a:rPr>
              <a:t>population</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15.1</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people</a:t>
            </a:r>
            <a:endParaRPr lang="en-US" dirty="0"/>
          </a:p>
          <a:p>
            <a:pPr marL="354013" indent="-307975">
              <a:spcAft>
                <a:spcPts val="600"/>
              </a:spcAft>
            </a:pPr>
            <a:r>
              <a:rPr lang="en-US" dirty="0" smtClean="0">
                <a:effectLst>
                  <a:outerShdw blurRad="50800" dist="38100" algn="tr" rotWithShape="0">
                    <a:prstClr val="black">
                      <a:alpha val="40000"/>
                    </a:prstClr>
                  </a:outerShdw>
                </a:effectLst>
              </a:rPr>
              <a:t>Sri</a:t>
            </a:r>
            <a:r>
              <a:rPr lang="en-US" dirty="0" smtClean="0"/>
              <a:t> </a:t>
            </a:r>
            <a:r>
              <a:rPr lang="en-US" dirty="0">
                <a:effectLst>
                  <a:outerShdw blurRad="50800" dist="38100" algn="tr" rotWithShape="0">
                    <a:prstClr val="black">
                      <a:alpha val="40000"/>
                    </a:prstClr>
                  </a:outerShdw>
                </a:effectLst>
              </a:rPr>
              <a:t>Lanka:</a:t>
            </a:r>
            <a:r>
              <a:rPr lang="en-US" dirty="0"/>
              <a:t> </a:t>
            </a:r>
            <a:r>
              <a:rPr lang="en-US" dirty="0">
                <a:effectLst>
                  <a:outerShdw blurRad="50800" dist="38100" algn="tr" rotWithShape="0">
                    <a:prstClr val="black">
                      <a:alpha val="40000"/>
                    </a:prstClr>
                  </a:outerShdw>
                </a:effectLst>
              </a:rPr>
              <a:t>A</a:t>
            </a:r>
            <a:r>
              <a:rPr lang="en-US" dirty="0"/>
              <a:t> </a:t>
            </a:r>
            <a:r>
              <a:rPr lang="en-US" dirty="0">
                <a:effectLst>
                  <a:outerShdw blurRad="50800" dist="38100" algn="tr" rotWithShape="0">
                    <a:prstClr val="black">
                      <a:alpha val="40000"/>
                    </a:prstClr>
                  </a:outerShdw>
                </a:effectLst>
              </a:rPr>
              <a:t>considerable</a:t>
            </a:r>
            <a:r>
              <a:rPr lang="en-US" dirty="0"/>
              <a:t> </a:t>
            </a:r>
            <a:r>
              <a:rPr lang="en-US" dirty="0">
                <a:effectLst>
                  <a:outerShdw blurRad="50800" dist="38100" algn="tr" rotWithShape="0">
                    <a:prstClr val="black">
                      <a:alpha val="40000"/>
                    </a:prstClr>
                  </a:outerShdw>
                </a:effectLst>
              </a:rPr>
              <a:t>share</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population</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Sri</a:t>
            </a:r>
            <a:r>
              <a:rPr lang="en-US" dirty="0"/>
              <a:t> </a:t>
            </a:r>
            <a:r>
              <a:rPr lang="en-US" dirty="0">
                <a:effectLst>
                  <a:outerShdw blurRad="50800" dist="38100" algn="tr" rotWithShape="0">
                    <a:prstClr val="black">
                      <a:alpha val="40000"/>
                    </a:prstClr>
                  </a:outerShdw>
                </a:effectLst>
              </a:rPr>
              <a:t>Lanka</a:t>
            </a:r>
            <a:r>
              <a:rPr lang="en-US" dirty="0"/>
              <a:t> </a:t>
            </a:r>
            <a:r>
              <a:rPr lang="en-US" dirty="0">
                <a:effectLst>
                  <a:outerShdw blurRad="50800" dist="38100" algn="tr" rotWithShape="0">
                    <a:prstClr val="black">
                      <a:alpha val="40000"/>
                    </a:prstClr>
                  </a:outerShdw>
                </a:effectLst>
              </a:rPr>
              <a:t>lives</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plantations,</a:t>
            </a:r>
            <a:r>
              <a:rPr lang="en-US" dirty="0"/>
              <a:t> </a:t>
            </a:r>
            <a:r>
              <a:rPr lang="en-US" dirty="0">
                <a:effectLst>
                  <a:outerShdw blurRad="50800" dist="38100" algn="tr" rotWithShape="0">
                    <a:prstClr val="black">
                      <a:alpha val="40000"/>
                    </a:prstClr>
                  </a:outerShdw>
                </a:effectLst>
              </a:rPr>
              <a:t>slums</a:t>
            </a:r>
            <a:r>
              <a:rPr lang="en-US" dirty="0"/>
              <a:t> </a:t>
            </a:r>
            <a:r>
              <a:rPr lang="en-US" dirty="0">
                <a:effectLst>
                  <a:outerShdw blurRad="50800" dist="38100" algn="tr" rotWithShape="0">
                    <a:prstClr val="black">
                      <a:alpha val="40000"/>
                    </a:prstClr>
                  </a:outerShdw>
                </a:effectLst>
              </a:rPr>
              <a:t>and</a:t>
            </a:r>
            <a:r>
              <a:rPr lang="en-US" dirty="0"/>
              <a:t> </a:t>
            </a:r>
            <a:r>
              <a:rPr lang="en-US" dirty="0">
                <a:effectLst>
                  <a:outerShdw blurRad="50800" dist="38100" algn="tr" rotWithShape="0">
                    <a:prstClr val="black">
                      <a:alpha val="40000"/>
                    </a:prstClr>
                  </a:outerShdw>
                </a:effectLst>
              </a:rPr>
              <a:t>shanties.</a:t>
            </a:r>
            <a:endParaRPr lang="en-US" dirty="0"/>
          </a:p>
          <a:p>
            <a:pPr marL="354013" indent="-307975">
              <a:spcAft>
                <a:spcPts val="600"/>
              </a:spcAft>
            </a:pPr>
            <a:r>
              <a:rPr lang="en-US" dirty="0" smtClean="0">
                <a:effectLst>
                  <a:outerShdw blurRad="50800" dist="38100" algn="tr" rotWithShape="0">
                    <a:prstClr val="black">
                      <a:alpha val="40000"/>
                    </a:prstClr>
                  </a:outerShdw>
                </a:effectLst>
              </a:rPr>
              <a:t>Mongolia</a:t>
            </a:r>
            <a:r>
              <a:rPr lang="en-US" dirty="0">
                <a:effectLst>
                  <a:outerShdw blurRad="50800" dist="38100" algn="tr" rotWithShape="0">
                    <a:prstClr val="black">
                      <a:alpha val="40000"/>
                    </a:prstClr>
                  </a:outerShdw>
                </a:effectLst>
              </a:rPr>
              <a:t>:</a:t>
            </a:r>
            <a:r>
              <a:rPr lang="en-US" dirty="0"/>
              <a:t> </a:t>
            </a:r>
            <a:r>
              <a:rPr lang="en-US" dirty="0">
                <a:effectLst>
                  <a:outerShdw blurRad="50800" dist="38100" algn="tr" rotWithShape="0">
                    <a:prstClr val="black">
                      <a:alpha val="40000"/>
                    </a:prstClr>
                  </a:outerShdw>
                </a:effectLst>
              </a:rPr>
              <a:t>51%</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population</a:t>
            </a:r>
            <a:r>
              <a:rPr lang="en-US" dirty="0"/>
              <a:t> </a:t>
            </a:r>
            <a:r>
              <a:rPr lang="en-US" dirty="0">
                <a:effectLst>
                  <a:outerShdw blurRad="50800" dist="38100" algn="tr" rotWithShape="0">
                    <a:prstClr val="black">
                      <a:alpha val="40000"/>
                    </a:prstClr>
                  </a:outerShdw>
                </a:effectLst>
              </a:rPr>
              <a:t>is</a:t>
            </a:r>
            <a:r>
              <a:rPr lang="en-US" dirty="0"/>
              <a:t> </a:t>
            </a:r>
            <a:r>
              <a:rPr lang="en-US" dirty="0">
                <a:effectLst>
                  <a:outerShdw blurRad="50800" dist="38100" algn="tr" rotWithShape="0">
                    <a:prstClr val="black">
                      <a:alpha val="40000"/>
                    </a:prstClr>
                  </a:outerShdw>
                </a:effectLst>
              </a:rPr>
              <a:t>residing</a:t>
            </a:r>
            <a:r>
              <a:rPr lang="en-US" dirty="0"/>
              <a:t> </a:t>
            </a:r>
            <a:r>
              <a:rPr lang="en-US" dirty="0">
                <a:effectLst>
                  <a:outerShdw blurRad="50800" dist="38100" algn="tr" rotWithShape="0">
                    <a:prstClr val="black">
                      <a:alpha val="40000"/>
                    </a:prstClr>
                  </a:outerShdw>
                </a:effectLst>
              </a:rPr>
              <a:t>in</a:t>
            </a:r>
            <a:r>
              <a:rPr lang="en-US" dirty="0"/>
              <a:t> </a:t>
            </a:r>
            <a:r>
              <a:rPr lang="en-US" dirty="0" smtClean="0">
                <a:effectLst>
                  <a:outerShdw blurRad="50800" dist="38100" algn="tr" rotWithShape="0">
                    <a:prstClr val="black">
                      <a:alpha val="40000"/>
                    </a:prstClr>
                  </a:outerShdw>
                </a:effectLst>
              </a:rPr>
              <a:t>temporary ”</a:t>
            </a:r>
            <a:r>
              <a:rPr lang="en-US" dirty="0" smtClean="0"/>
              <a:t> </a:t>
            </a:r>
            <a:r>
              <a:rPr lang="en-US" dirty="0" err="1" smtClean="0">
                <a:effectLst>
                  <a:outerShdw blurRad="50800" dist="38100" algn="tr" rotWithShape="0">
                    <a:prstClr val="black">
                      <a:alpha val="40000"/>
                    </a:prstClr>
                  </a:outerShdw>
                </a:effectLst>
              </a:rPr>
              <a:t>ger</a:t>
            </a:r>
            <a:r>
              <a:rPr lang="en-US" dirty="0" smtClean="0">
                <a:effectLst>
                  <a:outerShdw blurRad="50800" dist="38100" algn="tr" rotWithShape="0">
                    <a:prstClr val="black">
                      <a:alpha val="40000"/>
                    </a:prstClr>
                  </a:outerShdw>
                </a:effectLst>
              </a:rPr>
              <a:t>” dwellings</a:t>
            </a:r>
            <a:endParaRPr lang="en-US" dirty="0"/>
          </a:p>
          <a:p>
            <a:pPr marL="354013" indent="-307975">
              <a:spcAft>
                <a:spcPts val="600"/>
              </a:spcAft>
            </a:pPr>
            <a:r>
              <a:rPr lang="en-US" dirty="0" smtClean="0">
                <a:effectLst>
                  <a:outerShdw blurRad="50800" dist="38100" algn="tr" rotWithShape="0">
                    <a:prstClr val="black">
                      <a:alpha val="40000"/>
                    </a:prstClr>
                  </a:outerShdw>
                </a:effectLst>
              </a:rPr>
              <a:t>Indonesia</a:t>
            </a:r>
            <a:r>
              <a:rPr lang="en-US" dirty="0">
                <a:effectLst>
                  <a:outerShdw blurRad="50800" dist="38100" algn="tr" rotWithShape="0">
                    <a:prstClr val="black">
                      <a:alpha val="40000"/>
                    </a:prstClr>
                  </a:outerShdw>
                </a:effectLst>
              </a:rPr>
              <a:t>:</a:t>
            </a:r>
            <a:r>
              <a:rPr lang="en-US" dirty="0"/>
              <a:t> </a:t>
            </a:r>
            <a:r>
              <a:rPr lang="en-US" dirty="0">
                <a:effectLst>
                  <a:outerShdw blurRad="50800" dist="38100" algn="tr" rotWithShape="0">
                    <a:prstClr val="black">
                      <a:alpha val="40000"/>
                    </a:prstClr>
                  </a:outerShdw>
                </a:effectLst>
              </a:rPr>
              <a:t>17.2</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families</a:t>
            </a:r>
            <a:r>
              <a:rPr lang="en-US" dirty="0"/>
              <a:t> </a:t>
            </a:r>
            <a:r>
              <a:rPr lang="en-US" dirty="0">
                <a:effectLst>
                  <a:outerShdw blurRad="50800" dist="38100" algn="tr" rotWithShape="0">
                    <a:prstClr val="black">
                      <a:alpha val="40000"/>
                    </a:prstClr>
                  </a:outerShdw>
                </a:effectLst>
              </a:rPr>
              <a:t>live</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approximately</a:t>
            </a:r>
            <a:r>
              <a:rPr lang="en-US" dirty="0"/>
              <a:t> </a:t>
            </a:r>
            <a:r>
              <a:rPr lang="en-US" dirty="0">
                <a:effectLst>
                  <a:outerShdw blurRad="50800" dist="38100" algn="tr" rotWithShape="0">
                    <a:prstClr val="black">
                      <a:alpha val="40000"/>
                    </a:prstClr>
                  </a:outerShdw>
                </a:effectLst>
              </a:rPr>
              <a:t>10,000</a:t>
            </a:r>
            <a:r>
              <a:rPr lang="en-US" dirty="0"/>
              <a:t> </a:t>
            </a:r>
            <a:r>
              <a:rPr lang="en-US" dirty="0">
                <a:effectLst>
                  <a:outerShdw blurRad="50800" dist="38100" algn="tr" rotWithShape="0">
                    <a:prstClr val="black">
                      <a:alpha val="40000"/>
                    </a:prstClr>
                  </a:outerShdw>
                </a:effectLst>
              </a:rPr>
              <a:t>slum</a:t>
            </a:r>
            <a:r>
              <a:rPr lang="en-US" dirty="0"/>
              <a:t> </a:t>
            </a:r>
            <a:r>
              <a:rPr lang="en-US" dirty="0">
                <a:effectLst>
                  <a:outerShdw blurRad="50800" dist="38100" algn="tr" rotWithShape="0">
                    <a:prstClr val="black">
                      <a:alpha val="40000"/>
                    </a:prstClr>
                  </a:outerShdw>
                </a:effectLst>
              </a:rPr>
              <a:t>areas</a:t>
            </a:r>
            <a:endParaRPr lang="en-US" dirty="0"/>
          </a:p>
          <a:p>
            <a:pPr marL="68580" indent="0">
              <a:buNone/>
            </a:pPr>
            <a:r>
              <a:rPr lang="en-US" dirty="0" smtClean="0"/>
              <a:t>Answer: Slums Rehabilitations, Slums </a:t>
            </a:r>
            <a:r>
              <a:rPr lang="en-US" dirty="0" err="1" smtClean="0"/>
              <a:t>Upgradation,Low</a:t>
            </a:r>
            <a:r>
              <a:rPr lang="en-US" dirty="0" smtClean="0"/>
              <a:t>-Cost Housing, and Housing Microfinance projects on a manufacturing scale.</a:t>
            </a:r>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14</a:t>
            </a:fld>
            <a:endParaRPr lang="en-US"/>
          </a:p>
        </p:txBody>
      </p:sp>
    </p:spTree>
    <p:extLst>
      <p:ext uri="{BB962C8B-B14F-4D97-AF65-F5344CB8AC3E}">
        <p14:creationId xmlns:p14="http://schemas.microsoft.com/office/powerpoint/2010/main" val="3937312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315200" cy="620697"/>
          </a:xfrm>
        </p:spPr>
        <p:txBody>
          <a:bodyPr>
            <a:normAutofit fontScale="90000"/>
          </a:bodyPr>
          <a:lstStyle/>
          <a:p>
            <a:r>
              <a:rPr lang="en-US" b="1" dirty="0">
                <a:solidFill>
                  <a:srgbClr val="FFFF00"/>
                </a:solidFill>
                <a:effectLst>
                  <a:outerShdw blurRad="50800" dist="38100" algn="tr" rotWithShape="0">
                    <a:prstClr val="black">
                      <a:alpha val="40000"/>
                    </a:prstClr>
                  </a:outerShdw>
                </a:effectLst>
              </a:rPr>
              <a:t>Urbanization</a:t>
            </a:r>
            <a:r>
              <a:rPr lang="en-US" b="1" dirty="0">
                <a:solidFill>
                  <a:srgbClr val="FFFF00"/>
                </a:solidFill>
              </a:rPr>
              <a:t>	</a:t>
            </a:r>
            <a:r>
              <a:rPr lang="en-US" b="1" dirty="0" smtClean="0">
                <a:solidFill>
                  <a:srgbClr val="FFFF00"/>
                </a:solidFill>
                <a:effectLst>
                  <a:outerShdw blurRad="50800" dist="38100" algn="tr" rotWithShape="0">
                    <a:prstClr val="black">
                      <a:alpha val="40000"/>
                    </a:prstClr>
                  </a:outerShdw>
                </a:effectLst>
              </a:rPr>
              <a:t>Explosion</a:t>
            </a:r>
            <a:endParaRPr lang="en-US" dirty="0"/>
          </a:p>
        </p:txBody>
      </p:sp>
      <p:sp>
        <p:nvSpPr>
          <p:cNvPr id="3" name="Content Placeholder 2"/>
          <p:cNvSpPr>
            <a:spLocks noGrp="1"/>
          </p:cNvSpPr>
          <p:nvPr>
            <p:ph idx="1"/>
          </p:nvPr>
        </p:nvSpPr>
        <p:spPr>
          <a:xfrm>
            <a:off x="838200" y="1447800"/>
            <a:ext cx="7772400" cy="4724400"/>
          </a:xfrm>
        </p:spPr>
        <p:txBody>
          <a:bodyPr>
            <a:normAutofit fontScale="85000" lnSpcReduction="20000"/>
          </a:bodyPr>
          <a:lstStyle/>
          <a:p>
            <a:pPr>
              <a:spcAft>
                <a:spcPts val="600"/>
              </a:spcAft>
            </a:pPr>
            <a:r>
              <a:rPr lang="en-US" sz="2400" dirty="0" smtClean="0">
                <a:effectLst>
                  <a:outerShdw blurRad="50800" dist="38100" algn="tr" rotWithShape="0">
                    <a:prstClr val="black">
                      <a:alpha val="40000"/>
                    </a:prstClr>
                  </a:outerShdw>
                </a:effectLst>
                <a:latin typeface="+mj-lt"/>
              </a:rPr>
              <a:t>World</a:t>
            </a:r>
            <a:r>
              <a:rPr lang="en-US" sz="2400" dirty="0" smtClean="0">
                <a:latin typeface="+mj-lt"/>
              </a:rPr>
              <a:t> </a:t>
            </a:r>
            <a:r>
              <a:rPr lang="en-US" sz="2400" dirty="0">
                <a:effectLst>
                  <a:outerShdw blurRad="50800" dist="38100" algn="tr" rotWithShape="0">
                    <a:prstClr val="black">
                      <a:alpha val="40000"/>
                    </a:prstClr>
                  </a:outerShdw>
                </a:effectLst>
                <a:latin typeface="+mj-lt"/>
              </a:rPr>
              <a:t>population</a:t>
            </a:r>
            <a:r>
              <a:rPr lang="en-US" sz="2400" dirty="0">
                <a:latin typeface="+mj-lt"/>
              </a:rPr>
              <a:t> </a:t>
            </a:r>
            <a:r>
              <a:rPr lang="en-US" sz="2400" dirty="0">
                <a:effectLst>
                  <a:outerShdw blurRad="50800" dist="38100" algn="tr" rotWithShape="0">
                    <a:prstClr val="black">
                      <a:alpha val="40000"/>
                    </a:prstClr>
                  </a:outerShdw>
                </a:effectLst>
                <a:latin typeface="+mj-lt"/>
              </a:rPr>
              <a:t>is</a:t>
            </a:r>
            <a:r>
              <a:rPr lang="en-US" sz="2400" dirty="0">
                <a:latin typeface="+mj-lt"/>
              </a:rPr>
              <a:t> </a:t>
            </a:r>
            <a:r>
              <a:rPr lang="en-US" sz="2400" dirty="0">
                <a:effectLst>
                  <a:outerShdw blurRad="50800" dist="38100" algn="tr" rotWithShape="0">
                    <a:prstClr val="black">
                      <a:alpha val="40000"/>
                    </a:prstClr>
                  </a:outerShdw>
                </a:effectLst>
                <a:latin typeface="+mj-lt"/>
              </a:rPr>
              <a:t>expected</a:t>
            </a:r>
            <a:r>
              <a:rPr lang="en-US" sz="2400" dirty="0">
                <a:latin typeface="+mj-lt"/>
              </a:rPr>
              <a:t> </a:t>
            </a:r>
            <a:r>
              <a:rPr lang="en-US" sz="2400" dirty="0">
                <a:effectLst>
                  <a:outerShdw blurRad="50800" dist="38100" algn="tr" rotWithShape="0">
                    <a:prstClr val="black">
                      <a:alpha val="40000"/>
                    </a:prstClr>
                  </a:outerShdw>
                </a:effectLst>
                <a:latin typeface="+mj-lt"/>
              </a:rPr>
              <a:t>to</a:t>
            </a:r>
            <a:r>
              <a:rPr lang="en-US" sz="2400" dirty="0">
                <a:latin typeface="+mj-lt"/>
              </a:rPr>
              <a:t> </a:t>
            </a:r>
            <a:r>
              <a:rPr lang="en-US" sz="2400" dirty="0">
                <a:effectLst>
                  <a:outerShdw blurRad="50800" dist="38100" algn="tr" rotWithShape="0">
                    <a:prstClr val="black">
                      <a:alpha val="40000"/>
                    </a:prstClr>
                  </a:outerShdw>
                </a:effectLst>
                <a:latin typeface="+mj-lt"/>
              </a:rPr>
              <a:t>reach</a:t>
            </a:r>
            <a:r>
              <a:rPr lang="en-US" sz="2400" dirty="0">
                <a:latin typeface="+mj-lt"/>
              </a:rPr>
              <a:t> </a:t>
            </a:r>
            <a:r>
              <a:rPr lang="en-US" sz="2400" dirty="0">
                <a:effectLst>
                  <a:outerShdw blurRad="50800" dist="38100" algn="tr" rotWithShape="0">
                    <a:prstClr val="black">
                      <a:alpha val="40000"/>
                    </a:prstClr>
                  </a:outerShdw>
                </a:effectLst>
                <a:latin typeface="+mj-lt"/>
              </a:rPr>
              <a:t>between</a:t>
            </a:r>
            <a:r>
              <a:rPr lang="en-US" sz="2400" dirty="0">
                <a:latin typeface="+mj-lt"/>
              </a:rPr>
              <a:t> </a:t>
            </a:r>
            <a:r>
              <a:rPr lang="en-US" sz="2400" dirty="0">
                <a:effectLst>
                  <a:outerShdw blurRad="50800" dist="38100" algn="tr" rotWithShape="0">
                    <a:prstClr val="black">
                      <a:alpha val="40000"/>
                    </a:prstClr>
                  </a:outerShdw>
                </a:effectLst>
                <a:latin typeface="+mj-lt"/>
              </a:rPr>
              <a:t>7.9-10.9</a:t>
            </a:r>
            <a:r>
              <a:rPr lang="en-US" sz="2400" dirty="0">
                <a:latin typeface="+mj-lt"/>
              </a:rPr>
              <a:t> </a:t>
            </a:r>
            <a:r>
              <a:rPr lang="en-US" sz="2400" dirty="0">
                <a:effectLst>
                  <a:outerShdw blurRad="50800" dist="38100" algn="tr" rotWithShape="0">
                    <a:prstClr val="black">
                      <a:alpha val="40000"/>
                    </a:prstClr>
                  </a:outerShdw>
                </a:effectLst>
                <a:latin typeface="+mj-lt"/>
              </a:rPr>
              <a:t>billion</a:t>
            </a:r>
            <a:r>
              <a:rPr lang="en-US" sz="2400" dirty="0">
                <a:latin typeface="+mj-lt"/>
              </a:rPr>
              <a:t> </a:t>
            </a:r>
            <a:r>
              <a:rPr lang="en-US" sz="2400" dirty="0" smtClean="0">
                <a:effectLst>
                  <a:outerShdw blurRad="50800" dist="38100" algn="tr" rotWithShape="0">
                    <a:prstClr val="black">
                      <a:alpha val="40000"/>
                    </a:prstClr>
                  </a:outerShdw>
                </a:effectLst>
                <a:latin typeface="+mj-lt"/>
              </a:rPr>
              <a:t>by 2050.</a:t>
            </a:r>
            <a:endParaRPr lang="en-US" sz="2400" dirty="0">
              <a:latin typeface="+mj-lt"/>
            </a:endParaRPr>
          </a:p>
          <a:p>
            <a:pPr>
              <a:spcAft>
                <a:spcPts val="600"/>
              </a:spcAft>
            </a:pPr>
            <a:r>
              <a:rPr lang="en-US" sz="2400" dirty="0" smtClean="0">
                <a:effectLst>
                  <a:outerShdw blurRad="50800" dist="38100" algn="tr" rotWithShape="0">
                    <a:prstClr val="black">
                      <a:alpha val="40000"/>
                    </a:prstClr>
                  </a:outerShdw>
                </a:effectLst>
                <a:latin typeface="+mj-lt"/>
              </a:rPr>
              <a:t>By</a:t>
            </a:r>
            <a:r>
              <a:rPr lang="en-US" sz="2400" dirty="0" smtClean="0">
                <a:latin typeface="+mj-lt"/>
              </a:rPr>
              <a:t> </a:t>
            </a:r>
            <a:r>
              <a:rPr lang="en-US" sz="2400" dirty="0">
                <a:effectLst>
                  <a:outerShdw blurRad="50800" dist="38100" algn="tr" rotWithShape="0">
                    <a:prstClr val="black">
                      <a:alpha val="40000"/>
                    </a:prstClr>
                  </a:outerShdw>
                </a:effectLst>
                <a:latin typeface="+mj-lt"/>
              </a:rPr>
              <a:t>2030</a:t>
            </a:r>
            <a:r>
              <a:rPr lang="en-US" sz="2400" dirty="0">
                <a:latin typeface="+mj-lt"/>
              </a:rPr>
              <a:t> </a:t>
            </a:r>
            <a:r>
              <a:rPr lang="en-US" sz="2400" dirty="0">
                <a:effectLst>
                  <a:outerShdw blurRad="50800" dist="38100" algn="tr" rotWithShape="0">
                    <a:prstClr val="black">
                      <a:alpha val="40000"/>
                    </a:prstClr>
                  </a:outerShdw>
                </a:effectLst>
                <a:latin typeface="+mj-lt"/>
              </a:rPr>
              <a:t>nearly</a:t>
            </a:r>
            <a:r>
              <a:rPr lang="en-US" sz="2400" dirty="0">
                <a:latin typeface="+mj-lt"/>
              </a:rPr>
              <a:t> </a:t>
            </a:r>
            <a:r>
              <a:rPr lang="en-US" sz="2400" dirty="0">
                <a:effectLst>
                  <a:outerShdw blurRad="50800" dist="38100" algn="tr" rotWithShape="0">
                    <a:prstClr val="black">
                      <a:alpha val="40000"/>
                    </a:prstClr>
                  </a:outerShdw>
                </a:effectLst>
                <a:latin typeface="+mj-lt"/>
              </a:rPr>
              <a:t>60%</a:t>
            </a:r>
            <a:r>
              <a:rPr lang="en-US" sz="2400" dirty="0">
                <a:latin typeface="+mj-lt"/>
              </a:rPr>
              <a:t> </a:t>
            </a:r>
            <a:r>
              <a:rPr lang="en-US" sz="2400" dirty="0">
                <a:effectLst>
                  <a:outerShdw blurRad="50800" dist="38100" algn="tr" rotWithShape="0">
                    <a:prstClr val="black">
                      <a:alpha val="40000"/>
                    </a:prstClr>
                  </a:outerShdw>
                </a:effectLst>
                <a:latin typeface="+mj-lt"/>
              </a:rPr>
              <a:t>of</a:t>
            </a:r>
            <a:r>
              <a:rPr lang="en-US" sz="2400" dirty="0">
                <a:latin typeface="+mj-lt"/>
              </a:rPr>
              <a:t> </a:t>
            </a:r>
            <a:r>
              <a:rPr lang="en-US" sz="2400" dirty="0">
                <a:effectLst>
                  <a:outerShdw blurRad="50800" dist="38100" algn="tr" rotWithShape="0">
                    <a:prstClr val="black">
                      <a:alpha val="40000"/>
                    </a:prstClr>
                  </a:outerShdw>
                </a:effectLst>
                <a:latin typeface="+mj-lt"/>
              </a:rPr>
              <a:t>the</a:t>
            </a:r>
            <a:r>
              <a:rPr lang="en-US" sz="2400" dirty="0">
                <a:latin typeface="+mj-lt"/>
              </a:rPr>
              <a:t> </a:t>
            </a:r>
            <a:r>
              <a:rPr lang="en-US" sz="2400" dirty="0">
                <a:effectLst>
                  <a:outerShdw blurRad="50800" dist="38100" algn="tr" rotWithShape="0">
                    <a:prstClr val="black">
                      <a:alpha val="40000"/>
                    </a:prstClr>
                  </a:outerShdw>
                </a:effectLst>
                <a:latin typeface="+mj-lt"/>
              </a:rPr>
              <a:t>world</a:t>
            </a:r>
            <a:r>
              <a:rPr lang="en-US" sz="2400" dirty="0">
                <a:latin typeface="+mj-lt"/>
              </a:rPr>
              <a:t> </a:t>
            </a:r>
            <a:r>
              <a:rPr lang="en-US" sz="2400" dirty="0">
                <a:effectLst>
                  <a:outerShdw blurRad="50800" dist="38100" algn="tr" rotWithShape="0">
                    <a:prstClr val="black">
                      <a:alpha val="40000"/>
                    </a:prstClr>
                  </a:outerShdw>
                </a:effectLst>
                <a:latin typeface="+mj-lt"/>
              </a:rPr>
              <a:t>population</a:t>
            </a:r>
            <a:r>
              <a:rPr lang="en-US" sz="2400" dirty="0">
                <a:latin typeface="+mj-lt"/>
              </a:rPr>
              <a:t> </a:t>
            </a:r>
            <a:r>
              <a:rPr lang="en-US" sz="2400" dirty="0">
                <a:effectLst>
                  <a:outerShdw blurRad="50800" dist="38100" algn="tr" rotWithShape="0">
                    <a:prstClr val="black">
                      <a:alpha val="40000"/>
                    </a:prstClr>
                  </a:outerShdw>
                </a:effectLst>
                <a:latin typeface="+mj-lt"/>
              </a:rPr>
              <a:t>will</a:t>
            </a:r>
            <a:r>
              <a:rPr lang="en-US" sz="2400" dirty="0">
                <a:latin typeface="+mj-lt"/>
              </a:rPr>
              <a:t> </a:t>
            </a:r>
            <a:r>
              <a:rPr lang="en-US" sz="2400" dirty="0">
                <a:effectLst>
                  <a:outerShdw blurRad="50800" dist="38100" algn="tr" rotWithShape="0">
                    <a:prstClr val="black">
                      <a:alpha val="40000"/>
                    </a:prstClr>
                  </a:outerShdw>
                </a:effectLst>
                <a:latin typeface="+mj-lt"/>
              </a:rPr>
              <a:t>be</a:t>
            </a:r>
            <a:r>
              <a:rPr lang="en-US" sz="2400" dirty="0">
                <a:latin typeface="+mj-lt"/>
              </a:rPr>
              <a:t> </a:t>
            </a:r>
            <a:r>
              <a:rPr lang="en-US" sz="2400" dirty="0">
                <a:effectLst>
                  <a:outerShdw blurRad="50800" dist="38100" algn="tr" rotWithShape="0">
                    <a:prstClr val="black">
                      <a:alpha val="40000"/>
                    </a:prstClr>
                  </a:outerShdw>
                </a:effectLst>
                <a:latin typeface="+mj-lt"/>
              </a:rPr>
              <a:t>urban,</a:t>
            </a:r>
            <a:r>
              <a:rPr lang="en-US" sz="2400" dirty="0">
                <a:latin typeface="+mj-lt"/>
              </a:rPr>
              <a:t> </a:t>
            </a:r>
            <a:r>
              <a:rPr lang="en-US" sz="2400" dirty="0">
                <a:effectLst>
                  <a:outerShdw blurRad="50800" dist="38100" algn="tr" rotWithShape="0">
                    <a:prstClr val="black">
                      <a:alpha val="40000"/>
                    </a:prstClr>
                  </a:outerShdw>
                </a:effectLst>
                <a:latin typeface="+mj-lt"/>
              </a:rPr>
              <a:t>and</a:t>
            </a:r>
            <a:r>
              <a:rPr lang="en-US" sz="2400" dirty="0">
                <a:latin typeface="+mj-lt"/>
              </a:rPr>
              <a:t> </a:t>
            </a:r>
            <a:r>
              <a:rPr lang="en-US" sz="2400" dirty="0">
                <a:effectLst>
                  <a:outerShdw blurRad="50800" dist="38100" algn="tr" rotWithShape="0">
                    <a:prstClr val="black">
                      <a:alpha val="40000"/>
                    </a:prstClr>
                  </a:outerShdw>
                </a:effectLst>
                <a:latin typeface="+mj-lt"/>
              </a:rPr>
              <a:t>half</a:t>
            </a:r>
            <a:r>
              <a:rPr lang="en-US" sz="2400" dirty="0">
                <a:latin typeface="+mj-lt"/>
              </a:rPr>
              <a:t> </a:t>
            </a:r>
            <a:r>
              <a:rPr lang="en-US" sz="2400" dirty="0">
                <a:effectLst>
                  <a:outerShdw blurRad="50800" dist="38100" algn="tr" rotWithShape="0">
                    <a:prstClr val="black">
                      <a:alpha val="40000"/>
                    </a:prstClr>
                  </a:outerShdw>
                </a:effectLst>
                <a:latin typeface="+mj-lt"/>
              </a:rPr>
              <a:t>of</a:t>
            </a:r>
            <a:r>
              <a:rPr lang="en-US" sz="2400" dirty="0">
                <a:latin typeface="+mj-lt"/>
              </a:rPr>
              <a:t> </a:t>
            </a:r>
            <a:r>
              <a:rPr lang="en-US" sz="2400" dirty="0">
                <a:effectLst>
                  <a:outerShdw blurRad="50800" dist="38100" algn="tr" rotWithShape="0">
                    <a:prstClr val="black">
                      <a:alpha val="40000"/>
                    </a:prstClr>
                  </a:outerShdw>
                </a:effectLst>
                <a:latin typeface="+mj-lt"/>
              </a:rPr>
              <a:t>that</a:t>
            </a:r>
            <a:r>
              <a:rPr lang="en-US" sz="2400" dirty="0">
                <a:latin typeface="+mj-lt"/>
              </a:rPr>
              <a:t> </a:t>
            </a:r>
            <a:r>
              <a:rPr lang="en-US" sz="2400" dirty="0">
                <a:effectLst>
                  <a:outerShdw blurRad="50800" dist="38100" algn="tr" rotWithShape="0">
                    <a:prstClr val="black">
                      <a:alpha val="40000"/>
                    </a:prstClr>
                  </a:outerShdw>
                </a:effectLst>
                <a:latin typeface="+mj-lt"/>
              </a:rPr>
              <a:t>will</a:t>
            </a:r>
            <a:r>
              <a:rPr lang="en-US" sz="2400" dirty="0">
                <a:latin typeface="+mj-lt"/>
              </a:rPr>
              <a:t> </a:t>
            </a:r>
            <a:r>
              <a:rPr lang="en-US" sz="2400" dirty="0">
                <a:effectLst>
                  <a:outerShdw blurRad="50800" dist="38100" algn="tr" rotWithShape="0">
                    <a:prstClr val="black">
                      <a:alpha val="40000"/>
                    </a:prstClr>
                  </a:outerShdw>
                </a:effectLst>
                <a:latin typeface="+mj-lt"/>
              </a:rPr>
              <a:t>be</a:t>
            </a:r>
            <a:r>
              <a:rPr lang="en-US" sz="2400" dirty="0">
                <a:latin typeface="+mj-lt"/>
              </a:rPr>
              <a:t> </a:t>
            </a:r>
            <a:r>
              <a:rPr lang="en-US" sz="2400" dirty="0">
                <a:effectLst>
                  <a:outerShdw blurRad="50800" dist="38100" algn="tr" rotWithShape="0">
                    <a:prstClr val="black">
                      <a:alpha val="40000"/>
                    </a:prstClr>
                  </a:outerShdw>
                </a:effectLst>
                <a:latin typeface="+mj-lt"/>
              </a:rPr>
              <a:t>urban</a:t>
            </a:r>
            <a:r>
              <a:rPr lang="en-US" sz="2400" dirty="0">
                <a:latin typeface="+mj-lt"/>
              </a:rPr>
              <a:t> </a:t>
            </a:r>
            <a:r>
              <a:rPr lang="en-US" sz="2400" dirty="0">
                <a:effectLst>
                  <a:outerShdw blurRad="50800" dist="38100" algn="tr" rotWithShape="0">
                    <a:prstClr val="black">
                      <a:alpha val="40000"/>
                    </a:prstClr>
                  </a:outerShdw>
                </a:effectLst>
                <a:latin typeface="+mj-lt"/>
              </a:rPr>
              <a:t>poor,</a:t>
            </a:r>
            <a:r>
              <a:rPr lang="en-US" sz="2400" dirty="0">
                <a:latin typeface="+mj-lt"/>
              </a:rPr>
              <a:t> </a:t>
            </a:r>
            <a:r>
              <a:rPr lang="en-US" sz="2400" dirty="0">
                <a:effectLst>
                  <a:outerShdw blurRad="50800" dist="38100" algn="tr" rotWithShape="0">
                    <a:prstClr val="black">
                      <a:alpha val="40000"/>
                    </a:prstClr>
                  </a:outerShdw>
                </a:effectLst>
                <a:latin typeface="+mj-lt"/>
              </a:rPr>
              <a:t>living</a:t>
            </a:r>
            <a:r>
              <a:rPr lang="en-US" sz="2400" dirty="0">
                <a:latin typeface="+mj-lt"/>
              </a:rPr>
              <a:t> </a:t>
            </a:r>
            <a:r>
              <a:rPr lang="en-US" sz="2400" dirty="0">
                <a:effectLst>
                  <a:outerShdw blurRad="50800" dist="38100" algn="tr" rotWithShape="0">
                    <a:prstClr val="black">
                      <a:alpha val="40000"/>
                    </a:prstClr>
                  </a:outerShdw>
                </a:effectLst>
                <a:latin typeface="+mj-lt"/>
              </a:rPr>
              <a:t>in</a:t>
            </a:r>
            <a:r>
              <a:rPr lang="en-US" sz="2400" dirty="0">
                <a:latin typeface="+mj-lt"/>
              </a:rPr>
              <a:t> </a:t>
            </a:r>
            <a:r>
              <a:rPr lang="en-US" sz="2400" dirty="0">
                <a:effectLst>
                  <a:outerShdw blurRad="50800" dist="38100" algn="tr" rotWithShape="0">
                    <a:prstClr val="black">
                      <a:alpha val="40000"/>
                    </a:prstClr>
                  </a:outerShdw>
                </a:effectLst>
                <a:latin typeface="+mj-lt"/>
              </a:rPr>
              <a:t>poor</a:t>
            </a:r>
            <a:r>
              <a:rPr lang="en-US" sz="2400" dirty="0">
                <a:latin typeface="+mj-lt"/>
              </a:rPr>
              <a:t> </a:t>
            </a:r>
            <a:r>
              <a:rPr lang="en-US" sz="2400" dirty="0">
                <a:effectLst>
                  <a:outerShdw blurRad="50800" dist="38100" algn="tr" rotWithShape="0">
                    <a:prstClr val="black">
                      <a:alpha val="40000"/>
                    </a:prstClr>
                  </a:outerShdw>
                </a:effectLst>
                <a:latin typeface="+mj-lt"/>
              </a:rPr>
              <a:t>habitat</a:t>
            </a:r>
            <a:r>
              <a:rPr lang="en-US" sz="2400" dirty="0">
                <a:latin typeface="+mj-lt"/>
              </a:rPr>
              <a:t> </a:t>
            </a:r>
            <a:r>
              <a:rPr lang="en-US" sz="2400" dirty="0">
                <a:effectLst>
                  <a:outerShdw blurRad="50800" dist="38100" algn="tr" rotWithShape="0">
                    <a:prstClr val="black">
                      <a:alpha val="40000"/>
                    </a:prstClr>
                  </a:outerShdw>
                </a:effectLst>
                <a:latin typeface="+mj-lt"/>
              </a:rPr>
              <a:t>and</a:t>
            </a:r>
            <a:r>
              <a:rPr lang="en-US" sz="2400" dirty="0">
                <a:latin typeface="+mj-lt"/>
              </a:rPr>
              <a:t> </a:t>
            </a:r>
            <a:r>
              <a:rPr lang="en-US" sz="2400" dirty="0">
                <a:effectLst>
                  <a:outerShdw blurRad="50800" dist="38100" algn="tr" rotWithShape="0">
                    <a:prstClr val="black">
                      <a:alpha val="40000"/>
                    </a:prstClr>
                  </a:outerShdw>
                </a:effectLst>
                <a:latin typeface="+mj-lt"/>
              </a:rPr>
              <a:t>in</a:t>
            </a:r>
            <a:r>
              <a:rPr lang="en-US" sz="2400" dirty="0">
                <a:latin typeface="+mj-lt"/>
              </a:rPr>
              <a:t> </a:t>
            </a:r>
            <a:r>
              <a:rPr lang="en-US" sz="2400" dirty="0" smtClean="0">
                <a:effectLst>
                  <a:outerShdw blurRad="50800" dist="38100" algn="tr" rotWithShape="0">
                    <a:prstClr val="black">
                      <a:alpha val="40000"/>
                    </a:prstClr>
                  </a:outerShdw>
                </a:effectLst>
                <a:latin typeface="+mj-lt"/>
              </a:rPr>
              <a:t>slums.</a:t>
            </a:r>
            <a:endParaRPr lang="en-US" sz="2400" dirty="0">
              <a:latin typeface="+mj-lt"/>
            </a:endParaRPr>
          </a:p>
          <a:p>
            <a:pPr>
              <a:spcAft>
                <a:spcPts val="600"/>
              </a:spcAft>
            </a:pPr>
            <a:r>
              <a:rPr lang="en-US" sz="2400" dirty="0" smtClean="0">
                <a:effectLst>
                  <a:outerShdw blurRad="50800" dist="38100" algn="tr" rotWithShape="0">
                    <a:prstClr val="black">
                      <a:alpha val="40000"/>
                    </a:prstClr>
                  </a:outerShdw>
                </a:effectLst>
                <a:latin typeface="+mj-lt"/>
              </a:rPr>
              <a:t>Urban</a:t>
            </a:r>
            <a:r>
              <a:rPr lang="en-US" sz="2400" dirty="0" smtClean="0">
                <a:latin typeface="+mj-lt"/>
              </a:rPr>
              <a:t> </a:t>
            </a:r>
            <a:r>
              <a:rPr lang="en-US" sz="2400" dirty="0">
                <a:effectLst>
                  <a:outerShdw blurRad="50800" dist="38100" algn="tr" rotWithShape="0">
                    <a:prstClr val="black">
                      <a:alpha val="40000"/>
                    </a:prstClr>
                  </a:outerShdw>
                </a:effectLst>
                <a:latin typeface="+mj-lt"/>
              </a:rPr>
              <a:t>growth</a:t>
            </a:r>
            <a:r>
              <a:rPr lang="en-US" sz="2400" dirty="0">
                <a:latin typeface="+mj-lt"/>
              </a:rPr>
              <a:t> </a:t>
            </a:r>
            <a:r>
              <a:rPr lang="en-US" sz="2400" dirty="0">
                <a:effectLst>
                  <a:outerShdw blurRad="50800" dist="38100" algn="tr" rotWithShape="0">
                    <a:prstClr val="black">
                      <a:alpha val="40000"/>
                    </a:prstClr>
                  </a:outerShdw>
                </a:effectLst>
                <a:latin typeface="+mj-lt"/>
              </a:rPr>
              <a:t>rates</a:t>
            </a:r>
            <a:r>
              <a:rPr lang="en-US" sz="2400" dirty="0">
                <a:latin typeface="+mj-lt"/>
              </a:rPr>
              <a:t> </a:t>
            </a:r>
            <a:r>
              <a:rPr lang="en-US" sz="2400" dirty="0">
                <a:effectLst>
                  <a:outerShdw blurRad="50800" dist="38100" algn="tr" rotWithShape="0">
                    <a:prstClr val="black">
                      <a:alpha val="40000"/>
                    </a:prstClr>
                  </a:outerShdw>
                </a:effectLst>
                <a:latin typeface="+mj-lt"/>
              </a:rPr>
              <a:t>are</a:t>
            </a:r>
            <a:r>
              <a:rPr lang="en-US" sz="2400" dirty="0">
                <a:latin typeface="+mj-lt"/>
              </a:rPr>
              <a:t> </a:t>
            </a:r>
            <a:r>
              <a:rPr lang="en-US" sz="2400" dirty="0">
                <a:effectLst>
                  <a:outerShdw blurRad="50800" dist="38100" algn="tr" rotWithShape="0">
                    <a:prstClr val="black">
                      <a:alpha val="40000"/>
                    </a:prstClr>
                  </a:outerShdw>
                </a:effectLst>
                <a:latin typeface="+mj-lt"/>
              </a:rPr>
              <a:t>highest</a:t>
            </a:r>
            <a:r>
              <a:rPr lang="en-US" sz="2400" dirty="0">
                <a:latin typeface="+mj-lt"/>
              </a:rPr>
              <a:t> </a:t>
            </a:r>
            <a:r>
              <a:rPr lang="en-US" sz="2400" dirty="0">
                <a:effectLst>
                  <a:outerShdw blurRad="50800" dist="38100" algn="tr" rotWithShape="0">
                    <a:prstClr val="black">
                      <a:alpha val="40000"/>
                    </a:prstClr>
                  </a:outerShdw>
                </a:effectLst>
                <a:latin typeface="+mj-lt"/>
              </a:rPr>
              <a:t>in</a:t>
            </a:r>
            <a:r>
              <a:rPr lang="en-US" sz="2400" dirty="0">
                <a:latin typeface="+mj-lt"/>
              </a:rPr>
              <a:t> </a:t>
            </a:r>
            <a:r>
              <a:rPr lang="en-US" sz="2400" dirty="0">
                <a:effectLst>
                  <a:outerShdw blurRad="50800" dist="38100" algn="tr" rotWithShape="0">
                    <a:prstClr val="black">
                      <a:alpha val="40000"/>
                    </a:prstClr>
                  </a:outerShdw>
                </a:effectLst>
                <a:latin typeface="+mj-lt"/>
              </a:rPr>
              <a:t>the</a:t>
            </a:r>
            <a:r>
              <a:rPr lang="en-US" sz="2400" dirty="0">
                <a:latin typeface="+mj-lt"/>
              </a:rPr>
              <a:t> </a:t>
            </a:r>
            <a:r>
              <a:rPr lang="en-US" sz="2400" dirty="0">
                <a:effectLst>
                  <a:outerShdw blurRad="50800" dist="38100" algn="tr" rotWithShape="0">
                    <a:prstClr val="black">
                      <a:alpha val="40000"/>
                    </a:prstClr>
                  </a:outerShdw>
                </a:effectLst>
                <a:latin typeface="+mj-lt"/>
              </a:rPr>
              <a:t>developing</a:t>
            </a:r>
            <a:r>
              <a:rPr lang="en-US" sz="2400" dirty="0">
                <a:latin typeface="+mj-lt"/>
              </a:rPr>
              <a:t> </a:t>
            </a:r>
            <a:r>
              <a:rPr lang="en-US" sz="2400" dirty="0">
                <a:effectLst>
                  <a:outerShdw blurRad="50800" dist="38100" algn="tr" rotWithShape="0">
                    <a:prstClr val="black">
                      <a:alpha val="40000"/>
                    </a:prstClr>
                  </a:outerShdw>
                </a:effectLst>
                <a:latin typeface="+mj-lt"/>
              </a:rPr>
              <a:t>world,</a:t>
            </a:r>
            <a:r>
              <a:rPr lang="en-US" sz="2400" dirty="0">
                <a:latin typeface="+mj-lt"/>
              </a:rPr>
              <a:t> </a:t>
            </a:r>
            <a:r>
              <a:rPr lang="en-US" sz="2400" dirty="0">
                <a:effectLst>
                  <a:outerShdw blurRad="50800" dist="38100" algn="tr" rotWithShape="0">
                    <a:prstClr val="black">
                      <a:alpha val="40000"/>
                    </a:prstClr>
                  </a:outerShdw>
                </a:effectLst>
                <a:latin typeface="+mj-lt"/>
              </a:rPr>
              <a:t>which</a:t>
            </a:r>
            <a:r>
              <a:rPr lang="en-US" sz="2400" dirty="0">
                <a:latin typeface="+mj-lt"/>
              </a:rPr>
              <a:t> </a:t>
            </a:r>
            <a:r>
              <a:rPr lang="en-US" sz="2400" dirty="0">
                <a:effectLst>
                  <a:outerShdw blurRad="50800" dist="38100" algn="tr" rotWithShape="0">
                    <a:prstClr val="black">
                      <a:alpha val="40000"/>
                    </a:prstClr>
                  </a:outerShdw>
                </a:effectLst>
                <a:latin typeface="+mj-lt"/>
              </a:rPr>
              <a:t>absorbs</a:t>
            </a:r>
            <a:r>
              <a:rPr lang="en-US" sz="2400" dirty="0">
                <a:latin typeface="+mj-lt"/>
              </a:rPr>
              <a:t> </a:t>
            </a:r>
            <a:r>
              <a:rPr lang="en-US" sz="2400" dirty="0">
                <a:effectLst>
                  <a:outerShdw blurRad="50800" dist="38100" algn="tr" rotWithShape="0">
                    <a:prstClr val="black">
                      <a:alpha val="40000"/>
                    </a:prstClr>
                  </a:outerShdw>
                </a:effectLst>
                <a:latin typeface="+mj-lt"/>
              </a:rPr>
              <a:t>an</a:t>
            </a:r>
            <a:r>
              <a:rPr lang="en-US" sz="2400" dirty="0">
                <a:latin typeface="+mj-lt"/>
              </a:rPr>
              <a:t> </a:t>
            </a:r>
            <a:r>
              <a:rPr lang="en-US" sz="2400" dirty="0">
                <a:effectLst>
                  <a:outerShdw blurRad="50800" dist="38100" algn="tr" rotWithShape="0">
                    <a:prstClr val="black">
                      <a:alpha val="40000"/>
                    </a:prstClr>
                  </a:outerShdw>
                </a:effectLst>
                <a:latin typeface="+mj-lt"/>
              </a:rPr>
              <a:t>average</a:t>
            </a:r>
            <a:r>
              <a:rPr lang="en-US" sz="2400" dirty="0">
                <a:latin typeface="+mj-lt"/>
              </a:rPr>
              <a:t> </a:t>
            </a:r>
            <a:r>
              <a:rPr lang="en-US" sz="2400" dirty="0">
                <a:effectLst>
                  <a:outerShdw blurRad="50800" dist="38100" algn="tr" rotWithShape="0">
                    <a:prstClr val="black">
                      <a:alpha val="40000"/>
                    </a:prstClr>
                  </a:outerShdw>
                </a:effectLst>
                <a:latin typeface="+mj-lt"/>
              </a:rPr>
              <a:t>of</a:t>
            </a:r>
            <a:r>
              <a:rPr lang="en-US" sz="2400" dirty="0">
                <a:latin typeface="+mj-lt"/>
              </a:rPr>
              <a:t> </a:t>
            </a:r>
            <a:r>
              <a:rPr lang="en-US" sz="2400" dirty="0">
                <a:effectLst>
                  <a:outerShdw blurRad="50800" dist="38100" algn="tr" rotWithShape="0">
                    <a:prstClr val="black">
                      <a:alpha val="40000"/>
                    </a:prstClr>
                  </a:outerShdw>
                </a:effectLst>
                <a:latin typeface="+mj-lt"/>
              </a:rPr>
              <a:t>5</a:t>
            </a:r>
            <a:r>
              <a:rPr lang="en-US" sz="2400" dirty="0">
                <a:latin typeface="+mj-lt"/>
              </a:rPr>
              <a:t> </a:t>
            </a:r>
            <a:r>
              <a:rPr lang="en-US" sz="2400" dirty="0">
                <a:effectLst>
                  <a:outerShdw blurRad="50800" dist="38100" algn="tr" rotWithShape="0">
                    <a:prstClr val="black">
                      <a:alpha val="40000"/>
                    </a:prstClr>
                  </a:outerShdw>
                </a:effectLst>
                <a:latin typeface="+mj-lt"/>
              </a:rPr>
              <a:t>million</a:t>
            </a:r>
            <a:r>
              <a:rPr lang="en-US" sz="2400" dirty="0">
                <a:latin typeface="+mj-lt"/>
              </a:rPr>
              <a:t> </a:t>
            </a:r>
            <a:r>
              <a:rPr lang="en-US" sz="2400" dirty="0">
                <a:effectLst>
                  <a:outerShdw blurRad="50800" dist="38100" algn="tr" rotWithShape="0">
                    <a:prstClr val="black">
                      <a:alpha val="40000"/>
                    </a:prstClr>
                  </a:outerShdw>
                </a:effectLst>
                <a:latin typeface="+mj-lt"/>
              </a:rPr>
              <a:t>new</a:t>
            </a:r>
            <a:r>
              <a:rPr lang="en-US" sz="2400" dirty="0">
                <a:latin typeface="+mj-lt"/>
              </a:rPr>
              <a:t> </a:t>
            </a:r>
            <a:r>
              <a:rPr lang="en-US" sz="2400" dirty="0">
                <a:effectLst>
                  <a:outerShdw blurRad="50800" dist="38100" algn="tr" rotWithShape="0">
                    <a:prstClr val="black">
                      <a:alpha val="40000"/>
                    </a:prstClr>
                  </a:outerShdw>
                </a:effectLst>
                <a:latin typeface="+mj-lt"/>
              </a:rPr>
              <a:t>urban</a:t>
            </a:r>
            <a:r>
              <a:rPr lang="en-US" sz="2400" dirty="0">
                <a:latin typeface="+mj-lt"/>
              </a:rPr>
              <a:t> </a:t>
            </a:r>
            <a:r>
              <a:rPr lang="en-US" sz="2400" dirty="0">
                <a:effectLst>
                  <a:outerShdw blurRad="50800" dist="38100" algn="tr" rotWithShape="0">
                    <a:prstClr val="black">
                      <a:alpha val="40000"/>
                    </a:prstClr>
                  </a:outerShdw>
                </a:effectLst>
                <a:latin typeface="+mj-lt"/>
              </a:rPr>
              <a:t>residents</a:t>
            </a:r>
            <a:r>
              <a:rPr lang="en-US" sz="2400" dirty="0">
                <a:latin typeface="+mj-lt"/>
              </a:rPr>
              <a:t> </a:t>
            </a:r>
            <a:r>
              <a:rPr lang="en-US" sz="2400" dirty="0">
                <a:effectLst>
                  <a:outerShdw blurRad="50800" dist="38100" algn="tr" rotWithShape="0">
                    <a:prstClr val="black">
                      <a:alpha val="40000"/>
                    </a:prstClr>
                  </a:outerShdw>
                </a:effectLst>
                <a:latin typeface="+mj-lt"/>
              </a:rPr>
              <a:t>every</a:t>
            </a:r>
            <a:r>
              <a:rPr lang="en-US" sz="2400" dirty="0">
                <a:latin typeface="+mj-lt"/>
              </a:rPr>
              <a:t> </a:t>
            </a:r>
            <a:r>
              <a:rPr lang="en-US" sz="2400" dirty="0">
                <a:effectLst>
                  <a:outerShdw blurRad="50800" dist="38100" algn="tr" rotWithShape="0">
                    <a:prstClr val="black">
                      <a:alpha val="40000"/>
                    </a:prstClr>
                  </a:outerShdw>
                </a:effectLst>
                <a:latin typeface="+mj-lt"/>
              </a:rPr>
              <a:t>month</a:t>
            </a:r>
            <a:r>
              <a:rPr lang="en-US" sz="2400" dirty="0">
                <a:latin typeface="+mj-lt"/>
              </a:rPr>
              <a:t> </a:t>
            </a:r>
            <a:r>
              <a:rPr lang="en-US" sz="2400" dirty="0">
                <a:effectLst>
                  <a:outerShdw blurRad="50800" dist="38100" algn="tr" rotWithShape="0">
                    <a:prstClr val="black">
                      <a:alpha val="40000"/>
                    </a:prstClr>
                  </a:outerShdw>
                </a:effectLst>
                <a:latin typeface="+mj-lt"/>
              </a:rPr>
              <a:t>and</a:t>
            </a:r>
            <a:r>
              <a:rPr lang="en-US" sz="2400" dirty="0">
                <a:latin typeface="+mj-lt"/>
              </a:rPr>
              <a:t> </a:t>
            </a:r>
            <a:r>
              <a:rPr lang="en-US" sz="2400" dirty="0">
                <a:effectLst>
                  <a:outerShdw blurRad="50800" dist="38100" algn="tr" rotWithShape="0">
                    <a:prstClr val="black">
                      <a:alpha val="40000"/>
                    </a:prstClr>
                  </a:outerShdw>
                </a:effectLst>
                <a:latin typeface="+mj-lt"/>
              </a:rPr>
              <a:t>is</a:t>
            </a:r>
            <a:r>
              <a:rPr lang="en-US" sz="2400" dirty="0">
                <a:latin typeface="+mj-lt"/>
              </a:rPr>
              <a:t> </a:t>
            </a:r>
            <a:r>
              <a:rPr lang="en-US" sz="2400" dirty="0">
                <a:effectLst>
                  <a:outerShdw blurRad="50800" dist="38100" algn="tr" rotWithShape="0">
                    <a:prstClr val="black">
                      <a:alpha val="40000"/>
                    </a:prstClr>
                  </a:outerShdw>
                </a:effectLst>
                <a:latin typeface="+mj-lt"/>
              </a:rPr>
              <a:t>responsible</a:t>
            </a:r>
            <a:r>
              <a:rPr lang="en-US" sz="2400" dirty="0">
                <a:latin typeface="+mj-lt"/>
              </a:rPr>
              <a:t> </a:t>
            </a:r>
            <a:r>
              <a:rPr lang="en-US" sz="2400" dirty="0">
                <a:effectLst>
                  <a:outerShdw blurRad="50800" dist="38100" algn="tr" rotWithShape="0">
                    <a:prstClr val="black">
                      <a:alpha val="40000"/>
                    </a:prstClr>
                  </a:outerShdw>
                </a:effectLst>
                <a:latin typeface="+mj-lt"/>
              </a:rPr>
              <a:t>for</a:t>
            </a:r>
            <a:r>
              <a:rPr lang="en-US" sz="2400" dirty="0">
                <a:latin typeface="+mj-lt"/>
              </a:rPr>
              <a:t> </a:t>
            </a:r>
            <a:r>
              <a:rPr lang="en-US" sz="2400" dirty="0">
                <a:effectLst>
                  <a:outerShdw blurRad="50800" dist="38100" algn="tr" rotWithShape="0">
                    <a:prstClr val="black">
                      <a:alpha val="40000"/>
                    </a:prstClr>
                  </a:outerShdw>
                </a:effectLst>
                <a:latin typeface="+mj-lt"/>
              </a:rPr>
              <a:t>95</a:t>
            </a:r>
            <a:r>
              <a:rPr lang="en-US" sz="2400" dirty="0">
                <a:latin typeface="+mj-lt"/>
              </a:rPr>
              <a:t> </a:t>
            </a:r>
            <a:r>
              <a:rPr lang="en-US" sz="2400" dirty="0">
                <a:effectLst>
                  <a:outerShdw blurRad="50800" dist="38100" algn="tr" rotWithShape="0">
                    <a:prstClr val="black">
                      <a:alpha val="40000"/>
                    </a:prstClr>
                  </a:outerShdw>
                </a:effectLst>
                <a:latin typeface="+mj-lt"/>
              </a:rPr>
              <a:t>per</a:t>
            </a:r>
            <a:r>
              <a:rPr lang="en-US" sz="2400" dirty="0">
                <a:latin typeface="+mj-lt"/>
              </a:rPr>
              <a:t> </a:t>
            </a:r>
            <a:r>
              <a:rPr lang="en-US" sz="2400" dirty="0">
                <a:effectLst>
                  <a:outerShdw blurRad="50800" dist="38100" algn="tr" rotWithShape="0">
                    <a:prstClr val="black">
                      <a:alpha val="40000"/>
                    </a:prstClr>
                  </a:outerShdw>
                </a:effectLst>
                <a:latin typeface="+mj-lt"/>
              </a:rPr>
              <a:t>cent</a:t>
            </a:r>
            <a:r>
              <a:rPr lang="en-US" sz="2400" dirty="0">
                <a:latin typeface="+mj-lt"/>
              </a:rPr>
              <a:t> </a:t>
            </a:r>
            <a:r>
              <a:rPr lang="en-US" sz="2400" dirty="0">
                <a:effectLst>
                  <a:outerShdw blurRad="50800" dist="38100" algn="tr" rotWithShape="0">
                    <a:prstClr val="black">
                      <a:alpha val="40000"/>
                    </a:prstClr>
                  </a:outerShdw>
                </a:effectLst>
                <a:latin typeface="+mj-lt"/>
              </a:rPr>
              <a:t>of</a:t>
            </a:r>
            <a:r>
              <a:rPr lang="en-US" sz="2400" dirty="0">
                <a:latin typeface="+mj-lt"/>
              </a:rPr>
              <a:t> </a:t>
            </a:r>
            <a:r>
              <a:rPr lang="en-US" sz="2400" dirty="0">
                <a:effectLst>
                  <a:outerShdw blurRad="50800" dist="38100" algn="tr" rotWithShape="0">
                    <a:prstClr val="black">
                      <a:alpha val="40000"/>
                    </a:prstClr>
                  </a:outerShdw>
                </a:effectLst>
                <a:latin typeface="+mj-lt"/>
              </a:rPr>
              <a:t>the</a:t>
            </a:r>
            <a:r>
              <a:rPr lang="en-US" sz="2400" dirty="0">
                <a:latin typeface="+mj-lt"/>
              </a:rPr>
              <a:t> </a:t>
            </a:r>
            <a:r>
              <a:rPr lang="en-US" sz="2400" dirty="0">
                <a:effectLst>
                  <a:outerShdw blurRad="50800" dist="38100" algn="tr" rotWithShape="0">
                    <a:prstClr val="black">
                      <a:alpha val="40000"/>
                    </a:prstClr>
                  </a:outerShdw>
                </a:effectLst>
                <a:latin typeface="+mj-lt"/>
              </a:rPr>
              <a:t>world’s</a:t>
            </a:r>
            <a:r>
              <a:rPr lang="en-US" sz="2400" dirty="0">
                <a:latin typeface="+mj-lt"/>
              </a:rPr>
              <a:t> </a:t>
            </a:r>
            <a:r>
              <a:rPr lang="en-US" sz="2400" dirty="0">
                <a:effectLst>
                  <a:outerShdw blurRad="50800" dist="38100" algn="tr" rotWithShape="0">
                    <a:prstClr val="black">
                      <a:alpha val="40000"/>
                    </a:prstClr>
                  </a:outerShdw>
                </a:effectLst>
                <a:latin typeface="+mj-lt"/>
              </a:rPr>
              <a:t>urban</a:t>
            </a:r>
            <a:r>
              <a:rPr lang="en-US" sz="2400" dirty="0">
                <a:latin typeface="+mj-lt"/>
              </a:rPr>
              <a:t> </a:t>
            </a:r>
            <a:r>
              <a:rPr lang="en-US" sz="2400" dirty="0">
                <a:effectLst>
                  <a:outerShdw blurRad="50800" dist="38100" algn="tr" rotWithShape="0">
                    <a:prstClr val="black">
                      <a:alpha val="40000"/>
                    </a:prstClr>
                  </a:outerShdw>
                </a:effectLst>
                <a:latin typeface="+mj-lt"/>
              </a:rPr>
              <a:t>population</a:t>
            </a:r>
            <a:r>
              <a:rPr lang="en-US" sz="2400" dirty="0">
                <a:latin typeface="+mj-lt"/>
              </a:rPr>
              <a:t> </a:t>
            </a:r>
            <a:r>
              <a:rPr lang="en-US" sz="2400" dirty="0" smtClean="0">
                <a:effectLst>
                  <a:outerShdw blurRad="50800" dist="38100" algn="tr" rotWithShape="0">
                    <a:prstClr val="black">
                      <a:alpha val="40000"/>
                    </a:prstClr>
                  </a:outerShdw>
                </a:effectLst>
                <a:latin typeface="+mj-lt"/>
              </a:rPr>
              <a:t>growth.</a:t>
            </a:r>
            <a:endParaRPr lang="en-US" sz="2400" dirty="0">
              <a:latin typeface="+mj-lt"/>
            </a:endParaRPr>
          </a:p>
          <a:p>
            <a:pPr>
              <a:spcAft>
                <a:spcPts val="600"/>
              </a:spcAft>
            </a:pPr>
            <a:r>
              <a:rPr lang="en-US" sz="2400" dirty="0" smtClean="0">
                <a:effectLst>
                  <a:outerShdw blurRad="50800" dist="38100" algn="tr" rotWithShape="0">
                    <a:prstClr val="black">
                      <a:alpha val="40000"/>
                    </a:prstClr>
                  </a:outerShdw>
                </a:effectLst>
                <a:latin typeface="+mj-lt"/>
              </a:rPr>
              <a:t>Factors</a:t>
            </a:r>
            <a:r>
              <a:rPr lang="en-US" sz="2400" dirty="0" smtClean="0">
                <a:latin typeface="+mj-lt"/>
              </a:rPr>
              <a:t> </a:t>
            </a:r>
            <a:r>
              <a:rPr lang="en-US" sz="2400" dirty="0">
                <a:effectLst>
                  <a:outerShdw blurRad="50800" dist="38100" algn="tr" rotWithShape="0">
                    <a:prstClr val="black">
                      <a:alpha val="40000"/>
                    </a:prstClr>
                  </a:outerShdw>
                </a:effectLst>
                <a:latin typeface="+mj-lt"/>
              </a:rPr>
              <a:t>contributing</a:t>
            </a:r>
            <a:r>
              <a:rPr lang="en-US" sz="2400" dirty="0">
                <a:latin typeface="+mj-lt"/>
              </a:rPr>
              <a:t> </a:t>
            </a:r>
            <a:r>
              <a:rPr lang="en-US" sz="2400" dirty="0">
                <a:effectLst>
                  <a:outerShdw blurRad="50800" dist="38100" algn="tr" rotWithShape="0">
                    <a:prstClr val="black">
                      <a:alpha val="40000"/>
                    </a:prstClr>
                  </a:outerShdw>
                </a:effectLst>
                <a:latin typeface="+mj-lt"/>
              </a:rPr>
              <a:t>to</a:t>
            </a:r>
            <a:r>
              <a:rPr lang="en-US" sz="2400" dirty="0">
                <a:latin typeface="+mj-lt"/>
              </a:rPr>
              <a:t> </a:t>
            </a:r>
            <a:r>
              <a:rPr lang="en-US" sz="2400" dirty="0">
                <a:effectLst>
                  <a:outerShdw blurRad="50800" dist="38100" algn="tr" rotWithShape="0">
                    <a:prstClr val="black">
                      <a:alpha val="40000"/>
                    </a:prstClr>
                  </a:outerShdw>
                </a:effectLst>
                <a:latin typeface="+mj-lt"/>
              </a:rPr>
              <a:t>urban</a:t>
            </a:r>
            <a:r>
              <a:rPr lang="en-US" sz="2400" dirty="0">
                <a:latin typeface="+mj-lt"/>
              </a:rPr>
              <a:t> </a:t>
            </a:r>
            <a:r>
              <a:rPr lang="en-US" sz="2400" dirty="0">
                <a:effectLst>
                  <a:outerShdw blurRad="50800" dist="38100" algn="tr" rotWithShape="0">
                    <a:prstClr val="black">
                      <a:alpha val="40000"/>
                    </a:prstClr>
                  </a:outerShdw>
                </a:effectLst>
                <a:latin typeface="+mj-lt"/>
              </a:rPr>
              <a:t>migration</a:t>
            </a:r>
            <a:r>
              <a:rPr lang="en-US" sz="2400" dirty="0">
                <a:latin typeface="+mj-lt"/>
              </a:rPr>
              <a:t> </a:t>
            </a:r>
            <a:r>
              <a:rPr lang="en-US" sz="2400" dirty="0">
                <a:effectLst>
                  <a:outerShdw blurRad="50800" dist="38100" algn="tr" rotWithShape="0">
                    <a:prstClr val="black">
                      <a:alpha val="40000"/>
                    </a:prstClr>
                  </a:outerShdw>
                </a:effectLst>
                <a:latin typeface="+mj-lt"/>
              </a:rPr>
              <a:t>are:</a:t>
            </a:r>
            <a:r>
              <a:rPr lang="en-US" sz="2400" dirty="0">
                <a:latin typeface="+mj-lt"/>
              </a:rPr>
              <a:t> </a:t>
            </a:r>
            <a:r>
              <a:rPr lang="en-US" sz="2400" dirty="0">
                <a:effectLst>
                  <a:outerShdw blurRad="50800" dist="38100" algn="tr" rotWithShape="0">
                    <a:prstClr val="black">
                      <a:alpha val="40000"/>
                    </a:prstClr>
                  </a:outerShdw>
                </a:effectLst>
                <a:latin typeface="+mj-lt"/>
              </a:rPr>
              <a:t>greater</a:t>
            </a:r>
            <a:r>
              <a:rPr lang="en-US" sz="2400" dirty="0">
                <a:latin typeface="+mj-lt"/>
              </a:rPr>
              <a:t> </a:t>
            </a:r>
            <a:r>
              <a:rPr lang="en-US" sz="2400" dirty="0">
                <a:effectLst>
                  <a:outerShdw blurRad="50800" dist="38100" algn="tr" rotWithShape="0">
                    <a:prstClr val="black">
                      <a:alpha val="40000"/>
                    </a:prstClr>
                  </a:outerShdw>
                </a:effectLst>
                <a:latin typeface="+mj-lt"/>
              </a:rPr>
              <a:t>economic</a:t>
            </a:r>
            <a:r>
              <a:rPr lang="en-US" sz="2400" dirty="0">
                <a:latin typeface="+mj-lt"/>
              </a:rPr>
              <a:t> </a:t>
            </a:r>
            <a:r>
              <a:rPr lang="en-US" sz="2400" dirty="0">
                <a:effectLst>
                  <a:outerShdw blurRad="50800" dist="38100" algn="tr" rotWithShape="0">
                    <a:prstClr val="black">
                      <a:alpha val="40000"/>
                    </a:prstClr>
                  </a:outerShdw>
                </a:effectLst>
                <a:latin typeface="+mj-lt"/>
              </a:rPr>
              <a:t>growth,</a:t>
            </a:r>
            <a:r>
              <a:rPr lang="en-US" sz="2400" dirty="0">
                <a:latin typeface="+mj-lt"/>
              </a:rPr>
              <a:t> </a:t>
            </a:r>
            <a:r>
              <a:rPr lang="en-US" sz="2400" dirty="0">
                <a:effectLst>
                  <a:outerShdw blurRad="50800" dist="38100" algn="tr" rotWithShape="0">
                    <a:prstClr val="black">
                      <a:alpha val="40000"/>
                    </a:prstClr>
                  </a:outerShdw>
                </a:effectLst>
                <a:latin typeface="+mj-lt"/>
              </a:rPr>
              <a:t>rising</a:t>
            </a:r>
            <a:r>
              <a:rPr lang="en-US" sz="2400" dirty="0">
                <a:latin typeface="+mj-lt"/>
              </a:rPr>
              <a:t> </a:t>
            </a:r>
            <a:r>
              <a:rPr lang="en-US" sz="2400" dirty="0">
                <a:effectLst>
                  <a:outerShdw blurRad="50800" dist="38100" algn="tr" rotWithShape="0">
                    <a:prstClr val="black">
                      <a:alpha val="40000"/>
                    </a:prstClr>
                  </a:outerShdw>
                </a:effectLst>
                <a:latin typeface="+mj-lt"/>
              </a:rPr>
              <a:t>income</a:t>
            </a:r>
            <a:r>
              <a:rPr lang="en-US" sz="2400" dirty="0">
                <a:latin typeface="+mj-lt"/>
              </a:rPr>
              <a:t> </a:t>
            </a:r>
            <a:r>
              <a:rPr lang="en-US" sz="2400" dirty="0">
                <a:effectLst>
                  <a:outerShdw blurRad="50800" dist="38100" algn="tr" rotWithShape="0">
                    <a:prstClr val="black">
                      <a:alpha val="40000"/>
                    </a:prstClr>
                  </a:outerShdw>
                </a:effectLst>
                <a:latin typeface="+mj-lt"/>
              </a:rPr>
              <a:t>levels,</a:t>
            </a:r>
            <a:r>
              <a:rPr lang="en-US" sz="2400" dirty="0">
                <a:latin typeface="+mj-lt"/>
              </a:rPr>
              <a:t> </a:t>
            </a:r>
            <a:r>
              <a:rPr lang="en-US" sz="2400" dirty="0">
                <a:effectLst>
                  <a:outerShdw blurRad="50800" dist="38100" algn="tr" rotWithShape="0">
                    <a:prstClr val="black">
                      <a:alpha val="40000"/>
                    </a:prstClr>
                  </a:outerShdw>
                </a:effectLst>
                <a:latin typeface="+mj-lt"/>
              </a:rPr>
              <a:t>employment</a:t>
            </a:r>
            <a:r>
              <a:rPr lang="en-US" sz="2400" dirty="0">
                <a:latin typeface="+mj-lt"/>
              </a:rPr>
              <a:t> </a:t>
            </a:r>
            <a:r>
              <a:rPr lang="en-US" sz="2400" dirty="0">
                <a:effectLst>
                  <a:outerShdw blurRad="50800" dist="38100" algn="tr" rotWithShape="0">
                    <a:prstClr val="black">
                      <a:alpha val="40000"/>
                    </a:prstClr>
                  </a:outerShdw>
                </a:effectLst>
                <a:latin typeface="+mj-lt"/>
              </a:rPr>
              <a:t>opportunities</a:t>
            </a:r>
            <a:r>
              <a:rPr lang="en-US" sz="2400" dirty="0">
                <a:latin typeface="+mj-lt"/>
              </a:rPr>
              <a:t> </a:t>
            </a:r>
            <a:r>
              <a:rPr lang="en-US" sz="2400" dirty="0">
                <a:effectLst>
                  <a:outerShdw blurRad="50800" dist="38100" algn="tr" rotWithShape="0">
                    <a:prstClr val="black">
                      <a:alpha val="40000"/>
                    </a:prstClr>
                  </a:outerShdw>
                </a:effectLst>
                <a:latin typeface="+mj-lt"/>
              </a:rPr>
              <a:t>in</a:t>
            </a:r>
            <a:r>
              <a:rPr lang="en-US" sz="2400" dirty="0">
                <a:latin typeface="+mj-lt"/>
              </a:rPr>
              <a:t> </a:t>
            </a:r>
            <a:r>
              <a:rPr lang="en-US" sz="2400" dirty="0">
                <a:effectLst>
                  <a:outerShdw blurRad="50800" dist="38100" algn="tr" rotWithShape="0">
                    <a:prstClr val="black">
                      <a:alpha val="40000"/>
                    </a:prstClr>
                  </a:outerShdw>
                </a:effectLst>
                <a:latin typeface="+mj-lt"/>
              </a:rPr>
              <a:t>the</a:t>
            </a:r>
            <a:r>
              <a:rPr lang="en-US" sz="2400" dirty="0">
                <a:latin typeface="+mj-lt"/>
              </a:rPr>
              <a:t> </a:t>
            </a:r>
            <a:r>
              <a:rPr lang="en-US" sz="2400" dirty="0">
                <a:effectLst>
                  <a:outerShdw blurRad="50800" dist="38100" algn="tr" rotWithShape="0">
                    <a:prstClr val="black">
                      <a:alpha val="40000"/>
                    </a:prstClr>
                  </a:outerShdw>
                </a:effectLst>
                <a:latin typeface="+mj-lt"/>
              </a:rPr>
              <a:t>cities,</a:t>
            </a:r>
            <a:r>
              <a:rPr lang="en-US" sz="2400" dirty="0">
                <a:latin typeface="+mj-lt"/>
              </a:rPr>
              <a:t> </a:t>
            </a:r>
            <a:r>
              <a:rPr lang="en-US" sz="2400" dirty="0">
                <a:effectLst>
                  <a:outerShdw blurRad="50800" dist="38100" algn="tr" rotWithShape="0">
                    <a:prstClr val="black">
                      <a:alpha val="40000"/>
                    </a:prstClr>
                  </a:outerShdw>
                </a:effectLst>
                <a:latin typeface="+mj-lt"/>
              </a:rPr>
              <a:t>occupational</a:t>
            </a:r>
            <a:r>
              <a:rPr lang="en-US" sz="2400" dirty="0">
                <a:latin typeface="+mj-lt"/>
              </a:rPr>
              <a:t> </a:t>
            </a:r>
            <a:r>
              <a:rPr lang="en-US" sz="2400" dirty="0">
                <a:effectLst>
                  <a:outerShdw blurRad="50800" dist="38100" algn="tr" rotWithShape="0">
                    <a:prstClr val="black">
                      <a:alpha val="40000"/>
                    </a:prstClr>
                  </a:outerShdw>
                </a:effectLst>
                <a:latin typeface="+mj-lt"/>
              </a:rPr>
              <a:t>shift</a:t>
            </a:r>
            <a:r>
              <a:rPr lang="en-US" sz="2400" dirty="0">
                <a:latin typeface="+mj-lt"/>
              </a:rPr>
              <a:t> </a:t>
            </a:r>
            <a:r>
              <a:rPr lang="en-US" sz="2400" dirty="0">
                <a:effectLst>
                  <a:outerShdw blurRad="50800" dist="38100" algn="tr" rotWithShape="0">
                    <a:prstClr val="black">
                      <a:alpha val="40000"/>
                    </a:prstClr>
                  </a:outerShdw>
                </a:effectLst>
                <a:latin typeface="+mj-lt"/>
              </a:rPr>
              <a:t>from</a:t>
            </a:r>
            <a:r>
              <a:rPr lang="en-US" sz="2400" dirty="0">
                <a:latin typeface="+mj-lt"/>
              </a:rPr>
              <a:t> </a:t>
            </a:r>
            <a:r>
              <a:rPr lang="en-US" sz="2400" dirty="0">
                <a:effectLst>
                  <a:outerShdw blurRad="50800" dist="38100" algn="tr" rotWithShape="0">
                    <a:prstClr val="black">
                      <a:alpha val="40000"/>
                    </a:prstClr>
                  </a:outerShdw>
                </a:effectLst>
                <a:latin typeface="+mj-lt"/>
              </a:rPr>
              <a:t>agriculture</a:t>
            </a:r>
            <a:r>
              <a:rPr lang="en-US" sz="2400" dirty="0">
                <a:latin typeface="+mj-lt"/>
              </a:rPr>
              <a:t> </a:t>
            </a:r>
            <a:r>
              <a:rPr lang="en-US" sz="2400" dirty="0">
                <a:effectLst>
                  <a:outerShdw blurRad="50800" dist="38100" algn="tr" rotWithShape="0">
                    <a:prstClr val="black">
                      <a:alpha val="40000"/>
                    </a:prstClr>
                  </a:outerShdw>
                </a:effectLst>
                <a:latin typeface="+mj-lt"/>
              </a:rPr>
              <a:t>to</a:t>
            </a:r>
            <a:r>
              <a:rPr lang="en-US" sz="2400" dirty="0">
                <a:latin typeface="+mj-lt"/>
              </a:rPr>
              <a:t> </a:t>
            </a:r>
            <a:r>
              <a:rPr lang="en-US" sz="2400" dirty="0">
                <a:effectLst>
                  <a:outerShdw blurRad="50800" dist="38100" algn="tr" rotWithShape="0">
                    <a:prstClr val="black">
                      <a:alpha val="40000"/>
                    </a:prstClr>
                  </a:outerShdw>
                </a:effectLst>
                <a:latin typeface="+mj-lt"/>
              </a:rPr>
              <a:t>manufacturing</a:t>
            </a:r>
            <a:r>
              <a:rPr lang="en-US" sz="2400" dirty="0">
                <a:latin typeface="+mj-lt"/>
              </a:rPr>
              <a:t> </a:t>
            </a:r>
            <a:r>
              <a:rPr lang="en-US" sz="2400" dirty="0" smtClean="0">
                <a:effectLst>
                  <a:outerShdw blurRad="50800" dist="38100" algn="tr" rotWithShape="0">
                    <a:prstClr val="black">
                      <a:alpha val="40000"/>
                    </a:prstClr>
                  </a:outerShdw>
                </a:effectLst>
                <a:latin typeface="+mj-lt"/>
              </a:rPr>
              <a:t>and services</a:t>
            </a:r>
            <a:r>
              <a:rPr lang="en-US" sz="2400" dirty="0">
                <a:effectLst>
                  <a:outerShdw blurRad="50800" dist="38100" algn="tr" rotWithShape="0">
                    <a:prstClr val="black">
                      <a:alpha val="40000"/>
                    </a:prstClr>
                  </a:outerShdw>
                </a:effectLst>
                <a:latin typeface="+mj-lt"/>
              </a:rPr>
              <a:t>,</a:t>
            </a:r>
            <a:r>
              <a:rPr lang="en-US" sz="2400" dirty="0">
                <a:latin typeface="+mj-lt"/>
              </a:rPr>
              <a:t> </a:t>
            </a:r>
            <a:r>
              <a:rPr lang="en-US" sz="2400" dirty="0">
                <a:effectLst>
                  <a:outerShdw blurRad="50800" dist="38100" algn="tr" rotWithShape="0">
                    <a:prstClr val="black">
                      <a:alpha val="40000"/>
                    </a:prstClr>
                  </a:outerShdw>
                </a:effectLst>
                <a:latin typeface="+mj-lt"/>
              </a:rPr>
              <a:t>and</a:t>
            </a:r>
            <a:r>
              <a:rPr lang="en-US" sz="2400" dirty="0">
                <a:latin typeface="+mj-lt"/>
              </a:rPr>
              <a:t> </a:t>
            </a:r>
            <a:r>
              <a:rPr lang="en-US" sz="2400" dirty="0">
                <a:effectLst>
                  <a:outerShdw blurRad="50800" dist="38100" algn="tr" rotWithShape="0">
                    <a:prstClr val="black">
                      <a:alpha val="40000"/>
                    </a:prstClr>
                  </a:outerShdw>
                </a:effectLst>
                <a:latin typeface="+mj-lt"/>
              </a:rPr>
              <a:t>changing</a:t>
            </a:r>
            <a:r>
              <a:rPr lang="en-US" sz="2400" dirty="0">
                <a:latin typeface="+mj-lt"/>
              </a:rPr>
              <a:t> </a:t>
            </a:r>
            <a:r>
              <a:rPr lang="en-US" sz="2400" dirty="0">
                <a:effectLst>
                  <a:outerShdw blurRad="50800" dist="38100" algn="tr" rotWithShape="0">
                    <a:prstClr val="black">
                      <a:alpha val="40000"/>
                    </a:prstClr>
                  </a:outerShdw>
                </a:effectLst>
                <a:latin typeface="+mj-lt"/>
              </a:rPr>
              <a:t>attitudes</a:t>
            </a:r>
            <a:r>
              <a:rPr lang="en-US" sz="2400" dirty="0">
                <a:latin typeface="+mj-lt"/>
              </a:rPr>
              <a:t> </a:t>
            </a:r>
            <a:r>
              <a:rPr lang="en-US" sz="2400" dirty="0">
                <a:effectLst>
                  <a:outerShdw blurRad="50800" dist="38100" algn="tr" rotWithShape="0">
                    <a:prstClr val="black">
                      <a:alpha val="40000"/>
                    </a:prstClr>
                  </a:outerShdw>
                </a:effectLst>
                <a:latin typeface="+mj-lt"/>
              </a:rPr>
              <a:t>towards</a:t>
            </a:r>
            <a:r>
              <a:rPr lang="en-US" sz="2400" dirty="0">
                <a:latin typeface="+mj-lt"/>
              </a:rPr>
              <a:t> </a:t>
            </a:r>
            <a:r>
              <a:rPr lang="en-US" sz="2400" dirty="0">
                <a:effectLst>
                  <a:outerShdw blurRad="50800" dist="38100" algn="tr" rotWithShape="0">
                    <a:prstClr val="black">
                      <a:alpha val="40000"/>
                    </a:prstClr>
                  </a:outerShdw>
                </a:effectLst>
                <a:latin typeface="+mj-lt"/>
              </a:rPr>
              <a:t>consumption</a:t>
            </a:r>
            <a:r>
              <a:rPr lang="en-US" sz="2400" dirty="0">
                <a:latin typeface="+mj-lt"/>
              </a:rPr>
              <a:t> </a:t>
            </a:r>
            <a:r>
              <a:rPr lang="en-US" sz="2400" dirty="0">
                <a:effectLst>
                  <a:outerShdw blurRad="50800" dist="38100" algn="tr" rotWithShape="0">
                    <a:prstClr val="black">
                      <a:alpha val="40000"/>
                    </a:prstClr>
                  </a:outerShdw>
                </a:effectLst>
                <a:latin typeface="+mj-lt"/>
              </a:rPr>
              <a:t>and</a:t>
            </a:r>
            <a:r>
              <a:rPr lang="en-US" sz="2400" dirty="0">
                <a:latin typeface="+mj-lt"/>
              </a:rPr>
              <a:t> </a:t>
            </a:r>
            <a:r>
              <a:rPr lang="en-US" sz="2400" dirty="0">
                <a:effectLst>
                  <a:outerShdw blurRad="50800" dist="38100" algn="tr" rotWithShape="0">
                    <a:prstClr val="black">
                      <a:alpha val="40000"/>
                    </a:prstClr>
                  </a:outerShdw>
                </a:effectLst>
                <a:latin typeface="+mj-lt"/>
              </a:rPr>
              <a:t>life</a:t>
            </a:r>
            <a:r>
              <a:rPr lang="en-US" sz="2400" dirty="0">
                <a:latin typeface="+mj-lt"/>
              </a:rPr>
              <a:t> </a:t>
            </a:r>
            <a:r>
              <a:rPr lang="en-US" sz="2400" dirty="0" smtClean="0">
                <a:effectLst>
                  <a:outerShdw blurRad="50800" dist="38100" algn="tr" rotWithShape="0">
                    <a:prstClr val="black">
                      <a:alpha val="40000"/>
                    </a:prstClr>
                  </a:outerShdw>
                </a:effectLst>
                <a:latin typeface="+mj-lt"/>
              </a:rPr>
              <a:t>style.</a:t>
            </a:r>
            <a:endParaRPr lang="en-US" sz="2400" dirty="0">
              <a:latin typeface="+mj-lt"/>
            </a:endParaRPr>
          </a:p>
          <a:p>
            <a:pPr>
              <a:spcAft>
                <a:spcPts val="600"/>
              </a:spcAft>
            </a:pPr>
            <a:r>
              <a:rPr lang="en-US" sz="2400" dirty="0" smtClean="0">
                <a:effectLst>
                  <a:outerShdw blurRad="50800" dist="38100" algn="tr" rotWithShape="0">
                    <a:prstClr val="black">
                      <a:alpha val="40000"/>
                    </a:prstClr>
                  </a:outerShdw>
                </a:effectLst>
                <a:latin typeface="+mj-lt"/>
              </a:rPr>
              <a:t>Changing</a:t>
            </a:r>
            <a:r>
              <a:rPr lang="en-US" sz="2400" dirty="0" smtClean="0">
                <a:latin typeface="+mj-lt"/>
              </a:rPr>
              <a:t> </a:t>
            </a:r>
            <a:r>
              <a:rPr lang="en-US" sz="2400" dirty="0">
                <a:effectLst>
                  <a:outerShdw blurRad="50800" dist="38100" algn="tr" rotWithShape="0">
                    <a:prstClr val="black">
                      <a:alpha val="40000"/>
                    </a:prstClr>
                  </a:outerShdw>
                </a:effectLst>
                <a:latin typeface="+mj-lt"/>
              </a:rPr>
              <a:t>family</a:t>
            </a:r>
            <a:r>
              <a:rPr lang="en-US" sz="2400" dirty="0">
                <a:latin typeface="+mj-lt"/>
              </a:rPr>
              <a:t> </a:t>
            </a:r>
            <a:r>
              <a:rPr lang="en-US" sz="2400" dirty="0">
                <a:effectLst>
                  <a:outerShdw blurRad="50800" dist="38100" algn="tr" rotWithShape="0">
                    <a:prstClr val="black">
                      <a:alpha val="40000"/>
                    </a:prstClr>
                  </a:outerShdw>
                </a:effectLst>
                <a:latin typeface="+mj-lt"/>
              </a:rPr>
              <a:t>culture</a:t>
            </a:r>
            <a:r>
              <a:rPr lang="en-US" sz="2400" dirty="0">
                <a:latin typeface="+mj-lt"/>
              </a:rPr>
              <a:t> </a:t>
            </a:r>
            <a:r>
              <a:rPr lang="en-US" sz="2400" dirty="0">
                <a:effectLst>
                  <a:outerShdw blurRad="50800" dist="38100" algn="tr" rotWithShape="0">
                    <a:prstClr val="black">
                      <a:alpha val="40000"/>
                    </a:prstClr>
                  </a:outerShdw>
                </a:effectLst>
                <a:latin typeface="+mj-lt"/>
              </a:rPr>
              <a:t>and</a:t>
            </a:r>
            <a:r>
              <a:rPr lang="en-US" sz="2400" dirty="0">
                <a:latin typeface="+mj-lt"/>
              </a:rPr>
              <a:t> </a:t>
            </a:r>
            <a:r>
              <a:rPr lang="en-US" sz="2400" dirty="0">
                <a:effectLst>
                  <a:outerShdw blurRad="50800" dist="38100" algn="tr" rotWithShape="0">
                    <a:prstClr val="black">
                      <a:alpha val="40000"/>
                    </a:prstClr>
                  </a:outerShdw>
                </a:effectLst>
                <a:latin typeface="+mj-lt"/>
              </a:rPr>
              <a:t>shrinking</a:t>
            </a:r>
            <a:r>
              <a:rPr lang="en-US" sz="2400" dirty="0">
                <a:latin typeface="+mj-lt"/>
              </a:rPr>
              <a:t> </a:t>
            </a:r>
            <a:r>
              <a:rPr lang="en-US" sz="2400" dirty="0">
                <a:effectLst>
                  <a:outerShdw blurRad="50800" dist="38100" algn="tr" rotWithShape="0">
                    <a:prstClr val="black">
                      <a:alpha val="40000"/>
                    </a:prstClr>
                  </a:outerShdw>
                </a:effectLst>
                <a:latin typeface="+mj-lt"/>
              </a:rPr>
              <a:t>household</a:t>
            </a:r>
            <a:r>
              <a:rPr lang="en-US" sz="2400" dirty="0">
                <a:latin typeface="+mj-lt"/>
              </a:rPr>
              <a:t> </a:t>
            </a:r>
            <a:r>
              <a:rPr lang="en-US" sz="2400" dirty="0" smtClean="0">
                <a:effectLst>
                  <a:outerShdw blurRad="50800" dist="38100" algn="tr" rotWithShape="0">
                    <a:prstClr val="black">
                      <a:alpha val="40000"/>
                    </a:prstClr>
                  </a:outerShdw>
                </a:effectLst>
                <a:latin typeface="+mj-lt"/>
              </a:rPr>
              <a:t>size.</a:t>
            </a:r>
            <a:endParaRPr lang="en-US" sz="2400" dirty="0">
              <a:latin typeface="+mj-lt"/>
            </a:endParaRPr>
          </a:p>
          <a:p>
            <a:pPr>
              <a:spcAft>
                <a:spcPts val="600"/>
              </a:spcAft>
            </a:pPr>
            <a:r>
              <a:rPr lang="en-US" sz="2400" dirty="0" smtClean="0">
                <a:effectLst>
                  <a:outerShdw blurRad="50800" dist="38100" algn="tr" rotWithShape="0">
                    <a:prstClr val="black">
                      <a:alpha val="40000"/>
                    </a:prstClr>
                  </a:outerShdw>
                </a:effectLst>
                <a:latin typeface="+mj-lt"/>
              </a:rPr>
              <a:t>Slum</a:t>
            </a:r>
            <a:r>
              <a:rPr lang="en-US" sz="2400" dirty="0" smtClean="0">
                <a:latin typeface="+mj-lt"/>
              </a:rPr>
              <a:t> </a:t>
            </a:r>
            <a:r>
              <a:rPr lang="en-US" sz="2400" dirty="0">
                <a:effectLst>
                  <a:outerShdw blurRad="50800" dist="38100" algn="tr" rotWithShape="0">
                    <a:prstClr val="black">
                      <a:alpha val="40000"/>
                    </a:prstClr>
                  </a:outerShdw>
                </a:effectLst>
                <a:latin typeface="+mj-lt"/>
              </a:rPr>
              <a:t>population</a:t>
            </a:r>
            <a:r>
              <a:rPr lang="en-US" sz="2400" dirty="0">
                <a:latin typeface="+mj-lt"/>
              </a:rPr>
              <a:t> </a:t>
            </a:r>
            <a:r>
              <a:rPr lang="en-US" sz="2400" dirty="0">
                <a:effectLst>
                  <a:outerShdw blurRad="50800" dist="38100" algn="tr" rotWithShape="0">
                    <a:prstClr val="black">
                      <a:alpha val="40000"/>
                    </a:prstClr>
                  </a:outerShdw>
                </a:effectLst>
                <a:latin typeface="+mj-lt"/>
              </a:rPr>
              <a:t>in</a:t>
            </a:r>
            <a:r>
              <a:rPr lang="en-US" sz="2400" dirty="0">
                <a:latin typeface="+mj-lt"/>
              </a:rPr>
              <a:t> </a:t>
            </a:r>
            <a:r>
              <a:rPr lang="en-US" sz="2400" dirty="0">
                <a:effectLst>
                  <a:outerShdw blurRad="50800" dist="38100" algn="tr" rotWithShape="0">
                    <a:prstClr val="black">
                      <a:alpha val="40000"/>
                    </a:prstClr>
                  </a:outerShdw>
                </a:effectLst>
                <a:latin typeface="+mj-lt"/>
              </a:rPr>
              <a:t>India</a:t>
            </a:r>
            <a:r>
              <a:rPr lang="en-US" sz="2400" dirty="0">
                <a:latin typeface="+mj-lt"/>
              </a:rPr>
              <a:t> </a:t>
            </a:r>
            <a:r>
              <a:rPr lang="en-US" sz="2400" dirty="0">
                <a:effectLst>
                  <a:outerShdw blurRad="50800" dist="38100" algn="tr" rotWithShape="0">
                    <a:prstClr val="black">
                      <a:alpha val="40000"/>
                    </a:prstClr>
                  </a:outerShdw>
                </a:effectLst>
                <a:latin typeface="+mj-lt"/>
              </a:rPr>
              <a:t>has</a:t>
            </a:r>
            <a:r>
              <a:rPr lang="en-US" sz="2400" dirty="0">
                <a:latin typeface="+mj-lt"/>
              </a:rPr>
              <a:t> </a:t>
            </a:r>
            <a:r>
              <a:rPr lang="en-US" sz="2400" dirty="0">
                <a:effectLst>
                  <a:outerShdw blurRad="50800" dist="38100" algn="tr" rotWithShape="0">
                    <a:prstClr val="black">
                      <a:alpha val="40000"/>
                    </a:prstClr>
                  </a:outerShdw>
                </a:effectLst>
                <a:latin typeface="+mj-lt"/>
              </a:rPr>
              <a:t>increased</a:t>
            </a:r>
            <a:r>
              <a:rPr lang="en-US" sz="2400" dirty="0">
                <a:latin typeface="+mj-lt"/>
              </a:rPr>
              <a:t> </a:t>
            </a:r>
            <a:r>
              <a:rPr lang="en-US" sz="2400" dirty="0">
                <a:effectLst>
                  <a:outerShdw blurRad="50800" dist="38100" algn="tr" rotWithShape="0">
                    <a:prstClr val="black">
                      <a:alpha val="40000"/>
                    </a:prstClr>
                  </a:outerShdw>
                </a:effectLst>
                <a:latin typeface="+mj-lt"/>
              </a:rPr>
              <a:t>from</a:t>
            </a:r>
            <a:r>
              <a:rPr lang="en-US" sz="2400" dirty="0">
                <a:latin typeface="+mj-lt"/>
              </a:rPr>
              <a:t> </a:t>
            </a:r>
            <a:r>
              <a:rPr lang="en-US" sz="2400" dirty="0">
                <a:effectLst>
                  <a:outerShdw blurRad="50800" dist="38100" algn="tr" rotWithShape="0">
                    <a:prstClr val="black">
                      <a:alpha val="40000"/>
                    </a:prstClr>
                  </a:outerShdw>
                </a:effectLst>
                <a:latin typeface="+mj-lt"/>
              </a:rPr>
              <a:t>26</a:t>
            </a:r>
            <a:r>
              <a:rPr lang="en-US" sz="2400" dirty="0">
                <a:latin typeface="+mj-lt"/>
              </a:rPr>
              <a:t> </a:t>
            </a:r>
            <a:r>
              <a:rPr lang="en-US" sz="2400" dirty="0">
                <a:effectLst>
                  <a:outerShdw blurRad="50800" dist="38100" algn="tr" rotWithShape="0">
                    <a:prstClr val="black">
                      <a:alpha val="40000"/>
                    </a:prstClr>
                  </a:outerShdw>
                </a:effectLst>
                <a:latin typeface="+mj-lt"/>
              </a:rPr>
              <a:t>million</a:t>
            </a:r>
            <a:r>
              <a:rPr lang="en-US" sz="2400" dirty="0">
                <a:latin typeface="+mj-lt"/>
              </a:rPr>
              <a:t> </a:t>
            </a:r>
            <a:r>
              <a:rPr lang="en-US" sz="2400" dirty="0">
                <a:effectLst>
                  <a:outerShdw blurRad="50800" dist="38100" algn="tr" rotWithShape="0">
                    <a:prstClr val="black">
                      <a:alpha val="40000"/>
                    </a:prstClr>
                  </a:outerShdw>
                </a:effectLst>
                <a:latin typeface="+mj-lt"/>
              </a:rPr>
              <a:t>units</a:t>
            </a:r>
            <a:r>
              <a:rPr lang="en-US" sz="2400" dirty="0">
                <a:latin typeface="+mj-lt"/>
              </a:rPr>
              <a:t> </a:t>
            </a:r>
            <a:r>
              <a:rPr lang="en-US" sz="2400" dirty="0" smtClean="0">
                <a:effectLst>
                  <a:outerShdw blurRad="50800" dist="38100" algn="tr" rotWithShape="0">
                    <a:prstClr val="black">
                      <a:alpha val="40000"/>
                    </a:prstClr>
                  </a:outerShdw>
                </a:effectLst>
                <a:latin typeface="+mj-lt"/>
              </a:rPr>
              <a:t>in 1981</a:t>
            </a:r>
            <a:r>
              <a:rPr lang="en-US" sz="2400" dirty="0" smtClean="0">
                <a:latin typeface="+mj-lt"/>
              </a:rPr>
              <a:t> </a:t>
            </a:r>
            <a:r>
              <a:rPr lang="en-US" sz="2400" dirty="0">
                <a:effectLst>
                  <a:outerShdw blurRad="50800" dist="38100" algn="tr" rotWithShape="0">
                    <a:prstClr val="black">
                      <a:alpha val="40000"/>
                    </a:prstClr>
                  </a:outerShdw>
                </a:effectLst>
                <a:latin typeface="+mj-lt"/>
              </a:rPr>
              <a:t>to</a:t>
            </a:r>
            <a:r>
              <a:rPr lang="en-US" sz="2400" dirty="0">
                <a:latin typeface="+mj-lt"/>
              </a:rPr>
              <a:t> </a:t>
            </a:r>
            <a:r>
              <a:rPr lang="en-US" sz="2400" dirty="0">
                <a:effectLst>
                  <a:outerShdw blurRad="50800" dist="38100" algn="tr" rotWithShape="0">
                    <a:prstClr val="black">
                      <a:alpha val="40000"/>
                    </a:prstClr>
                  </a:outerShdw>
                </a:effectLst>
                <a:latin typeface="+mj-lt"/>
              </a:rPr>
              <a:t>61.8</a:t>
            </a:r>
            <a:r>
              <a:rPr lang="en-US" sz="2400" dirty="0">
                <a:latin typeface="+mj-lt"/>
              </a:rPr>
              <a:t> </a:t>
            </a:r>
            <a:r>
              <a:rPr lang="en-US" sz="2400" dirty="0" smtClean="0">
                <a:effectLst>
                  <a:outerShdw blurRad="50800" dist="38100" algn="tr" rotWithShape="0">
                    <a:prstClr val="black">
                      <a:alpha val="40000"/>
                    </a:prstClr>
                  </a:outerShdw>
                </a:effectLst>
                <a:latin typeface="+mj-lt"/>
              </a:rPr>
              <a:t>million</a:t>
            </a:r>
            <a:r>
              <a:rPr lang="en-US" sz="2400" dirty="0" smtClean="0">
                <a:latin typeface="+mj-lt"/>
              </a:rPr>
              <a:t> </a:t>
            </a:r>
            <a:r>
              <a:rPr lang="en-US" sz="2400" dirty="0">
                <a:effectLst>
                  <a:outerShdw blurRad="50800" dist="38100" algn="tr" rotWithShape="0">
                    <a:prstClr val="black">
                      <a:alpha val="40000"/>
                    </a:prstClr>
                  </a:outerShdw>
                </a:effectLst>
                <a:latin typeface="+mj-lt"/>
              </a:rPr>
              <a:t>units</a:t>
            </a:r>
            <a:r>
              <a:rPr lang="en-US" sz="2400" dirty="0">
                <a:latin typeface="+mj-lt"/>
              </a:rPr>
              <a:t> </a:t>
            </a:r>
            <a:r>
              <a:rPr lang="en-US" sz="2400" dirty="0">
                <a:effectLst>
                  <a:outerShdw blurRad="50800" dist="38100" algn="tr" rotWithShape="0">
                    <a:prstClr val="black">
                      <a:alpha val="40000"/>
                    </a:prstClr>
                  </a:outerShdw>
                </a:effectLst>
                <a:latin typeface="+mj-lt"/>
              </a:rPr>
              <a:t>in</a:t>
            </a:r>
            <a:r>
              <a:rPr lang="en-US" sz="2400" dirty="0">
                <a:latin typeface="+mj-lt"/>
              </a:rPr>
              <a:t> </a:t>
            </a:r>
            <a:r>
              <a:rPr lang="en-US" sz="2400" dirty="0" smtClean="0">
                <a:effectLst>
                  <a:outerShdw blurRad="50800" dist="38100" algn="tr" rotWithShape="0">
                    <a:prstClr val="black">
                      <a:alpha val="40000"/>
                    </a:prstClr>
                  </a:outerShdw>
                </a:effectLst>
                <a:latin typeface="+mj-lt"/>
              </a:rPr>
              <a:t>2001</a:t>
            </a:r>
            <a:endParaRPr lang="en-US" sz="2400" dirty="0">
              <a:latin typeface="+mj-lt"/>
            </a:endParaRPr>
          </a:p>
        </p:txBody>
      </p:sp>
      <p:sp>
        <p:nvSpPr>
          <p:cNvPr id="4" name="Slide Number Placeholder 3"/>
          <p:cNvSpPr>
            <a:spLocks noGrp="1"/>
          </p:cNvSpPr>
          <p:nvPr>
            <p:ph type="sldNum" sz="quarter" idx="12"/>
          </p:nvPr>
        </p:nvSpPr>
        <p:spPr/>
        <p:txBody>
          <a:bodyPr/>
          <a:lstStyle/>
          <a:p>
            <a:fld id="{D2E63280-FC79-49E0-BD95-D1DD342C09FD}" type="slidenum">
              <a:rPr lang="en-US" smtClean="0"/>
              <a:t>15</a:t>
            </a:fld>
            <a:endParaRPr lang="en-US"/>
          </a:p>
        </p:txBody>
      </p:sp>
    </p:spTree>
    <p:extLst>
      <p:ext uri="{BB962C8B-B14F-4D97-AF65-F5344CB8AC3E}">
        <p14:creationId xmlns:p14="http://schemas.microsoft.com/office/powerpoint/2010/main" val="31488857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20697"/>
          </a:xfrm>
        </p:spPr>
        <p:txBody>
          <a:bodyPr>
            <a:normAutofit fontScale="90000"/>
          </a:bodyPr>
          <a:lstStyle/>
          <a:p>
            <a:r>
              <a:rPr lang="en-US" b="1" dirty="0">
                <a:solidFill>
                  <a:srgbClr val="FFFF00"/>
                </a:solidFill>
                <a:effectLst>
                  <a:outerShdw blurRad="50800" dist="38100" algn="tr" rotWithShape="0">
                    <a:prstClr val="black">
                      <a:alpha val="40000"/>
                    </a:prstClr>
                  </a:outerShdw>
                </a:effectLst>
              </a:rPr>
              <a:t>Population</a:t>
            </a:r>
            <a:r>
              <a:rPr lang="en-US" b="1" dirty="0">
                <a:solidFill>
                  <a:srgbClr val="FFFF00"/>
                </a:solidFill>
              </a:rPr>
              <a:t>	</a:t>
            </a:r>
            <a:r>
              <a:rPr lang="en-US" b="1" dirty="0">
                <a:solidFill>
                  <a:srgbClr val="FFFF00"/>
                </a:solidFill>
                <a:effectLst>
                  <a:outerShdw blurRad="50800" dist="38100" algn="tr" rotWithShape="0">
                    <a:prstClr val="black">
                      <a:alpha val="40000"/>
                    </a:prstClr>
                  </a:outerShdw>
                </a:effectLst>
              </a:rPr>
              <a:t>explosion</a:t>
            </a:r>
            <a:r>
              <a:rPr lang="en-US" b="1" dirty="0">
                <a:solidFill>
                  <a:srgbClr val="FFFF00"/>
                </a:solidFill>
              </a:rPr>
              <a:t>	</a:t>
            </a:r>
            <a:r>
              <a:rPr lang="en-US" b="1" dirty="0">
                <a:solidFill>
                  <a:srgbClr val="FFFF00"/>
                </a:solidFill>
                <a:effectLst>
                  <a:outerShdw blurRad="50800" dist="38100" algn="tr" rotWithShape="0">
                    <a:prstClr val="black">
                      <a:alpha val="40000"/>
                    </a:prstClr>
                  </a:outerShdw>
                </a:effectLst>
              </a:rPr>
              <a:t>in</a:t>
            </a:r>
            <a:r>
              <a:rPr lang="en-US" b="1" dirty="0">
                <a:solidFill>
                  <a:srgbClr val="FFFF00"/>
                </a:solidFill>
              </a:rPr>
              <a:t> </a:t>
            </a:r>
            <a:r>
              <a:rPr lang="en-US" b="1" dirty="0" smtClean="0">
                <a:solidFill>
                  <a:srgbClr val="FFFF00"/>
                </a:solidFill>
                <a:effectLst>
                  <a:outerShdw blurRad="50800" dist="38100" algn="tr" rotWithShape="0">
                    <a:prstClr val="black">
                      <a:alpha val="40000"/>
                    </a:prstClr>
                  </a:outerShdw>
                </a:effectLst>
              </a:rPr>
              <a:t>cities</a:t>
            </a:r>
            <a:endParaRPr lang="en-US" dirty="0"/>
          </a:p>
        </p:txBody>
      </p:sp>
      <p:sp>
        <p:nvSpPr>
          <p:cNvPr id="3" name="Content Placeholder 2"/>
          <p:cNvSpPr>
            <a:spLocks noGrp="1"/>
          </p:cNvSpPr>
          <p:nvPr>
            <p:ph idx="1"/>
          </p:nvPr>
        </p:nvSpPr>
        <p:spPr>
          <a:xfrm>
            <a:off x="838200" y="1524000"/>
            <a:ext cx="7772400" cy="4572000"/>
          </a:xfrm>
        </p:spPr>
        <p:txBody>
          <a:bodyPr>
            <a:normAutofit fontScale="92500" lnSpcReduction="10000"/>
          </a:bodyPr>
          <a:lstStyle/>
          <a:p>
            <a:pPr marL="442913" indent="-396875">
              <a:spcAft>
                <a:spcPts val="600"/>
              </a:spcAft>
            </a:pPr>
            <a:r>
              <a:rPr lang="en-US" dirty="0" smtClean="0">
                <a:effectLst>
                  <a:outerShdw blurRad="50800" dist="38100" algn="tr" rotWithShape="0">
                    <a:prstClr val="black">
                      <a:alpha val="40000"/>
                    </a:prstClr>
                  </a:outerShdw>
                </a:effectLst>
              </a:rPr>
              <a:t>In</a:t>
            </a:r>
            <a:r>
              <a:rPr lang="en-US" dirty="0" smtClean="0"/>
              <a:t> </a:t>
            </a:r>
            <a:r>
              <a:rPr lang="en-US" dirty="0">
                <a:effectLst>
                  <a:outerShdw blurRad="50800" dist="38100" algn="tr" rotWithShape="0">
                    <a:prstClr val="black">
                      <a:alpha val="40000"/>
                    </a:prstClr>
                  </a:outerShdw>
                </a:effectLst>
              </a:rPr>
              <a:t>1950,</a:t>
            </a:r>
            <a:r>
              <a:rPr lang="en-US" dirty="0"/>
              <a:t> </a:t>
            </a:r>
            <a:r>
              <a:rPr lang="en-US" dirty="0">
                <a:effectLst>
                  <a:outerShdw blurRad="50800" dist="38100" algn="tr" rotWithShape="0">
                    <a:prstClr val="black">
                      <a:alpha val="40000"/>
                    </a:prstClr>
                  </a:outerShdw>
                </a:effectLst>
              </a:rPr>
              <a:t>about</a:t>
            </a:r>
            <a:r>
              <a:rPr lang="en-US" dirty="0"/>
              <a:t> </a:t>
            </a:r>
            <a:r>
              <a:rPr lang="en-US" dirty="0">
                <a:effectLst>
                  <a:outerShdw blurRad="50800" dist="38100" algn="tr" rotWithShape="0">
                    <a:prstClr val="black">
                      <a:alpha val="40000"/>
                    </a:prstClr>
                  </a:outerShdw>
                </a:effectLst>
              </a:rPr>
              <a:t>232</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people</a:t>
            </a:r>
            <a:r>
              <a:rPr lang="en-US" dirty="0"/>
              <a:t> </a:t>
            </a:r>
            <a:r>
              <a:rPr lang="en-US" dirty="0">
                <a:effectLst>
                  <a:outerShdw blurRad="50800" dist="38100" algn="tr" rotWithShape="0">
                    <a:prstClr val="black">
                      <a:alpha val="40000"/>
                    </a:prstClr>
                  </a:outerShdw>
                </a:effectLst>
              </a:rPr>
              <a:t>lived</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areas,</a:t>
            </a:r>
            <a:r>
              <a:rPr lang="en-US" dirty="0"/>
              <a:t> </a:t>
            </a:r>
            <a:r>
              <a:rPr lang="en-US" dirty="0">
                <a:effectLst>
                  <a:outerShdw blurRad="50800" dist="38100" algn="tr" rotWithShape="0">
                    <a:prstClr val="black">
                      <a:alpha val="40000"/>
                    </a:prstClr>
                  </a:outerShdw>
                </a:effectLst>
              </a:rPr>
              <a:t>which</a:t>
            </a:r>
            <a:r>
              <a:rPr lang="en-US" dirty="0"/>
              <a:t> </a:t>
            </a:r>
            <a:r>
              <a:rPr lang="en-US" dirty="0">
                <a:effectLst>
                  <a:outerShdw blurRad="50800" dist="38100" algn="tr" rotWithShape="0">
                    <a:prstClr val="black">
                      <a:alpha val="40000"/>
                    </a:prstClr>
                  </a:outerShdw>
                </a:effectLst>
              </a:rPr>
              <a:t>represented</a:t>
            </a:r>
            <a:r>
              <a:rPr lang="en-US" dirty="0"/>
              <a:t> </a:t>
            </a:r>
            <a:r>
              <a:rPr lang="en-US" dirty="0">
                <a:effectLst>
                  <a:outerShdw blurRad="50800" dist="38100" algn="tr" rotWithShape="0">
                    <a:prstClr val="black">
                      <a:alpha val="40000"/>
                    </a:prstClr>
                  </a:outerShdw>
                </a:effectLst>
              </a:rPr>
              <a:t>about</a:t>
            </a:r>
            <a:r>
              <a:rPr lang="en-US" dirty="0"/>
              <a:t> </a:t>
            </a:r>
            <a:r>
              <a:rPr lang="en-US" dirty="0">
                <a:effectLst>
                  <a:outerShdw blurRad="50800" dist="38100" algn="tr" rotWithShape="0">
                    <a:prstClr val="black">
                      <a:alpha val="40000"/>
                    </a:prstClr>
                  </a:outerShdw>
                </a:effectLst>
              </a:rPr>
              <a:t>17%</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Asia’s</a:t>
            </a:r>
            <a:r>
              <a:rPr lang="en-US" dirty="0"/>
              <a:t> </a:t>
            </a:r>
            <a:r>
              <a:rPr lang="en-US" dirty="0">
                <a:effectLst>
                  <a:outerShdw blurRad="50800" dist="38100" algn="tr" rotWithShape="0">
                    <a:prstClr val="black">
                      <a:alpha val="40000"/>
                    </a:prstClr>
                  </a:outerShdw>
                </a:effectLst>
              </a:rPr>
              <a:t>total</a:t>
            </a:r>
            <a:r>
              <a:rPr lang="en-US" dirty="0"/>
              <a:t> </a:t>
            </a:r>
            <a:r>
              <a:rPr lang="en-US" dirty="0">
                <a:effectLst>
                  <a:outerShdw blurRad="50800" dist="38100" algn="tr" rotWithShape="0">
                    <a:prstClr val="black">
                      <a:alpha val="40000"/>
                    </a:prstClr>
                  </a:outerShdw>
                </a:effectLst>
              </a:rPr>
              <a:t>population.</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2005,</a:t>
            </a:r>
            <a:r>
              <a:rPr lang="en-US" dirty="0"/>
              <a:t> </a:t>
            </a:r>
            <a:r>
              <a:rPr lang="en-US" dirty="0">
                <a:effectLst>
                  <a:outerShdw blurRad="50800" dist="38100" algn="tr" rotWithShape="0">
                    <a:prstClr val="black">
                      <a:alpha val="40000"/>
                    </a:prstClr>
                  </a:outerShdw>
                </a:effectLst>
              </a:rPr>
              <a:t>Asia’s</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population</a:t>
            </a:r>
            <a:r>
              <a:rPr lang="en-US" dirty="0"/>
              <a:t> </a:t>
            </a:r>
            <a:r>
              <a:rPr lang="en-US" dirty="0">
                <a:effectLst>
                  <a:outerShdw blurRad="50800" dist="38100" algn="tr" rotWithShape="0">
                    <a:prstClr val="black">
                      <a:alpha val="40000"/>
                    </a:prstClr>
                  </a:outerShdw>
                </a:effectLst>
              </a:rPr>
              <a:t>had</a:t>
            </a:r>
            <a:r>
              <a:rPr lang="en-US" dirty="0"/>
              <a:t> </a:t>
            </a:r>
            <a:r>
              <a:rPr lang="en-US" dirty="0">
                <a:effectLst>
                  <a:outerShdw blurRad="50800" dist="38100" algn="tr" rotWithShape="0">
                    <a:prstClr val="black">
                      <a:alpha val="40000"/>
                    </a:prstClr>
                  </a:outerShdw>
                </a:effectLst>
              </a:rPr>
              <a:t>risen</a:t>
            </a:r>
            <a:r>
              <a:rPr lang="en-US" dirty="0"/>
              <a:t> </a:t>
            </a:r>
            <a:r>
              <a:rPr lang="en-US" dirty="0">
                <a:effectLst>
                  <a:outerShdw blurRad="50800" dist="38100" algn="tr" rotWithShape="0">
                    <a:prstClr val="black">
                      <a:alpha val="40000"/>
                    </a:prstClr>
                  </a:outerShdw>
                </a:effectLst>
              </a:rPr>
              <a:t>to</a:t>
            </a:r>
            <a:r>
              <a:rPr lang="en-US" dirty="0"/>
              <a:t> </a:t>
            </a:r>
            <a:r>
              <a:rPr lang="en-US" dirty="0">
                <a:effectLst>
                  <a:outerShdw blurRad="50800" dist="38100" algn="tr" rotWithShape="0">
                    <a:prstClr val="black">
                      <a:alpha val="40000"/>
                    </a:prstClr>
                  </a:outerShdw>
                </a:effectLst>
              </a:rPr>
              <a:t>1.6</a:t>
            </a:r>
            <a:r>
              <a:rPr lang="en-US" dirty="0"/>
              <a:t> </a:t>
            </a:r>
            <a:r>
              <a:rPr lang="en-US" dirty="0">
                <a:effectLst>
                  <a:outerShdw blurRad="50800" dist="38100" algn="tr" rotWithShape="0">
                    <a:prstClr val="black">
                      <a:alpha val="40000"/>
                    </a:prstClr>
                  </a:outerShdw>
                </a:effectLst>
              </a:rPr>
              <a:t>billion</a:t>
            </a:r>
            <a:r>
              <a:rPr lang="en-US" dirty="0"/>
              <a:t> </a:t>
            </a:r>
            <a:r>
              <a:rPr lang="en-US" dirty="0">
                <a:effectLst>
                  <a:outerShdw blurRad="50800" dist="38100" algn="tr" rotWithShape="0">
                    <a:prstClr val="black">
                      <a:alpha val="40000"/>
                    </a:prstClr>
                  </a:outerShdw>
                </a:effectLst>
              </a:rPr>
              <a:t>people,</a:t>
            </a:r>
            <a:r>
              <a:rPr lang="en-US" dirty="0"/>
              <a:t> </a:t>
            </a:r>
            <a:r>
              <a:rPr lang="en-US" dirty="0">
                <a:effectLst>
                  <a:outerShdw blurRad="50800" dist="38100" algn="tr" rotWithShape="0">
                    <a:prstClr val="black">
                      <a:alpha val="40000"/>
                    </a:prstClr>
                  </a:outerShdw>
                </a:effectLst>
              </a:rPr>
              <a:t>or</a:t>
            </a:r>
            <a:r>
              <a:rPr lang="en-US" dirty="0"/>
              <a:t> </a:t>
            </a:r>
            <a:r>
              <a:rPr lang="en-US" dirty="0">
                <a:effectLst>
                  <a:outerShdw blurRad="50800" dist="38100" algn="tr" rotWithShape="0">
                    <a:prstClr val="black">
                      <a:alpha val="40000"/>
                    </a:prstClr>
                  </a:outerShdw>
                </a:effectLst>
              </a:rPr>
              <a:t>about</a:t>
            </a:r>
            <a:r>
              <a:rPr lang="en-US" dirty="0"/>
              <a:t> </a:t>
            </a:r>
            <a:r>
              <a:rPr lang="en-US" dirty="0">
                <a:effectLst>
                  <a:outerShdw blurRad="50800" dist="38100" algn="tr" rotWithShape="0">
                    <a:prstClr val="black">
                      <a:alpha val="40000"/>
                    </a:prstClr>
                  </a:outerShdw>
                </a:effectLst>
              </a:rPr>
              <a:t>40%</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region’s</a:t>
            </a:r>
            <a:r>
              <a:rPr lang="en-US" dirty="0"/>
              <a:t> </a:t>
            </a:r>
            <a:r>
              <a:rPr lang="en-US" dirty="0">
                <a:effectLst>
                  <a:outerShdw blurRad="50800" dist="38100" algn="tr" rotWithShape="0">
                    <a:prstClr val="black">
                      <a:alpha val="40000"/>
                    </a:prstClr>
                  </a:outerShdw>
                </a:effectLst>
              </a:rPr>
              <a:t>total</a:t>
            </a:r>
            <a:r>
              <a:rPr lang="en-US" dirty="0"/>
              <a:t> </a:t>
            </a:r>
            <a:r>
              <a:rPr lang="en-US" dirty="0">
                <a:effectLst>
                  <a:outerShdw blurRad="50800" dist="38100" algn="tr" rotWithShape="0">
                    <a:prstClr val="black">
                      <a:alpha val="40000"/>
                    </a:prstClr>
                  </a:outerShdw>
                </a:effectLst>
              </a:rPr>
              <a:t>population.</a:t>
            </a:r>
            <a:endParaRPr lang="en-US" dirty="0"/>
          </a:p>
          <a:p>
            <a:pPr marL="442913" indent="-396875">
              <a:spcAft>
                <a:spcPts val="600"/>
              </a:spcAft>
            </a:pPr>
            <a:r>
              <a:rPr lang="en-US" dirty="0" smtClean="0">
                <a:effectLst>
                  <a:outerShdw blurRad="50800" dist="38100" algn="tr" rotWithShape="0">
                    <a:prstClr val="black">
                      <a:alpha val="40000"/>
                    </a:prstClr>
                  </a:outerShdw>
                </a:effectLst>
              </a:rPr>
              <a:t>Half</a:t>
            </a:r>
            <a:r>
              <a:rPr lang="en-US" dirty="0" smtClean="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Asia’s</a:t>
            </a:r>
            <a:r>
              <a:rPr lang="en-US" dirty="0"/>
              <a:t> </a:t>
            </a:r>
            <a:r>
              <a:rPr lang="en-US" dirty="0">
                <a:effectLst>
                  <a:outerShdw blurRad="50800" dist="38100" algn="tr" rotWithShape="0">
                    <a:prstClr val="black">
                      <a:alpha val="40000"/>
                    </a:prstClr>
                  </a:outerShdw>
                </a:effectLst>
              </a:rPr>
              <a:t>total</a:t>
            </a:r>
            <a:r>
              <a:rPr lang="en-US" dirty="0"/>
              <a:t> </a:t>
            </a:r>
            <a:r>
              <a:rPr lang="en-US" dirty="0">
                <a:effectLst>
                  <a:outerShdw blurRad="50800" dist="38100" algn="tr" rotWithShape="0">
                    <a:prstClr val="black">
                      <a:alpha val="40000"/>
                    </a:prstClr>
                  </a:outerShdw>
                </a:effectLst>
              </a:rPr>
              <a:t>population</a:t>
            </a:r>
            <a:r>
              <a:rPr lang="en-US" dirty="0"/>
              <a:t> </a:t>
            </a:r>
            <a:r>
              <a:rPr lang="en-US" dirty="0">
                <a:effectLst>
                  <a:outerShdw blurRad="50800" dist="38100" algn="tr" rotWithShape="0">
                    <a:prstClr val="black">
                      <a:alpha val="40000"/>
                    </a:prstClr>
                  </a:outerShdw>
                </a:effectLst>
              </a:rPr>
              <a:t>will</a:t>
            </a:r>
            <a:r>
              <a:rPr lang="en-US" dirty="0"/>
              <a:t> </a:t>
            </a:r>
            <a:r>
              <a:rPr lang="en-US" dirty="0">
                <a:effectLst>
                  <a:outerShdw blurRad="50800" dist="38100" algn="tr" rotWithShape="0">
                    <a:prstClr val="black">
                      <a:alpha val="40000"/>
                    </a:prstClr>
                  </a:outerShdw>
                </a:effectLst>
              </a:rPr>
              <a:t>live</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areas</a:t>
            </a:r>
            <a:r>
              <a:rPr lang="en-US" dirty="0"/>
              <a:t> </a:t>
            </a:r>
            <a:r>
              <a:rPr lang="en-US" dirty="0">
                <a:effectLst>
                  <a:outerShdw blurRad="50800" dist="38100" algn="tr" rotWithShape="0">
                    <a:prstClr val="black">
                      <a:alpha val="40000"/>
                    </a:prstClr>
                  </a:outerShdw>
                </a:effectLst>
              </a:rPr>
              <a:t>by</a:t>
            </a:r>
            <a:r>
              <a:rPr lang="en-US" dirty="0"/>
              <a:t> </a:t>
            </a:r>
            <a:r>
              <a:rPr lang="en-US" dirty="0">
                <a:effectLst>
                  <a:outerShdw blurRad="50800" dist="38100" algn="tr" rotWithShape="0">
                    <a:prstClr val="black">
                      <a:alpha val="40000"/>
                    </a:prstClr>
                  </a:outerShdw>
                </a:effectLst>
              </a:rPr>
              <a:t>the</a:t>
            </a:r>
            <a:r>
              <a:rPr lang="en-US" dirty="0"/>
              <a:t> </a:t>
            </a:r>
            <a:r>
              <a:rPr lang="en-US" dirty="0" smtClean="0">
                <a:effectLst>
                  <a:outerShdw blurRad="50800" dist="38100" algn="tr" rotWithShape="0">
                    <a:prstClr val="black">
                      <a:alpha val="40000"/>
                    </a:prstClr>
                  </a:outerShdw>
                </a:effectLst>
              </a:rPr>
              <a:t>year 2025.</a:t>
            </a:r>
            <a:endParaRPr lang="en-US" dirty="0"/>
          </a:p>
          <a:p>
            <a:pPr marL="442913" indent="-396875">
              <a:spcAft>
                <a:spcPts val="600"/>
              </a:spcAft>
            </a:pPr>
            <a:r>
              <a:rPr lang="en-US" dirty="0" smtClean="0">
                <a:effectLst>
                  <a:outerShdw blurRad="50800" dist="38100" algn="tr" rotWithShape="0">
                    <a:prstClr val="black">
                      <a:alpha val="40000"/>
                    </a:prstClr>
                  </a:outerShdw>
                </a:effectLst>
              </a:rPr>
              <a:t>This</a:t>
            </a:r>
            <a:r>
              <a:rPr lang="en-US" dirty="0" smtClean="0"/>
              <a:t> </a:t>
            </a:r>
            <a:r>
              <a:rPr lang="en-US" dirty="0">
                <a:effectLst>
                  <a:outerShdw blurRad="50800" dist="38100" algn="tr" rotWithShape="0">
                    <a:prstClr val="black">
                      <a:alpha val="40000"/>
                    </a:prstClr>
                  </a:outerShdw>
                </a:effectLst>
              </a:rPr>
              <a:t>means</a:t>
            </a:r>
            <a:r>
              <a:rPr lang="en-US" dirty="0"/>
              <a:t> </a:t>
            </a:r>
            <a:r>
              <a:rPr lang="en-US" dirty="0">
                <a:effectLst>
                  <a:outerShdw blurRad="50800" dist="38100" algn="tr" rotWithShape="0">
                    <a:prstClr val="black">
                      <a:alpha val="40000"/>
                    </a:prstClr>
                  </a:outerShdw>
                </a:effectLst>
              </a:rPr>
              <a:t>that</a:t>
            </a:r>
            <a:r>
              <a:rPr lang="en-US" dirty="0"/>
              <a:t> </a:t>
            </a:r>
            <a:r>
              <a:rPr lang="en-US" dirty="0">
                <a:effectLst>
                  <a:outerShdw blurRad="50800" dist="38100" algn="tr" rotWithShape="0">
                    <a:prstClr val="black">
                      <a:alpha val="40000"/>
                    </a:prstClr>
                  </a:outerShdw>
                </a:effectLst>
              </a:rPr>
              <a:t>by</a:t>
            </a:r>
            <a:r>
              <a:rPr lang="en-US" dirty="0"/>
              <a:t> </a:t>
            </a:r>
            <a:r>
              <a:rPr lang="en-US" dirty="0">
                <a:effectLst>
                  <a:outerShdw blurRad="50800" dist="38100" algn="tr" rotWithShape="0">
                    <a:prstClr val="black">
                      <a:alpha val="40000"/>
                    </a:prstClr>
                  </a:outerShdw>
                </a:effectLst>
              </a:rPr>
              <a:t>2030,</a:t>
            </a:r>
            <a:r>
              <a:rPr lang="en-US" dirty="0"/>
              <a:t> </a:t>
            </a:r>
            <a:r>
              <a:rPr lang="en-US" dirty="0">
                <a:effectLst>
                  <a:outerShdw blurRad="50800" dist="38100" algn="tr" rotWithShape="0">
                    <a:prstClr val="black">
                      <a:alpha val="40000"/>
                    </a:prstClr>
                  </a:outerShdw>
                </a:effectLst>
              </a:rPr>
              <a:t>one</a:t>
            </a:r>
            <a:r>
              <a:rPr lang="en-US" dirty="0"/>
              <a:t> </a:t>
            </a:r>
            <a:r>
              <a:rPr lang="en-US" dirty="0">
                <a:effectLst>
                  <a:outerShdw blurRad="50800" dist="38100" algn="tr" rotWithShape="0">
                    <a:prstClr val="black">
                      <a:alpha val="40000"/>
                    </a:prstClr>
                  </a:outerShdw>
                </a:effectLst>
              </a:rPr>
              <a:t>out</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every</a:t>
            </a:r>
            <a:r>
              <a:rPr lang="en-US" dirty="0"/>
              <a:t> </a:t>
            </a:r>
            <a:r>
              <a:rPr lang="en-US" dirty="0">
                <a:effectLst>
                  <a:outerShdw blurRad="50800" dist="38100" algn="tr" rotWithShape="0">
                    <a:prstClr val="black">
                      <a:alpha val="40000"/>
                    </a:prstClr>
                  </a:outerShdw>
                </a:effectLst>
              </a:rPr>
              <a:t>two</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residents</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world</a:t>
            </a:r>
            <a:r>
              <a:rPr lang="en-US" dirty="0"/>
              <a:t> </a:t>
            </a:r>
            <a:r>
              <a:rPr lang="en-US" dirty="0">
                <a:effectLst>
                  <a:outerShdw blurRad="50800" dist="38100" algn="tr" rotWithShape="0">
                    <a:prstClr val="black">
                      <a:alpha val="40000"/>
                    </a:prstClr>
                  </a:outerShdw>
                </a:effectLst>
              </a:rPr>
              <a:t>will</a:t>
            </a:r>
            <a:r>
              <a:rPr lang="en-US" dirty="0"/>
              <a:t> </a:t>
            </a:r>
            <a:r>
              <a:rPr lang="en-US" dirty="0">
                <a:effectLst>
                  <a:outerShdw blurRad="50800" dist="38100" algn="tr" rotWithShape="0">
                    <a:prstClr val="black">
                      <a:alpha val="40000"/>
                    </a:prstClr>
                  </a:outerShdw>
                </a:effectLst>
              </a:rPr>
              <a:t>be</a:t>
            </a:r>
            <a:r>
              <a:rPr lang="en-US" dirty="0"/>
              <a:t> </a:t>
            </a:r>
            <a:r>
              <a:rPr lang="en-US" dirty="0">
                <a:effectLst>
                  <a:outerShdw blurRad="50800" dist="38100" algn="tr" rotWithShape="0">
                    <a:prstClr val="black">
                      <a:alpha val="40000"/>
                    </a:prstClr>
                  </a:outerShdw>
                </a:effectLst>
              </a:rPr>
              <a:t>an</a:t>
            </a:r>
            <a:r>
              <a:rPr lang="en-US" dirty="0"/>
              <a:t> </a:t>
            </a:r>
            <a:r>
              <a:rPr lang="en-US" dirty="0" smtClean="0">
                <a:effectLst>
                  <a:outerShdw blurRad="50800" dist="38100" algn="tr" rotWithShape="0">
                    <a:prstClr val="black">
                      <a:alpha val="40000"/>
                    </a:prstClr>
                  </a:outerShdw>
                </a:effectLst>
              </a:rPr>
              <a:t>Asian.</a:t>
            </a:r>
            <a:endParaRPr lang="en-US" dirty="0"/>
          </a:p>
          <a:p>
            <a:pPr marL="442913" indent="-396875">
              <a:spcAft>
                <a:spcPts val="600"/>
              </a:spcAft>
            </a:pPr>
            <a:r>
              <a:rPr lang="en-US" dirty="0" smtClean="0">
                <a:effectLst>
                  <a:outerShdw blurRad="50800" dist="38100" algn="tr" rotWithShape="0">
                    <a:prstClr val="black">
                      <a:alpha val="40000"/>
                    </a:prstClr>
                  </a:outerShdw>
                </a:effectLst>
              </a:rPr>
              <a:t>In</a:t>
            </a:r>
            <a:r>
              <a:rPr lang="en-US" dirty="0" smtClean="0"/>
              <a:t> </a:t>
            </a:r>
            <a:r>
              <a:rPr lang="en-US" dirty="0">
                <a:effectLst>
                  <a:outerShdw blurRad="50800" dist="38100" algn="tr" rotWithShape="0">
                    <a:prstClr val="black">
                      <a:alpha val="40000"/>
                    </a:prstClr>
                  </a:outerShdw>
                </a:effectLst>
              </a:rPr>
              <a:t>India,</a:t>
            </a:r>
            <a:r>
              <a:rPr lang="en-US" dirty="0"/>
              <a:t>  </a:t>
            </a:r>
            <a:r>
              <a:rPr lang="en-US" dirty="0">
                <a:effectLst>
                  <a:outerShdw blurRad="50800" dist="38100" algn="tr" rotWithShape="0">
                    <a:prstClr val="black">
                      <a:alpha val="40000"/>
                    </a:prstClr>
                  </a:outerShdw>
                </a:effectLst>
              </a:rPr>
              <a:t>as</a:t>
            </a:r>
            <a:r>
              <a:rPr lang="en-US" dirty="0"/>
              <a:t> </a:t>
            </a:r>
            <a:r>
              <a:rPr lang="en-US" dirty="0">
                <a:effectLst>
                  <a:outerShdw blurRad="50800" dist="38100" algn="tr" rotWithShape="0">
                    <a:prstClr val="black">
                      <a:alpha val="40000"/>
                    </a:prstClr>
                  </a:outerShdw>
                </a:effectLst>
              </a:rPr>
              <a:t>per</a:t>
            </a:r>
            <a:r>
              <a:rPr lang="en-US" dirty="0"/>
              <a:t> </a:t>
            </a:r>
            <a:r>
              <a:rPr lang="en-US" dirty="0">
                <a:effectLst>
                  <a:outerShdw blurRad="50800" dist="38100" algn="tr" rotWithShape="0">
                    <a:prstClr val="black">
                      <a:alpha val="40000"/>
                    </a:prstClr>
                  </a:outerShdw>
                </a:effectLst>
              </a:rPr>
              <a:t>census</a:t>
            </a:r>
            <a:r>
              <a:rPr lang="en-US" dirty="0"/>
              <a:t> </a:t>
            </a:r>
            <a:r>
              <a:rPr lang="en-US" dirty="0">
                <a:effectLst>
                  <a:outerShdw blurRad="50800" dist="38100" algn="tr" rotWithShape="0">
                    <a:prstClr val="black">
                      <a:alpha val="40000"/>
                    </a:prstClr>
                  </a:outerShdw>
                </a:effectLst>
              </a:rPr>
              <a:t>2001,</a:t>
            </a:r>
            <a:r>
              <a:rPr lang="en-US" dirty="0"/>
              <a:t> </a:t>
            </a:r>
            <a:r>
              <a:rPr lang="en-US" dirty="0">
                <a:effectLst>
                  <a:outerShdw blurRad="50800" dist="38100" algn="tr" rotWithShape="0">
                    <a:prstClr val="black">
                      <a:alpha val="40000"/>
                    </a:prstClr>
                  </a:outerShdw>
                </a:effectLst>
              </a:rPr>
              <a:t>the</a:t>
            </a:r>
            <a:r>
              <a:rPr lang="en-US" dirty="0"/>
              <a:t> </a:t>
            </a:r>
            <a:r>
              <a:rPr lang="en-US" dirty="0">
                <a:effectLst>
                  <a:outerShdw blurRad="50800" dist="38100" algn="tr" rotWithShape="0">
                    <a:prstClr val="black">
                      <a:alpha val="40000"/>
                    </a:prstClr>
                  </a:outerShdw>
                </a:effectLst>
              </a:rPr>
              <a:t>total</a:t>
            </a:r>
            <a:r>
              <a:rPr lang="en-US" dirty="0"/>
              <a:t> </a:t>
            </a:r>
            <a:r>
              <a:rPr lang="en-US" dirty="0">
                <a:effectLst>
                  <a:outerShdw blurRad="50800" dist="38100" algn="tr" rotWithShape="0">
                    <a:prstClr val="black">
                      <a:alpha val="40000"/>
                    </a:prstClr>
                  </a:outerShdw>
                </a:effectLst>
              </a:rPr>
              <a:t>housing</a:t>
            </a:r>
            <a:r>
              <a:rPr lang="en-US" dirty="0"/>
              <a:t> </a:t>
            </a:r>
            <a:r>
              <a:rPr lang="en-US" dirty="0">
                <a:effectLst>
                  <a:outerShdw blurRad="50800" dist="38100" algn="tr" rotWithShape="0">
                    <a:prstClr val="black">
                      <a:alpha val="40000"/>
                    </a:prstClr>
                  </a:outerShdw>
                </a:effectLst>
              </a:rPr>
              <a:t>stock</a:t>
            </a:r>
            <a:r>
              <a:rPr lang="en-US" dirty="0"/>
              <a:t> </a:t>
            </a:r>
            <a:r>
              <a:rPr lang="en-US" dirty="0">
                <a:effectLst>
                  <a:outerShdw blurRad="50800" dist="38100" algn="tr" rotWithShape="0">
                    <a:prstClr val="black">
                      <a:alpha val="40000"/>
                    </a:prstClr>
                  </a:outerShdw>
                </a:effectLst>
              </a:rPr>
              <a:t>was</a:t>
            </a:r>
            <a:r>
              <a:rPr lang="en-US" dirty="0"/>
              <a:t> </a:t>
            </a:r>
            <a:r>
              <a:rPr lang="en-US" dirty="0">
                <a:effectLst>
                  <a:outerShdw blurRad="50800" dist="38100" algn="tr" rotWithShape="0">
                    <a:prstClr val="black">
                      <a:alpha val="40000"/>
                    </a:prstClr>
                  </a:outerShdw>
                </a:effectLst>
              </a:rPr>
              <a:t>249</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units</a:t>
            </a:r>
            <a:r>
              <a:rPr lang="en-US" dirty="0"/>
              <a:t> </a:t>
            </a:r>
            <a:r>
              <a:rPr lang="en-US" dirty="0">
                <a:effectLst>
                  <a:outerShdw blurRad="50800" dist="38100" algn="tr" rotWithShape="0">
                    <a:prstClr val="black">
                      <a:alpha val="40000"/>
                    </a:prstClr>
                  </a:outerShdw>
                </a:effectLst>
              </a:rPr>
              <a:t>out</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which</a:t>
            </a:r>
            <a:r>
              <a:rPr lang="en-US" dirty="0"/>
              <a:t> </a:t>
            </a:r>
            <a:r>
              <a:rPr lang="en-US" dirty="0">
                <a:effectLst>
                  <a:outerShdw blurRad="50800" dist="38100" algn="tr" rotWithShape="0">
                    <a:prstClr val="black">
                      <a:alpha val="40000"/>
                    </a:prstClr>
                  </a:outerShdw>
                </a:effectLst>
              </a:rPr>
              <a:t>29%</a:t>
            </a:r>
            <a:r>
              <a:rPr lang="en-US" dirty="0"/>
              <a:t> </a:t>
            </a:r>
            <a:r>
              <a:rPr lang="en-US" dirty="0">
                <a:effectLst>
                  <a:outerShdw blurRad="50800" dist="38100" algn="tr" rotWithShape="0">
                    <a:prstClr val="black">
                      <a:alpha val="40000"/>
                    </a:prstClr>
                  </a:outerShdw>
                </a:effectLst>
              </a:rPr>
              <a:t>(72</a:t>
            </a:r>
            <a:r>
              <a:rPr lang="en-US" dirty="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were</a:t>
            </a:r>
            <a:r>
              <a:rPr lang="en-US" dirty="0"/>
              <a:t> </a:t>
            </a:r>
            <a:r>
              <a:rPr lang="en-US" dirty="0">
                <a:effectLst>
                  <a:outerShdw blurRad="50800" dist="38100" algn="tr" rotWithShape="0">
                    <a:prstClr val="black">
                      <a:alpha val="40000"/>
                    </a:prstClr>
                  </a:outerShdw>
                </a:effectLst>
              </a:rPr>
              <a:t>in</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areas.</a:t>
            </a:r>
            <a:r>
              <a:rPr lang="en-US" dirty="0"/>
              <a:t> </a:t>
            </a:r>
            <a:r>
              <a:rPr lang="en-US" dirty="0">
                <a:effectLst>
                  <a:outerShdw blurRad="50800" dist="38100" algn="tr" rotWithShape="0">
                    <a:prstClr val="black">
                      <a:alpha val="40000"/>
                    </a:prstClr>
                  </a:outerShdw>
                </a:effectLst>
              </a:rPr>
              <a:t>India</a:t>
            </a:r>
            <a:r>
              <a:rPr lang="en-US" dirty="0"/>
              <a:t> </a:t>
            </a:r>
            <a:r>
              <a:rPr lang="en-US" dirty="0">
                <a:effectLst>
                  <a:outerShdw blurRad="50800" dist="38100" algn="tr" rotWithShape="0">
                    <a:prstClr val="black">
                      <a:alpha val="40000"/>
                    </a:prstClr>
                  </a:outerShdw>
                </a:effectLst>
              </a:rPr>
              <a:t>today</a:t>
            </a:r>
            <a:r>
              <a:rPr lang="en-US" dirty="0"/>
              <a:t> </a:t>
            </a:r>
            <a:r>
              <a:rPr lang="en-US" dirty="0">
                <a:effectLst>
                  <a:outerShdw blurRad="50800" dist="38100" algn="tr" rotWithShape="0">
                    <a:prstClr val="black">
                      <a:alpha val="40000"/>
                    </a:prstClr>
                  </a:outerShdw>
                </a:effectLst>
              </a:rPr>
              <a:t>faces</a:t>
            </a:r>
            <a:r>
              <a:rPr lang="en-US" dirty="0"/>
              <a:t> </a:t>
            </a:r>
            <a:r>
              <a:rPr lang="en-US" dirty="0">
                <a:effectLst>
                  <a:outerShdw blurRad="50800" dist="38100" algn="tr" rotWithShape="0">
                    <a:prstClr val="black">
                      <a:alpha val="40000"/>
                    </a:prstClr>
                  </a:outerShdw>
                </a:effectLst>
              </a:rPr>
              <a:t>an</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housing</a:t>
            </a:r>
            <a:r>
              <a:rPr lang="en-US" dirty="0"/>
              <a:t> </a:t>
            </a:r>
            <a:r>
              <a:rPr lang="en-US" dirty="0">
                <a:effectLst>
                  <a:outerShdw blurRad="50800" dist="38100" algn="tr" rotWithShape="0">
                    <a:prstClr val="black">
                      <a:alpha val="40000"/>
                    </a:prstClr>
                  </a:outerShdw>
                </a:effectLst>
              </a:rPr>
              <a:t>shortage</a:t>
            </a:r>
            <a:r>
              <a:rPr lang="en-US" dirty="0"/>
              <a:t> </a:t>
            </a:r>
            <a:r>
              <a:rPr lang="en-US" dirty="0">
                <a:effectLst>
                  <a:outerShdw blurRad="50800" dist="38100" algn="tr" rotWithShape="0">
                    <a:prstClr val="black">
                      <a:alpha val="40000"/>
                    </a:prstClr>
                  </a:outerShdw>
                </a:effectLst>
              </a:rPr>
              <a:t>of</a:t>
            </a:r>
            <a:r>
              <a:rPr lang="en-US" dirty="0"/>
              <a:t> </a:t>
            </a:r>
            <a:r>
              <a:rPr lang="en-US" dirty="0" smtClean="0">
                <a:effectLst>
                  <a:outerShdw blurRad="50800" dist="38100" algn="tr" rotWithShape="0">
                    <a:prstClr val="black">
                      <a:alpha val="40000"/>
                    </a:prstClr>
                  </a:outerShdw>
                </a:effectLst>
              </a:rPr>
              <a:t>27</a:t>
            </a:r>
            <a:r>
              <a:rPr lang="en-US" dirty="0" smtClean="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units.</a:t>
            </a:r>
            <a:endParaRPr lang="en-US" dirty="0"/>
          </a:p>
          <a:p>
            <a:pPr marL="442913" indent="-396875">
              <a:spcAft>
                <a:spcPts val="600"/>
              </a:spcAft>
            </a:pPr>
            <a:r>
              <a:rPr lang="en-US" dirty="0" smtClean="0">
                <a:effectLst>
                  <a:outerShdw blurRad="50800" dist="38100" algn="tr" rotWithShape="0">
                    <a:prstClr val="black">
                      <a:alpha val="40000"/>
                    </a:prstClr>
                  </a:outerShdw>
                </a:effectLst>
              </a:rPr>
              <a:t>Pakistan</a:t>
            </a:r>
            <a:r>
              <a:rPr lang="en-US" dirty="0" smtClean="0"/>
              <a:t>  </a:t>
            </a:r>
            <a:r>
              <a:rPr lang="en-US" dirty="0">
                <a:effectLst>
                  <a:outerShdw blurRad="50800" dist="38100" algn="tr" rotWithShape="0">
                    <a:prstClr val="black">
                      <a:alpha val="40000"/>
                    </a:prstClr>
                  </a:outerShdw>
                </a:effectLst>
              </a:rPr>
              <a:t>faces</a:t>
            </a:r>
            <a:r>
              <a:rPr lang="en-US" dirty="0"/>
              <a:t> </a:t>
            </a:r>
            <a:r>
              <a:rPr lang="en-US" dirty="0">
                <a:effectLst>
                  <a:outerShdw blurRad="50800" dist="38100" algn="tr" rotWithShape="0">
                    <a:prstClr val="black">
                      <a:alpha val="40000"/>
                    </a:prstClr>
                  </a:outerShdw>
                </a:effectLst>
              </a:rPr>
              <a:t>an</a:t>
            </a:r>
            <a:r>
              <a:rPr lang="en-US" dirty="0"/>
              <a:t> </a:t>
            </a:r>
            <a:r>
              <a:rPr lang="en-US" dirty="0">
                <a:effectLst>
                  <a:outerShdw blurRad="50800" dist="38100" algn="tr" rotWithShape="0">
                    <a:prstClr val="black">
                      <a:alpha val="40000"/>
                    </a:prstClr>
                  </a:outerShdw>
                </a:effectLst>
              </a:rPr>
              <a:t>estimated</a:t>
            </a:r>
            <a:r>
              <a:rPr lang="en-US" dirty="0"/>
              <a:t> </a:t>
            </a:r>
            <a:r>
              <a:rPr lang="en-US" dirty="0" smtClean="0">
                <a:effectLst>
                  <a:outerShdw blurRad="50800" dist="38100" algn="tr" rotWithShape="0">
                    <a:prstClr val="black">
                      <a:alpha val="40000"/>
                    </a:prstClr>
                  </a:outerShdw>
                </a:effectLst>
              </a:rPr>
              <a:t>3-4</a:t>
            </a:r>
            <a:r>
              <a:rPr lang="en-US" dirty="0" smtClean="0"/>
              <a:t> </a:t>
            </a:r>
            <a:r>
              <a:rPr lang="en-US" dirty="0">
                <a:effectLst>
                  <a:outerShdw blurRad="50800" dist="38100" algn="tr" rotWithShape="0">
                    <a:prstClr val="black">
                      <a:alpha val="40000"/>
                    </a:prstClr>
                  </a:outerShdw>
                </a:effectLst>
              </a:rPr>
              <a:t>million</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housing</a:t>
            </a:r>
            <a:r>
              <a:rPr lang="en-US" dirty="0"/>
              <a:t> </a:t>
            </a:r>
            <a:r>
              <a:rPr lang="en-US" dirty="0">
                <a:effectLst>
                  <a:outerShdw blurRad="50800" dist="38100" algn="tr" rotWithShape="0">
                    <a:prstClr val="black">
                      <a:alpha val="40000"/>
                    </a:prstClr>
                  </a:outerShdw>
                </a:effectLst>
              </a:rPr>
              <a:t>shortage.</a:t>
            </a:r>
            <a:endParaRPr lang="en-US" dirty="0"/>
          </a:p>
          <a:p>
            <a:pPr marL="442913" indent="-396875">
              <a:spcAft>
                <a:spcPts val="600"/>
              </a:spcAft>
            </a:pPr>
            <a:r>
              <a:rPr lang="en-US" dirty="0" smtClean="0">
                <a:effectLst>
                  <a:outerShdw blurRad="50800" dist="38100" algn="tr" rotWithShape="0">
                    <a:prstClr val="black">
                      <a:alpha val="40000"/>
                    </a:prstClr>
                  </a:outerShdw>
                </a:effectLst>
              </a:rPr>
              <a:t>Nearly</a:t>
            </a:r>
            <a:r>
              <a:rPr lang="en-US" dirty="0" smtClean="0"/>
              <a:t> </a:t>
            </a:r>
            <a:r>
              <a:rPr lang="en-US" dirty="0">
                <a:effectLst>
                  <a:outerShdw blurRad="50800" dist="38100" algn="tr" rotWithShape="0">
                    <a:prstClr val="black">
                      <a:alpha val="40000"/>
                    </a:prstClr>
                  </a:outerShdw>
                </a:effectLst>
              </a:rPr>
              <a:t>entire</a:t>
            </a:r>
            <a:r>
              <a:rPr lang="en-US" dirty="0"/>
              <a:t> </a:t>
            </a:r>
            <a:r>
              <a:rPr lang="en-US" dirty="0">
                <a:effectLst>
                  <a:outerShdw blurRad="50800" dist="38100" algn="tr" rotWithShape="0">
                    <a:prstClr val="black">
                      <a:alpha val="40000"/>
                    </a:prstClr>
                  </a:outerShdw>
                </a:effectLst>
              </a:rPr>
              <a:t>Urban</a:t>
            </a:r>
            <a:r>
              <a:rPr lang="en-US" dirty="0"/>
              <a:t> </a:t>
            </a:r>
            <a:r>
              <a:rPr lang="en-US" dirty="0">
                <a:effectLst>
                  <a:outerShdw blurRad="50800" dist="38100" algn="tr" rotWithShape="0">
                    <a:prstClr val="black">
                      <a:alpha val="40000"/>
                    </a:prstClr>
                  </a:outerShdw>
                </a:effectLst>
              </a:rPr>
              <a:t>Housing</a:t>
            </a:r>
            <a:r>
              <a:rPr lang="en-US" dirty="0"/>
              <a:t> </a:t>
            </a:r>
            <a:r>
              <a:rPr lang="en-US" dirty="0">
                <a:effectLst>
                  <a:outerShdw blurRad="50800" dist="38100" algn="tr" rotWithShape="0">
                    <a:prstClr val="black">
                      <a:alpha val="40000"/>
                    </a:prstClr>
                  </a:outerShdw>
                </a:effectLst>
              </a:rPr>
              <a:t>Shortage</a:t>
            </a:r>
            <a:r>
              <a:rPr lang="en-US" dirty="0"/>
              <a:t> </a:t>
            </a:r>
            <a:r>
              <a:rPr lang="en-US" dirty="0">
                <a:effectLst>
                  <a:outerShdw blurRad="50800" dist="38100" algn="tr" rotWithShape="0">
                    <a:prstClr val="black">
                      <a:alpha val="40000"/>
                    </a:prstClr>
                  </a:outerShdw>
                </a:effectLst>
              </a:rPr>
              <a:t>is</a:t>
            </a:r>
            <a:r>
              <a:rPr lang="en-US" dirty="0"/>
              <a:t> </a:t>
            </a:r>
            <a:r>
              <a:rPr lang="en-US" dirty="0">
                <a:effectLst>
                  <a:outerShdw blurRad="50800" dist="38100" algn="tr" rotWithShape="0">
                    <a:prstClr val="black">
                      <a:alpha val="40000"/>
                    </a:prstClr>
                  </a:outerShdw>
                </a:effectLst>
              </a:rPr>
              <a:t>in</a:t>
            </a:r>
            <a:r>
              <a:rPr lang="en-US" dirty="0"/>
              <a:t> </a:t>
            </a:r>
            <a:r>
              <a:rPr lang="en-US" dirty="0" smtClean="0">
                <a:effectLst>
                  <a:outerShdw blurRad="50800" dist="38100" algn="tr" rotWithShape="0">
                    <a:prstClr val="black">
                      <a:alpha val="40000"/>
                    </a:prstClr>
                  </a:outerShdw>
                </a:effectLst>
              </a:rPr>
              <a:t>Economically Weaker</a:t>
            </a:r>
            <a:r>
              <a:rPr lang="en-US" dirty="0" smtClean="0"/>
              <a:t> </a:t>
            </a:r>
            <a:r>
              <a:rPr lang="en-US" dirty="0">
                <a:effectLst>
                  <a:outerShdw blurRad="50800" dist="38100" algn="tr" rotWithShape="0">
                    <a:prstClr val="black">
                      <a:alpha val="40000"/>
                    </a:prstClr>
                  </a:outerShdw>
                </a:effectLst>
              </a:rPr>
              <a:t>Sections</a:t>
            </a:r>
            <a:r>
              <a:rPr lang="en-US" dirty="0"/>
              <a:t> </a:t>
            </a:r>
            <a:r>
              <a:rPr lang="en-US" dirty="0">
                <a:effectLst>
                  <a:outerShdw blurRad="50800" dist="38100" algn="tr" rotWithShape="0">
                    <a:prstClr val="black">
                      <a:alpha val="40000"/>
                    </a:prstClr>
                  </a:outerShdw>
                </a:effectLst>
              </a:rPr>
              <a:t>of</a:t>
            </a:r>
            <a:r>
              <a:rPr lang="en-US" dirty="0"/>
              <a:t> </a:t>
            </a:r>
            <a:r>
              <a:rPr lang="en-US" dirty="0" smtClean="0">
                <a:effectLst>
                  <a:outerShdw blurRad="50800" dist="38100" algn="tr" rotWithShape="0">
                    <a:prstClr val="black">
                      <a:alpha val="40000"/>
                    </a:prstClr>
                  </a:outerShdw>
                </a:effectLst>
              </a:rPr>
              <a:t>society.</a:t>
            </a:r>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16</a:t>
            </a:fld>
            <a:endParaRPr lang="en-US"/>
          </a:p>
        </p:txBody>
      </p:sp>
    </p:spTree>
    <p:extLst>
      <p:ext uri="{BB962C8B-B14F-4D97-AF65-F5344CB8AC3E}">
        <p14:creationId xmlns:p14="http://schemas.microsoft.com/office/powerpoint/2010/main" val="943203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315200" cy="717612"/>
          </a:xfrm>
        </p:spPr>
        <p:txBody>
          <a:bodyPr/>
          <a:lstStyle/>
          <a:p>
            <a:r>
              <a:rPr lang="en-US" b="1" dirty="0" smtClean="0">
                <a:solidFill>
                  <a:srgbClr val="FFFF00"/>
                </a:solidFill>
                <a:effectLst>
                  <a:outerShdw blurRad="50800" dist="38100" algn="tr" rotWithShape="0">
                    <a:prstClr val="black">
                      <a:alpha val="40000"/>
                    </a:prstClr>
                  </a:outerShdw>
                </a:effectLst>
              </a:rPr>
              <a:t>Pakistan: Some statistics</a:t>
            </a:r>
            <a:endParaRPr lang="en-US" dirty="0"/>
          </a:p>
        </p:txBody>
      </p:sp>
      <p:sp>
        <p:nvSpPr>
          <p:cNvPr id="4" name="Content Placeholder 3"/>
          <p:cNvSpPr>
            <a:spLocks noGrp="1"/>
          </p:cNvSpPr>
          <p:nvPr>
            <p:ph idx="1"/>
          </p:nvPr>
        </p:nvSpPr>
        <p:spPr>
          <a:xfrm>
            <a:off x="990600" y="1524000"/>
            <a:ext cx="7772400" cy="4724400"/>
          </a:xfrm>
        </p:spPr>
        <p:txBody>
          <a:bodyPr>
            <a:normAutofit/>
          </a:bodyPr>
          <a:lstStyle/>
          <a:p>
            <a:pPr marL="442913" indent="-396875">
              <a:spcAft>
                <a:spcPts val="600"/>
              </a:spcAft>
            </a:pPr>
            <a:r>
              <a:rPr lang="en-US" sz="2400" dirty="0" smtClean="0">
                <a:effectLst>
                  <a:outerShdw blurRad="50800" dist="38100" algn="tr" rotWithShape="0">
                    <a:prstClr val="black">
                      <a:alpha val="40000"/>
                    </a:prstClr>
                  </a:outerShdw>
                </a:effectLst>
              </a:rPr>
              <a:t>Population</a:t>
            </a:r>
            <a:r>
              <a:rPr lang="en-US" sz="2400" dirty="0"/>
              <a:t>	</a:t>
            </a:r>
            <a:r>
              <a:rPr lang="en-US" sz="2400" dirty="0" smtClean="0">
                <a:effectLst>
                  <a:outerShdw blurRad="50800" dist="38100" algn="tr" rotWithShape="0">
                    <a:prstClr val="black">
                      <a:alpha val="40000"/>
                    </a:prstClr>
                  </a:outerShdw>
                </a:effectLst>
              </a:rPr>
              <a:t>160-170</a:t>
            </a:r>
            <a:r>
              <a:rPr lang="en-US" sz="2400" dirty="0" smtClean="0"/>
              <a:t> </a:t>
            </a:r>
            <a:r>
              <a:rPr lang="en-US" sz="2400" dirty="0">
                <a:effectLst>
                  <a:outerShdw blurRad="50800" dist="38100" algn="tr" rotWithShape="0">
                    <a:prstClr val="black">
                      <a:alpha val="40000"/>
                    </a:prstClr>
                  </a:outerShdw>
                </a:effectLst>
              </a:rPr>
              <a:t>million</a:t>
            </a:r>
            <a:endParaRPr lang="en-US" sz="2400" dirty="0"/>
          </a:p>
          <a:p>
            <a:pPr marL="442913" indent="-396875">
              <a:spcAft>
                <a:spcPts val="600"/>
              </a:spcAft>
            </a:pPr>
            <a:r>
              <a:rPr lang="en-US" sz="2400" dirty="0" smtClean="0">
                <a:effectLst>
                  <a:outerShdw blurRad="50800" dist="38100" algn="tr" rotWithShape="0">
                    <a:prstClr val="black">
                      <a:alpha val="40000"/>
                    </a:prstClr>
                  </a:outerShdw>
                </a:effectLst>
              </a:rPr>
              <a:t>Population</a:t>
            </a:r>
            <a:r>
              <a:rPr lang="en-US" sz="2400" dirty="0">
                <a:effectLst>
                  <a:outerShdw blurRad="50800" dist="38100" algn="tr" rotWithShape="0">
                    <a:prstClr val="black">
                      <a:alpha val="40000"/>
                    </a:prstClr>
                  </a:outerShdw>
                </a:effectLst>
              </a:rPr>
              <a:t>:</a:t>
            </a:r>
            <a:r>
              <a:rPr lang="en-US" sz="2400" dirty="0"/>
              <a:t> </a:t>
            </a:r>
            <a:r>
              <a:rPr lang="en-US" sz="2400" dirty="0" smtClean="0"/>
              <a:t>	</a:t>
            </a:r>
            <a:r>
              <a:rPr lang="en-US" sz="2400" dirty="0" smtClean="0">
                <a:effectLst>
                  <a:outerShdw blurRad="50800" dist="38100" algn="tr" rotWithShape="0">
                    <a:prstClr val="black">
                      <a:alpha val="40000"/>
                    </a:prstClr>
                  </a:outerShdw>
                </a:effectLst>
              </a:rPr>
              <a:t>2/3rd</a:t>
            </a:r>
            <a:r>
              <a:rPr lang="en-US" sz="2400" dirty="0" smtClean="0"/>
              <a:t> </a:t>
            </a:r>
            <a:r>
              <a:rPr lang="en-US" sz="2400" dirty="0" smtClean="0">
                <a:effectLst>
                  <a:outerShdw blurRad="50800" dist="38100" algn="tr" rotWithShape="0">
                    <a:prstClr val="black">
                      <a:alpha val="40000"/>
                    </a:prstClr>
                  </a:outerShdw>
                </a:effectLst>
              </a:rPr>
              <a:t>rural</a:t>
            </a:r>
            <a:r>
              <a:rPr lang="en-US" sz="2400" dirty="0">
                <a:effectLst>
                  <a:outerShdw blurRad="50800" dist="38100" algn="tr" rotWithShape="0">
                    <a:prstClr val="black">
                      <a:alpha val="40000"/>
                    </a:prstClr>
                  </a:outerShdw>
                </a:effectLst>
              </a:rPr>
              <a:t>,</a:t>
            </a:r>
            <a:r>
              <a:rPr lang="en-US" sz="2400" dirty="0"/>
              <a:t> </a:t>
            </a:r>
            <a:r>
              <a:rPr lang="en-US" sz="2400" dirty="0">
                <a:effectLst>
                  <a:outerShdw blurRad="50800" dist="38100" algn="tr" rotWithShape="0">
                    <a:prstClr val="black">
                      <a:alpha val="40000"/>
                    </a:prstClr>
                  </a:outerShdw>
                </a:effectLst>
              </a:rPr>
              <a:t>1/3rd</a:t>
            </a:r>
            <a:r>
              <a:rPr lang="en-US" sz="2400" dirty="0"/>
              <a:t> </a:t>
            </a:r>
            <a:r>
              <a:rPr lang="en-US" sz="2400" dirty="0">
                <a:effectLst>
                  <a:outerShdw blurRad="50800" dist="38100" algn="tr" rotWithShape="0">
                    <a:prstClr val="black">
                      <a:alpha val="40000"/>
                    </a:prstClr>
                  </a:outerShdw>
                </a:effectLst>
              </a:rPr>
              <a:t>urban</a:t>
            </a:r>
            <a:endParaRPr lang="en-US" sz="2400" dirty="0"/>
          </a:p>
          <a:p>
            <a:pPr marL="442913" indent="-396875">
              <a:spcAft>
                <a:spcPts val="600"/>
              </a:spcAft>
            </a:pPr>
            <a:r>
              <a:rPr lang="en-US" sz="2400" dirty="0" smtClean="0">
                <a:effectLst>
                  <a:outerShdw blurRad="50800" dist="38100" algn="tr" rotWithShape="0">
                    <a:prstClr val="black">
                      <a:alpha val="40000"/>
                    </a:prstClr>
                  </a:outerShdw>
                </a:effectLst>
              </a:rPr>
              <a:t>Major</a:t>
            </a:r>
            <a:r>
              <a:rPr lang="en-US" sz="2400" dirty="0" smtClean="0"/>
              <a:t> </a:t>
            </a:r>
            <a:r>
              <a:rPr lang="en-US" sz="2400" dirty="0">
                <a:effectLst>
                  <a:outerShdw blurRad="50800" dist="38100" algn="tr" rotWithShape="0">
                    <a:prstClr val="black">
                      <a:alpha val="40000"/>
                    </a:prstClr>
                  </a:outerShdw>
                </a:effectLst>
              </a:rPr>
              <a:t>metropolitans</a:t>
            </a:r>
            <a:r>
              <a:rPr lang="en-US" dirty="0" smtClean="0">
                <a:effectLst>
                  <a:outerShdw blurRad="50800" dist="38100" algn="tr" rotWithShape="0">
                    <a:prstClr val="black">
                      <a:alpha val="40000"/>
                    </a:prstClr>
                  </a:outerShdw>
                </a:effectLst>
              </a:rPr>
              <a:t>:</a:t>
            </a:r>
            <a:endParaRPr lang="en-US" dirty="0"/>
          </a:p>
          <a:p>
            <a:pPr marL="854393" lvl="3" indent="-396875">
              <a:spcAft>
                <a:spcPts val="600"/>
              </a:spcAft>
            </a:pPr>
            <a:r>
              <a:rPr lang="en-US" dirty="0" smtClean="0">
                <a:effectLst>
                  <a:outerShdw blurRad="50800" dist="38100" algn="tr" rotWithShape="0">
                    <a:prstClr val="black">
                      <a:alpha val="40000"/>
                    </a:prstClr>
                  </a:outerShdw>
                </a:effectLst>
              </a:rPr>
              <a:t>Karachi</a:t>
            </a:r>
            <a:r>
              <a:rPr lang="en-US" dirty="0">
                <a:effectLst>
                  <a:outerShdw blurRad="50800" dist="38100" algn="tr" rotWithShape="0">
                    <a:prstClr val="black">
                      <a:alpha val="40000"/>
                    </a:prstClr>
                  </a:outerShdw>
                </a:effectLst>
              </a:rPr>
              <a:t>,</a:t>
            </a:r>
            <a:r>
              <a:rPr lang="en-US" dirty="0"/>
              <a:t> </a:t>
            </a:r>
            <a:r>
              <a:rPr lang="en-US" dirty="0">
                <a:effectLst>
                  <a:outerShdw blurRad="50800" dist="38100" algn="tr" rotWithShape="0">
                    <a:prstClr val="black">
                      <a:alpha val="40000"/>
                    </a:prstClr>
                  </a:outerShdw>
                </a:effectLst>
              </a:rPr>
              <a:t>Lahore,</a:t>
            </a:r>
            <a:r>
              <a:rPr lang="en-US" dirty="0"/>
              <a:t> </a:t>
            </a:r>
            <a:r>
              <a:rPr lang="en-US" dirty="0">
                <a:effectLst>
                  <a:outerShdw blurRad="50800" dist="38100" algn="tr" rotWithShape="0">
                    <a:prstClr val="black">
                      <a:alpha val="40000"/>
                    </a:prstClr>
                  </a:outerShdw>
                </a:effectLst>
              </a:rPr>
              <a:t>Rawalpindi/Islamabad,</a:t>
            </a:r>
            <a:r>
              <a:rPr lang="en-US" dirty="0"/>
              <a:t> </a:t>
            </a:r>
            <a:r>
              <a:rPr lang="en-US" dirty="0">
                <a:effectLst>
                  <a:outerShdw blurRad="50800" dist="38100" algn="tr" rotWithShape="0">
                    <a:prstClr val="black">
                      <a:alpha val="40000"/>
                    </a:prstClr>
                  </a:outerShdw>
                </a:effectLst>
              </a:rPr>
              <a:t>Peshawar,</a:t>
            </a:r>
            <a:r>
              <a:rPr lang="en-US" dirty="0"/>
              <a:t> </a:t>
            </a:r>
            <a:r>
              <a:rPr lang="en-US" dirty="0">
                <a:effectLst>
                  <a:outerShdw blurRad="50800" dist="38100" algn="tr" rotWithShape="0">
                    <a:prstClr val="black">
                      <a:alpha val="40000"/>
                    </a:prstClr>
                  </a:outerShdw>
                </a:effectLst>
              </a:rPr>
              <a:t>Hyderabad</a:t>
            </a:r>
            <a:r>
              <a:rPr lang="en-US" dirty="0"/>
              <a:t> </a:t>
            </a:r>
            <a:r>
              <a:rPr lang="en-US" dirty="0">
                <a:effectLst>
                  <a:outerShdw blurRad="50800" dist="38100" algn="tr" rotWithShape="0">
                    <a:prstClr val="black">
                      <a:alpha val="40000"/>
                    </a:prstClr>
                  </a:outerShdw>
                </a:effectLst>
              </a:rPr>
              <a:t>and</a:t>
            </a:r>
            <a:r>
              <a:rPr lang="en-US" dirty="0"/>
              <a:t> </a:t>
            </a:r>
            <a:r>
              <a:rPr lang="en-US" dirty="0">
                <a:effectLst>
                  <a:outerShdw blurRad="50800" dist="38100" algn="tr" rotWithShape="0">
                    <a:prstClr val="black">
                      <a:alpha val="40000"/>
                    </a:prstClr>
                  </a:outerShdw>
                </a:effectLst>
              </a:rPr>
              <a:t>Faisalabad</a:t>
            </a:r>
            <a:r>
              <a:rPr lang="en-US" dirty="0"/>
              <a:t> </a:t>
            </a:r>
            <a:r>
              <a:rPr lang="en-US" dirty="0">
                <a:effectLst>
                  <a:outerShdw blurRad="50800" dist="38100" algn="tr" rotWithShape="0">
                    <a:prstClr val="black">
                      <a:alpha val="40000"/>
                    </a:prstClr>
                  </a:outerShdw>
                </a:effectLst>
              </a:rPr>
              <a:t>facing</a:t>
            </a:r>
            <a:r>
              <a:rPr lang="en-US" dirty="0"/>
              <a:t> </a:t>
            </a:r>
            <a:r>
              <a:rPr lang="en-US" dirty="0">
                <a:effectLst>
                  <a:outerShdw blurRad="50800" dist="38100" algn="tr" rotWithShape="0">
                    <a:prstClr val="black">
                      <a:alpha val="40000"/>
                    </a:prstClr>
                  </a:outerShdw>
                </a:effectLst>
              </a:rPr>
              <a:t>high</a:t>
            </a:r>
            <a:r>
              <a:rPr lang="en-US" dirty="0"/>
              <a:t> </a:t>
            </a:r>
            <a:r>
              <a:rPr lang="en-US" dirty="0">
                <a:effectLst>
                  <a:outerShdw blurRad="50800" dist="38100" algn="tr" rotWithShape="0">
                    <a:prstClr val="black">
                      <a:alpha val="40000"/>
                    </a:prstClr>
                  </a:outerShdw>
                </a:effectLst>
              </a:rPr>
              <a:t>rate</a:t>
            </a:r>
            <a:r>
              <a:rPr lang="en-US" dirty="0"/>
              <a:t> </a:t>
            </a:r>
            <a:r>
              <a:rPr lang="en-US" dirty="0">
                <a:effectLst>
                  <a:outerShdw blurRad="50800" dist="38100" algn="tr" rotWithShape="0">
                    <a:prstClr val="black">
                      <a:alpha val="40000"/>
                    </a:prstClr>
                  </a:outerShdw>
                </a:effectLst>
              </a:rPr>
              <a:t>of</a:t>
            </a:r>
            <a:r>
              <a:rPr lang="en-US" dirty="0"/>
              <a:t> </a:t>
            </a:r>
            <a:r>
              <a:rPr lang="en-US" dirty="0">
                <a:effectLst>
                  <a:outerShdw blurRad="50800" dist="38100" algn="tr" rotWithShape="0">
                    <a:prstClr val="black">
                      <a:alpha val="40000"/>
                    </a:prstClr>
                  </a:outerShdw>
                </a:effectLst>
              </a:rPr>
              <a:t>urbanization</a:t>
            </a:r>
            <a:endParaRPr lang="en-US" dirty="0"/>
          </a:p>
          <a:p>
            <a:pPr marL="442913" indent="-396875">
              <a:spcAft>
                <a:spcPts val="600"/>
              </a:spcAft>
            </a:pPr>
            <a:r>
              <a:rPr lang="en-US" sz="2400" dirty="0" smtClean="0">
                <a:effectLst>
                  <a:outerShdw blurRad="50800" dist="38100" algn="tr" rotWithShape="0">
                    <a:prstClr val="black">
                      <a:alpha val="40000"/>
                    </a:prstClr>
                  </a:outerShdw>
                </a:effectLst>
              </a:rPr>
              <a:t>Karachi</a:t>
            </a:r>
            <a:r>
              <a:rPr lang="en-US" sz="2400" dirty="0" smtClean="0"/>
              <a:t> </a:t>
            </a:r>
            <a:r>
              <a:rPr lang="en-US" sz="2400" dirty="0">
                <a:effectLst>
                  <a:outerShdw blurRad="50800" dist="38100" algn="tr" rotWithShape="0">
                    <a:prstClr val="black">
                      <a:alpha val="40000"/>
                    </a:prstClr>
                  </a:outerShdw>
                </a:effectLst>
              </a:rPr>
              <a:t>population</a:t>
            </a:r>
            <a:r>
              <a:rPr lang="en-US" sz="2400" dirty="0"/>
              <a:t> </a:t>
            </a:r>
            <a:r>
              <a:rPr lang="en-US" sz="2400" dirty="0" smtClean="0">
                <a:effectLst>
                  <a:outerShdw blurRad="50800" dist="38100" algn="tr" rotWithShape="0">
                    <a:prstClr val="black">
                      <a:alpha val="40000"/>
                    </a:prstClr>
                  </a:outerShdw>
                </a:effectLst>
              </a:rPr>
              <a:t>16-17</a:t>
            </a:r>
            <a:r>
              <a:rPr lang="en-US" sz="2400" dirty="0" smtClean="0"/>
              <a:t> </a:t>
            </a:r>
            <a:r>
              <a:rPr lang="en-US" sz="2400" dirty="0">
                <a:effectLst>
                  <a:outerShdw blurRad="50800" dist="38100" algn="tr" rotWithShape="0">
                    <a:prstClr val="black">
                      <a:alpha val="40000"/>
                    </a:prstClr>
                  </a:outerShdw>
                </a:effectLst>
              </a:rPr>
              <a:t>million,</a:t>
            </a:r>
            <a:r>
              <a:rPr lang="en-US" sz="2400" dirty="0"/>
              <a:t> </a:t>
            </a:r>
            <a:r>
              <a:rPr lang="en-US" sz="2400" dirty="0">
                <a:effectLst>
                  <a:outerShdw blurRad="50800" dist="38100" algn="tr" rotWithShape="0">
                    <a:prstClr val="black">
                      <a:alpha val="40000"/>
                    </a:prstClr>
                  </a:outerShdw>
                </a:effectLst>
              </a:rPr>
              <a:t>growing</a:t>
            </a:r>
            <a:r>
              <a:rPr lang="en-US" sz="2400" dirty="0"/>
              <a:t> </a:t>
            </a:r>
            <a:r>
              <a:rPr lang="en-US" sz="2400" dirty="0">
                <a:effectLst>
                  <a:outerShdw blurRad="50800" dist="38100" algn="tr" rotWithShape="0">
                    <a:prstClr val="black">
                      <a:alpha val="40000"/>
                    </a:prstClr>
                  </a:outerShdw>
                </a:effectLst>
              </a:rPr>
              <a:t>@</a:t>
            </a:r>
            <a:r>
              <a:rPr lang="en-US" sz="2400" dirty="0"/>
              <a:t> </a:t>
            </a:r>
            <a:r>
              <a:rPr lang="en-US" sz="2400" dirty="0">
                <a:effectLst>
                  <a:outerShdw blurRad="50800" dist="38100" algn="tr" rotWithShape="0">
                    <a:prstClr val="black">
                      <a:alpha val="40000"/>
                    </a:prstClr>
                  </a:outerShdw>
                </a:effectLst>
              </a:rPr>
              <a:t>of</a:t>
            </a:r>
            <a:r>
              <a:rPr lang="en-US" sz="2400" dirty="0"/>
              <a:t> </a:t>
            </a:r>
            <a:r>
              <a:rPr lang="en-US" sz="2400" dirty="0">
                <a:effectLst>
                  <a:outerShdw blurRad="50800" dist="38100" algn="tr" rotWithShape="0">
                    <a:prstClr val="black">
                      <a:alpha val="40000"/>
                    </a:prstClr>
                  </a:outerShdw>
                </a:effectLst>
              </a:rPr>
              <a:t>7-8%</a:t>
            </a:r>
            <a:endParaRPr lang="en-US" sz="2400" dirty="0"/>
          </a:p>
          <a:p>
            <a:pPr marL="442913" indent="-396875">
              <a:spcAft>
                <a:spcPts val="600"/>
              </a:spcAft>
            </a:pPr>
            <a:r>
              <a:rPr lang="en-US" sz="2400" dirty="0" smtClean="0">
                <a:effectLst>
                  <a:outerShdw blurRad="50800" dist="38100" algn="tr" rotWithShape="0">
                    <a:prstClr val="black">
                      <a:alpha val="40000"/>
                    </a:prstClr>
                  </a:outerShdw>
                </a:effectLst>
              </a:rPr>
              <a:t>Nearly</a:t>
            </a:r>
            <a:r>
              <a:rPr lang="en-US" sz="2400" dirty="0" smtClean="0"/>
              <a:t> </a:t>
            </a:r>
            <a:r>
              <a:rPr lang="en-US" sz="2400" dirty="0">
                <a:effectLst>
                  <a:outerShdw blurRad="50800" dist="38100" algn="tr" rotWithShape="0">
                    <a:prstClr val="black">
                      <a:alpha val="40000"/>
                    </a:prstClr>
                  </a:outerShdw>
                </a:effectLst>
              </a:rPr>
              <a:t>half</a:t>
            </a:r>
            <a:r>
              <a:rPr lang="en-US" sz="2400" dirty="0"/>
              <a:t> </a:t>
            </a:r>
            <a:r>
              <a:rPr lang="en-US" sz="2400" dirty="0">
                <a:effectLst>
                  <a:outerShdw blurRad="50800" dist="38100" algn="tr" rotWithShape="0">
                    <a:prstClr val="black">
                      <a:alpha val="40000"/>
                    </a:prstClr>
                  </a:outerShdw>
                </a:effectLst>
              </a:rPr>
              <a:t>of</a:t>
            </a:r>
            <a:r>
              <a:rPr lang="en-US" sz="2400" dirty="0"/>
              <a:t> </a:t>
            </a:r>
            <a:r>
              <a:rPr lang="en-US" sz="2400" dirty="0">
                <a:effectLst>
                  <a:outerShdw blurRad="50800" dist="38100" algn="tr" rotWithShape="0">
                    <a:prstClr val="black">
                      <a:alpha val="40000"/>
                    </a:prstClr>
                  </a:outerShdw>
                </a:effectLst>
              </a:rPr>
              <a:t>Karachi’s</a:t>
            </a:r>
            <a:r>
              <a:rPr lang="en-US" sz="2400" dirty="0"/>
              <a:t> </a:t>
            </a:r>
            <a:r>
              <a:rPr lang="en-US" sz="2400" dirty="0">
                <a:effectLst>
                  <a:outerShdw blurRad="50800" dist="38100" algn="tr" rotWithShape="0">
                    <a:prstClr val="black">
                      <a:alpha val="40000"/>
                    </a:prstClr>
                  </a:outerShdw>
                </a:effectLst>
              </a:rPr>
              <a:t>population</a:t>
            </a:r>
            <a:r>
              <a:rPr lang="en-US" sz="2400" dirty="0"/>
              <a:t> </a:t>
            </a:r>
            <a:r>
              <a:rPr lang="en-US" sz="2400" dirty="0">
                <a:effectLst>
                  <a:outerShdw blurRad="50800" dist="38100" algn="tr" rotWithShape="0">
                    <a:prstClr val="black">
                      <a:alpha val="40000"/>
                    </a:prstClr>
                  </a:outerShdw>
                </a:effectLst>
              </a:rPr>
              <a:t>is</a:t>
            </a:r>
            <a:r>
              <a:rPr lang="en-US" sz="2400" dirty="0"/>
              <a:t> </a:t>
            </a:r>
            <a:r>
              <a:rPr lang="en-US" sz="2400" dirty="0">
                <a:effectLst>
                  <a:outerShdw blurRad="50800" dist="38100" algn="tr" rotWithShape="0">
                    <a:prstClr val="black">
                      <a:alpha val="40000"/>
                    </a:prstClr>
                  </a:outerShdw>
                </a:effectLst>
              </a:rPr>
              <a:t>in</a:t>
            </a:r>
            <a:r>
              <a:rPr lang="en-US" sz="2400" dirty="0"/>
              <a:t> </a:t>
            </a:r>
            <a:r>
              <a:rPr lang="en-US" sz="2400" dirty="0">
                <a:effectLst>
                  <a:outerShdw blurRad="50800" dist="38100" algn="tr" rotWithShape="0">
                    <a:prstClr val="black">
                      <a:alpha val="40000"/>
                    </a:prstClr>
                  </a:outerShdw>
                </a:effectLst>
              </a:rPr>
              <a:t>squatter</a:t>
            </a:r>
            <a:r>
              <a:rPr lang="en-US" sz="2400" dirty="0"/>
              <a:t> </a:t>
            </a:r>
            <a:r>
              <a:rPr lang="en-US" sz="2400" dirty="0">
                <a:effectLst>
                  <a:outerShdw blurRad="50800" dist="38100" algn="tr" rotWithShape="0">
                    <a:prstClr val="black">
                      <a:alpha val="40000"/>
                    </a:prstClr>
                  </a:outerShdw>
                </a:effectLst>
              </a:rPr>
              <a:t>settlements</a:t>
            </a:r>
            <a:r>
              <a:rPr lang="en-US" sz="2400" dirty="0"/>
              <a:t> </a:t>
            </a:r>
            <a:r>
              <a:rPr lang="en-US" sz="2400" dirty="0" smtClean="0">
                <a:effectLst>
                  <a:outerShdw blurRad="50800" dist="38100" algn="tr" rotWithShape="0">
                    <a:prstClr val="black">
                      <a:alpha val="40000"/>
                    </a:prstClr>
                  </a:outerShdw>
                </a:effectLst>
              </a:rPr>
              <a:t>(600-800</a:t>
            </a:r>
            <a:r>
              <a:rPr lang="en-US" sz="2400" dirty="0" smtClean="0"/>
              <a:t> </a:t>
            </a:r>
            <a:r>
              <a:rPr lang="en-US" sz="2400" dirty="0">
                <a:effectLst>
                  <a:outerShdw blurRad="50800" dist="38100" algn="tr" rotWithShape="0">
                    <a:prstClr val="black">
                      <a:alpha val="40000"/>
                    </a:prstClr>
                  </a:outerShdw>
                </a:effectLst>
              </a:rPr>
              <a:t>squatter</a:t>
            </a:r>
            <a:r>
              <a:rPr lang="en-US" sz="2400" dirty="0"/>
              <a:t> </a:t>
            </a:r>
            <a:r>
              <a:rPr lang="en-US" sz="2400" dirty="0">
                <a:effectLst>
                  <a:outerShdw blurRad="50800" dist="38100" algn="tr" rotWithShape="0">
                    <a:prstClr val="black">
                      <a:alpha val="40000"/>
                    </a:prstClr>
                  </a:outerShdw>
                </a:effectLst>
              </a:rPr>
              <a:t>settlements)</a:t>
            </a:r>
            <a:endParaRPr lang="en-US" sz="2400" dirty="0"/>
          </a:p>
          <a:p>
            <a:pPr marL="442913" indent="-396875">
              <a:spcAft>
                <a:spcPts val="600"/>
              </a:spcAft>
            </a:pPr>
            <a:r>
              <a:rPr lang="en-US" sz="2400" dirty="0" smtClean="0">
                <a:effectLst>
                  <a:outerShdw blurRad="50800" dist="38100" algn="tr" rotWithShape="0">
                    <a:prstClr val="black">
                      <a:alpha val="40000"/>
                    </a:prstClr>
                  </a:outerShdw>
                </a:effectLst>
              </a:rPr>
              <a:t>Karachi</a:t>
            </a:r>
            <a:r>
              <a:rPr lang="en-US" sz="2400" dirty="0" smtClean="0"/>
              <a:t> </a:t>
            </a:r>
            <a:r>
              <a:rPr lang="en-US" sz="2400" dirty="0">
                <a:effectLst>
                  <a:outerShdw blurRad="50800" dist="38100" algn="tr" rotWithShape="0">
                    <a:prstClr val="black">
                      <a:alpha val="40000"/>
                    </a:prstClr>
                  </a:outerShdw>
                </a:effectLst>
              </a:rPr>
              <a:t>only</a:t>
            </a:r>
            <a:r>
              <a:rPr lang="en-US" sz="2400" dirty="0"/>
              <a:t> </a:t>
            </a:r>
            <a:r>
              <a:rPr lang="en-US" sz="2400" dirty="0">
                <a:effectLst>
                  <a:outerShdw blurRad="50800" dist="38100" algn="tr" rotWithShape="0">
                    <a:prstClr val="black">
                      <a:alpha val="40000"/>
                    </a:prstClr>
                  </a:outerShdw>
                </a:effectLst>
              </a:rPr>
              <a:t>needs</a:t>
            </a:r>
            <a:r>
              <a:rPr lang="en-US" sz="2400" dirty="0"/>
              <a:t> </a:t>
            </a:r>
            <a:r>
              <a:rPr lang="en-US" sz="2400" dirty="0">
                <a:effectLst>
                  <a:outerShdw blurRad="50800" dist="38100" algn="tr" rotWithShape="0">
                    <a:prstClr val="black">
                      <a:alpha val="40000"/>
                    </a:prstClr>
                  </a:outerShdw>
                </a:effectLst>
              </a:rPr>
              <a:t>100,000</a:t>
            </a:r>
            <a:r>
              <a:rPr lang="en-US" sz="2400" dirty="0"/>
              <a:t> </a:t>
            </a:r>
            <a:r>
              <a:rPr lang="en-US" sz="2400" dirty="0">
                <a:effectLst>
                  <a:outerShdw blurRad="50800" dist="38100" algn="tr" rotWithShape="0">
                    <a:prstClr val="black">
                      <a:alpha val="40000"/>
                    </a:prstClr>
                  </a:outerShdw>
                </a:effectLst>
              </a:rPr>
              <a:t>new</a:t>
            </a:r>
            <a:r>
              <a:rPr lang="en-US" sz="2400" dirty="0"/>
              <a:t> </a:t>
            </a:r>
            <a:r>
              <a:rPr lang="en-US" sz="2400" dirty="0">
                <a:effectLst>
                  <a:outerShdw blurRad="50800" dist="38100" algn="tr" rotWithShape="0">
                    <a:prstClr val="black">
                      <a:alpha val="40000"/>
                    </a:prstClr>
                  </a:outerShdw>
                </a:effectLst>
              </a:rPr>
              <a:t>housing</a:t>
            </a:r>
            <a:r>
              <a:rPr lang="en-US" sz="2400" dirty="0"/>
              <a:t> </a:t>
            </a:r>
            <a:r>
              <a:rPr lang="en-US" sz="2400" dirty="0">
                <a:effectLst>
                  <a:outerShdw blurRad="50800" dist="38100" algn="tr" rotWithShape="0">
                    <a:prstClr val="black">
                      <a:alpha val="40000"/>
                    </a:prstClr>
                  </a:outerShdw>
                </a:effectLst>
              </a:rPr>
              <a:t>units</a:t>
            </a:r>
            <a:r>
              <a:rPr lang="en-US" sz="2400" dirty="0"/>
              <a:t> </a:t>
            </a:r>
            <a:r>
              <a:rPr lang="en-US" sz="2400" dirty="0">
                <a:effectLst>
                  <a:outerShdw blurRad="50800" dist="38100" algn="tr" rotWithShape="0">
                    <a:prstClr val="black">
                      <a:alpha val="40000"/>
                    </a:prstClr>
                  </a:outerShdw>
                </a:effectLst>
              </a:rPr>
              <a:t>per</a:t>
            </a:r>
            <a:r>
              <a:rPr lang="en-US" sz="2400" dirty="0"/>
              <a:t> </a:t>
            </a:r>
            <a:r>
              <a:rPr lang="en-US" sz="2400" dirty="0">
                <a:effectLst>
                  <a:outerShdw blurRad="50800" dist="38100" algn="tr" rotWithShape="0">
                    <a:prstClr val="black">
                      <a:alpha val="40000"/>
                    </a:prstClr>
                  </a:outerShdw>
                </a:effectLst>
              </a:rPr>
              <a:t>year</a:t>
            </a:r>
            <a:r>
              <a:rPr lang="en-US" sz="2400" dirty="0"/>
              <a:t> </a:t>
            </a:r>
            <a:r>
              <a:rPr lang="en-US" sz="2400" dirty="0">
                <a:effectLst>
                  <a:outerShdw blurRad="50800" dist="38100" algn="tr" rotWithShape="0">
                    <a:prstClr val="black">
                      <a:alpha val="40000"/>
                    </a:prstClr>
                  </a:outerShdw>
                </a:effectLst>
              </a:rPr>
              <a:t>to</a:t>
            </a:r>
            <a:r>
              <a:rPr lang="en-US" sz="2400" dirty="0"/>
              <a:t> </a:t>
            </a:r>
            <a:r>
              <a:rPr lang="en-US" sz="2400" dirty="0">
                <a:effectLst>
                  <a:outerShdw blurRad="50800" dist="38100" algn="tr" rotWithShape="0">
                    <a:prstClr val="black">
                      <a:alpha val="40000"/>
                    </a:prstClr>
                  </a:outerShdw>
                </a:effectLst>
              </a:rPr>
              <a:t>meet</a:t>
            </a:r>
            <a:r>
              <a:rPr lang="en-US" sz="2400" dirty="0"/>
              <a:t> </a:t>
            </a:r>
            <a:r>
              <a:rPr lang="en-US" sz="2400" dirty="0">
                <a:effectLst>
                  <a:outerShdw blurRad="50800" dist="38100" algn="tr" rotWithShape="0">
                    <a:prstClr val="black">
                      <a:alpha val="40000"/>
                    </a:prstClr>
                  </a:outerShdw>
                </a:effectLst>
              </a:rPr>
              <a:t>natural</a:t>
            </a:r>
            <a:r>
              <a:rPr lang="en-US" sz="2400" dirty="0"/>
              <a:t> </a:t>
            </a:r>
            <a:r>
              <a:rPr lang="en-US" sz="2400" dirty="0">
                <a:effectLst>
                  <a:outerShdw blurRad="50800" dist="38100" algn="tr" rotWithShape="0">
                    <a:prstClr val="black">
                      <a:alpha val="40000"/>
                    </a:prstClr>
                  </a:outerShdw>
                </a:effectLst>
              </a:rPr>
              <a:t>growth,</a:t>
            </a:r>
            <a:r>
              <a:rPr lang="en-US" sz="2400" dirty="0"/>
              <a:t> </a:t>
            </a:r>
            <a:r>
              <a:rPr lang="en-US" sz="2400" dirty="0">
                <a:effectLst>
                  <a:outerShdw blurRad="50800" dist="38100" algn="tr" rotWithShape="0">
                    <a:prstClr val="black">
                      <a:alpha val="40000"/>
                    </a:prstClr>
                  </a:outerShdw>
                </a:effectLst>
              </a:rPr>
              <a:t>cover</a:t>
            </a:r>
            <a:r>
              <a:rPr lang="en-US" sz="2400" dirty="0"/>
              <a:t> </a:t>
            </a:r>
            <a:r>
              <a:rPr lang="en-US" sz="2400" dirty="0">
                <a:effectLst>
                  <a:outerShdw blurRad="50800" dist="38100" algn="tr" rotWithShape="0">
                    <a:prstClr val="black">
                      <a:alpha val="40000"/>
                    </a:prstClr>
                  </a:outerShdw>
                </a:effectLst>
              </a:rPr>
              <a:t>backlog</a:t>
            </a:r>
            <a:r>
              <a:rPr lang="en-US" sz="2400" dirty="0"/>
              <a:t> </a:t>
            </a:r>
            <a:r>
              <a:rPr lang="en-US" sz="2400" dirty="0">
                <a:effectLst>
                  <a:outerShdw blurRad="50800" dist="38100" algn="tr" rotWithShape="0">
                    <a:prstClr val="black">
                      <a:alpha val="40000"/>
                    </a:prstClr>
                  </a:outerShdw>
                </a:effectLst>
              </a:rPr>
              <a:t>&amp;</a:t>
            </a:r>
            <a:r>
              <a:rPr lang="en-US" sz="2400" dirty="0"/>
              <a:t> </a:t>
            </a:r>
            <a:r>
              <a:rPr lang="en-US" sz="2400" dirty="0">
                <a:effectLst>
                  <a:outerShdw blurRad="50800" dist="38100" algn="tr" rotWithShape="0">
                    <a:prstClr val="black">
                      <a:alpha val="40000"/>
                    </a:prstClr>
                  </a:outerShdw>
                </a:effectLst>
              </a:rPr>
              <a:t>urbanization</a:t>
            </a:r>
            <a:r>
              <a:rPr lang="en-US" sz="2400" dirty="0"/>
              <a:t> </a:t>
            </a:r>
            <a:r>
              <a:rPr lang="en-US" sz="2400" dirty="0" smtClean="0">
                <a:effectLst>
                  <a:outerShdw blurRad="50800" dist="38100" algn="tr" rotWithShape="0">
                    <a:prstClr val="black">
                      <a:alpha val="40000"/>
                    </a:prstClr>
                  </a:outerShdw>
                </a:effectLst>
              </a:rPr>
              <a:t>pressure</a:t>
            </a:r>
            <a:r>
              <a:rPr lang="en-US" dirty="0" smtClean="0"/>
              <a:t>.</a:t>
            </a:r>
            <a:endParaRPr lang="en-US" dirty="0"/>
          </a:p>
        </p:txBody>
      </p:sp>
      <p:sp>
        <p:nvSpPr>
          <p:cNvPr id="3" name="Slide Number Placeholder 2"/>
          <p:cNvSpPr>
            <a:spLocks noGrp="1"/>
          </p:cNvSpPr>
          <p:nvPr>
            <p:ph type="sldNum" sz="quarter" idx="12"/>
          </p:nvPr>
        </p:nvSpPr>
        <p:spPr/>
        <p:txBody>
          <a:bodyPr/>
          <a:lstStyle/>
          <a:p>
            <a:fld id="{D2E63280-FC79-49E0-BD95-D1DD342C09FD}" type="slidenum">
              <a:rPr lang="en-US" smtClean="0"/>
              <a:t>17</a:t>
            </a:fld>
            <a:endParaRPr lang="en-US"/>
          </a:p>
        </p:txBody>
      </p:sp>
    </p:spTree>
    <p:extLst>
      <p:ext uri="{BB962C8B-B14F-4D97-AF65-F5344CB8AC3E}">
        <p14:creationId xmlns:p14="http://schemas.microsoft.com/office/powerpoint/2010/main" val="2550877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rot="10800000">
            <a:off x="3267075" y="1701800"/>
            <a:ext cx="22098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sz="1000">
              <a:solidFill>
                <a:schemeClr val="bg1"/>
              </a:solidFill>
            </a:endParaRPr>
          </a:p>
        </p:txBody>
      </p:sp>
      <p:sp>
        <p:nvSpPr>
          <p:cNvPr id="33795" name="AutoShape 3"/>
          <p:cNvSpPr>
            <a:spLocks noChangeArrowheads="1"/>
          </p:cNvSpPr>
          <p:nvPr/>
        </p:nvSpPr>
        <p:spPr bwMode="auto">
          <a:xfrm>
            <a:off x="2200275" y="1676400"/>
            <a:ext cx="21336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solidFill>
                <a:schemeClr val="bg1"/>
              </a:solidFill>
            </a:endParaRPr>
          </a:p>
        </p:txBody>
      </p:sp>
      <p:sp>
        <p:nvSpPr>
          <p:cNvPr id="33796" name="AutoShape 4"/>
          <p:cNvSpPr>
            <a:spLocks noChangeArrowheads="1"/>
          </p:cNvSpPr>
          <p:nvPr/>
        </p:nvSpPr>
        <p:spPr bwMode="auto">
          <a:xfrm rot="10800000">
            <a:off x="1219200" y="1701800"/>
            <a:ext cx="20574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sz="1000">
              <a:solidFill>
                <a:schemeClr val="bg1"/>
              </a:solidFill>
            </a:endParaRPr>
          </a:p>
        </p:txBody>
      </p:sp>
      <p:sp>
        <p:nvSpPr>
          <p:cNvPr id="33797" name="Text Box 5"/>
          <p:cNvSpPr txBox="1">
            <a:spLocks noChangeArrowheads="1"/>
          </p:cNvSpPr>
          <p:nvPr/>
        </p:nvSpPr>
        <p:spPr bwMode="auto">
          <a:xfrm>
            <a:off x="1371600" y="2073275"/>
            <a:ext cx="1828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400" b="1">
                <a:solidFill>
                  <a:schemeClr val="bg1"/>
                </a:solidFill>
              </a:rPr>
              <a:t>Commercial</a:t>
            </a:r>
          </a:p>
          <a:p>
            <a:pPr algn="ctr"/>
            <a:r>
              <a:rPr lang="en-US" sz="1400" b="1">
                <a:solidFill>
                  <a:schemeClr val="bg1"/>
                </a:solidFill>
              </a:rPr>
              <a:t>Banks</a:t>
            </a:r>
          </a:p>
        </p:txBody>
      </p:sp>
      <p:sp>
        <p:nvSpPr>
          <p:cNvPr id="33798" name="Text Box 6"/>
          <p:cNvSpPr txBox="1">
            <a:spLocks noChangeArrowheads="1"/>
          </p:cNvSpPr>
          <p:nvPr/>
        </p:nvSpPr>
        <p:spPr bwMode="auto">
          <a:xfrm>
            <a:off x="914400" y="1371600"/>
            <a:ext cx="25273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200" b="1"/>
              <a:t>Housing Finance Player</a:t>
            </a:r>
          </a:p>
        </p:txBody>
      </p:sp>
      <p:sp>
        <p:nvSpPr>
          <p:cNvPr id="33799" name="Text Box 7"/>
          <p:cNvSpPr txBox="1">
            <a:spLocks noChangeArrowheads="1"/>
          </p:cNvSpPr>
          <p:nvPr/>
        </p:nvSpPr>
        <p:spPr bwMode="auto">
          <a:xfrm>
            <a:off x="3581400" y="1371600"/>
            <a:ext cx="1358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b="1"/>
              <a:t>Market Segment</a:t>
            </a:r>
          </a:p>
        </p:txBody>
      </p:sp>
      <p:sp>
        <p:nvSpPr>
          <p:cNvPr id="33800" name="Text Box 8"/>
          <p:cNvSpPr txBox="1">
            <a:spLocks noChangeArrowheads="1"/>
          </p:cNvSpPr>
          <p:nvPr/>
        </p:nvSpPr>
        <p:spPr bwMode="auto">
          <a:xfrm>
            <a:off x="4572000" y="46482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Income Distribution</a:t>
            </a:r>
          </a:p>
        </p:txBody>
      </p:sp>
      <p:sp>
        <p:nvSpPr>
          <p:cNvPr id="33801" name="Text Box 9"/>
          <p:cNvSpPr txBox="1">
            <a:spLocks noChangeArrowheads="1"/>
          </p:cNvSpPr>
          <p:nvPr/>
        </p:nvSpPr>
        <p:spPr bwMode="auto">
          <a:xfrm>
            <a:off x="322263" y="4724400"/>
            <a:ext cx="1811337"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200" b="1"/>
              <a:t>Mortgage Affordability</a:t>
            </a:r>
            <a:br>
              <a:rPr lang="en-US" sz="1200" b="1"/>
            </a:br>
            <a:r>
              <a:rPr lang="en-US" sz="1000" b="1"/>
              <a:t>(Rupees in Million)</a:t>
            </a:r>
          </a:p>
        </p:txBody>
      </p:sp>
      <p:sp>
        <p:nvSpPr>
          <p:cNvPr id="33802" name="AutoShape 10"/>
          <p:cNvSpPr>
            <a:spLocks noChangeArrowheads="1"/>
          </p:cNvSpPr>
          <p:nvPr/>
        </p:nvSpPr>
        <p:spPr bwMode="auto">
          <a:xfrm>
            <a:off x="4333875" y="1676400"/>
            <a:ext cx="22098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solidFill>
                <a:schemeClr val="bg1"/>
              </a:solidFill>
            </a:endParaRPr>
          </a:p>
        </p:txBody>
      </p:sp>
      <p:sp>
        <p:nvSpPr>
          <p:cNvPr id="33803" name="Text Box 11"/>
          <p:cNvSpPr txBox="1">
            <a:spLocks noChangeArrowheads="1"/>
          </p:cNvSpPr>
          <p:nvPr/>
        </p:nvSpPr>
        <p:spPr bwMode="auto">
          <a:xfrm>
            <a:off x="1916526" y="2895600"/>
            <a:ext cx="7024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400" b="1">
                <a:solidFill>
                  <a:schemeClr val="bg1"/>
                </a:solidFill>
              </a:rPr>
              <a:t>HBFC</a:t>
            </a:r>
          </a:p>
          <a:p>
            <a:pPr algn="ctr"/>
            <a:r>
              <a:rPr lang="en-US" sz="1400" b="1">
                <a:solidFill>
                  <a:schemeClr val="bg1"/>
                </a:solidFill>
              </a:rPr>
              <a:t>(SMH)</a:t>
            </a:r>
          </a:p>
        </p:txBody>
      </p:sp>
      <p:sp>
        <p:nvSpPr>
          <p:cNvPr id="33804" name="Text Box 12"/>
          <p:cNvSpPr txBox="1">
            <a:spLocks noChangeArrowheads="1"/>
          </p:cNvSpPr>
          <p:nvPr/>
        </p:nvSpPr>
        <p:spPr bwMode="auto">
          <a:xfrm>
            <a:off x="1918385" y="3530600"/>
            <a:ext cx="6463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HBFC &amp;</a:t>
            </a:r>
            <a:br>
              <a:rPr lang="en-US" sz="900" b="1">
                <a:solidFill>
                  <a:schemeClr val="bg1"/>
                </a:solidFill>
              </a:rPr>
            </a:br>
            <a:r>
              <a:rPr lang="en-US" sz="900" b="1">
                <a:solidFill>
                  <a:schemeClr val="bg1"/>
                </a:solidFill>
              </a:rPr>
              <a:t>Social</a:t>
            </a:r>
          </a:p>
          <a:p>
            <a:pPr algn="ctr"/>
            <a:r>
              <a:rPr lang="en-US" sz="900" b="1">
                <a:solidFill>
                  <a:schemeClr val="bg1"/>
                </a:solidFill>
              </a:rPr>
              <a:t>Housing</a:t>
            </a:r>
          </a:p>
          <a:p>
            <a:pPr algn="ctr"/>
            <a:r>
              <a:rPr lang="en-US" sz="900" b="1">
                <a:solidFill>
                  <a:schemeClr val="bg1"/>
                </a:solidFill>
              </a:rPr>
              <a:t>Bank</a:t>
            </a:r>
          </a:p>
        </p:txBody>
      </p:sp>
      <p:sp>
        <p:nvSpPr>
          <p:cNvPr id="33805" name="Text Box 13"/>
          <p:cNvSpPr txBox="1">
            <a:spLocks noChangeArrowheads="1"/>
          </p:cNvSpPr>
          <p:nvPr/>
        </p:nvSpPr>
        <p:spPr bwMode="auto">
          <a:xfrm>
            <a:off x="2891885" y="3810000"/>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400" b="1">
                <a:solidFill>
                  <a:schemeClr val="bg1"/>
                </a:solidFill>
              </a:rPr>
              <a:t>Social</a:t>
            </a:r>
          </a:p>
          <a:p>
            <a:pPr algn="ctr"/>
            <a:r>
              <a:rPr lang="en-US" sz="1400" b="1">
                <a:solidFill>
                  <a:schemeClr val="bg1"/>
                </a:solidFill>
              </a:rPr>
              <a:t>Housing</a:t>
            </a:r>
          </a:p>
        </p:txBody>
      </p:sp>
      <p:sp>
        <p:nvSpPr>
          <p:cNvPr id="33806" name="Text Box 14"/>
          <p:cNvSpPr txBox="1">
            <a:spLocks noChangeArrowheads="1"/>
          </p:cNvSpPr>
          <p:nvPr/>
        </p:nvSpPr>
        <p:spPr bwMode="auto">
          <a:xfrm>
            <a:off x="2815685" y="2606675"/>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400" b="1">
                <a:solidFill>
                  <a:schemeClr val="bg1"/>
                </a:solidFill>
              </a:rPr>
              <a:t>Market</a:t>
            </a:r>
          </a:p>
          <a:p>
            <a:pPr algn="ctr"/>
            <a:r>
              <a:rPr lang="en-US" sz="1400" b="1">
                <a:solidFill>
                  <a:schemeClr val="bg1"/>
                </a:solidFill>
              </a:rPr>
              <a:t>Housing</a:t>
            </a:r>
          </a:p>
        </p:txBody>
      </p:sp>
      <p:sp>
        <p:nvSpPr>
          <p:cNvPr id="33807" name="Text Box 15"/>
          <p:cNvSpPr txBox="1">
            <a:spLocks noChangeArrowheads="1"/>
          </p:cNvSpPr>
          <p:nvPr/>
        </p:nvSpPr>
        <p:spPr bwMode="auto">
          <a:xfrm>
            <a:off x="3913188" y="2498725"/>
            <a:ext cx="74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High End</a:t>
            </a:r>
          </a:p>
        </p:txBody>
      </p:sp>
      <p:sp>
        <p:nvSpPr>
          <p:cNvPr id="33808" name="Text Box 16"/>
          <p:cNvSpPr txBox="1">
            <a:spLocks noChangeArrowheads="1"/>
          </p:cNvSpPr>
          <p:nvPr/>
        </p:nvSpPr>
        <p:spPr bwMode="auto">
          <a:xfrm>
            <a:off x="3810000" y="2895600"/>
            <a:ext cx="987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Upper Middle</a:t>
            </a:r>
          </a:p>
        </p:txBody>
      </p:sp>
      <p:sp>
        <p:nvSpPr>
          <p:cNvPr id="33809" name="Text Box 17"/>
          <p:cNvSpPr txBox="1">
            <a:spLocks noChangeArrowheads="1"/>
          </p:cNvSpPr>
          <p:nvPr/>
        </p:nvSpPr>
        <p:spPr bwMode="auto">
          <a:xfrm>
            <a:off x="3857625" y="3260725"/>
            <a:ext cx="9937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Lower Middle</a:t>
            </a:r>
          </a:p>
        </p:txBody>
      </p:sp>
      <p:sp>
        <p:nvSpPr>
          <p:cNvPr id="33810" name="Text Box 18"/>
          <p:cNvSpPr txBox="1">
            <a:spLocks noChangeArrowheads="1"/>
          </p:cNvSpPr>
          <p:nvPr/>
        </p:nvSpPr>
        <p:spPr bwMode="auto">
          <a:xfrm>
            <a:off x="4106863" y="3657600"/>
            <a:ext cx="520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Small</a:t>
            </a:r>
          </a:p>
        </p:txBody>
      </p:sp>
      <p:sp>
        <p:nvSpPr>
          <p:cNvPr id="33811" name="Text Box 19"/>
          <p:cNvSpPr txBox="1">
            <a:spLocks noChangeArrowheads="1"/>
          </p:cNvSpPr>
          <p:nvPr/>
        </p:nvSpPr>
        <p:spPr bwMode="auto">
          <a:xfrm>
            <a:off x="4086225" y="3924300"/>
            <a:ext cx="5222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Micro</a:t>
            </a:r>
          </a:p>
        </p:txBody>
      </p:sp>
      <p:sp>
        <p:nvSpPr>
          <p:cNvPr id="33812" name="Text Box 20"/>
          <p:cNvSpPr txBox="1">
            <a:spLocks noChangeArrowheads="1"/>
          </p:cNvSpPr>
          <p:nvPr/>
        </p:nvSpPr>
        <p:spPr bwMode="auto">
          <a:xfrm>
            <a:off x="4902200" y="4038600"/>
            <a:ext cx="939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Upto Rs.4,000</a:t>
            </a:r>
            <a:endParaRPr lang="en-US" sz="900">
              <a:solidFill>
                <a:schemeClr val="bg1"/>
              </a:solidFill>
            </a:endParaRPr>
          </a:p>
        </p:txBody>
      </p:sp>
      <p:sp>
        <p:nvSpPr>
          <p:cNvPr id="33813" name="Text Box 21"/>
          <p:cNvSpPr txBox="1">
            <a:spLocks noChangeArrowheads="1"/>
          </p:cNvSpPr>
          <p:nvPr/>
        </p:nvSpPr>
        <p:spPr bwMode="auto">
          <a:xfrm>
            <a:off x="2482850" y="4719638"/>
            <a:ext cx="15128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a:t>Housing Market</a:t>
            </a:r>
          </a:p>
        </p:txBody>
      </p:sp>
      <p:sp>
        <p:nvSpPr>
          <p:cNvPr id="33814" name="Rectangle 22"/>
          <p:cNvSpPr>
            <a:spLocks noChangeArrowheads="1"/>
          </p:cNvSpPr>
          <p:nvPr/>
        </p:nvSpPr>
        <p:spPr bwMode="auto">
          <a:xfrm>
            <a:off x="5011738" y="2540000"/>
            <a:ext cx="77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Rs.100,000</a:t>
            </a:r>
            <a:endParaRPr lang="en-US" sz="1400" b="1">
              <a:solidFill>
                <a:schemeClr val="bg1"/>
              </a:solidFill>
            </a:endParaRPr>
          </a:p>
        </p:txBody>
      </p:sp>
      <p:sp>
        <p:nvSpPr>
          <p:cNvPr id="33815" name="Text Box 23"/>
          <p:cNvSpPr txBox="1">
            <a:spLocks noChangeArrowheads="1"/>
          </p:cNvSpPr>
          <p:nvPr/>
        </p:nvSpPr>
        <p:spPr bwMode="auto">
          <a:xfrm>
            <a:off x="4954250" y="28448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Rs.25,001 to</a:t>
            </a:r>
          </a:p>
          <a:p>
            <a:pPr algn="ctr"/>
            <a:r>
              <a:rPr lang="en-US" sz="900" b="1">
                <a:solidFill>
                  <a:schemeClr val="bg1"/>
                </a:solidFill>
              </a:rPr>
              <a:t>Rs.50,000</a:t>
            </a:r>
            <a:endParaRPr lang="en-US" sz="900">
              <a:solidFill>
                <a:schemeClr val="bg1"/>
              </a:solidFill>
            </a:endParaRPr>
          </a:p>
        </p:txBody>
      </p:sp>
      <p:sp>
        <p:nvSpPr>
          <p:cNvPr id="33816" name="Text Box 24"/>
          <p:cNvSpPr txBox="1">
            <a:spLocks noChangeArrowheads="1"/>
          </p:cNvSpPr>
          <p:nvPr/>
        </p:nvSpPr>
        <p:spPr bwMode="auto">
          <a:xfrm>
            <a:off x="4946312" y="32639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Rs.10,001 to</a:t>
            </a:r>
          </a:p>
          <a:p>
            <a:pPr algn="ctr"/>
            <a:r>
              <a:rPr lang="en-US" sz="900" b="1">
                <a:solidFill>
                  <a:schemeClr val="bg1"/>
                </a:solidFill>
              </a:rPr>
              <a:t>Rs.25,000</a:t>
            </a:r>
            <a:endParaRPr lang="en-US" sz="900">
              <a:solidFill>
                <a:schemeClr val="bg1"/>
              </a:solidFill>
            </a:endParaRPr>
          </a:p>
        </p:txBody>
      </p:sp>
      <p:sp>
        <p:nvSpPr>
          <p:cNvPr id="33817" name="Text Box 25"/>
          <p:cNvSpPr txBox="1">
            <a:spLocks noChangeArrowheads="1"/>
          </p:cNvSpPr>
          <p:nvPr/>
        </p:nvSpPr>
        <p:spPr bwMode="auto">
          <a:xfrm>
            <a:off x="4967260" y="3597275"/>
            <a:ext cx="7938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Rs.4,001 to</a:t>
            </a:r>
          </a:p>
          <a:p>
            <a:pPr algn="ctr"/>
            <a:r>
              <a:rPr lang="en-US" sz="900" b="1">
                <a:solidFill>
                  <a:schemeClr val="bg1"/>
                </a:solidFill>
              </a:rPr>
              <a:t>Rs.10,000</a:t>
            </a:r>
            <a:endParaRPr lang="en-US" sz="900">
              <a:solidFill>
                <a:schemeClr val="bg1"/>
              </a:solidFill>
            </a:endParaRPr>
          </a:p>
        </p:txBody>
      </p:sp>
      <p:sp>
        <p:nvSpPr>
          <p:cNvPr id="33818" name="AutoShape 26"/>
          <p:cNvSpPr>
            <a:spLocks noChangeArrowheads="1"/>
          </p:cNvSpPr>
          <p:nvPr/>
        </p:nvSpPr>
        <p:spPr bwMode="auto">
          <a:xfrm>
            <a:off x="228600" y="1689100"/>
            <a:ext cx="19812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33819" name="Line 27"/>
          <p:cNvSpPr>
            <a:spLocks noChangeShapeType="1"/>
          </p:cNvSpPr>
          <p:nvPr/>
        </p:nvSpPr>
        <p:spPr bwMode="auto">
          <a:xfrm>
            <a:off x="838200" y="2843213"/>
            <a:ext cx="20574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20" name="Line 28"/>
          <p:cNvSpPr>
            <a:spLocks noChangeShapeType="1"/>
          </p:cNvSpPr>
          <p:nvPr/>
        </p:nvSpPr>
        <p:spPr bwMode="auto">
          <a:xfrm>
            <a:off x="736600" y="3200400"/>
            <a:ext cx="1016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21" name="Line 29"/>
          <p:cNvSpPr>
            <a:spLocks noChangeShapeType="1"/>
          </p:cNvSpPr>
          <p:nvPr/>
        </p:nvSpPr>
        <p:spPr bwMode="auto">
          <a:xfrm>
            <a:off x="457200" y="3962400"/>
            <a:ext cx="15240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22" name="Rectangle 30"/>
          <p:cNvSpPr>
            <a:spLocks noChangeArrowheads="1"/>
          </p:cNvSpPr>
          <p:nvPr/>
        </p:nvSpPr>
        <p:spPr bwMode="auto">
          <a:xfrm>
            <a:off x="927100" y="2133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800" b="1">
                <a:solidFill>
                  <a:schemeClr val="bg1"/>
                </a:solidFill>
              </a:rPr>
              <a:t>Rs 5.0 </a:t>
            </a:r>
            <a:br>
              <a:rPr lang="en-US" sz="800" b="1">
                <a:solidFill>
                  <a:schemeClr val="bg1"/>
                </a:solidFill>
              </a:rPr>
            </a:br>
            <a:r>
              <a:rPr lang="en-US" sz="800" b="1">
                <a:solidFill>
                  <a:schemeClr val="bg1"/>
                </a:solidFill>
              </a:rPr>
              <a:t>&amp; above </a:t>
            </a:r>
            <a:endParaRPr lang="en-US" sz="1200" b="1">
              <a:solidFill>
                <a:schemeClr val="bg1"/>
              </a:solidFill>
            </a:endParaRPr>
          </a:p>
        </p:txBody>
      </p:sp>
      <p:sp>
        <p:nvSpPr>
          <p:cNvPr id="33823" name="Text Box 31"/>
          <p:cNvSpPr txBox="1">
            <a:spLocks noChangeArrowheads="1"/>
          </p:cNvSpPr>
          <p:nvPr/>
        </p:nvSpPr>
        <p:spPr bwMode="auto">
          <a:xfrm>
            <a:off x="733425" y="2959100"/>
            <a:ext cx="9683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 1.25  ~ 2.50</a:t>
            </a:r>
            <a:endParaRPr lang="en-US" sz="900">
              <a:solidFill>
                <a:schemeClr val="bg1"/>
              </a:solidFill>
            </a:endParaRPr>
          </a:p>
        </p:txBody>
      </p:sp>
      <p:sp>
        <p:nvSpPr>
          <p:cNvPr id="33824" name="Text Box 32"/>
          <p:cNvSpPr txBox="1">
            <a:spLocks noChangeArrowheads="1"/>
          </p:cNvSpPr>
          <p:nvPr/>
        </p:nvSpPr>
        <p:spPr bwMode="auto">
          <a:xfrm>
            <a:off x="795338" y="3276600"/>
            <a:ext cx="8731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 0.5 ~ 1.25</a:t>
            </a:r>
            <a:endParaRPr lang="en-US" sz="900">
              <a:solidFill>
                <a:schemeClr val="bg1"/>
              </a:solidFill>
            </a:endParaRPr>
          </a:p>
        </p:txBody>
      </p:sp>
      <p:sp>
        <p:nvSpPr>
          <p:cNvPr id="33825" name="Text Box 33"/>
          <p:cNvSpPr txBox="1">
            <a:spLocks noChangeArrowheads="1"/>
          </p:cNvSpPr>
          <p:nvPr/>
        </p:nvSpPr>
        <p:spPr bwMode="auto">
          <a:xfrm>
            <a:off x="679450" y="3657600"/>
            <a:ext cx="1082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 0.20~Rs.0.50 </a:t>
            </a:r>
            <a:endParaRPr lang="en-US" sz="900">
              <a:solidFill>
                <a:schemeClr val="bg1"/>
              </a:solidFill>
            </a:endParaRPr>
          </a:p>
        </p:txBody>
      </p:sp>
      <p:sp>
        <p:nvSpPr>
          <p:cNvPr id="33826" name="Text Box 34"/>
          <p:cNvSpPr txBox="1">
            <a:spLocks noChangeArrowheads="1"/>
          </p:cNvSpPr>
          <p:nvPr/>
        </p:nvSpPr>
        <p:spPr bwMode="auto">
          <a:xfrm>
            <a:off x="679450" y="509423"/>
            <a:ext cx="74342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600" b="1" dirty="0">
                <a:solidFill>
                  <a:srgbClr val="FFFF00"/>
                </a:solidFill>
              </a:rPr>
              <a:t>Housing </a:t>
            </a:r>
            <a:r>
              <a:rPr lang="en-US" sz="3600" b="1" dirty="0" smtClean="0">
                <a:solidFill>
                  <a:srgbClr val="FFFF00"/>
                </a:solidFill>
              </a:rPr>
              <a:t>Continuum in Pakistan</a:t>
            </a:r>
            <a:endParaRPr lang="en-US" sz="3600" b="1" dirty="0">
              <a:solidFill>
                <a:srgbClr val="FFFF00"/>
              </a:solidFill>
            </a:endParaRPr>
          </a:p>
        </p:txBody>
      </p:sp>
      <p:sp>
        <p:nvSpPr>
          <p:cNvPr id="33827" name="Text Box 35"/>
          <p:cNvSpPr txBox="1">
            <a:spLocks noChangeArrowheads="1"/>
          </p:cNvSpPr>
          <p:nvPr/>
        </p:nvSpPr>
        <p:spPr bwMode="auto">
          <a:xfrm>
            <a:off x="903288" y="4191000"/>
            <a:ext cx="584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 0.20</a:t>
            </a:r>
            <a:endParaRPr lang="en-US" sz="900">
              <a:solidFill>
                <a:schemeClr val="bg1"/>
              </a:solidFill>
            </a:endParaRPr>
          </a:p>
        </p:txBody>
      </p:sp>
      <p:sp>
        <p:nvSpPr>
          <p:cNvPr id="33828" name="Rectangle 36"/>
          <p:cNvSpPr>
            <a:spLocks noChangeArrowheads="1"/>
          </p:cNvSpPr>
          <p:nvPr/>
        </p:nvSpPr>
        <p:spPr bwMode="auto">
          <a:xfrm>
            <a:off x="5105992" y="1962150"/>
            <a:ext cx="665567"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a:t>
            </a:r>
            <a:br>
              <a:rPr lang="en-US" sz="900" b="1">
                <a:solidFill>
                  <a:schemeClr val="bg1"/>
                </a:solidFill>
              </a:rPr>
            </a:br>
            <a:r>
              <a:rPr lang="en-US" sz="900" b="1">
                <a:solidFill>
                  <a:schemeClr val="bg1"/>
                </a:solidFill>
              </a:rPr>
              <a:t>1 Lac</a:t>
            </a:r>
            <a:br>
              <a:rPr lang="en-US" sz="900" b="1">
                <a:solidFill>
                  <a:schemeClr val="bg1"/>
                </a:solidFill>
              </a:rPr>
            </a:br>
            <a:r>
              <a:rPr lang="en-US" sz="900" b="1">
                <a:solidFill>
                  <a:schemeClr val="bg1"/>
                </a:solidFill>
              </a:rPr>
              <a:t>&amp; above.</a:t>
            </a:r>
            <a:endParaRPr lang="en-US" sz="1400" b="1">
              <a:solidFill>
                <a:schemeClr val="bg1"/>
              </a:solidFill>
            </a:endParaRPr>
          </a:p>
        </p:txBody>
      </p:sp>
      <p:sp>
        <p:nvSpPr>
          <p:cNvPr id="33829" name="Text Box 37"/>
          <p:cNvSpPr txBox="1">
            <a:spLocks noChangeArrowheads="1"/>
          </p:cNvSpPr>
          <p:nvPr/>
        </p:nvSpPr>
        <p:spPr bwMode="auto">
          <a:xfrm>
            <a:off x="3810000" y="2041525"/>
            <a:ext cx="8620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High - High</a:t>
            </a:r>
          </a:p>
        </p:txBody>
      </p:sp>
      <p:sp>
        <p:nvSpPr>
          <p:cNvPr id="33830" name="Line 38"/>
          <p:cNvSpPr>
            <a:spLocks noChangeShapeType="1"/>
          </p:cNvSpPr>
          <p:nvPr/>
        </p:nvSpPr>
        <p:spPr bwMode="auto">
          <a:xfrm>
            <a:off x="990600" y="24384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31" name="Rectangle 39"/>
          <p:cNvSpPr>
            <a:spLocks noChangeArrowheads="1"/>
          </p:cNvSpPr>
          <p:nvPr/>
        </p:nvSpPr>
        <p:spPr bwMode="auto">
          <a:xfrm>
            <a:off x="898962" y="2438400"/>
            <a:ext cx="6976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b="1">
                <a:solidFill>
                  <a:schemeClr val="bg1"/>
                </a:solidFill>
              </a:rPr>
              <a:t>Rs 2.5 to </a:t>
            </a:r>
            <a:br>
              <a:rPr lang="en-US" sz="900" b="1">
                <a:solidFill>
                  <a:schemeClr val="bg1"/>
                </a:solidFill>
              </a:rPr>
            </a:br>
            <a:r>
              <a:rPr lang="en-US" sz="900" b="1">
                <a:solidFill>
                  <a:schemeClr val="bg1"/>
                </a:solidFill>
              </a:rPr>
              <a:t>Rs 5.0 </a:t>
            </a:r>
            <a:endParaRPr lang="en-US" sz="1400" b="1">
              <a:solidFill>
                <a:schemeClr val="bg1"/>
              </a:solidFill>
            </a:endParaRPr>
          </a:p>
        </p:txBody>
      </p:sp>
      <p:sp>
        <p:nvSpPr>
          <p:cNvPr id="33832" name="AutoShape 40"/>
          <p:cNvSpPr>
            <a:spLocks noChangeArrowheads="1"/>
          </p:cNvSpPr>
          <p:nvPr/>
        </p:nvSpPr>
        <p:spPr bwMode="auto">
          <a:xfrm rot="10800000">
            <a:off x="5473700" y="1701800"/>
            <a:ext cx="2146300" cy="2971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solidFill>
                <a:schemeClr val="bg1"/>
              </a:solidFill>
            </a:endParaRPr>
          </a:p>
        </p:txBody>
      </p:sp>
      <p:sp>
        <p:nvSpPr>
          <p:cNvPr id="33833" name="Text Box 41"/>
          <p:cNvSpPr txBox="1">
            <a:spLocks noChangeArrowheads="1"/>
          </p:cNvSpPr>
          <p:nvPr/>
        </p:nvSpPr>
        <p:spPr bwMode="auto">
          <a:xfrm>
            <a:off x="5568950" y="1371600"/>
            <a:ext cx="1974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b="1"/>
              <a:t>Income Distribution in %</a:t>
            </a:r>
          </a:p>
        </p:txBody>
      </p:sp>
      <p:sp>
        <p:nvSpPr>
          <p:cNvPr id="33834" name="Text Box 42"/>
          <p:cNvSpPr txBox="1">
            <a:spLocks noChangeArrowheads="1"/>
          </p:cNvSpPr>
          <p:nvPr/>
        </p:nvSpPr>
        <p:spPr bwMode="auto">
          <a:xfrm>
            <a:off x="6396038" y="25146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4 %</a:t>
            </a:r>
          </a:p>
        </p:txBody>
      </p:sp>
      <p:sp>
        <p:nvSpPr>
          <p:cNvPr id="33835" name="Text Box 43"/>
          <p:cNvSpPr txBox="1">
            <a:spLocks noChangeArrowheads="1"/>
          </p:cNvSpPr>
          <p:nvPr/>
        </p:nvSpPr>
        <p:spPr bwMode="auto">
          <a:xfrm>
            <a:off x="6326188" y="2911475"/>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15 %</a:t>
            </a:r>
          </a:p>
        </p:txBody>
      </p:sp>
      <p:sp>
        <p:nvSpPr>
          <p:cNvPr id="33836" name="Text Box 44"/>
          <p:cNvSpPr txBox="1">
            <a:spLocks noChangeArrowheads="1"/>
          </p:cNvSpPr>
          <p:nvPr/>
        </p:nvSpPr>
        <p:spPr bwMode="auto">
          <a:xfrm>
            <a:off x="6334125" y="3276600"/>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20 %</a:t>
            </a:r>
          </a:p>
        </p:txBody>
      </p:sp>
      <p:sp>
        <p:nvSpPr>
          <p:cNvPr id="33837" name="Text Box 45"/>
          <p:cNvSpPr txBox="1">
            <a:spLocks noChangeArrowheads="1"/>
          </p:cNvSpPr>
          <p:nvPr/>
        </p:nvSpPr>
        <p:spPr bwMode="auto">
          <a:xfrm>
            <a:off x="6326188" y="3657600"/>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40 %</a:t>
            </a:r>
          </a:p>
        </p:txBody>
      </p:sp>
      <p:sp>
        <p:nvSpPr>
          <p:cNvPr id="33838" name="Text Box 46"/>
          <p:cNvSpPr txBox="1">
            <a:spLocks noChangeArrowheads="1"/>
          </p:cNvSpPr>
          <p:nvPr/>
        </p:nvSpPr>
        <p:spPr bwMode="auto">
          <a:xfrm>
            <a:off x="6324600" y="4022725"/>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20 %</a:t>
            </a:r>
          </a:p>
        </p:txBody>
      </p:sp>
      <p:sp>
        <p:nvSpPr>
          <p:cNvPr id="33839" name="Text Box 47"/>
          <p:cNvSpPr txBox="1">
            <a:spLocks noChangeArrowheads="1"/>
          </p:cNvSpPr>
          <p:nvPr/>
        </p:nvSpPr>
        <p:spPr bwMode="auto">
          <a:xfrm>
            <a:off x="6396038" y="20574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1 %</a:t>
            </a:r>
          </a:p>
        </p:txBody>
      </p:sp>
      <p:sp>
        <p:nvSpPr>
          <p:cNvPr id="33840" name="Text Box 48"/>
          <p:cNvSpPr txBox="1">
            <a:spLocks noChangeArrowheads="1"/>
          </p:cNvSpPr>
          <p:nvPr/>
        </p:nvSpPr>
        <p:spPr bwMode="auto">
          <a:xfrm>
            <a:off x="914400" y="5105400"/>
            <a:ext cx="51816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sz="1400"/>
              <a:t>   Per Capita Income 		Rs.5,000 per month</a:t>
            </a:r>
          </a:p>
          <a:p>
            <a:pPr>
              <a:spcBef>
                <a:spcPct val="50000"/>
              </a:spcBef>
              <a:buFontTx/>
              <a:buChar char="-"/>
            </a:pPr>
            <a:r>
              <a:rPr lang="en-US" sz="1400"/>
              <a:t>   Minimum Wage Rate	Rs.4,000 per month</a:t>
            </a:r>
          </a:p>
        </p:txBody>
      </p:sp>
      <p:sp>
        <p:nvSpPr>
          <p:cNvPr id="33842" name="AutoShape 50"/>
          <p:cNvSpPr>
            <a:spLocks noChangeArrowheads="1"/>
          </p:cNvSpPr>
          <p:nvPr/>
        </p:nvSpPr>
        <p:spPr bwMode="auto">
          <a:xfrm>
            <a:off x="6527800" y="1676400"/>
            <a:ext cx="22352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33843" name="Line 51"/>
          <p:cNvSpPr>
            <a:spLocks noChangeShapeType="1"/>
          </p:cNvSpPr>
          <p:nvPr/>
        </p:nvSpPr>
        <p:spPr bwMode="auto">
          <a:xfrm>
            <a:off x="609600" y="3581400"/>
            <a:ext cx="777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44" name="Line 52"/>
          <p:cNvSpPr>
            <a:spLocks noChangeShapeType="1"/>
          </p:cNvSpPr>
          <p:nvPr/>
        </p:nvSpPr>
        <p:spPr bwMode="auto">
          <a:xfrm>
            <a:off x="3810000" y="3200400"/>
            <a:ext cx="441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45" name="Line 53"/>
          <p:cNvSpPr>
            <a:spLocks noChangeShapeType="1"/>
          </p:cNvSpPr>
          <p:nvPr/>
        </p:nvSpPr>
        <p:spPr bwMode="auto">
          <a:xfrm>
            <a:off x="3733800" y="2843213"/>
            <a:ext cx="43434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46" name="Line 54"/>
          <p:cNvSpPr>
            <a:spLocks noChangeShapeType="1"/>
          </p:cNvSpPr>
          <p:nvPr/>
        </p:nvSpPr>
        <p:spPr bwMode="auto">
          <a:xfrm>
            <a:off x="3581400" y="2438400"/>
            <a:ext cx="4343400" cy="3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47" name="Text Box 55"/>
          <p:cNvSpPr txBox="1">
            <a:spLocks noChangeArrowheads="1"/>
          </p:cNvSpPr>
          <p:nvPr/>
        </p:nvSpPr>
        <p:spPr bwMode="auto">
          <a:xfrm>
            <a:off x="6629400" y="46942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400" b="1"/>
              <a:t>Housing Shortage *</a:t>
            </a:r>
            <a:br>
              <a:rPr lang="en-US" sz="1400" b="1"/>
            </a:br>
            <a:r>
              <a:rPr lang="en-US" sz="1000" b="1"/>
              <a:t>(In Million)</a:t>
            </a:r>
          </a:p>
        </p:txBody>
      </p:sp>
      <p:sp>
        <p:nvSpPr>
          <p:cNvPr id="33848" name="Line 56"/>
          <p:cNvSpPr>
            <a:spLocks noChangeShapeType="1"/>
          </p:cNvSpPr>
          <p:nvPr/>
        </p:nvSpPr>
        <p:spPr bwMode="auto">
          <a:xfrm>
            <a:off x="4114800" y="3962400"/>
            <a:ext cx="441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chemeClr val="bg1"/>
              </a:solidFill>
            </a:endParaRPr>
          </a:p>
        </p:txBody>
      </p:sp>
      <p:sp>
        <p:nvSpPr>
          <p:cNvPr id="33849" name="Text Box 57"/>
          <p:cNvSpPr txBox="1">
            <a:spLocks noChangeArrowheads="1"/>
          </p:cNvSpPr>
          <p:nvPr/>
        </p:nvSpPr>
        <p:spPr bwMode="auto">
          <a:xfrm>
            <a:off x="7372350" y="2514600"/>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0.300 </a:t>
            </a:r>
          </a:p>
        </p:txBody>
      </p:sp>
      <p:sp>
        <p:nvSpPr>
          <p:cNvPr id="33850" name="Text Box 58"/>
          <p:cNvSpPr txBox="1">
            <a:spLocks noChangeArrowheads="1"/>
          </p:cNvSpPr>
          <p:nvPr/>
        </p:nvSpPr>
        <p:spPr bwMode="auto">
          <a:xfrm>
            <a:off x="7337425" y="291147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1.125 </a:t>
            </a:r>
          </a:p>
        </p:txBody>
      </p:sp>
      <p:sp>
        <p:nvSpPr>
          <p:cNvPr id="33851" name="Text Box 59"/>
          <p:cNvSpPr txBox="1">
            <a:spLocks noChangeArrowheads="1"/>
          </p:cNvSpPr>
          <p:nvPr/>
        </p:nvSpPr>
        <p:spPr bwMode="auto">
          <a:xfrm>
            <a:off x="7362825" y="33401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1.500</a:t>
            </a:r>
          </a:p>
        </p:txBody>
      </p:sp>
      <p:sp>
        <p:nvSpPr>
          <p:cNvPr id="33852" name="Text Box 60"/>
          <p:cNvSpPr txBox="1">
            <a:spLocks noChangeArrowheads="1"/>
          </p:cNvSpPr>
          <p:nvPr/>
        </p:nvSpPr>
        <p:spPr bwMode="auto">
          <a:xfrm>
            <a:off x="7354888" y="37338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3.000</a:t>
            </a:r>
          </a:p>
        </p:txBody>
      </p:sp>
      <p:sp>
        <p:nvSpPr>
          <p:cNvPr id="33853" name="Text Box 61"/>
          <p:cNvSpPr txBox="1">
            <a:spLocks noChangeArrowheads="1"/>
          </p:cNvSpPr>
          <p:nvPr/>
        </p:nvSpPr>
        <p:spPr bwMode="auto">
          <a:xfrm>
            <a:off x="7353300" y="40227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1.500</a:t>
            </a:r>
          </a:p>
        </p:txBody>
      </p:sp>
      <p:sp>
        <p:nvSpPr>
          <p:cNvPr id="33854" name="Text Box 62"/>
          <p:cNvSpPr txBox="1">
            <a:spLocks noChangeArrowheads="1"/>
          </p:cNvSpPr>
          <p:nvPr/>
        </p:nvSpPr>
        <p:spPr bwMode="auto">
          <a:xfrm>
            <a:off x="7426325" y="21939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b="1">
                <a:solidFill>
                  <a:schemeClr val="bg1"/>
                </a:solidFill>
              </a:rPr>
              <a:t>0.075</a:t>
            </a:r>
          </a:p>
        </p:txBody>
      </p:sp>
      <p:sp>
        <p:nvSpPr>
          <p:cNvPr id="33855" name="Text Box 63"/>
          <p:cNvSpPr txBox="1">
            <a:spLocks noChangeArrowheads="1"/>
          </p:cNvSpPr>
          <p:nvPr/>
        </p:nvSpPr>
        <p:spPr bwMode="auto">
          <a:xfrm>
            <a:off x="593725" y="5913438"/>
            <a:ext cx="786447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200"/>
              <a:t>* Total existing backlog is estimated at 7.5 Million units. The shortage in various income segments is assumed in the same proportion, as per income distribution pattern. However, actual shortage is much higher in low income segments as opposed to higher income segments. </a:t>
            </a:r>
          </a:p>
        </p:txBody>
      </p:sp>
      <p:sp>
        <p:nvSpPr>
          <p:cNvPr id="2" name="Slide Number Placeholder 1"/>
          <p:cNvSpPr>
            <a:spLocks noGrp="1"/>
          </p:cNvSpPr>
          <p:nvPr>
            <p:ph type="sldNum" sz="quarter" idx="11"/>
          </p:nvPr>
        </p:nvSpPr>
        <p:spPr/>
        <p:txBody>
          <a:bodyPr/>
          <a:lstStyle/>
          <a:p>
            <a:fld id="{D2E63280-FC79-49E0-BD95-D1DD342C09FD}" type="slidenum">
              <a:rPr lang="en-US" smtClean="0"/>
              <a:t>18</a:t>
            </a:fld>
            <a:endParaRPr lang="en-US"/>
          </a:p>
        </p:txBody>
      </p:sp>
    </p:spTree>
    <p:extLst>
      <p:ext uri="{BB962C8B-B14F-4D97-AF65-F5344CB8AC3E}">
        <p14:creationId xmlns:p14="http://schemas.microsoft.com/office/powerpoint/2010/main" val="2988582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315200" cy="1154097"/>
          </a:xfrm>
        </p:spPr>
        <p:txBody>
          <a:bodyPr>
            <a:normAutofit fontScale="90000"/>
          </a:bodyPr>
          <a:lstStyle/>
          <a:p>
            <a:r>
              <a:rPr lang="en-US" b="1" dirty="0">
                <a:solidFill>
                  <a:srgbClr val="FFFF00"/>
                </a:solidFill>
                <a:effectLst>
                  <a:outerShdw blurRad="50800" dist="38100" algn="tr" rotWithShape="0">
                    <a:prstClr val="black">
                      <a:alpha val="40000"/>
                    </a:prstClr>
                  </a:outerShdw>
                </a:effectLst>
              </a:rPr>
              <a:t>Pakistan</a:t>
            </a:r>
            <a:r>
              <a:rPr lang="en-US" b="1" dirty="0" smtClean="0">
                <a:solidFill>
                  <a:srgbClr val="FFFF00"/>
                </a:solidFill>
                <a:effectLst>
                  <a:outerShdw blurRad="50800" dist="38100" algn="tr" rotWithShape="0">
                    <a:prstClr val="black">
                      <a:alpha val="40000"/>
                    </a:prstClr>
                  </a:outerShdw>
                </a:effectLst>
              </a:rPr>
              <a:t>: Low Cost</a:t>
            </a:r>
            <a:r>
              <a:rPr lang="en-US" b="1" dirty="0">
                <a:solidFill>
                  <a:srgbClr val="FFFF00"/>
                </a:solidFill>
              </a:rPr>
              <a:t>	</a:t>
            </a:r>
            <a:r>
              <a:rPr lang="en-US" b="1" dirty="0" smtClean="0">
                <a:solidFill>
                  <a:srgbClr val="FFFF00"/>
                </a:solidFill>
                <a:effectLst>
                  <a:outerShdw blurRad="50800" dist="38100" algn="tr" rotWithShape="0">
                    <a:prstClr val="black">
                      <a:alpha val="40000"/>
                    </a:prstClr>
                  </a:outerShdw>
                </a:effectLst>
              </a:rPr>
              <a:t>Low Income Housing</a:t>
            </a:r>
            <a:r>
              <a:rPr lang="en-US" b="1" dirty="0">
                <a:solidFill>
                  <a:srgbClr val="FFFF00"/>
                </a:solidFill>
              </a:rPr>
              <a:t>	</a:t>
            </a:r>
            <a:r>
              <a:rPr lang="en-US" b="1" dirty="0" smtClean="0">
                <a:solidFill>
                  <a:srgbClr val="FFFF00"/>
                </a:solidFill>
                <a:effectLst>
                  <a:outerShdw blurRad="50800" dist="38100" algn="tr" rotWithShape="0">
                    <a:prstClr val="black">
                      <a:alpha val="40000"/>
                    </a:prstClr>
                  </a:outerShdw>
                </a:effectLst>
              </a:rPr>
              <a:t>Schemes</a:t>
            </a:r>
            <a:endParaRPr lang="en-US" dirty="0"/>
          </a:p>
        </p:txBody>
      </p:sp>
      <p:sp>
        <p:nvSpPr>
          <p:cNvPr id="3" name="Content Placeholder 2"/>
          <p:cNvSpPr>
            <a:spLocks noGrp="1"/>
          </p:cNvSpPr>
          <p:nvPr>
            <p:ph idx="1"/>
          </p:nvPr>
        </p:nvSpPr>
        <p:spPr>
          <a:xfrm>
            <a:off x="990600" y="1828800"/>
            <a:ext cx="7315200" cy="4267200"/>
          </a:xfrm>
        </p:spPr>
        <p:txBody>
          <a:bodyPr>
            <a:normAutofit/>
          </a:bodyPr>
          <a:lstStyle/>
          <a:p>
            <a:pPr marL="530225" indent="-461963"/>
            <a:r>
              <a:rPr lang="en-US" sz="2400" dirty="0" smtClean="0">
                <a:effectLst>
                  <a:outerShdw blurRad="50800" dist="38100" algn="tr" rotWithShape="0">
                    <a:prstClr val="black">
                      <a:alpha val="40000"/>
                    </a:prstClr>
                  </a:outerShdw>
                </a:effectLst>
              </a:rPr>
              <a:t>Public</a:t>
            </a:r>
            <a:r>
              <a:rPr lang="en-US" sz="2400" dirty="0" smtClean="0"/>
              <a:t> </a:t>
            </a:r>
            <a:r>
              <a:rPr lang="en-US" sz="2400" dirty="0">
                <a:effectLst>
                  <a:outerShdw blurRad="50800" dist="38100" algn="tr" rotWithShape="0">
                    <a:prstClr val="black">
                      <a:alpha val="40000"/>
                    </a:prstClr>
                  </a:outerShdw>
                </a:effectLst>
              </a:rPr>
              <a:t>Sector</a:t>
            </a:r>
            <a:r>
              <a:rPr lang="en-US" sz="2400" dirty="0"/>
              <a:t> </a:t>
            </a:r>
            <a:r>
              <a:rPr lang="en-US" sz="2400" dirty="0">
                <a:effectLst>
                  <a:outerShdw blurRad="50800" dist="38100" algn="tr" rotWithShape="0">
                    <a:prstClr val="black">
                      <a:alpha val="40000"/>
                    </a:prstClr>
                  </a:outerShdw>
                </a:effectLst>
              </a:rPr>
              <a:t>Projects</a:t>
            </a:r>
            <a:endParaRPr lang="en-US" sz="2400" dirty="0"/>
          </a:p>
          <a:p>
            <a:pPr marL="530225" indent="-461963"/>
            <a:r>
              <a:rPr lang="en-US" sz="2400" dirty="0" err="1" smtClean="0">
                <a:effectLst>
                  <a:outerShdw blurRad="50800" dist="38100" algn="tr" rotWithShape="0">
                    <a:prstClr val="black">
                      <a:alpha val="40000"/>
                    </a:prstClr>
                  </a:outerShdw>
                </a:effectLst>
              </a:rPr>
              <a:t>Korangi</a:t>
            </a:r>
            <a:r>
              <a:rPr lang="en-US" sz="2400" dirty="0" smtClean="0"/>
              <a:t> </a:t>
            </a:r>
            <a:r>
              <a:rPr lang="en-US" sz="2400" dirty="0">
                <a:effectLst>
                  <a:outerShdw blurRad="50800" dist="38100" algn="tr" rotWithShape="0">
                    <a:prstClr val="black">
                      <a:alpha val="40000"/>
                    </a:prstClr>
                  </a:outerShdw>
                </a:effectLst>
              </a:rPr>
              <a:t>Town</a:t>
            </a:r>
            <a:r>
              <a:rPr lang="en-US" sz="2400" dirty="0"/>
              <a:t> </a:t>
            </a:r>
            <a:r>
              <a:rPr lang="en-US" sz="2400" dirty="0">
                <a:effectLst>
                  <a:outerShdw blurRad="50800" dist="38100" algn="tr" rotWithShape="0">
                    <a:prstClr val="black">
                      <a:alpha val="40000"/>
                    </a:prstClr>
                  </a:outerShdw>
                </a:effectLst>
              </a:rPr>
              <a:t>Project,</a:t>
            </a:r>
            <a:r>
              <a:rPr lang="en-US" sz="2400" dirty="0"/>
              <a:t> </a:t>
            </a:r>
            <a:r>
              <a:rPr lang="en-US" sz="2400" dirty="0" err="1">
                <a:effectLst>
                  <a:outerShdw blurRad="50800" dist="38100" algn="tr" rotWithShape="0">
                    <a:prstClr val="black">
                      <a:alpha val="40000"/>
                    </a:prstClr>
                  </a:outerShdw>
                </a:effectLst>
              </a:rPr>
              <a:t>Surjani</a:t>
            </a:r>
            <a:r>
              <a:rPr lang="en-US" sz="2400" dirty="0"/>
              <a:t> </a:t>
            </a:r>
            <a:r>
              <a:rPr lang="en-US" sz="2400" dirty="0">
                <a:effectLst>
                  <a:outerShdw blurRad="50800" dist="38100" algn="tr" rotWithShape="0">
                    <a:prstClr val="black">
                      <a:alpha val="40000"/>
                    </a:prstClr>
                  </a:outerShdw>
                </a:effectLst>
              </a:rPr>
              <a:t>Town,</a:t>
            </a:r>
            <a:r>
              <a:rPr lang="en-US" sz="2400" dirty="0"/>
              <a:t> </a:t>
            </a:r>
            <a:r>
              <a:rPr lang="en-US" sz="2400" dirty="0" err="1" smtClean="0">
                <a:effectLst>
                  <a:outerShdw blurRad="50800" dist="38100" algn="tr" rotWithShape="0">
                    <a:prstClr val="black">
                      <a:alpha val="40000"/>
                    </a:prstClr>
                  </a:outerShdw>
                </a:effectLst>
              </a:rPr>
              <a:t>Liyari</a:t>
            </a:r>
            <a:r>
              <a:rPr lang="en-US" sz="2400" dirty="0" smtClean="0">
                <a:effectLst>
                  <a:outerShdw blurRad="50800" dist="38100" algn="tr" rotWithShape="0">
                    <a:prstClr val="black">
                      <a:alpha val="40000"/>
                    </a:prstClr>
                  </a:outerShdw>
                </a:effectLst>
              </a:rPr>
              <a:t> Expressway</a:t>
            </a:r>
            <a:r>
              <a:rPr lang="en-US" sz="2400" dirty="0" smtClean="0"/>
              <a:t> </a:t>
            </a:r>
            <a:r>
              <a:rPr lang="en-US" sz="2400" dirty="0">
                <a:effectLst>
                  <a:outerShdw blurRad="50800" dist="38100" algn="tr" rotWithShape="0">
                    <a:prstClr val="black">
                      <a:alpha val="40000"/>
                    </a:prstClr>
                  </a:outerShdw>
                </a:effectLst>
              </a:rPr>
              <a:t>Projects(3),</a:t>
            </a:r>
            <a:r>
              <a:rPr lang="en-US" sz="2400" dirty="0"/>
              <a:t> </a:t>
            </a:r>
            <a:r>
              <a:rPr lang="en-US" sz="2400" dirty="0">
                <a:effectLst>
                  <a:outerShdw blurRad="50800" dist="38100" algn="tr" rotWithShape="0">
                    <a:prstClr val="black">
                      <a:alpha val="40000"/>
                    </a:prstClr>
                  </a:outerShdw>
                </a:effectLst>
              </a:rPr>
              <a:t>Karachi.</a:t>
            </a:r>
            <a:endParaRPr lang="en-US" sz="2400" dirty="0"/>
          </a:p>
          <a:p>
            <a:pPr marL="530225" indent="-461963"/>
            <a:r>
              <a:rPr lang="en-US" sz="2400" dirty="0" smtClean="0">
                <a:effectLst>
                  <a:outerShdw blurRad="50800" dist="38100" algn="tr" rotWithShape="0">
                    <a:prstClr val="black">
                      <a:alpha val="40000"/>
                    </a:prstClr>
                  </a:outerShdw>
                </a:effectLst>
              </a:rPr>
              <a:t>Public-Private</a:t>
            </a:r>
            <a:r>
              <a:rPr lang="en-US" sz="2400" dirty="0" smtClean="0"/>
              <a:t> </a:t>
            </a:r>
            <a:r>
              <a:rPr lang="en-US" sz="2400" dirty="0">
                <a:effectLst>
                  <a:outerShdw blurRad="50800" dist="38100" algn="tr" rotWithShape="0">
                    <a:prstClr val="black">
                      <a:alpha val="40000"/>
                    </a:prstClr>
                  </a:outerShdw>
                </a:effectLst>
              </a:rPr>
              <a:t>Partnership</a:t>
            </a:r>
            <a:endParaRPr lang="en-US" sz="2400" dirty="0"/>
          </a:p>
          <a:p>
            <a:pPr marL="530225" indent="-461963"/>
            <a:r>
              <a:rPr lang="en-US" sz="2400" dirty="0" smtClean="0">
                <a:effectLst>
                  <a:outerShdw blurRad="50800" dist="38100" algn="tr" rotWithShape="0">
                    <a:prstClr val="black">
                      <a:alpha val="40000"/>
                    </a:prstClr>
                  </a:outerShdw>
                </a:effectLst>
              </a:rPr>
              <a:t>Al-</a:t>
            </a:r>
            <a:r>
              <a:rPr lang="en-US" sz="2400" dirty="0" err="1" smtClean="0">
                <a:effectLst>
                  <a:outerShdw blurRad="50800" dist="38100" algn="tr" rotWithShape="0">
                    <a:prstClr val="black">
                      <a:alpha val="40000"/>
                    </a:prstClr>
                  </a:outerShdw>
                </a:effectLst>
              </a:rPr>
              <a:t>Azam</a:t>
            </a:r>
            <a:r>
              <a:rPr lang="en-US" sz="2400" dirty="0" smtClean="0"/>
              <a:t> </a:t>
            </a:r>
            <a:r>
              <a:rPr lang="en-US" sz="2400" dirty="0">
                <a:effectLst>
                  <a:outerShdw blurRad="50800" dist="38100" algn="tr" rotWithShape="0">
                    <a:prstClr val="black">
                      <a:alpha val="40000"/>
                    </a:prstClr>
                  </a:outerShdw>
                </a:effectLst>
              </a:rPr>
              <a:t>Apartments,</a:t>
            </a:r>
            <a:r>
              <a:rPr lang="en-US" sz="2400" dirty="0"/>
              <a:t> </a:t>
            </a:r>
            <a:r>
              <a:rPr lang="en-US" sz="2400" dirty="0" err="1">
                <a:effectLst>
                  <a:outerShdw blurRad="50800" dist="38100" algn="tr" rotWithShape="0">
                    <a:prstClr val="black">
                      <a:alpha val="40000"/>
                    </a:prstClr>
                  </a:outerShdw>
                </a:effectLst>
              </a:rPr>
              <a:t>Maymar</a:t>
            </a:r>
            <a:r>
              <a:rPr lang="en-US" sz="2400" dirty="0"/>
              <a:t> </a:t>
            </a:r>
            <a:r>
              <a:rPr lang="en-US" sz="2400" dirty="0">
                <a:effectLst>
                  <a:outerShdw blurRad="50800" dist="38100" algn="tr" rotWithShape="0">
                    <a:prstClr val="black">
                      <a:alpha val="40000"/>
                    </a:prstClr>
                  </a:outerShdw>
                </a:effectLst>
              </a:rPr>
              <a:t>Apartments,</a:t>
            </a:r>
            <a:r>
              <a:rPr lang="en-US" sz="2400" dirty="0"/>
              <a:t> </a:t>
            </a:r>
            <a:r>
              <a:rPr lang="en-US" sz="2400" dirty="0" err="1">
                <a:effectLst>
                  <a:outerShdw blurRad="50800" dist="38100" algn="tr" rotWithShape="0">
                    <a:prstClr val="black">
                      <a:alpha val="40000"/>
                    </a:prstClr>
                  </a:outerShdw>
                </a:effectLst>
              </a:rPr>
              <a:t>Khuda</a:t>
            </a:r>
            <a:r>
              <a:rPr lang="en-US" sz="2400" dirty="0"/>
              <a:t> </a:t>
            </a:r>
            <a:r>
              <a:rPr lang="en-US" sz="2400" dirty="0">
                <a:effectLst>
                  <a:outerShdw blurRad="50800" dist="38100" algn="tr" rotWithShape="0">
                    <a:prstClr val="black">
                      <a:alpha val="40000"/>
                    </a:prstClr>
                  </a:outerShdw>
                </a:effectLst>
              </a:rPr>
              <a:t>Ki</a:t>
            </a:r>
            <a:r>
              <a:rPr lang="en-US" sz="2400" dirty="0"/>
              <a:t> </a:t>
            </a:r>
            <a:r>
              <a:rPr lang="en-US" sz="2400" dirty="0" err="1">
                <a:effectLst>
                  <a:outerShdw blurRad="50800" dist="38100" algn="tr" rotWithShape="0">
                    <a:prstClr val="black">
                      <a:alpha val="40000"/>
                    </a:prstClr>
                  </a:outerShdw>
                </a:effectLst>
              </a:rPr>
              <a:t>Basti</a:t>
            </a:r>
            <a:r>
              <a:rPr lang="en-US" sz="2400" dirty="0"/>
              <a:t> </a:t>
            </a:r>
            <a:r>
              <a:rPr lang="en-US" sz="2400" dirty="0">
                <a:effectLst>
                  <a:outerShdw blurRad="50800" dist="38100" algn="tr" rotWithShape="0">
                    <a:prstClr val="black">
                      <a:alpha val="40000"/>
                    </a:prstClr>
                  </a:outerShdw>
                </a:effectLst>
              </a:rPr>
              <a:t>(KKB-1,2,3)</a:t>
            </a:r>
            <a:endParaRPr lang="en-US" sz="2400" dirty="0"/>
          </a:p>
          <a:p>
            <a:pPr marL="530225" indent="-461963"/>
            <a:r>
              <a:rPr lang="en-US" sz="2400" dirty="0" smtClean="0">
                <a:effectLst>
                  <a:outerShdw blurRad="50800" dist="38100" algn="tr" rotWithShape="0">
                    <a:prstClr val="black">
                      <a:alpha val="40000"/>
                    </a:prstClr>
                  </a:outerShdw>
                </a:effectLst>
              </a:rPr>
              <a:t>Pure</a:t>
            </a:r>
            <a:r>
              <a:rPr lang="en-US" sz="2400" dirty="0" smtClean="0"/>
              <a:t> </a:t>
            </a:r>
            <a:r>
              <a:rPr lang="en-US" sz="2400" dirty="0">
                <a:effectLst>
                  <a:outerShdw blurRad="50800" dist="38100" algn="tr" rotWithShape="0">
                    <a:prstClr val="black">
                      <a:alpha val="40000"/>
                    </a:prstClr>
                  </a:outerShdw>
                </a:effectLst>
              </a:rPr>
              <a:t>Private</a:t>
            </a:r>
            <a:r>
              <a:rPr lang="en-US" sz="2400" dirty="0"/>
              <a:t> </a:t>
            </a:r>
            <a:r>
              <a:rPr lang="en-US" sz="2400" dirty="0">
                <a:effectLst>
                  <a:outerShdw blurRad="50800" dist="38100" algn="tr" rotWithShape="0">
                    <a:prstClr val="black">
                      <a:alpha val="40000"/>
                    </a:prstClr>
                  </a:outerShdw>
                </a:effectLst>
              </a:rPr>
              <a:t>Sector</a:t>
            </a:r>
            <a:r>
              <a:rPr lang="en-US" sz="2400" dirty="0"/>
              <a:t> </a:t>
            </a:r>
            <a:r>
              <a:rPr lang="en-US" sz="2400" dirty="0">
                <a:effectLst>
                  <a:outerShdw blurRad="50800" dist="38100" algn="tr" rotWithShape="0">
                    <a:prstClr val="black">
                      <a:alpha val="40000"/>
                    </a:prstClr>
                  </a:outerShdw>
                </a:effectLst>
              </a:rPr>
              <a:t>Initiatives</a:t>
            </a:r>
            <a:endParaRPr lang="en-US" sz="2400" dirty="0"/>
          </a:p>
          <a:p>
            <a:pPr marL="530225" indent="-461963"/>
            <a:r>
              <a:rPr lang="en-US" sz="2400" dirty="0" err="1" smtClean="0">
                <a:effectLst>
                  <a:outerShdw blurRad="50800" dist="38100" algn="tr" rotWithShape="0">
                    <a:prstClr val="black">
                      <a:alpha val="40000"/>
                    </a:prstClr>
                  </a:outerShdw>
                </a:effectLst>
              </a:rPr>
              <a:t>Awami</a:t>
            </a:r>
            <a:r>
              <a:rPr lang="en-US" sz="2400" dirty="0" smtClean="0"/>
              <a:t> </a:t>
            </a:r>
            <a:r>
              <a:rPr lang="en-US" sz="2400" dirty="0">
                <a:effectLst>
                  <a:outerShdw blurRad="50800" dist="38100" algn="tr" rotWithShape="0">
                    <a:prstClr val="black">
                      <a:alpha val="40000"/>
                    </a:prstClr>
                  </a:outerShdw>
                </a:effectLst>
              </a:rPr>
              <a:t>Villas,</a:t>
            </a:r>
            <a:r>
              <a:rPr lang="en-US" sz="2400" dirty="0"/>
              <a:t> </a:t>
            </a:r>
            <a:r>
              <a:rPr lang="en-US" sz="2400" dirty="0">
                <a:effectLst>
                  <a:outerShdw blurRad="50800" dist="38100" algn="tr" rotWithShape="0">
                    <a:prstClr val="black">
                      <a:alpha val="40000"/>
                    </a:prstClr>
                  </a:outerShdw>
                </a:effectLst>
              </a:rPr>
              <a:t>Rawalpindi</a:t>
            </a:r>
            <a:endParaRPr lang="en-US" sz="2400" dirty="0"/>
          </a:p>
          <a:p>
            <a:pPr marL="530225" indent="-461963"/>
            <a:r>
              <a:rPr lang="en-US" sz="2400" dirty="0" smtClean="0">
                <a:effectLst>
                  <a:outerShdw blurRad="50800" dist="38100" algn="tr" rotWithShape="0">
                    <a:prstClr val="black">
                      <a:alpha val="40000"/>
                    </a:prstClr>
                  </a:outerShdw>
                </a:effectLst>
              </a:rPr>
              <a:t>Heritage</a:t>
            </a:r>
            <a:r>
              <a:rPr lang="en-US" sz="2400" dirty="0" smtClean="0"/>
              <a:t> </a:t>
            </a:r>
            <a:r>
              <a:rPr lang="en-US" sz="2400" dirty="0">
                <a:effectLst>
                  <a:outerShdw blurRad="50800" dist="38100" algn="tr" rotWithShape="0">
                    <a:prstClr val="black">
                      <a:alpha val="40000"/>
                    </a:prstClr>
                  </a:outerShdw>
                </a:effectLst>
              </a:rPr>
              <a:t>Homes,</a:t>
            </a:r>
            <a:r>
              <a:rPr lang="en-US" sz="2400" dirty="0"/>
              <a:t> </a:t>
            </a:r>
            <a:r>
              <a:rPr lang="en-US" sz="2400" dirty="0" smtClean="0">
                <a:effectLst>
                  <a:outerShdw blurRad="50800" dist="38100" algn="tr" rotWithShape="0">
                    <a:prstClr val="black">
                      <a:alpha val="40000"/>
                    </a:prstClr>
                  </a:outerShdw>
                </a:effectLst>
              </a:rPr>
              <a:t>Lahore</a:t>
            </a:r>
            <a:endParaRPr lang="en-US" sz="2400" dirty="0"/>
          </a:p>
        </p:txBody>
      </p:sp>
      <p:sp>
        <p:nvSpPr>
          <p:cNvPr id="4" name="Slide Number Placeholder 3"/>
          <p:cNvSpPr>
            <a:spLocks noGrp="1"/>
          </p:cNvSpPr>
          <p:nvPr>
            <p:ph type="sldNum" sz="quarter" idx="12"/>
          </p:nvPr>
        </p:nvSpPr>
        <p:spPr/>
        <p:txBody>
          <a:bodyPr/>
          <a:lstStyle/>
          <a:p>
            <a:fld id="{D2E63280-FC79-49E0-BD95-D1DD342C09FD}" type="slidenum">
              <a:rPr lang="en-US" smtClean="0"/>
              <a:t>19</a:t>
            </a:fld>
            <a:endParaRPr lang="en-US"/>
          </a:p>
        </p:txBody>
      </p:sp>
    </p:spTree>
    <p:extLst>
      <p:ext uri="{BB962C8B-B14F-4D97-AF65-F5344CB8AC3E}">
        <p14:creationId xmlns:p14="http://schemas.microsoft.com/office/powerpoint/2010/main" val="3570883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565212"/>
          </a:xfrm>
        </p:spPr>
        <p:txBody>
          <a:bodyPr>
            <a:normAutofit fontScale="90000"/>
          </a:bodyPr>
          <a:lstStyle/>
          <a:p>
            <a:r>
              <a:rPr lang="en-US" b="1" dirty="0">
                <a:solidFill>
                  <a:srgbClr val="FFFF00"/>
                </a:solidFill>
              </a:rPr>
              <a:t>Players of Construction sectors</a:t>
            </a:r>
          </a:p>
        </p:txBody>
      </p:sp>
      <p:sp>
        <p:nvSpPr>
          <p:cNvPr id="3" name="Content Placeholder 2"/>
          <p:cNvSpPr>
            <a:spLocks noGrp="1"/>
          </p:cNvSpPr>
          <p:nvPr>
            <p:ph idx="1"/>
          </p:nvPr>
        </p:nvSpPr>
        <p:spPr>
          <a:xfrm>
            <a:off x="914400" y="1676401"/>
            <a:ext cx="7315200" cy="4190999"/>
          </a:xfrm>
        </p:spPr>
        <p:txBody>
          <a:bodyPr>
            <a:normAutofit/>
          </a:bodyPr>
          <a:lstStyle/>
          <a:p>
            <a:pPr marL="442913" indent="-396875"/>
            <a:r>
              <a:rPr lang="en-US" sz="2200" dirty="0" smtClean="0"/>
              <a:t>Developers/contractors</a:t>
            </a:r>
          </a:p>
          <a:p>
            <a:pPr marL="442913" indent="-396875"/>
            <a:r>
              <a:rPr lang="en-US" sz="2200" dirty="0" smtClean="0"/>
              <a:t>Designers</a:t>
            </a:r>
          </a:p>
          <a:p>
            <a:pPr marL="442913" indent="-396875"/>
            <a:r>
              <a:rPr lang="en-US" sz="2200" dirty="0" smtClean="0"/>
              <a:t>Construction material Industry (CMI)</a:t>
            </a:r>
          </a:p>
          <a:p>
            <a:pPr marL="442913" indent="-396875"/>
            <a:r>
              <a:rPr lang="en-US" sz="2200" dirty="0" smtClean="0"/>
              <a:t>Labor/employment</a:t>
            </a:r>
          </a:p>
          <a:p>
            <a:pPr marL="442913" indent="-396875"/>
            <a:r>
              <a:rPr lang="en-US" sz="2200" dirty="0" smtClean="0"/>
              <a:t>Financial Institutions/Banks</a:t>
            </a:r>
          </a:p>
          <a:p>
            <a:pPr marL="442913" indent="-396875"/>
            <a:r>
              <a:rPr lang="en-US" sz="2200" dirty="0" smtClean="0"/>
              <a:t>Capital Market (REITs, MBS, </a:t>
            </a:r>
            <a:r>
              <a:rPr lang="en-US" sz="2200" dirty="0" err="1" smtClean="0"/>
              <a:t>Sukuk</a:t>
            </a:r>
            <a:r>
              <a:rPr lang="en-US" sz="2200" dirty="0" smtClean="0"/>
              <a:t> etc.)</a:t>
            </a:r>
          </a:p>
          <a:p>
            <a:pPr marL="442913" indent="-396875"/>
            <a:r>
              <a:rPr lang="en-US" sz="2200" dirty="0" smtClean="0"/>
              <a:t>Regulatory agencies/Fiscal Authorities</a:t>
            </a:r>
          </a:p>
          <a:p>
            <a:pPr marL="442913" indent="-396875"/>
            <a:r>
              <a:rPr lang="en-US" sz="2200" dirty="0" smtClean="0"/>
              <a:t>Trade Associations</a:t>
            </a:r>
          </a:p>
          <a:p>
            <a:pPr marL="442913" indent="-396875"/>
            <a:r>
              <a:rPr lang="en-US" sz="2200" dirty="0" smtClean="0"/>
              <a:t>Above all, the Federal and Provincial Governments</a:t>
            </a:r>
          </a:p>
          <a:p>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2</a:t>
            </a:fld>
            <a:endParaRPr lang="en-US"/>
          </a:p>
        </p:txBody>
      </p:sp>
    </p:spTree>
    <p:extLst>
      <p:ext uri="{BB962C8B-B14F-4D97-AF65-F5344CB8AC3E}">
        <p14:creationId xmlns:p14="http://schemas.microsoft.com/office/powerpoint/2010/main" val="1356042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14600"/>
            <a:ext cx="7315200" cy="1154097"/>
          </a:xfrm>
        </p:spPr>
        <p:txBody>
          <a:bodyPr/>
          <a:lstStyle/>
          <a:p>
            <a:pPr algn="ctr"/>
            <a:r>
              <a:rPr lang="en-US" b="1" dirty="0" smtClean="0"/>
              <a:t>Thank you</a:t>
            </a:r>
            <a:endParaRPr lang="en-GB" b="1" dirty="0"/>
          </a:p>
        </p:txBody>
      </p:sp>
      <p:sp>
        <p:nvSpPr>
          <p:cNvPr id="3" name="Slide Number Placeholder 2"/>
          <p:cNvSpPr>
            <a:spLocks noGrp="1"/>
          </p:cNvSpPr>
          <p:nvPr>
            <p:ph type="sldNum" sz="quarter" idx="12"/>
          </p:nvPr>
        </p:nvSpPr>
        <p:spPr/>
        <p:txBody>
          <a:bodyPr/>
          <a:lstStyle/>
          <a:p>
            <a:fld id="{D2E63280-FC79-49E0-BD95-D1DD342C09FD}" type="slidenum">
              <a:rPr lang="en-US" smtClean="0"/>
              <a:t>20</a:t>
            </a:fld>
            <a:endParaRPr lang="en-US"/>
          </a:p>
        </p:txBody>
      </p:sp>
    </p:spTree>
    <p:extLst>
      <p:ext uri="{BB962C8B-B14F-4D97-AF65-F5344CB8AC3E}">
        <p14:creationId xmlns:p14="http://schemas.microsoft.com/office/powerpoint/2010/main" val="203796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315200" cy="1154097"/>
          </a:xfrm>
        </p:spPr>
        <p:txBody>
          <a:bodyPr>
            <a:normAutofit fontScale="90000"/>
          </a:bodyPr>
          <a:lstStyle/>
          <a:p>
            <a:r>
              <a:rPr lang="en-US" b="1" dirty="0" smtClean="0">
                <a:solidFill>
                  <a:srgbClr val="FFFF00"/>
                </a:solidFill>
              </a:rPr>
              <a:t>Construction sectors covers the following:</a:t>
            </a:r>
            <a:endParaRPr lang="en-US" b="1" dirty="0">
              <a:solidFill>
                <a:srgbClr val="FFFF00"/>
              </a:solidFill>
            </a:endParaRPr>
          </a:p>
        </p:txBody>
      </p:sp>
      <p:sp>
        <p:nvSpPr>
          <p:cNvPr id="3" name="Content Placeholder 2"/>
          <p:cNvSpPr>
            <a:spLocks noGrp="1"/>
          </p:cNvSpPr>
          <p:nvPr>
            <p:ph idx="1"/>
          </p:nvPr>
        </p:nvSpPr>
        <p:spPr>
          <a:xfrm>
            <a:off x="914400" y="2057400"/>
            <a:ext cx="7315200" cy="3886199"/>
          </a:xfrm>
        </p:spPr>
        <p:txBody>
          <a:bodyPr>
            <a:normAutofit/>
          </a:bodyPr>
          <a:lstStyle/>
          <a:p>
            <a:pPr marL="530225" indent="-484188">
              <a:spcAft>
                <a:spcPts val="1200"/>
              </a:spcAft>
            </a:pPr>
            <a:r>
              <a:rPr lang="en-US" sz="2400" dirty="0" smtClean="0"/>
              <a:t>Real Estate</a:t>
            </a:r>
          </a:p>
          <a:p>
            <a:pPr marL="941388" lvl="3" indent="-411163"/>
            <a:r>
              <a:rPr lang="en-US" dirty="0" smtClean="0"/>
              <a:t>Residential real estate (retail &amp; wholesale)</a:t>
            </a:r>
          </a:p>
          <a:p>
            <a:pPr marL="941388" lvl="3" indent="-411163">
              <a:spcAft>
                <a:spcPts val="1200"/>
              </a:spcAft>
            </a:pPr>
            <a:r>
              <a:rPr lang="en-US" dirty="0" smtClean="0"/>
              <a:t>Commercial real estate (office, markets </a:t>
            </a:r>
            <a:r>
              <a:rPr lang="en-US" dirty="0" err="1" smtClean="0"/>
              <a:t>etc</a:t>
            </a:r>
            <a:r>
              <a:rPr lang="en-US" dirty="0" smtClean="0"/>
              <a:t>)</a:t>
            </a:r>
          </a:p>
          <a:p>
            <a:pPr marL="530225" indent="-484188"/>
            <a:r>
              <a:rPr lang="en-US" sz="2400" dirty="0" smtClean="0"/>
              <a:t>Industrial</a:t>
            </a:r>
          </a:p>
          <a:p>
            <a:pPr marL="530225" indent="-484188"/>
            <a:r>
              <a:rPr lang="en-US" sz="2400" dirty="0" smtClean="0"/>
              <a:t>Infrastructure</a:t>
            </a:r>
          </a:p>
          <a:p>
            <a:endParaRPr lang="en-US" dirty="0"/>
          </a:p>
          <a:p>
            <a:pPr marL="68580" indent="0">
              <a:buNone/>
            </a:pPr>
            <a:r>
              <a:rPr lang="en-US" sz="2400" dirty="0" smtClean="0"/>
              <a:t>This paper focuses on the role of residential real estate in the economy.</a:t>
            </a:r>
            <a:endParaRPr lang="en-US" sz="2400" dirty="0"/>
          </a:p>
        </p:txBody>
      </p:sp>
      <p:sp>
        <p:nvSpPr>
          <p:cNvPr id="4" name="Slide Number Placeholder 3"/>
          <p:cNvSpPr>
            <a:spLocks noGrp="1"/>
          </p:cNvSpPr>
          <p:nvPr>
            <p:ph type="sldNum" sz="quarter" idx="12"/>
          </p:nvPr>
        </p:nvSpPr>
        <p:spPr/>
        <p:txBody>
          <a:bodyPr/>
          <a:lstStyle/>
          <a:p>
            <a:fld id="{D2E63280-FC79-49E0-BD95-D1DD342C09FD}" type="slidenum">
              <a:rPr lang="en-US" smtClean="0"/>
              <a:t>3</a:t>
            </a:fld>
            <a:endParaRPr lang="en-US"/>
          </a:p>
        </p:txBody>
      </p:sp>
    </p:spTree>
    <p:extLst>
      <p:ext uri="{BB962C8B-B14F-4D97-AF65-F5344CB8AC3E}">
        <p14:creationId xmlns:p14="http://schemas.microsoft.com/office/powerpoint/2010/main" val="582454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315200" cy="1154097"/>
          </a:xfrm>
        </p:spPr>
        <p:txBody>
          <a:bodyPr>
            <a:normAutofit fontScale="90000"/>
          </a:bodyPr>
          <a:lstStyle/>
          <a:p>
            <a:r>
              <a:rPr lang="en-US" b="1" dirty="0" smtClean="0">
                <a:solidFill>
                  <a:srgbClr val="FFFF00"/>
                </a:solidFill>
              </a:rPr>
              <a:t>Contribution to Construction Material Industries (CMIs)</a:t>
            </a:r>
            <a:endParaRPr lang="en-US" b="1" dirty="0">
              <a:solidFill>
                <a:srgbClr val="FFFF00"/>
              </a:solidFill>
            </a:endParaRPr>
          </a:p>
        </p:txBody>
      </p:sp>
      <p:sp>
        <p:nvSpPr>
          <p:cNvPr id="3" name="Content Placeholder 2"/>
          <p:cNvSpPr>
            <a:spLocks noGrp="1"/>
          </p:cNvSpPr>
          <p:nvPr>
            <p:ph idx="1"/>
          </p:nvPr>
        </p:nvSpPr>
        <p:spPr>
          <a:xfrm>
            <a:off x="762000" y="2057400"/>
            <a:ext cx="7315200" cy="4251960"/>
          </a:xfrm>
        </p:spPr>
        <p:txBody>
          <a:bodyPr>
            <a:normAutofit/>
          </a:bodyPr>
          <a:lstStyle/>
          <a:p>
            <a:pPr marL="442913" indent="-396875">
              <a:spcAft>
                <a:spcPts val="1200"/>
              </a:spcAft>
            </a:pPr>
            <a:r>
              <a:rPr lang="en-US" sz="2400" dirty="0" smtClean="0"/>
              <a:t>In developed world the real estate sector contributes to the growth and development of 71 CMIs. Contribution to GDP is 7-10%.</a:t>
            </a:r>
            <a:endParaRPr lang="en-US" sz="2400" dirty="0"/>
          </a:p>
          <a:p>
            <a:pPr marL="442913" indent="-396875">
              <a:spcAft>
                <a:spcPts val="1200"/>
              </a:spcAft>
            </a:pPr>
            <a:r>
              <a:rPr lang="en-US" sz="2400" dirty="0" smtClean="0"/>
              <a:t>In developing world, its contribution  spreads over about 42 CMIs. Contribution to GDP is 3-6%.</a:t>
            </a:r>
          </a:p>
          <a:p>
            <a:pPr marL="442913" indent="-396875">
              <a:spcAft>
                <a:spcPts val="1200"/>
              </a:spcAft>
            </a:pPr>
            <a:r>
              <a:rPr lang="en-US" sz="2400" dirty="0" smtClean="0"/>
              <a:t>The main industries are steel, cement, wood, electrical, ceramics etc.</a:t>
            </a:r>
            <a:endParaRPr lang="en-US" sz="2400" dirty="0"/>
          </a:p>
        </p:txBody>
      </p:sp>
      <p:sp>
        <p:nvSpPr>
          <p:cNvPr id="4" name="Slide Number Placeholder 3"/>
          <p:cNvSpPr>
            <a:spLocks noGrp="1"/>
          </p:cNvSpPr>
          <p:nvPr>
            <p:ph type="sldNum" sz="quarter" idx="12"/>
          </p:nvPr>
        </p:nvSpPr>
        <p:spPr/>
        <p:txBody>
          <a:bodyPr/>
          <a:lstStyle/>
          <a:p>
            <a:fld id="{D2E63280-FC79-49E0-BD95-D1DD342C09FD}" type="slidenum">
              <a:rPr lang="en-US" smtClean="0"/>
              <a:t>4</a:t>
            </a:fld>
            <a:endParaRPr lang="en-US"/>
          </a:p>
        </p:txBody>
      </p:sp>
    </p:spTree>
    <p:extLst>
      <p:ext uri="{BB962C8B-B14F-4D97-AF65-F5344CB8AC3E}">
        <p14:creationId xmlns:p14="http://schemas.microsoft.com/office/powerpoint/2010/main" val="3484041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315200" cy="1154097"/>
          </a:xfrm>
        </p:spPr>
        <p:txBody>
          <a:bodyPr>
            <a:normAutofit fontScale="90000"/>
          </a:bodyPr>
          <a:lstStyle/>
          <a:p>
            <a:r>
              <a:rPr lang="en-US" b="1" dirty="0" smtClean="0">
                <a:solidFill>
                  <a:srgbClr val="FFFF00"/>
                </a:solidFill>
              </a:rPr>
              <a:t>Role of construction industries in select countries</a:t>
            </a:r>
            <a:endParaRPr lang="en-US" b="1" dirty="0">
              <a:solidFill>
                <a:srgbClr val="FFFF00"/>
              </a:solidFill>
            </a:endParaRPr>
          </a:p>
        </p:txBody>
      </p:sp>
      <p:sp>
        <p:nvSpPr>
          <p:cNvPr id="3" name="Content Placeholder 2"/>
          <p:cNvSpPr>
            <a:spLocks noGrp="1"/>
          </p:cNvSpPr>
          <p:nvPr>
            <p:ph idx="1"/>
          </p:nvPr>
        </p:nvSpPr>
        <p:spPr>
          <a:xfrm>
            <a:off x="914400" y="1981200"/>
            <a:ext cx="7772400" cy="4221960"/>
          </a:xfrm>
        </p:spPr>
        <p:txBody>
          <a:bodyPr/>
          <a:lstStyle/>
          <a:p>
            <a:pPr marL="442913" indent="-396875"/>
            <a:r>
              <a:rPr lang="en-US" sz="2400" dirty="0" smtClean="0"/>
              <a:t>India</a:t>
            </a:r>
          </a:p>
          <a:p>
            <a:pPr marL="442913" indent="-396875"/>
            <a:r>
              <a:rPr lang="en-US" sz="2400" dirty="0" smtClean="0"/>
              <a:t>Thailand</a:t>
            </a:r>
          </a:p>
          <a:p>
            <a:pPr marL="442913" indent="-396875"/>
            <a:r>
              <a:rPr lang="en-US" sz="2400" dirty="0" smtClean="0"/>
              <a:t>UK</a:t>
            </a:r>
          </a:p>
          <a:p>
            <a:pPr marL="442913" indent="-396875"/>
            <a:r>
              <a:rPr lang="en-US" sz="2400" dirty="0" smtClean="0"/>
              <a:t>China</a:t>
            </a:r>
          </a:p>
          <a:p>
            <a:pPr marL="442913" indent="-396875"/>
            <a:r>
              <a:rPr lang="en-US" sz="2400" dirty="0" smtClean="0"/>
              <a:t>Pakistan</a:t>
            </a:r>
          </a:p>
          <a:p>
            <a:pPr marL="68580" indent="0">
              <a:buNone/>
            </a:pPr>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5</a:t>
            </a:fld>
            <a:endParaRPr lang="en-US"/>
          </a:p>
        </p:txBody>
      </p:sp>
    </p:spTree>
    <p:extLst>
      <p:ext uri="{BB962C8B-B14F-4D97-AF65-F5344CB8AC3E}">
        <p14:creationId xmlns:p14="http://schemas.microsoft.com/office/powerpoint/2010/main" val="3013048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315200" cy="717612"/>
          </a:xfrm>
        </p:spPr>
        <p:txBody>
          <a:bodyPr>
            <a:normAutofit fontScale="90000"/>
          </a:bodyPr>
          <a:lstStyle/>
          <a:p>
            <a:r>
              <a:rPr lang="en-US" b="1" dirty="0">
                <a:solidFill>
                  <a:srgbClr val="FFFF00"/>
                </a:solidFill>
              </a:rPr>
              <a:t>C</a:t>
            </a:r>
            <a:r>
              <a:rPr lang="en-US" b="1" dirty="0" smtClean="0">
                <a:solidFill>
                  <a:srgbClr val="FFFF00"/>
                </a:solidFill>
              </a:rPr>
              <a:t>onstruction Industry - INDIA</a:t>
            </a:r>
            <a:endParaRPr lang="en-US" b="1" dirty="0">
              <a:solidFill>
                <a:srgbClr val="FFFF00"/>
              </a:solidFill>
            </a:endParaRPr>
          </a:p>
        </p:txBody>
      </p:sp>
      <p:sp>
        <p:nvSpPr>
          <p:cNvPr id="3" name="Content Placeholder 2"/>
          <p:cNvSpPr>
            <a:spLocks noGrp="1"/>
          </p:cNvSpPr>
          <p:nvPr>
            <p:ph idx="1"/>
          </p:nvPr>
        </p:nvSpPr>
        <p:spPr>
          <a:xfrm>
            <a:off x="914400" y="1447800"/>
            <a:ext cx="7315200" cy="3539527"/>
          </a:xfrm>
        </p:spPr>
        <p:txBody>
          <a:bodyPr>
            <a:normAutofit lnSpcReduction="10000"/>
          </a:bodyPr>
          <a:lstStyle/>
          <a:p>
            <a:pPr marL="442913" indent="-396875"/>
            <a:r>
              <a:rPr lang="en-US" sz="2400" dirty="0" smtClean="0"/>
              <a:t>India is currently the second fastest growing economy in the world.</a:t>
            </a:r>
          </a:p>
          <a:p>
            <a:pPr marL="442913" indent="-396875"/>
            <a:r>
              <a:rPr lang="en-US" sz="2400" dirty="0" smtClean="0"/>
              <a:t>It is playing a vital role in overall economic growth, growing at 20% pa over past five years, and contribution 8% to GDP.</a:t>
            </a:r>
          </a:p>
          <a:p>
            <a:pPr marL="442913" indent="-396875"/>
            <a:r>
              <a:rPr lang="en-US" sz="2400" dirty="0" smtClean="0"/>
              <a:t>It </a:t>
            </a:r>
            <a:r>
              <a:rPr lang="en-US" sz="2400" dirty="0" smtClean="0"/>
              <a:t>is keeping pace with </a:t>
            </a:r>
            <a:r>
              <a:rPr lang="en-US" sz="2400" dirty="0" smtClean="0"/>
              <a:t>technological advancements and innovations </a:t>
            </a:r>
            <a:r>
              <a:rPr lang="en-US" sz="2400" dirty="0" smtClean="0"/>
              <a:t>in construction techniques and materials.</a:t>
            </a:r>
          </a:p>
          <a:p>
            <a:pPr marL="442913" indent="-396875"/>
            <a:r>
              <a:rPr lang="en-US" sz="2400" dirty="0" smtClean="0"/>
              <a:t>Emphasis </a:t>
            </a:r>
            <a:r>
              <a:rPr lang="en-US" dirty="0" smtClean="0"/>
              <a:t>on project design and management.</a:t>
            </a:r>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6</a:t>
            </a:fld>
            <a:endParaRPr lang="en-US"/>
          </a:p>
        </p:txBody>
      </p:sp>
    </p:spTree>
    <p:extLst>
      <p:ext uri="{BB962C8B-B14F-4D97-AF65-F5344CB8AC3E}">
        <p14:creationId xmlns:p14="http://schemas.microsoft.com/office/powerpoint/2010/main" val="997522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315200" cy="717612"/>
          </a:xfrm>
        </p:spPr>
        <p:txBody>
          <a:bodyPr/>
          <a:lstStyle/>
          <a:p>
            <a:r>
              <a:rPr lang="en-US" b="1" dirty="0" smtClean="0">
                <a:solidFill>
                  <a:srgbClr val="FFFF00"/>
                </a:solidFill>
              </a:rPr>
              <a:t>India continued</a:t>
            </a:r>
            <a:endParaRPr lang="en-US" b="1" dirty="0">
              <a:solidFill>
                <a:srgbClr val="FFFF00"/>
              </a:solidFill>
            </a:endParaRPr>
          </a:p>
        </p:txBody>
      </p:sp>
      <p:sp>
        <p:nvSpPr>
          <p:cNvPr id="3" name="Content Placeholder 2"/>
          <p:cNvSpPr>
            <a:spLocks noGrp="1"/>
          </p:cNvSpPr>
          <p:nvPr>
            <p:ph idx="1"/>
          </p:nvPr>
        </p:nvSpPr>
        <p:spPr>
          <a:xfrm>
            <a:off x="914400" y="1676401"/>
            <a:ext cx="7315200" cy="4632960"/>
          </a:xfrm>
        </p:spPr>
        <p:txBody>
          <a:bodyPr>
            <a:normAutofit/>
          </a:bodyPr>
          <a:lstStyle/>
          <a:p>
            <a:pPr marL="442913" indent="-396875"/>
            <a:r>
              <a:rPr lang="en-US" sz="2400" dirty="0" smtClean="0"/>
              <a:t>Emphasis on façade design in terms of Energy Efficiency, Sustainability, Strength, increased acoustics, alternate energy etc.</a:t>
            </a:r>
          </a:p>
          <a:p>
            <a:pPr marL="442913" indent="-396875"/>
            <a:r>
              <a:rPr lang="en-US" sz="2400" dirty="0" smtClean="0"/>
              <a:t>Developer Associations:</a:t>
            </a:r>
          </a:p>
          <a:p>
            <a:pPr marL="893763" lvl="1" indent="-288925"/>
            <a:r>
              <a:rPr lang="en-US" dirty="0" smtClean="0"/>
              <a:t>CREDAI:</a:t>
            </a:r>
          </a:p>
          <a:p>
            <a:pPr marL="893763" lvl="1" indent="-288925">
              <a:buNone/>
            </a:pPr>
            <a:r>
              <a:rPr lang="en-US" dirty="0" smtClean="0"/>
              <a:t>	(It is the apex body having membership  of 200 associations and 6,000 developers)</a:t>
            </a:r>
          </a:p>
          <a:p>
            <a:pPr marL="893763" lvl="1" indent="-288925"/>
            <a:r>
              <a:rPr lang="en-US" dirty="0" smtClean="0"/>
              <a:t>BAI: Builders Association of India</a:t>
            </a:r>
          </a:p>
          <a:p>
            <a:pPr marL="893763" lvl="1" indent="-288925">
              <a:buNone/>
            </a:pPr>
            <a:r>
              <a:rPr lang="en-US" dirty="0" smtClean="0"/>
              <a:t>	(It is association of designers, architectures with of </a:t>
            </a:r>
            <a:r>
              <a:rPr lang="en-US" dirty="0"/>
              <a:t>direct membership </a:t>
            </a:r>
            <a:r>
              <a:rPr lang="en-US" dirty="0" smtClean="0"/>
              <a:t>13,000 </a:t>
            </a:r>
            <a:r>
              <a:rPr lang="en-US" dirty="0" smtClean="0"/>
              <a:t>contractors </a:t>
            </a:r>
            <a:r>
              <a:rPr lang="en-US" dirty="0"/>
              <a:t>and indirect membership of 50,000 through various regional Associations affiliated to </a:t>
            </a:r>
            <a:r>
              <a:rPr lang="en-US" dirty="0" smtClean="0"/>
              <a:t>BAI)</a:t>
            </a:r>
          </a:p>
          <a:p>
            <a:pPr marL="893763" lvl="1" indent="-288925"/>
            <a:r>
              <a:rPr lang="en-US" dirty="0" smtClean="0"/>
              <a:t>Construction Industry Development Council  of India</a:t>
            </a:r>
          </a:p>
          <a:p>
            <a:pPr marL="736600" lvl="1" indent="0">
              <a:buNone/>
            </a:pPr>
            <a:endParaRPr lang="en-US" dirty="0" smtClean="0"/>
          </a:p>
          <a:p>
            <a:pPr marL="454914" lvl="1"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7</a:t>
            </a:fld>
            <a:endParaRPr lang="en-US"/>
          </a:p>
        </p:txBody>
      </p:sp>
    </p:spTree>
    <p:extLst>
      <p:ext uri="{BB962C8B-B14F-4D97-AF65-F5344CB8AC3E}">
        <p14:creationId xmlns:p14="http://schemas.microsoft.com/office/powerpoint/2010/main" val="2255127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641412"/>
          </a:xfrm>
        </p:spPr>
        <p:txBody>
          <a:bodyPr>
            <a:normAutofit fontScale="90000"/>
          </a:bodyPr>
          <a:lstStyle/>
          <a:p>
            <a:r>
              <a:rPr lang="en-US" b="1" dirty="0" smtClean="0">
                <a:solidFill>
                  <a:srgbClr val="FFFF00"/>
                </a:solidFill>
              </a:rPr>
              <a:t>India continued</a:t>
            </a:r>
            <a:endParaRPr lang="en-US" b="1" dirty="0">
              <a:solidFill>
                <a:srgbClr val="FFFF00"/>
              </a:solidFill>
            </a:endParaRPr>
          </a:p>
        </p:txBody>
      </p:sp>
      <p:sp>
        <p:nvSpPr>
          <p:cNvPr id="3" name="Content Placeholder 2"/>
          <p:cNvSpPr>
            <a:spLocks noGrp="1"/>
          </p:cNvSpPr>
          <p:nvPr>
            <p:ph idx="1"/>
          </p:nvPr>
        </p:nvSpPr>
        <p:spPr>
          <a:xfrm>
            <a:off x="914400" y="1600200"/>
            <a:ext cx="7315200" cy="3539527"/>
          </a:xfrm>
        </p:spPr>
        <p:txBody>
          <a:bodyPr>
            <a:noAutofit/>
          </a:bodyPr>
          <a:lstStyle/>
          <a:p>
            <a:pPr marL="442913" indent="-396875"/>
            <a:r>
              <a:rPr lang="en-US" dirty="0" smtClean="0"/>
              <a:t>Construction sector is second largest after agriculture.</a:t>
            </a:r>
          </a:p>
          <a:p>
            <a:pPr marL="442913" indent="-396875"/>
            <a:r>
              <a:rPr lang="en-US" dirty="0" smtClean="0"/>
              <a:t>Re.1 invested in construction causes Re. 0.8 contribution to GDP (Agriculture 0.2 and manufacturing 0.14).</a:t>
            </a:r>
          </a:p>
          <a:p>
            <a:pPr marL="442913" indent="-396875"/>
            <a:r>
              <a:rPr lang="en-US" dirty="0" smtClean="0"/>
              <a:t>Investment in construction sector causes 4.7 times increase in income and 7.8 times in employment as compared to agriculture and manufacturing.</a:t>
            </a:r>
          </a:p>
          <a:p>
            <a:pPr marL="442913" indent="-396875">
              <a:spcAft>
                <a:spcPts val="600"/>
              </a:spcAft>
            </a:pPr>
            <a:r>
              <a:rPr lang="en-US" dirty="0"/>
              <a:t>Investment of Rs.10 million in construction generates employments of 22,000 unskilled man-days, 23,000 semi-skilled man-days and 9,000 technical man-days.</a:t>
            </a:r>
          </a:p>
          <a:p>
            <a:pPr marL="442913" indent="-396875">
              <a:spcAft>
                <a:spcPts val="600"/>
              </a:spcAft>
            </a:pPr>
            <a:r>
              <a:rPr lang="en-US" dirty="0"/>
              <a:t>25 large scale developers are engaged in low cost housing projects all over India. For example, Tata </a:t>
            </a:r>
            <a:r>
              <a:rPr lang="en-US" dirty="0" smtClean="0"/>
              <a:t>is also </a:t>
            </a:r>
            <a:r>
              <a:rPr lang="en-US" dirty="0"/>
              <a:t>in construction business of low cost housing. It </a:t>
            </a:r>
            <a:r>
              <a:rPr lang="en-US" dirty="0" smtClean="0"/>
              <a:t>has its own</a:t>
            </a:r>
            <a:r>
              <a:rPr lang="en-US" dirty="0" smtClean="0"/>
              <a:t> </a:t>
            </a:r>
            <a:r>
              <a:rPr lang="en-US" dirty="0"/>
              <a:t>housing finance institution. </a:t>
            </a:r>
          </a:p>
          <a:p>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t>8</a:t>
            </a:fld>
            <a:endParaRPr lang="en-US"/>
          </a:p>
        </p:txBody>
      </p:sp>
    </p:spTree>
    <p:extLst>
      <p:ext uri="{BB962C8B-B14F-4D97-AF65-F5344CB8AC3E}">
        <p14:creationId xmlns:p14="http://schemas.microsoft.com/office/powerpoint/2010/main" val="2702359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315200" cy="1154097"/>
          </a:xfrm>
        </p:spPr>
        <p:txBody>
          <a:bodyPr>
            <a:normAutofit fontScale="90000"/>
          </a:bodyPr>
          <a:lstStyle/>
          <a:p>
            <a:r>
              <a:rPr lang="en-US" b="1" dirty="0">
                <a:solidFill>
                  <a:srgbClr val="FFFF00"/>
                </a:solidFill>
              </a:rPr>
              <a:t>Construction Industry </a:t>
            </a:r>
            <a:r>
              <a:rPr lang="en-US" b="1" dirty="0" smtClean="0">
                <a:solidFill>
                  <a:srgbClr val="FFFF00"/>
                </a:solidFill>
              </a:rPr>
              <a:t>– INDIA vs. CHINA</a:t>
            </a:r>
            <a:endParaRPr lang="en-US" b="1" dirty="0">
              <a:solidFill>
                <a:srgbClr val="FFFF00"/>
              </a:solidFill>
            </a:endParaRPr>
          </a:p>
        </p:txBody>
      </p:sp>
      <p:sp>
        <p:nvSpPr>
          <p:cNvPr id="3" name="Content Placeholder 2"/>
          <p:cNvSpPr>
            <a:spLocks noGrp="1"/>
          </p:cNvSpPr>
          <p:nvPr>
            <p:ph idx="1"/>
          </p:nvPr>
        </p:nvSpPr>
        <p:spPr>
          <a:xfrm>
            <a:off x="685800" y="2133600"/>
            <a:ext cx="8153400" cy="3539527"/>
          </a:xfrm>
        </p:spPr>
        <p:txBody>
          <a:bodyPr>
            <a:normAutofit/>
          </a:bodyPr>
          <a:lstStyle/>
          <a:p>
            <a:pPr marL="442913" indent="-396875"/>
            <a:r>
              <a:rPr lang="en-US" sz="2400" dirty="0" smtClean="0"/>
              <a:t>Two most populous countries in the world, representing one out of every three </a:t>
            </a:r>
            <a:r>
              <a:rPr lang="en-US" sz="2400" dirty="0" smtClean="0"/>
              <a:t>persons on the planet.</a:t>
            </a:r>
            <a:endParaRPr lang="en-US" sz="2400" dirty="0" smtClean="0"/>
          </a:p>
          <a:p>
            <a:pPr marL="442913" indent="-396875"/>
            <a:r>
              <a:rPr lang="en-US" sz="2400" dirty="0" smtClean="0"/>
              <a:t>China has invested heavily in modernizing its physical infrastructure (India is way </a:t>
            </a:r>
            <a:r>
              <a:rPr lang="en-US" sz="2400" dirty="0" smtClean="0"/>
              <a:t>behind, but in the race).</a:t>
            </a:r>
            <a:endParaRPr lang="en-US" sz="2400" dirty="0" smtClean="0"/>
          </a:p>
          <a:p>
            <a:pPr marL="442913" indent="-396875"/>
            <a:r>
              <a:rPr lang="en-US" sz="2400" dirty="0" smtClean="0"/>
              <a:t>Construction sector value in 2007-</a:t>
            </a:r>
          </a:p>
          <a:p>
            <a:pPr marL="900113" lvl="1" indent="-360363">
              <a:buSzPct val="70000"/>
              <a:buFont typeface="Wingdings" pitchFamily="2" charset="2"/>
              <a:buChar char="Ø"/>
            </a:pPr>
            <a:r>
              <a:rPr lang="en-US" sz="2400" dirty="0" smtClean="0"/>
              <a:t>China:		$ 161 </a:t>
            </a:r>
            <a:r>
              <a:rPr lang="en-US" sz="2400" dirty="0" err="1" smtClean="0"/>
              <a:t>bn</a:t>
            </a:r>
            <a:r>
              <a:rPr lang="en-US" sz="2400" dirty="0" smtClean="0"/>
              <a:t> (5.6% of GDP)</a:t>
            </a:r>
          </a:p>
          <a:p>
            <a:pPr marL="900113" lvl="1" indent="-360363">
              <a:buSzPct val="70000"/>
              <a:buFont typeface="Wingdings" pitchFamily="2" charset="2"/>
              <a:buChar char="Ø"/>
            </a:pPr>
            <a:r>
              <a:rPr lang="en-US" sz="2400" dirty="0" smtClean="0"/>
              <a:t>India:		$   65 </a:t>
            </a:r>
            <a:r>
              <a:rPr lang="en-US" sz="2400" dirty="0" err="1" smtClean="0"/>
              <a:t>bn</a:t>
            </a:r>
            <a:r>
              <a:rPr lang="en-US" sz="2400" dirty="0" smtClean="0"/>
              <a:t> (6.9% of GDP)</a:t>
            </a:r>
          </a:p>
          <a:p>
            <a:pPr marL="900113" lvl="1" indent="-360363">
              <a:buSzPct val="70000"/>
              <a:buFont typeface="Wingdings" pitchFamily="2" charset="2"/>
              <a:buChar char="Ø"/>
            </a:pPr>
            <a:r>
              <a:rPr lang="en-US" sz="2400" dirty="0" smtClean="0"/>
              <a:t>USA:		$ 815 </a:t>
            </a:r>
            <a:r>
              <a:rPr lang="en-US" sz="2400" dirty="0" err="1" smtClean="0"/>
              <a:t>bn</a:t>
            </a:r>
            <a:r>
              <a:rPr lang="en-US" sz="2400" dirty="0" smtClean="0"/>
              <a:t> (9.0% of GDP)</a:t>
            </a:r>
          </a:p>
          <a:p>
            <a:endParaRPr lang="en-US" sz="2400" dirty="0"/>
          </a:p>
        </p:txBody>
      </p:sp>
      <p:sp>
        <p:nvSpPr>
          <p:cNvPr id="4" name="Slide Number Placeholder 3"/>
          <p:cNvSpPr>
            <a:spLocks noGrp="1"/>
          </p:cNvSpPr>
          <p:nvPr>
            <p:ph type="sldNum" sz="quarter" idx="12"/>
          </p:nvPr>
        </p:nvSpPr>
        <p:spPr/>
        <p:txBody>
          <a:bodyPr/>
          <a:lstStyle/>
          <a:p>
            <a:fld id="{D2E63280-FC79-49E0-BD95-D1DD342C09FD}" type="slidenum">
              <a:rPr lang="en-US" smtClean="0"/>
              <a:t>9</a:t>
            </a:fld>
            <a:endParaRPr lang="en-US"/>
          </a:p>
        </p:txBody>
      </p:sp>
    </p:spTree>
    <p:extLst>
      <p:ext uri="{BB962C8B-B14F-4D97-AF65-F5344CB8AC3E}">
        <p14:creationId xmlns:p14="http://schemas.microsoft.com/office/powerpoint/2010/main" val="1885648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345</TotalTime>
  <Words>1378</Words>
  <Application>Microsoft Office PowerPoint</Application>
  <PresentationFormat>On-screen Show (4:3)</PresentationFormat>
  <Paragraphs>334</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Wingdings</vt:lpstr>
      <vt:lpstr>Calibri</vt:lpstr>
      <vt:lpstr>Times New Roman</vt:lpstr>
      <vt:lpstr>Perspective</vt:lpstr>
      <vt:lpstr>Role of construction industry in economy</vt:lpstr>
      <vt:lpstr>Players of Construction sectors</vt:lpstr>
      <vt:lpstr>Construction sectors covers the following:</vt:lpstr>
      <vt:lpstr>Contribution to Construction Material Industries (CMIs)</vt:lpstr>
      <vt:lpstr>Role of construction industries in select countries</vt:lpstr>
      <vt:lpstr>Construction Industry - INDIA</vt:lpstr>
      <vt:lpstr>India continued</vt:lpstr>
      <vt:lpstr>India continued</vt:lpstr>
      <vt:lpstr>Construction Industry – INDIA vs. CHINA</vt:lpstr>
      <vt:lpstr>Construction Industry - UK</vt:lpstr>
      <vt:lpstr>Construction industry and challenges of low cost housing</vt:lpstr>
      <vt:lpstr> Issues we know, answer we need</vt:lpstr>
      <vt:lpstr>South Asia: Population Trends</vt:lpstr>
      <vt:lpstr>Slums prevalence in SA</vt:lpstr>
      <vt:lpstr>Urbanization Explosion</vt:lpstr>
      <vt:lpstr>Population explosion in cities</vt:lpstr>
      <vt:lpstr>Pakistan: Some statistics</vt:lpstr>
      <vt:lpstr>PowerPoint Presentation</vt:lpstr>
      <vt:lpstr>Pakistan: Low Cost Low Income Housing Schemes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construction industry in economy</dc:title>
  <dc:creator>Zaigham</dc:creator>
  <cp:lastModifiedBy>Zaigham</cp:lastModifiedBy>
  <cp:revision>145</cp:revision>
  <dcterms:created xsi:type="dcterms:W3CDTF">2012-01-05T05:11:17Z</dcterms:created>
  <dcterms:modified xsi:type="dcterms:W3CDTF">2012-01-06T04:57:27Z</dcterms:modified>
</cp:coreProperties>
</file>