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charts/chart1.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66" r:id="rId3"/>
  </p:sldMasterIdLst>
  <p:notesMasterIdLst>
    <p:notesMasterId r:id="rId39"/>
  </p:notesMasterIdLst>
  <p:sldIdLst>
    <p:sldId id="257" r:id="rId4"/>
    <p:sldId id="300" r:id="rId5"/>
    <p:sldId id="302" r:id="rId6"/>
    <p:sldId id="304" r:id="rId7"/>
    <p:sldId id="263" r:id="rId8"/>
    <p:sldId id="335" r:id="rId9"/>
    <p:sldId id="314" r:id="rId10"/>
    <p:sldId id="318" r:id="rId11"/>
    <p:sldId id="320" r:id="rId12"/>
    <p:sldId id="280" r:id="rId13"/>
    <p:sldId id="282" r:id="rId14"/>
    <p:sldId id="283" r:id="rId15"/>
    <p:sldId id="310" r:id="rId16"/>
    <p:sldId id="340" r:id="rId17"/>
    <p:sldId id="284" r:id="rId18"/>
    <p:sldId id="299" r:id="rId19"/>
    <p:sldId id="285" r:id="rId20"/>
    <p:sldId id="308" r:id="rId21"/>
    <p:sldId id="306" r:id="rId22"/>
    <p:sldId id="334" r:id="rId23"/>
    <p:sldId id="287" r:id="rId24"/>
    <p:sldId id="288" r:id="rId25"/>
    <p:sldId id="289" r:id="rId26"/>
    <p:sldId id="342" r:id="rId27"/>
    <p:sldId id="322" r:id="rId28"/>
    <p:sldId id="324" r:id="rId29"/>
    <p:sldId id="326" r:id="rId30"/>
    <p:sldId id="328" r:id="rId31"/>
    <p:sldId id="330" r:id="rId32"/>
    <p:sldId id="337" r:id="rId33"/>
    <p:sldId id="339" r:id="rId34"/>
    <p:sldId id="293" r:id="rId35"/>
    <p:sldId id="295" r:id="rId36"/>
    <p:sldId id="344" r:id="rId37"/>
    <p:sldId id="29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6121"/>
    <a:srgbClr val="367B23"/>
    <a:srgbClr val="317628"/>
    <a:srgbClr val="BCAB44"/>
    <a:srgbClr val="AF9F3F"/>
    <a:srgbClr val="C5B65F"/>
    <a:srgbClr val="3F8F2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LM\Desktop\ZMR\revised\MD-GDP%20rati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GB"/>
              <a:t>Mortgage Debt to GDP Ratio : Afro-Asian &amp; Pacific countries</a:t>
            </a:r>
          </a:p>
        </c:rich>
      </c:tx>
      <c:layout/>
    </c:title>
    <c:plotArea>
      <c:layout/>
      <c:barChart>
        <c:barDir val="col"/>
        <c:grouping val="clustered"/>
        <c:ser>
          <c:idx val="0"/>
          <c:order val="0"/>
          <c:dLbls>
            <c:showVal val="1"/>
          </c:dLbls>
          <c:cat>
            <c:strRef>
              <c:f>'Chart &amp; Data'!$B$2:$B$34</c:f>
              <c:strCache>
                <c:ptCount val="33"/>
                <c:pt idx="0">
                  <c:v>Afghanistan</c:v>
                </c:pt>
                <c:pt idx="1">
                  <c:v>Algeria</c:v>
                </c:pt>
                <c:pt idx="2">
                  <c:v>Armenia</c:v>
                </c:pt>
                <c:pt idx="3">
                  <c:v>Azerbaijan</c:v>
                </c:pt>
                <c:pt idx="4">
                  <c:v>Bahrain</c:v>
                </c:pt>
                <c:pt idx="5">
                  <c:v>China</c:v>
                </c:pt>
                <c:pt idx="6">
                  <c:v>Cyprus</c:v>
                </c:pt>
                <c:pt idx="7">
                  <c:v>Egypt</c:v>
                </c:pt>
                <c:pt idx="8">
                  <c:v>Ghana</c:v>
                </c:pt>
                <c:pt idx="9">
                  <c:v>India</c:v>
                </c:pt>
                <c:pt idx="10">
                  <c:v>Iran</c:v>
                </c:pt>
                <c:pt idx="11">
                  <c:v>Jordan</c:v>
                </c:pt>
                <c:pt idx="12">
                  <c:v>Korea</c:v>
                </c:pt>
                <c:pt idx="13">
                  <c:v>Kuwait</c:v>
                </c:pt>
                <c:pt idx="14">
                  <c:v>Lebanon</c:v>
                </c:pt>
                <c:pt idx="15">
                  <c:v>Malaysia</c:v>
                </c:pt>
                <c:pt idx="16">
                  <c:v>Mali</c:v>
                </c:pt>
                <c:pt idx="17">
                  <c:v>Morocco</c:v>
                </c:pt>
                <c:pt idx="18">
                  <c:v>Namibia</c:v>
                </c:pt>
                <c:pt idx="19">
                  <c:v>Oman</c:v>
                </c:pt>
                <c:pt idx="20">
                  <c:v>Pakistan</c:v>
                </c:pt>
                <c:pt idx="21">
                  <c:v>Qatar</c:v>
                </c:pt>
                <c:pt idx="22">
                  <c:v>Rwanda</c:v>
                </c:pt>
                <c:pt idx="23">
                  <c:v>Saudi Arabia</c:v>
                </c:pt>
                <c:pt idx="24">
                  <c:v>Senegal</c:v>
                </c:pt>
                <c:pt idx="25">
                  <c:v>Singapore</c:v>
                </c:pt>
                <c:pt idx="26">
                  <c:v>South Africa</c:v>
                </c:pt>
                <c:pt idx="27">
                  <c:v>Tanzania</c:v>
                </c:pt>
                <c:pt idx="28">
                  <c:v>Thailand</c:v>
                </c:pt>
                <c:pt idx="29">
                  <c:v>Tunisia</c:v>
                </c:pt>
                <c:pt idx="30">
                  <c:v>Turkey</c:v>
                </c:pt>
                <c:pt idx="31">
                  <c:v>UAE</c:v>
                </c:pt>
                <c:pt idx="32">
                  <c:v>Uganda</c:v>
                </c:pt>
              </c:strCache>
            </c:strRef>
          </c:cat>
          <c:val>
            <c:numRef>
              <c:f>'Chart &amp; Data'!$C$2:$C$34</c:f>
              <c:numCache>
                <c:formatCode>0.0%</c:formatCode>
                <c:ptCount val="33"/>
                <c:pt idx="0">
                  <c:v>0</c:v>
                </c:pt>
                <c:pt idx="1">
                  <c:v>1.9000000000000034E-2</c:v>
                </c:pt>
                <c:pt idx="2">
                  <c:v>2.6000000000000016E-2</c:v>
                </c:pt>
                <c:pt idx="3">
                  <c:v>5.0000000000000088E-3</c:v>
                </c:pt>
                <c:pt idx="4">
                  <c:v>0.15000000000000024</c:v>
                </c:pt>
                <c:pt idx="5">
                  <c:v>0.13</c:v>
                </c:pt>
                <c:pt idx="6">
                  <c:v>0.68900000000000083</c:v>
                </c:pt>
                <c:pt idx="7">
                  <c:v>3.0000000000000066E-3</c:v>
                </c:pt>
                <c:pt idx="8">
                  <c:v>5.0000000000000088E-3</c:v>
                </c:pt>
                <c:pt idx="9">
                  <c:v>6.0000000000000088E-2</c:v>
                </c:pt>
                <c:pt idx="10">
                  <c:v>2.8000000000000011E-2</c:v>
                </c:pt>
                <c:pt idx="11">
                  <c:v>9.0000000000000066E-2</c:v>
                </c:pt>
                <c:pt idx="12">
                  <c:v>0.27</c:v>
                </c:pt>
                <c:pt idx="13">
                  <c:v>6.0000000000000088E-2</c:v>
                </c:pt>
                <c:pt idx="14">
                  <c:v>5.0000000000000051E-2</c:v>
                </c:pt>
                <c:pt idx="15">
                  <c:v>0.31000000000000055</c:v>
                </c:pt>
                <c:pt idx="16">
                  <c:v>2.0000000000000028E-2</c:v>
                </c:pt>
                <c:pt idx="17">
                  <c:v>7.0000000000000034E-2</c:v>
                </c:pt>
                <c:pt idx="18">
                  <c:v>0.2</c:v>
                </c:pt>
                <c:pt idx="19">
                  <c:v>5.0000000000000051E-2</c:v>
                </c:pt>
                <c:pt idx="20">
                  <c:v>5.0000000000000088E-3</c:v>
                </c:pt>
                <c:pt idx="21">
                  <c:v>8.0000000000000113E-2</c:v>
                </c:pt>
                <c:pt idx="22">
                  <c:v>2.1000000000000029E-2</c:v>
                </c:pt>
                <c:pt idx="23">
                  <c:v>1.0000000000000014E-2</c:v>
                </c:pt>
                <c:pt idx="24">
                  <c:v>2.2000000000000037E-2</c:v>
                </c:pt>
                <c:pt idx="25">
                  <c:v>0.59000000000000041</c:v>
                </c:pt>
                <c:pt idx="26">
                  <c:v>0.39000000000000062</c:v>
                </c:pt>
                <c:pt idx="27">
                  <c:v>0</c:v>
                </c:pt>
                <c:pt idx="28">
                  <c:v>0.17</c:v>
                </c:pt>
                <c:pt idx="29">
                  <c:v>7.9000000000000153E-2</c:v>
                </c:pt>
                <c:pt idx="30">
                  <c:v>5.5000000000000063E-2</c:v>
                </c:pt>
                <c:pt idx="31">
                  <c:v>5.0000000000000051E-2</c:v>
                </c:pt>
                <c:pt idx="32">
                  <c:v>1.0000000000000014E-2</c:v>
                </c:pt>
              </c:numCache>
            </c:numRef>
          </c:val>
        </c:ser>
        <c:dLbls>
          <c:showVal val="1"/>
        </c:dLbls>
        <c:axId val="67199744"/>
        <c:axId val="67202048"/>
      </c:barChart>
      <c:catAx>
        <c:axId val="67199744"/>
        <c:scaling>
          <c:orientation val="minMax"/>
        </c:scaling>
        <c:axPos val="b"/>
        <c:tickLblPos val="nextTo"/>
        <c:crossAx val="67202048"/>
        <c:crosses val="autoZero"/>
        <c:auto val="1"/>
        <c:lblAlgn val="ctr"/>
        <c:lblOffset val="100"/>
      </c:catAx>
      <c:valAx>
        <c:axId val="67202048"/>
        <c:scaling>
          <c:orientation val="minMax"/>
        </c:scaling>
        <c:axPos val="l"/>
        <c:majorGridlines/>
        <c:numFmt formatCode="0.0%" sourceLinked="1"/>
        <c:tickLblPos val="nextTo"/>
        <c:crossAx val="67199744"/>
        <c:crosses val="autoZero"/>
        <c:crossBetween val="between"/>
      </c:valAx>
    </c:plotArea>
    <c:plotVisOnly val="1"/>
    <c:dispBlanksAs val="gap"/>
  </c:chart>
  <c:txPr>
    <a:bodyPr/>
    <a:lstStyle/>
    <a:p>
      <a:pPr>
        <a:defRPr>
          <a:latin typeface="Arial" pitchFamily="34" charset="0"/>
          <a:cs typeface="Arial" pitchFamily="34" charset="0"/>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2B10FD-FD5B-47DB-854B-6EB204E9FC80}" type="datetimeFigureOut">
              <a:rPr lang="en-US" smtClean="0"/>
              <a:pPr/>
              <a:t>11/15/2013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DBA22A-2FA0-46AC-A784-9B6DF5336E24}" type="slidenum">
              <a:rPr lang="en-US" smtClean="0"/>
              <a:pPr/>
              <a:t>‹#›</a:t>
            </a:fld>
            <a:endParaRPr lang="en-US"/>
          </a:p>
        </p:txBody>
      </p:sp>
    </p:spTree>
    <p:extLst>
      <p:ext uri="{BB962C8B-B14F-4D97-AF65-F5344CB8AC3E}">
        <p14:creationId xmlns:p14="http://schemas.microsoft.com/office/powerpoint/2010/main" xmlns="" val="2948086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DBA22A-2FA0-46AC-A784-9B6DF5336E24}" type="slidenum">
              <a:rPr lang="en-US" smtClean="0"/>
              <a:pPr/>
              <a:t>5</a:t>
            </a:fld>
            <a:endParaRPr lang="en-US"/>
          </a:p>
        </p:txBody>
      </p:sp>
    </p:spTree>
    <p:extLst>
      <p:ext uri="{BB962C8B-B14F-4D97-AF65-F5344CB8AC3E}">
        <p14:creationId xmlns:p14="http://schemas.microsoft.com/office/powerpoint/2010/main" xmlns="" val="1990164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Box 4"/>
          <p:cNvSpPr txBox="1"/>
          <p:nvPr userDrawn="1"/>
        </p:nvSpPr>
        <p:spPr>
          <a:xfrm>
            <a:off x="389965" y="6476999"/>
            <a:ext cx="3657600" cy="276999"/>
          </a:xfrm>
          <a:prstGeom prst="rect">
            <a:avLst/>
          </a:prstGeom>
          <a:noFill/>
        </p:spPr>
        <p:txBody>
          <a:bodyPr wrap="square" rtlCol="0">
            <a:spAutoFit/>
          </a:bodyPr>
          <a:lstStyle/>
          <a:p>
            <a:r>
              <a:rPr lang="en-US" sz="1200" dirty="0" smtClean="0"/>
              <a:t>Prepared by: </a:t>
            </a:r>
            <a:r>
              <a:rPr lang="en-US" sz="1200" dirty="0" err="1" smtClean="0"/>
              <a:t>Zaigham</a:t>
            </a:r>
            <a:r>
              <a:rPr lang="en-US" sz="1200" dirty="0" smtClean="0"/>
              <a:t> M. </a:t>
            </a:r>
            <a:r>
              <a:rPr lang="en-US" sz="1200" dirty="0" err="1" smtClean="0"/>
              <a:t>Rizvi</a:t>
            </a:r>
            <a:endParaRPr lang="en-GB" sz="1200" dirty="0"/>
          </a:p>
        </p:txBody>
      </p:sp>
    </p:spTree>
    <p:extLst>
      <p:ext uri="{BB962C8B-B14F-4D97-AF65-F5344CB8AC3E}">
        <p14:creationId xmlns:p14="http://schemas.microsoft.com/office/powerpoint/2010/main" xmlns="" val="219388199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Box 4"/>
          <p:cNvSpPr txBox="1"/>
          <p:nvPr userDrawn="1"/>
        </p:nvSpPr>
        <p:spPr>
          <a:xfrm>
            <a:off x="389965" y="6476999"/>
            <a:ext cx="3657600" cy="276999"/>
          </a:xfrm>
          <a:prstGeom prst="rect">
            <a:avLst/>
          </a:prstGeom>
          <a:noFill/>
        </p:spPr>
        <p:txBody>
          <a:bodyPr wrap="square" rtlCol="0">
            <a:spAutoFit/>
          </a:bodyPr>
          <a:lstStyle/>
          <a:p>
            <a:r>
              <a:rPr lang="en-US" sz="1200" dirty="0" smtClean="0"/>
              <a:t>Prepared by: </a:t>
            </a:r>
            <a:r>
              <a:rPr lang="en-US" sz="1200" dirty="0" err="1" smtClean="0"/>
              <a:t>Zaigham</a:t>
            </a:r>
            <a:r>
              <a:rPr lang="en-US" sz="1200" dirty="0" smtClean="0"/>
              <a:t> M. </a:t>
            </a:r>
            <a:r>
              <a:rPr lang="en-US" sz="1200" dirty="0" err="1" smtClean="0"/>
              <a:t>Rizvi</a:t>
            </a:r>
            <a:endParaRPr lang="en-GB" sz="1200" dirty="0"/>
          </a:p>
        </p:txBody>
      </p:sp>
    </p:spTree>
    <p:extLst>
      <p:ext uri="{BB962C8B-B14F-4D97-AF65-F5344CB8AC3E}">
        <p14:creationId xmlns:p14="http://schemas.microsoft.com/office/powerpoint/2010/main" xmlns="" val="251473957"/>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a:xfrm>
            <a:off x="4465091" y="6600952"/>
            <a:ext cx="536331" cy="257175"/>
          </a:xfrm>
          <a:prstGeom prst="rect">
            <a:avLst/>
          </a:prstGeom>
        </p:spPr>
        <p:txBody>
          <a:bodyPr/>
          <a:lstStyle>
            <a:lvl1pPr>
              <a:defRPr sz="1000"/>
            </a:lvl1pPr>
          </a:lstStyle>
          <a:p>
            <a:pPr>
              <a:defRPr/>
            </a:pPr>
            <a:fld id="{18E02C2A-56D2-49B1-97E3-1ED2664AF5DE}" type="slidenum">
              <a:rPr lang="en-US" smtClean="0"/>
              <a:pPr>
                <a:defRPr/>
              </a:pPr>
              <a:t>‹#›</a:t>
            </a:fld>
            <a:endParaRPr lang="en-US"/>
          </a:p>
        </p:txBody>
      </p:sp>
    </p:spTree>
    <p:extLst>
      <p:ext uri="{BB962C8B-B14F-4D97-AF65-F5344CB8AC3E}">
        <p14:creationId xmlns:p14="http://schemas.microsoft.com/office/powerpoint/2010/main" xmlns="" val="3672679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a:xfrm>
            <a:off x="4465073" y="6535829"/>
            <a:ext cx="536331" cy="257175"/>
          </a:xfrm>
        </p:spPr>
        <p:txBody>
          <a:bodyPr/>
          <a:lstStyle>
            <a:lvl1pPr algn="ctr">
              <a:defRPr sz="1000">
                <a:latin typeface="Arial" pitchFamily="34" charset="0"/>
                <a:cs typeface="Arial" pitchFamily="34" charset="0"/>
              </a:defRPr>
            </a:lvl1pPr>
          </a:lstStyle>
          <a:p>
            <a:pPr>
              <a:defRPr/>
            </a:pPr>
            <a:fld id="{3BB667D2-56E1-4BC9-AC1D-C712C25C737C}" type="slidenum">
              <a:rPr lang="en-US" smtClean="0">
                <a:solidFill>
                  <a:srgbClr val="414141"/>
                </a:solidFill>
              </a:rPr>
              <a:pPr>
                <a:defRPr/>
              </a:pPr>
              <a:t>‹#›</a:t>
            </a:fld>
            <a:endParaRPr lang="en-US" dirty="0">
              <a:solidFill>
                <a:srgbClr val="414141"/>
              </a:solidFill>
            </a:endParaRPr>
          </a:p>
        </p:txBody>
      </p:sp>
    </p:spTree>
    <p:extLst>
      <p:ext uri="{BB962C8B-B14F-4D97-AF65-F5344CB8AC3E}">
        <p14:creationId xmlns:p14="http://schemas.microsoft.com/office/powerpoint/2010/main" xmlns="" val="13862808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lvl1pPr>
              <a:defRPr/>
            </a:lvl1pPr>
          </a:lstStyle>
          <a:p>
            <a:pPr>
              <a:defRPr/>
            </a:pPr>
            <a:fld id="{18E02C2A-56D2-49B1-97E3-1ED2664AF5DE}" type="slidenum">
              <a:rPr lang="en-US">
                <a:solidFill>
                  <a:srgbClr val="414141"/>
                </a:solidFill>
              </a:rPr>
              <a:pPr>
                <a:defRPr/>
              </a:pPr>
              <a:t>‹#›</a:t>
            </a:fld>
            <a:endParaRPr lang="en-US">
              <a:solidFill>
                <a:srgbClr val="414141"/>
              </a:solidFill>
            </a:endParaRPr>
          </a:p>
        </p:txBody>
      </p:sp>
    </p:spTree>
    <p:extLst>
      <p:ext uri="{BB962C8B-B14F-4D97-AF65-F5344CB8AC3E}">
        <p14:creationId xmlns:p14="http://schemas.microsoft.com/office/powerpoint/2010/main" xmlns="" val="23146170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250587" y="1438276"/>
            <a:ext cx="8642838" cy="22764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37419" tIns="37419" rIns="37419" bIns="37419" numCol="1" anchor="b" anchorCtr="0" compatLnSpc="1">
            <a:prstTxWarp prst="textNoShape">
              <a:avLst/>
            </a:prstTxWarp>
          </a:bodyPr>
          <a:lstStyle/>
          <a:p>
            <a:pPr lvl="0"/>
            <a:r>
              <a:rPr lang="en-US" smtClean="0">
                <a:sym typeface="Gill Sans Light" charset="0"/>
              </a:rPr>
              <a:t>Click to edit Master title style</a:t>
            </a:r>
          </a:p>
        </p:txBody>
      </p:sp>
      <p:sp>
        <p:nvSpPr>
          <p:cNvPr id="1027" name="Rectangle 2"/>
          <p:cNvSpPr>
            <a:spLocks noGrp="1" noChangeArrowheads="1"/>
          </p:cNvSpPr>
          <p:nvPr>
            <p:ph type="body" idx="1"/>
          </p:nvPr>
        </p:nvSpPr>
        <p:spPr bwMode="auto">
          <a:xfrm>
            <a:off x="250587" y="3705227"/>
            <a:ext cx="8642838" cy="9112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37419" tIns="37419" rIns="37419" bIns="37419" numCol="1" anchor="t" anchorCtr="0" compatLnSpc="1">
            <a:prstTxWarp prst="textNoShape">
              <a:avLst/>
            </a:prstTxWarp>
          </a:bodyPr>
          <a:lstStyle/>
          <a:p>
            <a:pPr lvl="0"/>
            <a:r>
              <a:rPr lang="en-US" smtClean="0">
                <a:sym typeface="Gill Sans Light" charset="0"/>
              </a:rPr>
              <a:t>Click to edit Master text styles</a:t>
            </a:r>
          </a:p>
          <a:p>
            <a:pPr lvl="1"/>
            <a:r>
              <a:rPr lang="en-US" smtClean="0">
                <a:sym typeface="Gill Sans Light" charset="0"/>
              </a:rPr>
              <a:t>Second level</a:t>
            </a:r>
          </a:p>
          <a:p>
            <a:pPr lvl="2"/>
            <a:r>
              <a:rPr lang="en-US" smtClean="0">
                <a:sym typeface="Gill Sans Light" charset="0"/>
              </a:rPr>
              <a:t>Third level</a:t>
            </a:r>
          </a:p>
          <a:p>
            <a:pPr lvl="3"/>
            <a:r>
              <a:rPr lang="en-US" smtClean="0">
                <a:sym typeface="Gill Sans Light" charset="0"/>
              </a:rPr>
              <a:t>Fourth level</a:t>
            </a:r>
          </a:p>
          <a:p>
            <a:pPr lvl="4"/>
            <a:r>
              <a:rPr lang="en-US" smtClean="0">
                <a:sym typeface="Gill Sans Light" charset="0"/>
              </a:rPr>
              <a:t>Fifth level</a:t>
            </a:r>
          </a:p>
        </p:txBody>
      </p:sp>
    </p:spTree>
    <p:extLst>
      <p:ext uri="{BB962C8B-B14F-4D97-AF65-F5344CB8AC3E}">
        <p14:creationId xmlns:p14="http://schemas.microsoft.com/office/powerpoint/2010/main" xmlns="" val="862641012"/>
      </p:ext>
    </p:extLst>
  </p:cSld>
  <p:clrMap bg1="lt1" tx1="dk1" bg2="lt2" tx2="dk2" accent1="accent1" accent2="accent2" accent3="accent3" accent4="accent4" accent5="accent5" accent6="accent6" hlink="hlink" folHlink="folHlink"/>
  <p:sldLayoutIdLst>
    <p:sldLayoutId id="2147483661" r:id="rId1"/>
  </p:sldLayoutIdLst>
  <p:transition/>
  <p:hf hdr="0" dt="0"/>
  <p:txStyles>
    <p:titleStyle>
      <a:lvl1pPr algn="ctr" rtl="0" eaLnBrk="0" fontAlgn="base" hangingPunct="0">
        <a:spcBef>
          <a:spcPct val="0"/>
        </a:spcBef>
        <a:spcAft>
          <a:spcPct val="0"/>
        </a:spcAft>
        <a:defRPr sz="5300">
          <a:solidFill>
            <a:schemeClr val="tx1"/>
          </a:solidFill>
          <a:latin typeface="+mj-lt"/>
          <a:ea typeface="+mj-ea"/>
          <a:cs typeface="+mj-cs"/>
          <a:sym typeface="Gill Sans Light" charset="0"/>
        </a:defRPr>
      </a:lvl1pPr>
      <a:lvl2pPr algn="ctr" rtl="0" eaLnBrk="0" fontAlgn="base" hangingPunct="0">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2pPr>
      <a:lvl3pPr algn="ctr" rtl="0" eaLnBrk="0" fontAlgn="base" hangingPunct="0">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3pPr>
      <a:lvl4pPr algn="ctr" rtl="0" eaLnBrk="0" fontAlgn="base" hangingPunct="0">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4pPr>
      <a:lvl5pPr algn="ctr" rtl="0" eaLnBrk="0" fontAlgn="base" hangingPunct="0">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5pPr>
      <a:lvl6pPr marL="336774" algn="ctr" rtl="0" fontAlgn="base">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6pPr>
      <a:lvl7pPr marL="673547" algn="ctr" rtl="0" fontAlgn="base">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7pPr>
      <a:lvl8pPr marL="1010321" algn="ctr" rtl="0" fontAlgn="base">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8pPr>
      <a:lvl9pPr marL="1347094" algn="ctr" rtl="0" fontAlgn="base">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9pPr>
    </p:titleStyle>
    <p:bodyStyle>
      <a:lvl1pPr marL="252413" indent="-252413" algn="ctr" rtl="0" eaLnBrk="0" fontAlgn="base" hangingPunct="0">
        <a:spcBef>
          <a:spcPct val="0"/>
        </a:spcBef>
        <a:spcAft>
          <a:spcPct val="0"/>
        </a:spcAft>
        <a:defRPr sz="2800">
          <a:solidFill>
            <a:schemeClr val="tx1"/>
          </a:solidFill>
          <a:latin typeface="+mn-lt"/>
          <a:ea typeface="+mn-ea"/>
          <a:cs typeface="+mn-cs"/>
          <a:sym typeface="Gill Sans Light" charset="0"/>
        </a:defRPr>
      </a:lvl1pPr>
      <a:lvl2pPr marL="546100" indent="-209550" algn="ctr" rtl="0" eaLnBrk="0" fontAlgn="base" hangingPunct="0">
        <a:spcBef>
          <a:spcPct val="0"/>
        </a:spcBef>
        <a:spcAft>
          <a:spcPct val="0"/>
        </a:spcAft>
        <a:defRPr sz="2800">
          <a:solidFill>
            <a:schemeClr val="tx1"/>
          </a:solidFill>
          <a:latin typeface="+mn-lt"/>
          <a:ea typeface="+mn-ea"/>
          <a:cs typeface="+mn-cs"/>
          <a:sym typeface="Gill Sans Light" charset="0"/>
        </a:defRPr>
      </a:lvl2pPr>
      <a:lvl3pPr marL="841375" indent="-168275" algn="ctr" rtl="0" eaLnBrk="0" fontAlgn="base" hangingPunct="0">
        <a:spcBef>
          <a:spcPct val="0"/>
        </a:spcBef>
        <a:spcAft>
          <a:spcPct val="0"/>
        </a:spcAft>
        <a:defRPr sz="2800">
          <a:solidFill>
            <a:schemeClr val="tx1"/>
          </a:solidFill>
          <a:latin typeface="+mn-lt"/>
          <a:ea typeface="+mn-ea"/>
          <a:cs typeface="+mn-cs"/>
          <a:sym typeface="Gill Sans Light" charset="0"/>
        </a:defRPr>
      </a:lvl3pPr>
      <a:lvl4pPr marL="1177925" indent="-168275" algn="ctr" rtl="0" eaLnBrk="0" fontAlgn="base" hangingPunct="0">
        <a:spcBef>
          <a:spcPct val="0"/>
        </a:spcBef>
        <a:spcAft>
          <a:spcPct val="0"/>
        </a:spcAft>
        <a:defRPr sz="2800">
          <a:solidFill>
            <a:schemeClr val="tx1"/>
          </a:solidFill>
          <a:latin typeface="+mn-lt"/>
          <a:ea typeface="+mn-ea"/>
          <a:cs typeface="+mn-cs"/>
          <a:sym typeface="Gill Sans Light" charset="0"/>
        </a:defRPr>
      </a:lvl4pPr>
      <a:lvl5pPr marL="1514475" indent="-168275" algn="ctr" rtl="0" eaLnBrk="0" fontAlgn="base" hangingPunct="0">
        <a:spcBef>
          <a:spcPct val="0"/>
        </a:spcBef>
        <a:spcAft>
          <a:spcPct val="0"/>
        </a:spcAft>
        <a:defRPr sz="2800">
          <a:solidFill>
            <a:schemeClr val="tx1"/>
          </a:solidFill>
          <a:latin typeface="+mn-lt"/>
          <a:ea typeface="+mn-ea"/>
          <a:cs typeface="+mn-cs"/>
          <a:sym typeface="Gill Sans Light" charset="0"/>
        </a:defRPr>
      </a:lvl5pPr>
      <a:lvl6pPr marL="336774" algn="ctr" rtl="0" fontAlgn="base">
        <a:spcBef>
          <a:spcPct val="0"/>
        </a:spcBef>
        <a:spcAft>
          <a:spcPct val="0"/>
        </a:spcAft>
        <a:defRPr sz="2800">
          <a:solidFill>
            <a:schemeClr val="tx1"/>
          </a:solidFill>
          <a:latin typeface="+mn-lt"/>
          <a:ea typeface="+mn-ea"/>
          <a:cs typeface="+mn-cs"/>
          <a:sym typeface="Gill Sans Light" charset="0"/>
        </a:defRPr>
      </a:lvl6pPr>
      <a:lvl7pPr marL="673547" algn="ctr" rtl="0" fontAlgn="base">
        <a:spcBef>
          <a:spcPct val="0"/>
        </a:spcBef>
        <a:spcAft>
          <a:spcPct val="0"/>
        </a:spcAft>
        <a:defRPr sz="2800">
          <a:solidFill>
            <a:schemeClr val="tx1"/>
          </a:solidFill>
          <a:latin typeface="+mn-lt"/>
          <a:ea typeface="+mn-ea"/>
          <a:cs typeface="+mn-cs"/>
          <a:sym typeface="Gill Sans Light" charset="0"/>
        </a:defRPr>
      </a:lvl7pPr>
      <a:lvl8pPr marL="1010321" algn="ctr" rtl="0" fontAlgn="base">
        <a:spcBef>
          <a:spcPct val="0"/>
        </a:spcBef>
        <a:spcAft>
          <a:spcPct val="0"/>
        </a:spcAft>
        <a:defRPr sz="2800">
          <a:solidFill>
            <a:schemeClr val="tx1"/>
          </a:solidFill>
          <a:latin typeface="+mn-lt"/>
          <a:ea typeface="+mn-ea"/>
          <a:cs typeface="+mn-cs"/>
          <a:sym typeface="Gill Sans Light" charset="0"/>
        </a:defRPr>
      </a:lvl8pPr>
      <a:lvl9pPr marL="1347094" algn="ctr" rtl="0" fontAlgn="base">
        <a:spcBef>
          <a:spcPct val="0"/>
        </a:spcBef>
        <a:spcAft>
          <a:spcPct val="0"/>
        </a:spcAft>
        <a:defRPr sz="2800">
          <a:solidFill>
            <a:schemeClr val="tx1"/>
          </a:solidFill>
          <a:latin typeface="+mn-lt"/>
          <a:ea typeface="+mn-ea"/>
          <a:cs typeface="+mn-cs"/>
          <a:sym typeface="Gill Sans Light" charset="0"/>
        </a:defRPr>
      </a:lvl9pPr>
    </p:bodyStyle>
    <p:otherStyle>
      <a:defPPr>
        <a:defRPr lang="en-US"/>
      </a:defPPr>
      <a:lvl1pPr marL="0" algn="l" defTabSz="673547" rtl="0" eaLnBrk="1" latinLnBrk="0" hangingPunct="1">
        <a:defRPr sz="1300" kern="1200">
          <a:solidFill>
            <a:schemeClr val="tx1"/>
          </a:solidFill>
          <a:latin typeface="+mn-lt"/>
          <a:ea typeface="+mn-ea"/>
          <a:cs typeface="+mn-cs"/>
        </a:defRPr>
      </a:lvl1pPr>
      <a:lvl2pPr marL="336774" algn="l" defTabSz="673547" rtl="0" eaLnBrk="1" latinLnBrk="0" hangingPunct="1">
        <a:defRPr sz="1300" kern="1200">
          <a:solidFill>
            <a:schemeClr val="tx1"/>
          </a:solidFill>
          <a:latin typeface="+mn-lt"/>
          <a:ea typeface="+mn-ea"/>
          <a:cs typeface="+mn-cs"/>
        </a:defRPr>
      </a:lvl2pPr>
      <a:lvl3pPr marL="673547" algn="l" defTabSz="673547" rtl="0" eaLnBrk="1" latinLnBrk="0" hangingPunct="1">
        <a:defRPr sz="1300" kern="1200">
          <a:solidFill>
            <a:schemeClr val="tx1"/>
          </a:solidFill>
          <a:latin typeface="+mn-lt"/>
          <a:ea typeface="+mn-ea"/>
          <a:cs typeface="+mn-cs"/>
        </a:defRPr>
      </a:lvl3pPr>
      <a:lvl4pPr marL="1010321" algn="l" defTabSz="673547" rtl="0" eaLnBrk="1" latinLnBrk="0" hangingPunct="1">
        <a:defRPr sz="1300" kern="1200">
          <a:solidFill>
            <a:schemeClr val="tx1"/>
          </a:solidFill>
          <a:latin typeface="+mn-lt"/>
          <a:ea typeface="+mn-ea"/>
          <a:cs typeface="+mn-cs"/>
        </a:defRPr>
      </a:lvl4pPr>
      <a:lvl5pPr marL="1347094" algn="l" defTabSz="673547" rtl="0" eaLnBrk="1" latinLnBrk="0" hangingPunct="1">
        <a:defRPr sz="1300" kern="1200">
          <a:solidFill>
            <a:schemeClr val="tx1"/>
          </a:solidFill>
          <a:latin typeface="+mn-lt"/>
          <a:ea typeface="+mn-ea"/>
          <a:cs typeface="+mn-cs"/>
        </a:defRPr>
      </a:lvl5pPr>
      <a:lvl6pPr marL="1683868" algn="l" defTabSz="673547" rtl="0" eaLnBrk="1" latinLnBrk="0" hangingPunct="1">
        <a:defRPr sz="1300" kern="1200">
          <a:solidFill>
            <a:schemeClr val="tx1"/>
          </a:solidFill>
          <a:latin typeface="+mn-lt"/>
          <a:ea typeface="+mn-ea"/>
          <a:cs typeface="+mn-cs"/>
        </a:defRPr>
      </a:lvl6pPr>
      <a:lvl7pPr marL="2020641" algn="l" defTabSz="673547" rtl="0" eaLnBrk="1" latinLnBrk="0" hangingPunct="1">
        <a:defRPr sz="1300" kern="1200">
          <a:solidFill>
            <a:schemeClr val="tx1"/>
          </a:solidFill>
          <a:latin typeface="+mn-lt"/>
          <a:ea typeface="+mn-ea"/>
          <a:cs typeface="+mn-cs"/>
        </a:defRPr>
      </a:lvl7pPr>
      <a:lvl8pPr marL="2357415" algn="l" defTabSz="673547" rtl="0" eaLnBrk="1" latinLnBrk="0" hangingPunct="1">
        <a:defRPr sz="1300" kern="1200">
          <a:solidFill>
            <a:schemeClr val="tx1"/>
          </a:solidFill>
          <a:latin typeface="+mn-lt"/>
          <a:ea typeface="+mn-ea"/>
          <a:cs typeface="+mn-cs"/>
        </a:defRPr>
      </a:lvl8pPr>
      <a:lvl9pPr marL="2694188" algn="l" defTabSz="67354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4"/>
          <a:srcRect/>
          <a:tile tx="0" ty="0" sx="100000" sy="100000" flip="none" algn="tl"/>
        </a:blip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250587" y="1438276"/>
            <a:ext cx="8642838" cy="22764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37419" tIns="37419" rIns="37419" bIns="37419" numCol="1" anchor="b" anchorCtr="0" compatLnSpc="1">
            <a:prstTxWarp prst="textNoShape">
              <a:avLst/>
            </a:prstTxWarp>
          </a:bodyPr>
          <a:lstStyle/>
          <a:p>
            <a:pPr lvl="0"/>
            <a:r>
              <a:rPr lang="en-US" smtClean="0">
                <a:sym typeface="Gill Sans Light" charset="0"/>
              </a:rPr>
              <a:t>Click to edit Master title style</a:t>
            </a:r>
          </a:p>
        </p:txBody>
      </p:sp>
      <p:sp>
        <p:nvSpPr>
          <p:cNvPr id="1027" name="Rectangle 2"/>
          <p:cNvSpPr>
            <a:spLocks noGrp="1" noChangeArrowheads="1"/>
          </p:cNvSpPr>
          <p:nvPr>
            <p:ph type="body" idx="1"/>
          </p:nvPr>
        </p:nvSpPr>
        <p:spPr bwMode="auto">
          <a:xfrm>
            <a:off x="250587" y="3705227"/>
            <a:ext cx="8642838" cy="9112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37419" tIns="37419" rIns="37419" bIns="37419" numCol="1" anchor="t" anchorCtr="0" compatLnSpc="1">
            <a:prstTxWarp prst="textNoShape">
              <a:avLst/>
            </a:prstTxWarp>
          </a:bodyPr>
          <a:lstStyle/>
          <a:p>
            <a:pPr lvl="0"/>
            <a:r>
              <a:rPr lang="en-US" smtClean="0">
                <a:sym typeface="Gill Sans Light" charset="0"/>
              </a:rPr>
              <a:t>Click to edit Master text styles</a:t>
            </a:r>
          </a:p>
          <a:p>
            <a:pPr lvl="1"/>
            <a:r>
              <a:rPr lang="en-US" smtClean="0">
                <a:sym typeface="Gill Sans Light" charset="0"/>
              </a:rPr>
              <a:t>Second level</a:t>
            </a:r>
          </a:p>
          <a:p>
            <a:pPr lvl="2"/>
            <a:r>
              <a:rPr lang="en-US" smtClean="0">
                <a:sym typeface="Gill Sans Light" charset="0"/>
              </a:rPr>
              <a:t>Third level</a:t>
            </a:r>
          </a:p>
          <a:p>
            <a:pPr lvl="3"/>
            <a:r>
              <a:rPr lang="en-US" smtClean="0">
                <a:sym typeface="Gill Sans Light" charset="0"/>
              </a:rPr>
              <a:t>Fourth level</a:t>
            </a:r>
          </a:p>
          <a:p>
            <a:pPr lvl="4"/>
            <a:r>
              <a:rPr lang="en-US" smtClean="0">
                <a:sym typeface="Gill Sans Light" charset="0"/>
              </a:rPr>
              <a:t>Fifth level</a:t>
            </a:r>
          </a:p>
        </p:txBody>
      </p:sp>
      <p:sp>
        <p:nvSpPr>
          <p:cNvPr id="7" name="TextBox 6"/>
          <p:cNvSpPr txBox="1"/>
          <p:nvPr userDrawn="1"/>
        </p:nvSpPr>
        <p:spPr>
          <a:xfrm>
            <a:off x="389965" y="6476999"/>
            <a:ext cx="3657600" cy="276999"/>
          </a:xfrm>
          <a:prstGeom prst="rect">
            <a:avLst/>
          </a:prstGeom>
          <a:noFill/>
        </p:spPr>
        <p:txBody>
          <a:bodyPr wrap="square" rtlCol="0">
            <a:spAutoFit/>
          </a:bodyPr>
          <a:lstStyle/>
          <a:p>
            <a:r>
              <a:rPr lang="en-US" sz="1200" dirty="0" smtClean="0"/>
              <a:t>Prepared by: </a:t>
            </a:r>
            <a:r>
              <a:rPr lang="en-US" sz="1200" dirty="0" err="1" smtClean="0"/>
              <a:t>Zaigham</a:t>
            </a:r>
            <a:r>
              <a:rPr lang="en-US" sz="1200" dirty="0" smtClean="0"/>
              <a:t> M. </a:t>
            </a:r>
            <a:r>
              <a:rPr lang="en-US" sz="1200" dirty="0" err="1" smtClean="0"/>
              <a:t>Rizvi</a:t>
            </a:r>
            <a:endParaRPr lang="en-GB" sz="1200" dirty="0"/>
          </a:p>
        </p:txBody>
      </p:sp>
    </p:spTree>
    <p:extLst>
      <p:ext uri="{BB962C8B-B14F-4D97-AF65-F5344CB8AC3E}">
        <p14:creationId xmlns:p14="http://schemas.microsoft.com/office/powerpoint/2010/main" xmlns="" val="2145724466"/>
      </p:ext>
    </p:extLst>
  </p:cSld>
  <p:clrMap bg1="lt1" tx1="dk1" bg2="lt2" tx2="dk2" accent1="accent1" accent2="accent2" accent3="accent3" accent4="accent4" accent5="accent5" accent6="accent6" hlink="hlink" folHlink="folHlink"/>
  <p:sldLayoutIdLst>
    <p:sldLayoutId id="2147483664" r:id="rId1"/>
    <p:sldLayoutId id="2147483665" r:id="rId2"/>
  </p:sldLayoutIdLst>
  <p:transition/>
  <p:hf hdr="0" dt="0"/>
  <p:txStyles>
    <p:titleStyle>
      <a:lvl1pPr algn="ctr" rtl="0" eaLnBrk="0" fontAlgn="base" hangingPunct="0">
        <a:spcBef>
          <a:spcPct val="0"/>
        </a:spcBef>
        <a:spcAft>
          <a:spcPct val="0"/>
        </a:spcAft>
        <a:defRPr sz="5300">
          <a:solidFill>
            <a:schemeClr val="tx1"/>
          </a:solidFill>
          <a:latin typeface="+mj-lt"/>
          <a:ea typeface="+mj-ea"/>
          <a:cs typeface="+mj-cs"/>
          <a:sym typeface="Gill Sans Light" charset="0"/>
        </a:defRPr>
      </a:lvl1pPr>
      <a:lvl2pPr algn="ctr" rtl="0" eaLnBrk="0" fontAlgn="base" hangingPunct="0">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2pPr>
      <a:lvl3pPr algn="ctr" rtl="0" eaLnBrk="0" fontAlgn="base" hangingPunct="0">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3pPr>
      <a:lvl4pPr algn="ctr" rtl="0" eaLnBrk="0" fontAlgn="base" hangingPunct="0">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4pPr>
      <a:lvl5pPr algn="ctr" rtl="0" eaLnBrk="0" fontAlgn="base" hangingPunct="0">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5pPr>
      <a:lvl6pPr marL="336774" algn="ctr" rtl="0" fontAlgn="base">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6pPr>
      <a:lvl7pPr marL="673547" algn="ctr" rtl="0" fontAlgn="base">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7pPr>
      <a:lvl8pPr marL="1010321" algn="ctr" rtl="0" fontAlgn="base">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8pPr>
      <a:lvl9pPr marL="1347094" algn="ctr" rtl="0" fontAlgn="base">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9pPr>
    </p:titleStyle>
    <p:bodyStyle>
      <a:lvl1pPr marL="252413" indent="-252413" algn="ctr" rtl="0" eaLnBrk="0" fontAlgn="base" hangingPunct="0">
        <a:spcBef>
          <a:spcPct val="0"/>
        </a:spcBef>
        <a:spcAft>
          <a:spcPct val="0"/>
        </a:spcAft>
        <a:defRPr sz="2800">
          <a:solidFill>
            <a:schemeClr val="tx1"/>
          </a:solidFill>
          <a:latin typeface="+mn-lt"/>
          <a:ea typeface="+mn-ea"/>
          <a:cs typeface="+mn-cs"/>
          <a:sym typeface="Gill Sans Light" charset="0"/>
        </a:defRPr>
      </a:lvl1pPr>
      <a:lvl2pPr marL="546100" indent="-209550" algn="ctr" rtl="0" eaLnBrk="0" fontAlgn="base" hangingPunct="0">
        <a:spcBef>
          <a:spcPct val="0"/>
        </a:spcBef>
        <a:spcAft>
          <a:spcPct val="0"/>
        </a:spcAft>
        <a:defRPr sz="2800">
          <a:solidFill>
            <a:schemeClr val="tx1"/>
          </a:solidFill>
          <a:latin typeface="+mn-lt"/>
          <a:ea typeface="+mn-ea"/>
          <a:cs typeface="+mn-cs"/>
          <a:sym typeface="Gill Sans Light" charset="0"/>
        </a:defRPr>
      </a:lvl2pPr>
      <a:lvl3pPr marL="841375" indent="-168275" algn="ctr" rtl="0" eaLnBrk="0" fontAlgn="base" hangingPunct="0">
        <a:spcBef>
          <a:spcPct val="0"/>
        </a:spcBef>
        <a:spcAft>
          <a:spcPct val="0"/>
        </a:spcAft>
        <a:defRPr sz="2800">
          <a:solidFill>
            <a:schemeClr val="tx1"/>
          </a:solidFill>
          <a:latin typeface="+mn-lt"/>
          <a:ea typeface="+mn-ea"/>
          <a:cs typeface="+mn-cs"/>
          <a:sym typeface="Gill Sans Light" charset="0"/>
        </a:defRPr>
      </a:lvl3pPr>
      <a:lvl4pPr marL="1177925" indent="-168275" algn="ctr" rtl="0" eaLnBrk="0" fontAlgn="base" hangingPunct="0">
        <a:spcBef>
          <a:spcPct val="0"/>
        </a:spcBef>
        <a:spcAft>
          <a:spcPct val="0"/>
        </a:spcAft>
        <a:defRPr sz="2800">
          <a:solidFill>
            <a:schemeClr val="tx1"/>
          </a:solidFill>
          <a:latin typeface="+mn-lt"/>
          <a:ea typeface="+mn-ea"/>
          <a:cs typeface="+mn-cs"/>
          <a:sym typeface="Gill Sans Light" charset="0"/>
        </a:defRPr>
      </a:lvl4pPr>
      <a:lvl5pPr marL="1514475" indent="-168275" algn="ctr" rtl="0" eaLnBrk="0" fontAlgn="base" hangingPunct="0">
        <a:spcBef>
          <a:spcPct val="0"/>
        </a:spcBef>
        <a:spcAft>
          <a:spcPct val="0"/>
        </a:spcAft>
        <a:defRPr sz="2800">
          <a:solidFill>
            <a:schemeClr val="tx1"/>
          </a:solidFill>
          <a:latin typeface="+mn-lt"/>
          <a:ea typeface="+mn-ea"/>
          <a:cs typeface="+mn-cs"/>
          <a:sym typeface="Gill Sans Light" charset="0"/>
        </a:defRPr>
      </a:lvl5pPr>
      <a:lvl6pPr marL="336774" algn="ctr" rtl="0" fontAlgn="base">
        <a:spcBef>
          <a:spcPct val="0"/>
        </a:spcBef>
        <a:spcAft>
          <a:spcPct val="0"/>
        </a:spcAft>
        <a:defRPr sz="2800">
          <a:solidFill>
            <a:schemeClr val="tx1"/>
          </a:solidFill>
          <a:latin typeface="+mn-lt"/>
          <a:ea typeface="+mn-ea"/>
          <a:cs typeface="+mn-cs"/>
          <a:sym typeface="Gill Sans Light" charset="0"/>
        </a:defRPr>
      </a:lvl6pPr>
      <a:lvl7pPr marL="673547" algn="ctr" rtl="0" fontAlgn="base">
        <a:spcBef>
          <a:spcPct val="0"/>
        </a:spcBef>
        <a:spcAft>
          <a:spcPct val="0"/>
        </a:spcAft>
        <a:defRPr sz="2800">
          <a:solidFill>
            <a:schemeClr val="tx1"/>
          </a:solidFill>
          <a:latin typeface="+mn-lt"/>
          <a:ea typeface="+mn-ea"/>
          <a:cs typeface="+mn-cs"/>
          <a:sym typeface="Gill Sans Light" charset="0"/>
        </a:defRPr>
      </a:lvl7pPr>
      <a:lvl8pPr marL="1010321" algn="ctr" rtl="0" fontAlgn="base">
        <a:spcBef>
          <a:spcPct val="0"/>
        </a:spcBef>
        <a:spcAft>
          <a:spcPct val="0"/>
        </a:spcAft>
        <a:defRPr sz="2800">
          <a:solidFill>
            <a:schemeClr val="tx1"/>
          </a:solidFill>
          <a:latin typeface="+mn-lt"/>
          <a:ea typeface="+mn-ea"/>
          <a:cs typeface="+mn-cs"/>
          <a:sym typeface="Gill Sans Light" charset="0"/>
        </a:defRPr>
      </a:lvl8pPr>
      <a:lvl9pPr marL="1347094" algn="ctr" rtl="0" fontAlgn="base">
        <a:spcBef>
          <a:spcPct val="0"/>
        </a:spcBef>
        <a:spcAft>
          <a:spcPct val="0"/>
        </a:spcAft>
        <a:defRPr sz="2800">
          <a:solidFill>
            <a:schemeClr val="tx1"/>
          </a:solidFill>
          <a:latin typeface="+mn-lt"/>
          <a:ea typeface="+mn-ea"/>
          <a:cs typeface="+mn-cs"/>
          <a:sym typeface="Gill Sans Light" charset="0"/>
        </a:defRPr>
      </a:lvl9pPr>
    </p:bodyStyle>
    <p:otherStyle>
      <a:defPPr>
        <a:defRPr lang="en-US"/>
      </a:defPPr>
      <a:lvl1pPr marL="0" algn="l" defTabSz="673547" rtl="0" eaLnBrk="1" latinLnBrk="0" hangingPunct="1">
        <a:defRPr sz="1300" kern="1200">
          <a:solidFill>
            <a:schemeClr val="tx1"/>
          </a:solidFill>
          <a:latin typeface="+mn-lt"/>
          <a:ea typeface="+mn-ea"/>
          <a:cs typeface="+mn-cs"/>
        </a:defRPr>
      </a:lvl1pPr>
      <a:lvl2pPr marL="336774" algn="l" defTabSz="673547" rtl="0" eaLnBrk="1" latinLnBrk="0" hangingPunct="1">
        <a:defRPr sz="1300" kern="1200">
          <a:solidFill>
            <a:schemeClr val="tx1"/>
          </a:solidFill>
          <a:latin typeface="+mn-lt"/>
          <a:ea typeface="+mn-ea"/>
          <a:cs typeface="+mn-cs"/>
        </a:defRPr>
      </a:lvl2pPr>
      <a:lvl3pPr marL="673547" algn="l" defTabSz="673547" rtl="0" eaLnBrk="1" latinLnBrk="0" hangingPunct="1">
        <a:defRPr sz="1300" kern="1200">
          <a:solidFill>
            <a:schemeClr val="tx1"/>
          </a:solidFill>
          <a:latin typeface="+mn-lt"/>
          <a:ea typeface="+mn-ea"/>
          <a:cs typeface="+mn-cs"/>
        </a:defRPr>
      </a:lvl3pPr>
      <a:lvl4pPr marL="1010321" algn="l" defTabSz="673547" rtl="0" eaLnBrk="1" latinLnBrk="0" hangingPunct="1">
        <a:defRPr sz="1300" kern="1200">
          <a:solidFill>
            <a:schemeClr val="tx1"/>
          </a:solidFill>
          <a:latin typeface="+mn-lt"/>
          <a:ea typeface="+mn-ea"/>
          <a:cs typeface="+mn-cs"/>
        </a:defRPr>
      </a:lvl4pPr>
      <a:lvl5pPr marL="1347094" algn="l" defTabSz="673547" rtl="0" eaLnBrk="1" latinLnBrk="0" hangingPunct="1">
        <a:defRPr sz="1300" kern="1200">
          <a:solidFill>
            <a:schemeClr val="tx1"/>
          </a:solidFill>
          <a:latin typeface="+mn-lt"/>
          <a:ea typeface="+mn-ea"/>
          <a:cs typeface="+mn-cs"/>
        </a:defRPr>
      </a:lvl5pPr>
      <a:lvl6pPr marL="1683868" algn="l" defTabSz="673547" rtl="0" eaLnBrk="1" latinLnBrk="0" hangingPunct="1">
        <a:defRPr sz="1300" kern="1200">
          <a:solidFill>
            <a:schemeClr val="tx1"/>
          </a:solidFill>
          <a:latin typeface="+mn-lt"/>
          <a:ea typeface="+mn-ea"/>
          <a:cs typeface="+mn-cs"/>
        </a:defRPr>
      </a:lvl6pPr>
      <a:lvl7pPr marL="2020641" algn="l" defTabSz="673547" rtl="0" eaLnBrk="1" latinLnBrk="0" hangingPunct="1">
        <a:defRPr sz="1300" kern="1200">
          <a:solidFill>
            <a:schemeClr val="tx1"/>
          </a:solidFill>
          <a:latin typeface="+mn-lt"/>
          <a:ea typeface="+mn-ea"/>
          <a:cs typeface="+mn-cs"/>
        </a:defRPr>
      </a:lvl7pPr>
      <a:lvl8pPr marL="2357415" algn="l" defTabSz="673547" rtl="0" eaLnBrk="1" latinLnBrk="0" hangingPunct="1">
        <a:defRPr sz="1300" kern="1200">
          <a:solidFill>
            <a:schemeClr val="tx1"/>
          </a:solidFill>
          <a:latin typeface="+mn-lt"/>
          <a:ea typeface="+mn-ea"/>
          <a:cs typeface="+mn-cs"/>
        </a:defRPr>
      </a:lvl8pPr>
      <a:lvl9pPr marL="2694188" algn="l" defTabSz="67354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4"/>
          <a:srcRect/>
          <a:tile tx="0" ty="0" sx="100000" sy="100000" flip="none" algn="tl"/>
        </a:blip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250587" y="1438276"/>
            <a:ext cx="8642838" cy="22764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37419" tIns="37419" rIns="37419" bIns="37419" numCol="1" anchor="b" anchorCtr="0" compatLnSpc="1">
            <a:prstTxWarp prst="textNoShape">
              <a:avLst/>
            </a:prstTxWarp>
          </a:bodyPr>
          <a:lstStyle/>
          <a:p>
            <a:pPr lvl="0"/>
            <a:r>
              <a:rPr lang="en-US" smtClean="0">
                <a:sym typeface="Gill Sans Light" charset="0"/>
              </a:rPr>
              <a:t>Click to edit Master title style</a:t>
            </a:r>
          </a:p>
        </p:txBody>
      </p:sp>
      <p:sp>
        <p:nvSpPr>
          <p:cNvPr id="1027" name="Rectangle 2"/>
          <p:cNvSpPr>
            <a:spLocks noGrp="1" noChangeArrowheads="1"/>
          </p:cNvSpPr>
          <p:nvPr>
            <p:ph type="body" idx="1"/>
          </p:nvPr>
        </p:nvSpPr>
        <p:spPr bwMode="auto">
          <a:xfrm>
            <a:off x="250587" y="3705227"/>
            <a:ext cx="8642838" cy="9112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37419" tIns="37419" rIns="37419" bIns="37419" numCol="1" anchor="t" anchorCtr="0" compatLnSpc="1">
            <a:prstTxWarp prst="textNoShape">
              <a:avLst/>
            </a:prstTxWarp>
          </a:bodyPr>
          <a:lstStyle/>
          <a:p>
            <a:pPr lvl="0"/>
            <a:r>
              <a:rPr lang="en-US" smtClean="0">
                <a:sym typeface="Gill Sans Light" charset="0"/>
              </a:rPr>
              <a:t>Click to edit Master text styles</a:t>
            </a:r>
          </a:p>
          <a:p>
            <a:pPr lvl="1"/>
            <a:r>
              <a:rPr lang="en-US" smtClean="0">
                <a:sym typeface="Gill Sans Light" charset="0"/>
              </a:rPr>
              <a:t>Second level</a:t>
            </a:r>
          </a:p>
          <a:p>
            <a:pPr lvl="2"/>
            <a:r>
              <a:rPr lang="en-US" smtClean="0">
                <a:sym typeface="Gill Sans Light" charset="0"/>
              </a:rPr>
              <a:t>Third level</a:t>
            </a:r>
          </a:p>
          <a:p>
            <a:pPr lvl="3"/>
            <a:r>
              <a:rPr lang="en-US" smtClean="0">
                <a:sym typeface="Gill Sans Light" charset="0"/>
              </a:rPr>
              <a:t>Fourth level</a:t>
            </a:r>
          </a:p>
          <a:p>
            <a:pPr lvl="4"/>
            <a:r>
              <a:rPr lang="en-US" smtClean="0">
                <a:sym typeface="Gill Sans Light" charset="0"/>
              </a:rPr>
              <a:t>Fifth level</a:t>
            </a:r>
          </a:p>
        </p:txBody>
      </p:sp>
      <p:sp>
        <p:nvSpPr>
          <p:cNvPr id="6" name="Slide Number Placeholder 5"/>
          <p:cNvSpPr>
            <a:spLocks noGrp="1"/>
          </p:cNvSpPr>
          <p:nvPr>
            <p:ph type="sldNum" sz="quarter" idx="4"/>
          </p:nvPr>
        </p:nvSpPr>
        <p:spPr>
          <a:xfrm>
            <a:off x="4465073" y="6600916"/>
            <a:ext cx="536331" cy="257175"/>
          </a:xfrm>
          <a:prstGeom prst="rect">
            <a:avLst/>
          </a:prstGeom>
        </p:spPr>
        <p:txBody>
          <a:bodyPr lIns="67355" tIns="33677" rIns="67355" bIns="33677" anchor="b"/>
          <a:lstStyle>
            <a:lvl1pPr algn="ctr">
              <a:defRPr sz="700">
                <a:latin typeface="Arial" pitchFamily="34" charset="0"/>
                <a:cs typeface="Arial" pitchFamily="34" charset="0"/>
              </a:defRPr>
            </a:lvl1pPr>
          </a:lstStyle>
          <a:p>
            <a:pPr fontAlgn="base">
              <a:spcBef>
                <a:spcPct val="0"/>
              </a:spcBef>
              <a:spcAft>
                <a:spcPct val="0"/>
              </a:spcAft>
              <a:defRPr/>
            </a:pPr>
            <a:fld id="{4CDC396D-CE24-4737-8C72-3BC3C59B1700}" type="slidenum">
              <a:rPr lang="en-US">
                <a:solidFill>
                  <a:srgbClr val="414141"/>
                </a:solidFill>
                <a:sym typeface="Gill Sans Light" charset="0"/>
              </a:rPr>
              <a:pPr fontAlgn="base">
                <a:spcBef>
                  <a:spcPct val="0"/>
                </a:spcBef>
                <a:spcAft>
                  <a:spcPct val="0"/>
                </a:spcAft>
                <a:defRPr/>
              </a:pPr>
              <a:t>‹#›</a:t>
            </a:fld>
            <a:endParaRPr lang="en-US" dirty="0">
              <a:solidFill>
                <a:srgbClr val="414141"/>
              </a:solidFill>
              <a:sym typeface="Gill Sans Light" charset="0"/>
            </a:endParaRPr>
          </a:p>
        </p:txBody>
      </p:sp>
    </p:spTree>
    <p:extLst>
      <p:ext uri="{BB962C8B-B14F-4D97-AF65-F5344CB8AC3E}">
        <p14:creationId xmlns:p14="http://schemas.microsoft.com/office/powerpoint/2010/main" xmlns="" val="877151750"/>
      </p:ext>
    </p:extLst>
  </p:cSld>
  <p:clrMap bg1="lt1" tx1="dk1" bg2="lt2" tx2="dk2" accent1="accent1" accent2="accent2" accent3="accent3" accent4="accent4" accent5="accent5" accent6="accent6" hlink="hlink" folHlink="folHlink"/>
  <p:sldLayoutIdLst>
    <p:sldLayoutId id="2147483667" r:id="rId1"/>
    <p:sldLayoutId id="2147483668" r:id="rId2"/>
  </p:sldLayoutIdLst>
  <p:transition/>
  <p:hf hdr="0" dt="0"/>
  <p:txStyles>
    <p:titleStyle>
      <a:lvl1pPr algn="ctr" rtl="0" eaLnBrk="0" fontAlgn="base" hangingPunct="0">
        <a:spcBef>
          <a:spcPct val="0"/>
        </a:spcBef>
        <a:spcAft>
          <a:spcPct val="0"/>
        </a:spcAft>
        <a:defRPr sz="5300">
          <a:solidFill>
            <a:schemeClr val="tx1"/>
          </a:solidFill>
          <a:latin typeface="+mj-lt"/>
          <a:ea typeface="+mj-ea"/>
          <a:cs typeface="+mj-cs"/>
          <a:sym typeface="Gill Sans Light" charset="0"/>
        </a:defRPr>
      </a:lvl1pPr>
      <a:lvl2pPr algn="ctr" rtl="0" eaLnBrk="0" fontAlgn="base" hangingPunct="0">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2pPr>
      <a:lvl3pPr algn="ctr" rtl="0" eaLnBrk="0" fontAlgn="base" hangingPunct="0">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3pPr>
      <a:lvl4pPr algn="ctr" rtl="0" eaLnBrk="0" fontAlgn="base" hangingPunct="0">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4pPr>
      <a:lvl5pPr algn="ctr" rtl="0" eaLnBrk="0" fontAlgn="base" hangingPunct="0">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5pPr>
      <a:lvl6pPr marL="336774" algn="ctr" rtl="0" fontAlgn="base">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6pPr>
      <a:lvl7pPr marL="673547" algn="ctr" rtl="0" fontAlgn="base">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7pPr>
      <a:lvl8pPr marL="1010321" algn="ctr" rtl="0" fontAlgn="base">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8pPr>
      <a:lvl9pPr marL="1347094" algn="ctr" rtl="0" fontAlgn="base">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9pPr>
    </p:titleStyle>
    <p:bodyStyle>
      <a:lvl1pPr marL="252413" indent="-252413" algn="ctr" rtl="0" eaLnBrk="0" fontAlgn="base" hangingPunct="0">
        <a:spcBef>
          <a:spcPct val="0"/>
        </a:spcBef>
        <a:spcAft>
          <a:spcPct val="0"/>
        </a:spcAft>
        <a:defRPr sz="2800">
          <a:solidFill>
            <a:schemeClr val="tx1"/>
          </a:solidFill>
          <a:latin typeface="+mn-lt"/>
          <a:ea typeface="+mn-ea"/>
          <a:cs typeface="+mn-cs"/>
          <a:sym typeface="Gill Sans Light" charset="0"/>
        </a:defRPr>
      </a:lvl1pPr>
      <a:lvl2pPr marL="546100" indent="-209550" algn="ctr" rtl="0" eaLnBrk="0" fontAlgn="base" hangingPunct="0">
        <a:spcBef>
          <a:spcPct val="0"/>
        </a:spcBef>
        <a:spcAft>
          <a:spcPct val="0"/>
        </a:spcAft>
        <a:defRPr sz="2800">
          <a:solidFill>
            <a:schemeClr val="tx1"/>
          </a:solidFill>
          <a:latin typeface="+mn-lt"/>
          <a:ea typeface="+mn-ea"/>
          <a:cs typeface="+mn-cs"/>
          <a:sym typeface="Gill Sans Light" charset="0"/>
        </a:defRPr>
      </a:lvl2pPr>
      <a:lvl3pPr marL="841375" indent="-168275" algn="ctr" rtl="0" eaLnBrk="0" fontAlgn="base" hangingPunct="0">
        <a:spcBef>
          <a:spcPct val="0"/>
        </a:spcBef>
        <a:spcAft>
          <a:spcPct val="0"/>
        </a:spcAft>
        <a:defRPr sz="2800">
          <a:solidFill>
            <a:schemeClr val="tx1"/>
          </a:solidFill>
          <a:latin typeface="+mn-lt"/>
          <a:ea typeface="+mn-ea"/>
          <a:cs typeface="+mn-cs"/>
          <a:sym typeface="Gill Sans Light" charset="0"/>
        </a:defRPr>
      </a:lvl3pPr>
      <a:lvl4pPr marL="1177925" indent="-168275" algn="ctr" rtl="0" eaLnBrk="0" fontAlgn="base" hangingPunct="0">
        <a:spcBef>
          <a:spcPct val="0"/>
        </a:spcBef>
        <a:spcAft>
          <a:spcPct val="0"/>
        </a:spcAft>
        <a:defRPr sz="2800">
          <a:solidFill>
            <a:schemeClr val="tx1"/>
          </a:solidFill>
          <a:latin typeface="+mn-lt"/>
          <a:ea typeface="+mn-ea"/>
          <a:cs typeface="+mn-cs"/>
          <a:sym typeface="Gill Sans Light" charset="0"/>
        </a:defRPr>
      </a:lvl4pPr>
      <a:lvl5pPr marL="1514475" indent="-168275" algn="ctr" rtl="0" eaLnBrk="0" fontAlgn="base" hangingPunct="0">
        <a:spcBef>
          <a:spcPct val="0"/>
        </a:spcBef>
        <a:spcAft>
          <a:spcPct val="0"/>
        </a:spcAft>
        <a:defRPr sz="2800">
          <a:solidFill>
            <a:schemeClr val="tx1"/>
          </a:solidFill>
          <a:latin typeface="+mn-lt"/>
          <a:ea typeface="+mn-ea"/>
          <a:cs typeface="+mn-cs"/>
          <a:sym typeface="Gill Sans Light" charset="0"/>
        </a:defRPr>
      </a:lvl5pPr>
      <a:lvl6pPr marL="336774" algn="ctr" rtl="0" fontAlgn="base">
        <a:spcBef>
          <a:spcPct val="0"/>
        </a:spcBef>
        <a:spcAft>
          <a:spcPct val="0"/>
        </a:spcAft>
        <a:defRPr sz="2800">
          <a:solidFill>
            <a:schemeClr val="tx1"/>
          </a:solidFill>
          <a:latin typeface="+mn-lt"/>
          <a:ea typeface="+mn-ea"/>
          <a:cs typeface="+mn-cs"/>
          <a:sym typeface="Gill Sans Light" charset="0"/>
        </a:defRPr>
      </a:lvl6pPr>
      <a:lvl7pPr marL="673547" algn="ctr" rtl="0" fontAlgn="base">
        <a:spcBef>
          <a:spcPct val="0"/>
        </a:spcBef>
        <a:spcAft>
          <a:spcPct val="0"/>
        </a:spcAft>
        <a:defRPr sz="2800">
          <a:solidFill>
            <a:schemeClr val="tx1"/>
          </a:solidFill>
          <a:latin typeface="+mn-lt"/>
          <a:ea typeface="+mn-ea"/>
          <a:cs typeface="+mn-cs"/>
          <a:sym typeface="Gill Sans Light" charset="0"/>
        </a:defRPr>
      </a:lvl7pPr>
      <a:lvl8pPr marL="1010321" algn="ctr" rtl="0" fontAlgn="base">
        <a:spcBef>
          <a:spcPct val="0"/>
        </a:spcBef>
        <a:spcAft>
          <a:spcPct val="0"/>
        </a:spcAft>
        <a:defRPr sz="2800">
          <a:solidFill>
            <a:schemeClr val="tx1"/>
          </a:solidFill>
          <a:latin typeface="+mn-lt"/>
          <a:ea typeface="+mn-ea"/>
          <a:cs typeface="+mn-cs"/>
          <a:sym typeface="Gill Sans Light" charset="0"/>
        </a:defRPr>
      </a:lvl8pPr>
      <a:lvl9pPr marL="1347094" algn="ctr" rtl="0" fontAlgn="base">
        <a:spcBef>
          <a:spcPct val="0"/>
        </a:spcBef>
        <a:spcAft>
          <a:spcPct val="0"/>
        </a:spcAft>
        <a:defRPr sz="2800">
          <a:solidFill>
            <a:schemeClr val="tx1"/>
          </a:solidFill>
          <a:latin typeface="+mn-lt"/>
          <a:ea typeface="+mn-ea"/>
          <a:cs typeface="+mn-cs"/>
          <a:sym typeface="Gill Sans Light" charset="0"/>
        </a:defRPr>
      </a:lvl9pPr>
    </p:bodyStyle>
    <p:otherStyle>
      <a:defPPr>
        <a:defRPr lang="en-US"/>
      </a:defPPr>
      <a:lvl1pPr marL="0" algn="l" defTabSz="673547" rtl="0" eaLnBrk="1" latinLnBrk="0" hangingPunct="1">
        <a:defRPr sz="1300" kern="1200">
          <a:solidFill>
            <a:schemeClr val="tx1"/>
          </a:solidFill>
          <a:latin typeface="+mn-lt"/>
          <a:ea typeface="+mn-ea"/>
          <a:cs typeface="+mn-cs"/>
        </a:defRPr>
      </a:lvl1pPr>
      <a:lvl2pPr marL="336774" algn="l" defTabSz="673547" rtl="0" eaLnBrk="1" latinLnBrk="0" hangingPunct="1">
        <a:defRPr sz="1300" kern="1200">
          <a:solidFill>
            <a:schemeClr val="tx1"/>
          </a:solidFill>
          <a:latin typeface="+mn-lt"/>
          <a:ea typeface="+mn-ea"/>
          <a:cs typeface="+mn-cs"/>
        </a:defRPr>
      </a:lvl2pPr>
      <a:lvl3pPr marL="673547" algn="l" defTabSz="673547" rtl="0" eaLnBrk="1" latinLnBrk="0" hangingPunct="1">
        <a:defRPr sz="1300" kern="1200">
          <a:solidFill>
            <a:schemeClr val="tx1"/>
          </a:solidFill>
          <a:latin typeface="+mn-lt"/>
          <a:ea typeface="+mn-ea"/>
          <a:cs typeface="+mn-cs"/>
        </a:defRPr>
      </a:lvl3pPr>
      <a:lvl4pPr marL="1010321" algn="l" defTabSz="673547" rtl="0" eaLnBrk="1" latinLnBrk="0" hangingPunct="1">
        <a:defRPr sz="1300" kern="1200">
          <a:solidFill>
            <a:schemeClr val="tx1"/>
          </a:solidFill>
          <a:latin typeface="+mn-lt"/>
          <a:ea typeface="+mn-ea"/>
          <a:cs typeface="+mn-cs"/>
        </a:defRPr>
      </a:lvl4pPr>
      <a:lvl5pPr marL="1347094" algn="l" defTabSz="673547" rtl="0" eaLnBrk="1" latinLnBrk="0" hangingPunct="1">
        <a:defRPr sz="1300" kern="1200">
          <a:solidFill>
            <a:schemeClr val="tx1"/>
          </a:solidFill>
          <a:latin typeface="+mn-lt"/>
          <a:ea typeface="+mn-ea"/>
          <a:cs typeface="+mn-cs"/>
        </a:defRPr>
      </a:lvl5pPr>
      <a:lvl6pPr marL="1683868" algn="l" defTabSz="673547" rtl="0" eaLnBrk="1" latinLnBrk="0" hangingPunct="1">
        <a:defRPr sz="1300" kern="1200">
          <a:solidFill>
            <a:schemeClr val="tx1"/>
          </a:solidFill>
          <a:latin typeface="+mn-lt"/>
          <a:ea typeface="+mn-ea"/>
          <a:cs typeface="+mn-cs"/>
        </a:defRPr>
      </a:lvl6pPr>
      <a:lvl7pPr marL="2020641" algn="l" defTabSz="673547" rtl="0" eaLnBrk="1" latinLnBrk="0" hangingPunct="1">
        <a:defRPr sz="1300" kern="1200">
          <a:solidFill>
            <a:schemeClr val="tx1"/>
          </a:solidFill>
          <a:latin typeface="+mn-lt"/>
          <a:ea typeface="+mn-ea"/>
          <a:cs typeface="+mn-cs"/>
        </a:defRPr>
      </a:lvl7pPr>
      <a:lvl8pPr marL="2357415" algn="l" defTabSz="673547" rtl="0" eaLnBrk="1" latinLnBrk="0" hangingPunct="1">
        <a:defRPr sz="1300" kern="1200">
          <a:solidFill>
            <a:schemeClr val="tx1"/>
          </a:solidFill>
          <a:latin typeface="+mn-lt"/>
          <a:ea typeface="+mn-ea"/>
          <a:cs typeface="+mn-cs"/>
        </a:defRPr>
      </a:lvl8pPr>
      <a:lvl9pPr marL="2694188" algn="l" defTabSz="67354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96121"/>
        </a:solidFill>
        <a:effectLst/>
      </p:bgPr>
    </p:bg>
    <p:spTree>
      <p:nvGrpSpPr>
        <p:cNvPr id="1" name=""/>
        <p:cNvGrpSpPr/>
        <p:nvPr/>
      </p:nvGrpSpPr>
      <p:grpSpPr>
        <a:xfrm>
          <a:off x="0" y="0"/>
          <a:ext cx="0" cy="0"/>
          <a:chOff x="0" y="0"/>
          <a:chExt cx="0" cy="0"/>
        </a:xfrm>
      </p:grpSpPr>
      <p:pic>
        <p:nvPicPr>
          <p:cNvPr id="6146" name="Picture 4"/>
          <p:cNvPicPr>
            <a:picLocks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28600" y="354330"/>
            <a:ext cx="2047137" cy="166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8" name="Rectangle 2"/>
          <p:cNvSpPr>
            <a:spLocks noGrp="1"/>
          </p:cNvSpPr>
          <p:nvPr>
            <p:ph type="title"/>
          </p:nvPr>
        </p:nvSpPr>
        <p:spPr>
          <a:xfrm>
            <a:off x="609601" y="2036764"/>
            <a:ext cx="8000333" cy="1392236"/>
          </a:xfrm>
        </p:spPr>
        <p:txBody>
          <a:bodyPr>
            <a:noAutofit/>
          </a:bodyPr>
          <a:lstStyle/>
          <a:p>
            <a:pPr eaLnBrk="1" fontAlgn="auto" hangingPunct="1">
              <a:spcAft>
                <a:spcPts val="0"/>
              </a:spcAft>
              <a:defRPr/>
            </a:pPr>
            <a:r>
              <a:rPr lang="en-US" sz="40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Pakistan</a:t>
            </a:r>
            <a:br>
              <a:rPr lang="en-US" sz="40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40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PM Low Income Housing Program</a:t>
            </a:r>
            <a:r>
              <a:rPr lang="en-US" sz="2900" b="1" dirty="0">
                <a:solidFill>
                  <a:schemeClr val="bg1"/>
                </a:solidFill>
                <a:effectLst>
                  <a:outerShdw blurRad="38100" dist="38100" dir="2700000" algn="tl">
                    <a:srgbClr val="000000">
                      <a:alpha val="43137"/>
                    </a:srgbClr>
                  </a:outerShdw>
                </a:effectLst>
                <a:latin typeface="Arial" pitchFamily="34" charset="0"/>
                <a:cs typeface="Arial" pitchFamily="34" charset="0"/>
              </a:rPr>
              <a:t/>
            </a:r>
            <a:br>
              <a:rPr lang="en-US" sz="2900" b="1" dirty="0">
                <a:solidFill>
                  <a:schemeClr val="bg1"/>
                </a:solidFill>
                <a:effectLst>
                  <a:outerShdw blurRad="38100" dist="38100" dir="2700000" algn="tl">
                    <a:srgbClr val="000000">
                      <a:alpha val="43137"/>
                    </a:srgbClr>
                  </a:outerShdw>
                </a:effectLst>
                <a:latin typeface="Arial" pitchFamily="34" charset="0"/>
                <a:cs typeface="Arial" pitchFamily="34" charset="0"/>
              </a:rPr>
            </a:br>
            <a:endParaRPr lang="en-US" sz="29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9" name="Rectangle 3"/>
          <p:cNvSpPr>
            <a:spLocks noGrp="1"/>
          </p:cNvSpPr>
          <p:nvPr>
            <p:ph idx="1"/>
          </p:nvPr>
        </p:nvSpPr>
        <p:spPr>
          <a:xfrm>
            <a:off x="838200" y="4187293"/>
            <a:ext cx="7543801" cy="765708"/>
          </a:xfrm>
        </p:spPr>
        <p:txBody>
          <a:bodyPr/>
          <a:lstStyle/>
          <a:p>
            <a:pPr marL="327419" indent="-327419" eaLnBrk="1" hangingPunct="1">
              <a:defRPr/>
            </a:pPr>
            <a:r>
              <a:rPr lang="en-US" sz="29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Setting Foundation for Social Empowerment</a:t>
            </a:r>
            <a:endParaRPr lang="en-US" sz="24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a:p>
            <a:pPr marL="327419" indent="-327419" eaLnBrk="1" hangingPunct="1">
              <a:defRPr/>
            </a:pPr>
            <a:endParaRPr lang="en-US" sz="27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grpSp>
        <p:nvGrpSpPr>
          <p:cNvPr id="6149" name="Group 5"/>
          <p:cNvGrpSpPr>
            <a:grpSpLocks/>
          </p:cNvGrpSpPr>
          <p:nvPr/>
        </p:nvGrpSpPr>
        <p:grpSpPr bwMode="auto">
          <a:xfrm>
            <a:off x="7787120" y="5365750"/>
            <a:ext cx="1147397" cy="1231900"/>
            <a:chOff x="711200" y="7696200"/>
            <a:chExt cx="1632097" cy="1752600"/>
          </a:xfrm>
        </p:grpSpPr>
        <p:sp>
          <p:nvSpPr>
            <p:cNvPr id="6151" name="Moon 3"/>
            <p:cNvSpPr>
              <a:spLocks noChangeArrowheads="1"/>
            </p:cNvSpPr>
            <p:nvPr/>
          </p:nvSpPr>
          <p:spPr bwMode="auto">
            <a:xfrm rot="-1418221">
              <a:off x="711200" y="7696200"/>
              <a:ext cx="914400" cy="1752600"/>
            </a:xfrm>
            <a:prstGeom prst="moon">
              <a:avLst>
                <a:gd name="adj" fmla="val 50000"/>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fontAlgn="base">
                <a:spcBef>
                  <a:spcPct val="0"/>
                </a:spcBef>
                <a:spcAft>
                  <a:spcPct val="0"/>
                </a:spcAft>
              </a:pPr>
              <a:endParaRPr lang="en-GB" sz="3100" smtClean="0">
                <a:solidFill>
                  <a:srgbClr val="414141"/>
                </a:solidFill>
                <a:sym typeface="Gill Sans Light" charset="0"/>
              </a:endParaRPr>
            </a:p>
          </p:txBody>
        </p:sp>
        <p:sp>
          <p:nvSpPr>
            <p:cNvPr id="5" name="5-Point Star 4"/>
            <p:cNvSpPr/>
            <p:nvPr/>
          </p:nvSpPr>
          <p:spPr bwMode="auto">
            <a:xfrm rot="20203643">
              <a:off x="1419901" y="7772989"/>
              <a:ext cx="923396" cy="799511"/>
            </a:xfrm>
            <a:prstGeom prst="star5">
              <a:avLst/>
            </a:prstGeom>
            <a:solidFill>
              <a:schemeClr val="bg1"/>
            </a:solidFill>
            <a:ln>
              <a:noFill/>
            </a:ln>
            <a:effectLst/>
          </p:spPr>
          <p:txBody>
            <a:bodyPr/>
            <a:lstStyle/>
            <a:p>
              <a:pPr algn="ctr" fontAlgn="base">
                <a:spcBef>
                  <a:spcPct val="0"/>
                </a:spcBef>
                <a:spcAft>
                  <a:spcPct val="0"/>
                </a:spcAft>
                <a:defRPr/>
              </a:pPr>
              <a:endParaRPr lang="en-GB" sz="3100">
                <a:solidFill>
                  <a:srgbClr val="414141"/>
                </a:solidFill>
                <a:sym typeface="Gill Sans Light" charset="0"/>
              </a:endParaRPr>
            </a:p>
          </p:txBody>
        </p:sp>
      </p:grpSp>
      <p:sp>
        <p:nvSpPr>
          <p:cNvPr id="6150" name="Rectangle 1"/>
          <p:cNvSpPr>
            <a:spLocks noChangeArrowheads="1"/>
          </p:cNvSpPr>
          <p:nvPr/>
        </p:nvSpPr>
        <p:spPr bwMode="auto">
          <a:xfrm>
            <a:off x="17590" y="6535738"/>
            <a:ext cx="9059008" cy="322262"/>
          </a:xfrm>
          <a:prstGeom prst="rect">
            <a:avLst/>
          </a:prstGeom>
          <a:solidFill>
            <a:srgbClr val="3F691E"/>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67355" tIns="33677" rIns="67355" bIns="33677"/>
          <a:lstStyle/>
          <a:p>
            <a:pPr algn="ctr" fontAlgn="base">
              <a:spcBef>
                <a:spcPct val="0"/>
              </a:spcBef>
              <a:spcAft>
                <a:spcPct val="0"/>
              </a:spcAft>
            </a:pPr>
            <a:r>
              <a:rPr lang="en-GB" sz="1400" dirty="0" smtClean="0">
                <a:solidFill>
                  <a:srgbClr val="414141"/>
                </a:solidFill>
                <a:sym typeface="Gill Sans Light" charset="0"/>
              </a:rPr>
              <a:t>Note: Views expressed in the paper are strictly of the author and may serve as food for thought for Stakeholders</a:t>
            </a:r>
          </a:p>
        </p:txBody>
      </p:sp>
      <p:sp>
        <p:nvSpPr>
          <p:cNvPr id="2" name="Slide Number Placeholder 1"/>
          <p:cNvSpPr>
            <a:spLocks noGrp="1"/>
          </p:cNvSpPr>
          <p:nvPr>
            <p:ph type="sldNum" sz="quarter" idx="4294967295"/>
          </p:nvPr>
        </p:nvSpPr>
        <p:spPr>
          <a:xfrm>
            <a:off x="4465093" y="6535869"/>
            <a:ext cx="536331" cy="257175"/>
          </a:xfrm>
          <a:prstGeom prst="rect">
            <a:avLst/>
          </a:prstGeom>
        </p:spPr>
        <p:txBody>
          <a:bodyPr/>
          <a:lstStyle/>
          <a:p>
            <a:pPr>
              <a:defRPr/>
            </a:pPr>
            <a:fld id="{3BB667D2-56E1-4BC9-AC1D-C712C25C737C}" type="slidenum">
              <a:rPr lang="en-US" smtClean="0"/>
              <a:pPr>
                <a:defRPr/>
              </a:pPr>
              <a:t>1</a:t>
            </a:fld>
            <a:endParaRPr lang="en-US" dirty="0"/>
          </a:p>
        </p:txBody>
      </p:sp>
      <p:sp>
        <p:nvSpPr>
          <p:cNvPr id="10" name="TextBox 9"/>
          <p:cNvSpPr txBox="1"/>
          <p:nvPr/>
        </p:nvSpPr>
        <p:spPr>
          <a:xfrm>
            <a:off x="2743200" y="5410200"/>
            <a:ext cx="3429000" cy="923330"/>
          </a:xfrm>
          <a:prstGeom prst="rect">
            <a:avLst/>
          </a:prstGeom>
          <a:noFill/>
        </p:spPr>
        <p:txBody>
          <a:bodyPr wrap="square" rtlCol="0">
            <a:spAutoFit/>
          </a:bodyPr>
          <a:lstStyle/>
          <a:p>
            <a:r>
              <a:rPr lang="en-US" dirty="0" smtClean="0">
                <a:solidFill>
                  <a:schemeClr val="bg1"/>
                </a:solidFill>
              </a:rPr>
              <a:t>By: Zaigham M. Rizvi</a:t>
            </a:r>
          </a:p>
          <a:p>
            <a:r>
              <a:rPr lang="en-US" dirty="0" smtClean="0">
                <a:solidFill>
                  <a:schemeClr val="bg1"/>
                </a:solidFill>
              </a:rPr>
              <a:t>zaigham2r@yahoo,com</a:t>
            </a:r>
          </a:p>
          <a:p>
            <a:r>
              <a:rPr lang="en-US" dirty="0" smtClean="0">
                <a:solidFill>
                  <a:schemeClr val="bg1"/>
                </a:solidFill>
              </a:rPr>
              <a:t>Nov. 07, 2013 ABAD Karachi</a:t>
            </a:r>
            <a:endParaRPr lang="en-US" dirty="0">
              <a:solidFill>
                <a:schemeClr val="bg1"/>
              </a:solidFill>
            </a:endParaRPr>
          </a:p>
        </p:txBody>
      </p:sp>
    </p:spTree>
    <p:extLst>
      <p:ext uri="{BB962C8B-B14F-4D97-AF65-F5344CB8AC3E}">
        <p14:creationId xmlns:p14="http://schemas.microsoft.com/office/powerpoint/2010/main" xmlns="" val="258649608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4294967295"/>
          </p:nvPr>
        </p:nvSpPr>
        <p:spPr>
          <a:xfrm>
            <a:off x="838200" y="1066800"/>
            <a:ext cx="7696200" cy="5046686"/>
          </a:xfrm>
          <a:prstGeom prst="rect">
            <a:avLst/>
          </a:prstGeom>
        </p:spPr>
        <p:txBody>
          <a:bodyPr/>
          <a:lstStyle/>
          <a:p>
            <a:pPr marL="457200" indent="-457200" fontAlgn="base">
              <a:spcBef>
                <a:spcPct val="0"/>
              </a:spcBef>
              <a:spcAft>
                <a:spcPts val="1000"/>
              </a:spcAft>
              <a:buFont typeface="Arial" pitchFamily="34" charset="0"/>
              <a:buChar char="•"/>
              <a:defRPr/>
            </a:pPr>
            <a:r>
              <a:rPr lang="en-US" sz="3200" b="1" dirty="0" smtClean="0">
                <a:solidFill>
                  <a:srgbClr val="414141"/>
                </a:solidFill>
                <a:latin typeface="Calibri"/>
                <a:ea typeface="Calibri"/>
                <a:cs typeface="Times New Roman"/>
              </a:rPr>
              <a:t>Phase-1: First </a:t>
            </a:r>
            <a:r>
              <a:rPr lang="en-US" sz="3200" b="1" dirty="0" smtClean="0">
                <a:latin typeface="Calibri"/>
                <a:ea typeface="Calibri"/>
                <a:cs typeface="Times New Roman"/>
              </a:rPr>
              <a:t>100 Days deliverables</a:t>
            </a:r>
            <a:endParaRPr lang="en-US" sz="3200" dirty="0" smtClean="0">
              <a:latin typeface="Calibri"/>
              <a:ea typeface="Calibri"/>
              <a:cs typeface="Times New Roman"/>
            </a:endParaRPr>
          </a:p>
          <a:p>
            <a:pPr fontAlgn="base">
              <a:spcBef>
                <a:spcPct val="0"/>
              </a:spcBef>
              <a:spcAft>
                <a:spcPct val="0"/>
              </a:spcAft>
              <a:defRPr/>
            </a:pPr>
            <a:r>
              <a:rPr lang="en-US" sz="3200" dirty="0" smtClean="0">
                <a:latin typeface="Calibri"/>
                <a:ea typeface="Calibri"/>
                <a:cs typeface="Times New Roman"/>
              </a:rPr>
              <a:t>This </a:t>
            </a:r>
            <a:r>
              <a:rPr lang="en-US" sz="3200" dirty="0">
                <a:latin typeface="Calibri"/>
                <a:ea typeface="Calibri"/>
                <a:cs typeface="Times New Roman"/>
              </a:rPr>
              <a:t>will aim at Policy, setting up of </a:t>
            </a:r>
            <a:r>
              <a:rPr lang="en-US" sz="3200" dirty="0" smtClean="0">
                <a:latin typeface="Calibri"/>
                <a:ea typeface="Calibri"/>
                <a:cs typeface="Times New Roman"/>
              </a:rPr>
              <a:t>essential institutional </a:t>
            </a:r>
            <a:r>
              <a:rPr lang="en-US" sz="3200" dirty="0">
                <a:latin typeface="Calibri"/>
                <a:ea typeface="Calibri"/>
                <a:cs typeface="Times New Roman"/>
              </a:rPr>
              <a:t>framework and restructuring</a:t>
            </a:r>
            <a:r>
              <a:rPr lang="en-US" sz="3200" dirty="0" smtClean="0">
                <a:latin typeface="Calibri"/>
                <a:ea typeface="Calibri"/>
                <a:cs typeface="Times New Roman"/>
              </a:rPr>
              <a:t>/ revamping </a:t>
            </a:r>
            <a:r>
              <a:rPr lang="en-US" sz="3200" dirty="0">
                <a:latin typeface="Calibri"/>
                <a:ea typeface="Calibri"/>
                <a:cs typeface="Times New Roman"/>
              </a:rPr>
              <a:t>of existing </a:t>
            </a:r>
            <a:r>
              <a:rPr lang="en-US" sz="3200" dirty="0" smtClean="0">
                <a:latin typeface="Calibri"/>
                <a:ea typeface="Calibri"/>
                <a:cs typeface="Times New Roman"/>
              </a:rPr>
              <a:t>framework</a:t>
            </a:r>
          </a:p>
          <a:p>
            <a:pPr fontAlgn="base">
              <a:spcBef>
                <a:spcPct val="0"/>
              </a:spcBef>
              <a:spcAft>
                <a:spcPct val="0"/>
              </a:spcAft>
              <a:defRPr/>
            </a:pPr>
            <a:endParaRPr lang="en-US" sz="3200" dirty="0" smtClean="0">
              <a:latin typeface="Calibri"/>
              <a:ea typeface="Calibri"/>
              <a:cs typeface="Times New Roman"/>
            </a:endParaRPr>
          </a:p>
          <a:p>
            <a:pPr marL="457200" lvl="0" indent="-457200">
              <a:lnSpc>
                <a:spcPct val="115000"/>
              </a:lnSpc>
              <a:spcAft>
                <a:spcPts val="1000"/>
              </a:spcAft>
              <a:buFont typeface="Arial" pitchFamily="34" charset="0"/>
              <a:buChar char="•"/>
            </a:pPr>
            <a:r>
              <a:rPr lang="en-US" sz="3200" b="1" dirty="0" smtClean="0">
                <a:solidFill>
                  <a:srgbClr val="414141"/>
                </a:solidFill>
                <a:latin typeface="Calibri"/>
                <a:ea typeface="Calibri"/>
                <a:cs typeface="Times New Roman"/>
              </a:rPr>
              <a:t>Phase-2:  First 1,000 Days Deliverables </a:t>
            </a:r>
            <a:r>
              <a:rPr lang="en-US" sz="3200" dirty="0" smtClean="0">
                <a:solidFill>
                  <a:srgbClr val="414141"/>
                </a:solidFill>
                <a:latin typeface="Calibri"/>
                <a:ea typeface="Calibri"/>
                <a:cs typeface="Times New Roman"/>
              </a:rPr>
              <a:t> </a:t>
            </a:r>
            <a:endParaRPr lang="en-US" sz="3200" dirty="0">
              <a:solidFill>
                <a:srgbClr val="414141"/>
              </a:solidFill>
              <a:latin typeface="Calibri"/>
              <a:ea typeface="Calibri"/>
              <a:cs typeface="Times New Roman"/>
            </a:endParaRPr>
          </a:p>
          <a:p>
            <a:pPr lvl="0">
              <a:lnSpc>
                <a:spcPct val="115000"/>
              </a:lnSpc>
              <a:spcAft>
                <a:spcPts val="1000"/>
              </a:spcAft>
            </a:pPr>
            <a:r>
              <a:rPr lang="en-US" sz="3200" dirty="0">
                <a:solidFill>
                  <a:srgbClr val="414141"/>
                </a:solidFill>
                <a:latin typeface="Calibri"/>
                <a:ea typeface="Calibri"/>
                <a:cs typeface="Times New Roman"/>
              </a:rPr>
              <a:t>This will aim at </a:t>
            </a:r>
            <a:r>
              <a:rPr lang="en-US" sz="3200" dirty="0" smtClean="0">
                <a:solidFill>
                  <a:srgbClr val="414141"/>
                </a:solidFill>
                <a:latin typeface="Calibri"/>
                <a:ea typeface="Calibri"/>
                <a:cs typeface="Times New Roman"/>
              </a:rPr>
              <a:t>Policy for execution</a:t>
            </a:r>
            <a:r>
              <a:rPr lang="en-US" sz="3200" dirty="0">
                <a:solidFill>
                  <a:srgbClr val="414141"/>
                </a:solidFill>
                <a:latin typeface="Calibri"/>
                <a:ea typeface="Calibri"/>
                <a:cs typeface="Times New Roman"/>
              </a:rPr>
              <a:t>, surveillance, evaluation and revisiting the programs and targets.</a:t>
            </a:r>
            <a:endParaRPr lang="en-US" sz="3100" dirty="0">
              <a:solidFill>
                <a:srgbClr val="414141"/>
              </a:solidFill>
              <a:sym typeface="Gill Sans Light" charset="0"/>
            </a:endParaRPr>
          </a:p>
        </p:txBody>
      </p:sp>
      <p:sp>
        <p:nvSpPr>
          <p:cNvPr id="3" name="Slide Number Placeholder 2"/>
          <p:cNvSpPr>
            <a:spLocks noGrp="1"/>
          </p:cNvSpPr>
          <p:nvPr>
            <p:ph type="sldNum" sz="quarter" idx="12"/>
          </p:nvPr>
        </p:nvSpPr>
        <p:spPr/>
        <p:txBody>
          <a:bodyPr/>
          <a:lstStyle/>
          <a:p>
            <a:pPr>
              <a:defRPr/>
            </a:pPr>
            <a:fld id="{18E02C2A-56D2-49B1-97E3-1ED2664AF5DE}" type="slidenum">
              <a:rPr lang="en-US" smtClean="0"/>
              <a:pPr>
                <a:defRPr/>
              </a:pPr>
              <a:t>10</a:t>
            </a:fld>
            <a:endParaRPr lang="en-US"/>
          </a:p>
        </p:txBody>
      </p:sp>
      <p:sp>
        <p:nvSpPr>
          <p:cNvPr id="4" name="TextBox 3"/>
          <p:cNvSpPr txBox="1"/>
          <p:nvPr/>
        </p:nvSpPr>
        <p:spPr>
          <a:xfrm>
            <a:off x="609600" y="304800"/>
            <a:ext cx="7772400" cy="646331"/>
          </a:xfrm>
          <a:prstGeom prst="rect">
            <a:avLst/>
          </a:prstGeom>
          <a:noFill/>
        </p:spPr>
        <p:txBody>
          <a:bodyPr wrap="square" rtlCol="0">
            <a:spAutoFit/>
          </a:bodyPr>
          <a:lstStyle/>
          <a:p>
            <a:r>
              <a:rPr lang="en-US" sz="3600" dirty="0" smtClean="0">
                <a:solidFill>
                  <a:srgbClr val="367B23"/>
                </a:solidFill>
              </a:rPr>
              <a:t>                    </a:t>
            </a:r>
            <a:r>
              <a:rPr lang="en-US" sz="3600" b="1" dirty="0" smtClean="0">
                <a:solidFill>
                  <a:srgbClr val="367B23"/>
                </a:solidFill>
              </a:rPr>
              <a:t>Way Forward </a:t>
            </a:r>
            <a:endParaRPr lang="en-US" sz="3600" b="1" dirty="0">
              <a:solidFill>
                <a:srgbClr val="367B23"/>
              </a:solidFill>
            </a:endParaRPr>
          </a:p>
        </p:txBody>
      </p:sp>
    </p:spTree>
    <p:extLst>
      <p:ext uri="{BB962C8B-B14F-4D97-AF65-F5344CB8AC3E}">
        <p14:creationId xmlns:p14="http://schemas.microsoft.com/office/powerpoint/2010/main" xmlns="" val="17375325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18E02C2A-56D2-49B1-97E3-1ED2664AF5DE}" type="slidenum">
              <a:rPr lang="en-US" smtClean="0"/>
              <a:pPr>
                <a:defRPr/>
              </a:pPr>
              <a:t>11</a:t>
            </a:fld>
            <a:endParaRPr lang="en-US"/>
          </a:p>
        </p:txBody>
      </p:sp>
      <p:sp>
        <p:nvSpPr>
          <p:cNvPr id="4" name="Rectangle 3"/>
          <p:cNvSpPr/>
          <p:nvPr/>
        </p:nvSpPr>
        <p:spPr>
          <a:xfrm>
            <a:off x="685800" y="381000"/>
            <a:ext cx="7620000" cy="584775"/>
          </a:xfrm>
          <a:prstGeom prst="rect">
            <a:avLst/>
          </a:prstGeom>
        </p:spPr>
        <p:txBody>
          <a:bodyPr wrap="square">
            <a:spAutoFit/>
          </a:bodyPr>
          <a:lstStyle/>
          <a:p>
            <a:pPr lvl="0" algn="ctr" fontAlgn="base">
              <a:spcBef>
                <a:spcPct val="0"/>
              </a:spcBef>
              <a:spcAft>
                <a:spcPct val="0"/>
              </a:spcAft>
              <a:defRPr/>
            </a:pPr>
            <a:r>
              <a:rPr lang="en-US" sz="3200" b="1" dirty="0">
                <a:solidFill>
                  <a:srgbClr val="317628"/>
                </a:solidFill>
                <a:latin typeface="Calibri"/>
                <a:ea typeface="Calibri"/>
                <a:cs typeface="Times New Roman"/>
              </a:rPr>
              <a:t>100 </a:t>
            </a:r>
            <a:r>
              <a:rPr lang="en-US" sz="3200" b="1" dirty="0" smtClean="0">
                <a:solidFill>
                  <a:srgbClr val="317628"/>
                </a:solidFill>
                <a:latin typeface="Calibri"/>
                <a:ea typeface="Calibri"/>
                <a:cs typeface="Times New Roman"/>
              </a:rPr>
              <a:t>Days’ </a:t>
            </a:r>
            <a:r>
              <a:rPr lang="en-US" sz="3200" b="1" dirty="0">
                <a:solidFill>
                  <a:srgbClr val="317628"/>
                </a:solidFill>
                <a:latin typeface="Calibri"/>
                <a:ea typeface="Calibri"/>
                <a:cs typeface="Times New Roman"/>
              </a:rPr>
              <a:t>deliverables (Phase-1)</a:t>
            </a:r>
            <a:r>
              <a:rPr lang="en-US" sz="3200" dirty="0">
                <a:solidFill>
                  <a:srgbClr val="317628"/>
                </a:solidFill>
                <a:latin typeface="Calibri"/>
                <a:ea typeface="Calibri"/>
                <a:cs typeface="Times New Roman"/>
              </a:rPr>
              <a:t> </a:t>
            </a:r>
          </a:p>
        </p:txBody>
      </p:sp>
      <p:sp>
        <p:nvSpPr>
          <p:cNvPr id="8" name="TextBox 7"/>
          <p:cNvSpPr txBox="1"/>
          <p:nvPr/>
        </p:nvSpPr>
        <p:spPr>
          <a:xfrm>
            <a:off x="533400" y="990600"/>
            <a:ext cx="8382000" cy="4909036"/>
          </a:xfrm>
          <a:prstGeom prst="rect">
            <a:avLst/>
          </a:prstGeom>
          <a:noFill/>
        </p:spPr>
        <p:txBody>
          <a:bodyPr wrap="square" rtlCol="0">
            <a:spAutoFit/>
          </a:bodyPr>
          <a:lstStyle/>
          <a:p>
            <a:pPr>
              <a:spcAft>
                <a:spcPts val="1200"/>
              </a:spcAft>
            </a:pPr>
            <a:r>
              <a:rPr lang="en-US" sz="2400" b="1" dirty="0" smtClean="0">
                <a:latin typeface="Calibri"/>
                <a:ea typeface="Calibri"/>
                <a:cs typeface="Times New Roman"/>
              </a:rPr>
              <a:t>Set up Experts Groups of Experts from Housing Stakeholders</a:t>
            </a:r>
          </a:p>
          <a:p>
            <a:pPr marL="465138" indent="-465138">
              <a:spcAft>
                <a:spcPts val="600"/>
              </a:spcAft>
              <a:buFont typeface="Wingdings" pitchFamily="2" charset="2"/>
              <a:buChar char="§"/>
            </a:pPr>
            <a:r>
              <a:rPr lang="en-US" sz="2000" dirty="0" smtClean="0">
                <a:latin typeface="Calibri"/>
                <a:ea typeface="Calibri"/>
                <a:cs typeface="Times New Roman"/>
              </a:rPr>
              <a:t>The </a:t>
            </a:r>
            <a:r>
              <a:rPr lang="en-US" sz="2000" dirty="0" err="1">
                <a:latin typeface="Calibri"/>
                <a:ea typeface="Calibri"/>
                <a:cs typeface="Times New Roman"/>
              </a:rPr>
              <a:t>Govt</a:t>
            </a:r>
            <a:r>
              <a:rPr lang="en-US" sz="2000" dirty="0">
                <a:latin typeface="Calibri"/>
                <a:ea typeface="Calibri"/>
                <a:cs typeface="Times New Roman"/>
              </a:rPr>
              <a:t> </a:t>
            </a:r>
            <a:r>
              <a:rPr lang="en-US" sz="2000" dirty="0" smtClean="0">
                <a:latin typeface="Calibri"/>
                <a:ea typeface="Calibri"/>
                <a:cs typeface="Times New Roman"/>
              </a:rPr>
              <a:t>has </a:t>
            </a:r>
            <a:r>
              <a:rPr lang="en-US" sz="2000" dirty="0">
                <a:latin typeface="Calibri"/>
                <a:ea typeface="Calibri"/>
                <a:cs typeface="Times New Roman"/>
              </a:rPr>
              <a:t>set up </a:t>
            </a:r>
            <a:r>
              <a:rPr lang="en-US" sz="2000" dirty="0" smtClean="0">
                <a:latin typeface="Calibri"/>
                <a:ea typeface="Calibri"/>
                <a:cs typeface="Times New Roman"/>
              </a:rPr>
              <a:t>a </a:t>
            </a:r>
            <a:r>
              <a:rPr lang="en-US" sz="2000" b="1" dirty="0" smtClean="0">
                <a:latin typeface="Calibri"/>
                <a:ea typeface="Calibri"/>
                <a:cs typeface="Times New Roman"/>
              </a:rPr>
              <a:t>Steering Committee and Sub-Groups</a:t>
            </a:r>
            <a:r>
              <a:rPr lang="en-US" sz="2000" dirty="0" smtClean="0">
                <a:latin typeface="Calibri"/>
                <a:ea typeface="Calibri"/>
                <a:cs typeface="Times New Roman"/>
              </a:rPr>
              <a:t>, </a:t>
            </a:r>
            <a:r>
              <a:rPr lang="en-US" sz="2000" dirty="0">
                <a:latin typeface="Calibri"/>
                <a:ea typeface="Calibri"/>
                <a:cs typeface="Times New Roman"/>
              </a:rPr>
              <a:t>having representation from different </a:t>
            </a:r>
            <a:r>
              <a:rPr lang="en-US" sz="2000" dirty="0" smtClean="0">
                <a:latin typeface="Calibri"/>
                <a:ea typeface="Calibri"/>
                <a:cs typeface="Times New Roman"/>
              </a:rPr>
              <a:t>stakeholders, </a:t>
            </a:r>
            <a:r>
              <a:rPr lang="en-US" sz="2000" dirty="0">
                <a:latin typeface="Calibri"/>
                <a:ea typeface="Calibri"/>
                <a:cs typeface="Times New Roman"/>
              </a:rPr>
              <a:t>headed by </a:t>
            </a:r>
            <a:r>
              <a:rPr lang="en-US" sz="2000" dirty="0" smtClean="0">
                <a:latin typeface="Calibri"/>
                <a:ea typeface="Calibri"/>
                <a:cs typeface="Times New Roman"/>
              </a:rPr>
              <a:t>a </a:t>
            </a:r>
            <a:r>
              <a:rPr lang="en-US" sz="2000" dirty="0">
                <a:latin typeface="Calibri"/>
                <a:ea typeface="Calibri"/>
                <a:cs typeface="Times New Roman"/>
              </a:rPr>
              <a:t>Expert </a:t>
            </a:r>
            <a:r>
              <a:rPr lang="en-US" sz="2000" dirty="0" smtClean="0">
                <a:latin typeface="Calibri"/>
                <a:ea typeface="Calibri"/>
                <a:cs typeface="Times New Roman"/>
              </a:rPr>
              <a:t>Professionals </a:t>
            </a:r>
            <a:r>
              <a:rPr lang="en-US" sz="2000" dirty="0">
                <a:latin typeface="Calibri"/>
                <a:ea typeface="Calibri"/>
                <a:cs typeface="Times New Roman"/>
              </a:rPr>
              <a:t>on Housing, </a:t>
            </a:r>
            <a:r>
              <a:rPr lang="en-US" sz="2000" dirty="0" smtClean="0">
                <a:latin typeface="Calibri"/>
                <a:ea typeface="Calibri"/>
                <a:cs typeface="Times New Roman"/>
              </a:rPr>
              <a:t>having local and international experience in the field. </a:t>
            </a:r>
          </a:p>
          <a:p>
            <a:pPr marL="465138" indent="-465138">
              <a:spcAft>
                <a:spcPts val="600"/>
              </a:spcAft>
              <a:buFont typeface="Wingdings" pitchFamily="2" charset="2"/>
              <a:buChar char="§"/>
            </a:pPr>
            <a:r>
              <a:rPr lang="en-US" sz="2000" b="1" dirty="0" smtClean="0">
                <a:latin typeface="Calibri"/>
                <a:ea typeface="Calibri"/>
                <a:cs typeface="Times New Roman"/>
              </a:rPr>
              <a:t>After completion of the 100 days agenda</a:t>
            </a:r>
            <a:r>
              <a:rPr lang="en-US" sz="2000" dirty="0" smtClean="0">
                <a:latin typeface="Calibri"/>
                <a:ea typeface="Calibri"/>
                <a:cs typeface="Times New Roman"/>
              </a:rPr>
              <a:t>, this Steering Committee may be retained as a “</a:t>
            </a:r>
            <a:r>
              <a:rPr lang="en-US" sz="2000" b="1" dirty="0" smtClean="0">
                <a:latin typeface="Calibri"/>
                <a:ea typeface="Calibri"/>
                <a:cs typeface="Times New Roman"/>
              </a:rPr>
              <a:t>Housing Consultative and Advisory Commission</a:t>
            </a:r>
            <a:r>
              <a:rPr lang="en-US" sz="2000" dirty="0" smtClean="0">
                <a:latin typeface="Calibri"/>
                <a:ea typeface="Calibri"/>
                <a:cs typeface="Times New Roman"/>
              </a:rPr>
              <a:t>”, with a permanent status. The  HCAC to directly report to PM Office.</a:t>
            </a:r>
          </a:p>
          <a:p>
            <a:pPr marL="465138" indent="-465138">
              <a:buFont typeface="Wingdings" pitchFamily="2" charset="2"/>
              <a:buChar char="§"/>
            </a:pPr>
            <a:r>
              <a:rPr lang="en-US" sz="2000" dirty="0" smtClean="0">
                <a:latin typeface="Calibri"/>
                <a:ea typeface="Calibri"/>
                <a:cs typeface="Times New Roman"/>
              </a:rPr>
              <a:t>The Commission be made responsible </a:t>
            </a:r>
            <a:r>
              <a:rPr lang="en-US" sz="2000" b="1" dirty="0" smtClean="0">
                <a:latin typeface="Calibri"/>
                <a:ea typeface="Calibri"/>
                <a:cs typeface="Times New Roman"/>
              </a:rPr>
              <a:t>to implement National Housing Policy and execute programs for Low-Income Housing (LIH) Projects</a:t>
            </a:r>
            <a:r>
              <a:rPr lang="en-US" sz="2000" dirty="0" smtClean="0">
                <a:latin typeface="Calibri"/>
                <a:ea typeface="Calibri"/>
                <a:cs typeface="Times New Roman"/>
              </a:rPr>
              <a:t>. It will develop new LIH Projects, implement and suggest Fiscal and Regulatory recommendations for promotion of housing, and assist Provincial Governments in development and implementation of provincial housing policies and programs. </a:t>
            </a:r>
          </a:p>
          <a:p>
            <a:pPr marL="465138" indent="-465138">
              <a:buFont typeface="Courier New" pitchFamily="49" charset="0"/>
              <a:buChar char="o"/>
            </a:pPr>
            <a:endParaRPr lang="en-US" sz="900" dirty="0" smtClean="0">
              <a:latin typeface="Calibri"/>
              <a:ea typeface="Calibri"/>
              <a:cs typeface="Times New Roman"/>
            </a:endParaRPr>
          </a:p>
        </p:txBody>
      </p:sp>
    </p:spTree>
    <p:extLst>
      <p:ext uri="{BB962C8B-B14F-4D97-AF65-F5344CB8AC3E}">
        <p14:creationId xmlns:p14="http://schemas.microsoft.com/office/powerpoint/2010/main" xmlns="" val="4206111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18E02C2A-56D2-49B1-97E3-1ED2664AF5DE}" type="slidenum">
              <a:rPr lang="en-US" smtClean="0"/>
              <a:pPr>
                <a:defRPr/>
              </a:pPr>
              <a:t>12</a:t>
            </a:fld>
            <a:endParaRPr lang="en-US"/>
          </a:p>
        </p:txBody>
      </p:sp>
      <p:sp>
        <p:nvSpPr>
          <p:cNvPr id="4" name="Rectangle 3"/>
          <p:cNvSpPr/>
          <p:nvPr/>
        </p:nvSpPr>
        <p:spPr>
          <a:xfrm>
            <a:off x="762000" y="1371601"/>
            <a:ext cx="7772400" cy="5047536"/>
          </a:xfrm>
          <a:prstGeom prst="rect">
            <a:avLst/>
          </a:prstGeom>
        </p:spPr>
        <p:txBody>
          <a:bodyPr wrap="square">
            <a:spAutoFit/>
          </a:bodyPr>
          <a:lstStyle/>
          <a:p>
            <a:pPr lvl="0"/>
            <a:r>
              <a:rPr lang="en-US" sz="2400" b="1" dirty="0" smtClean="0">
                <a:solidFill>
                  <a:srgbClr val="414141"/>
                </a:solidFill>
                <a:latin typeface="Calibri"/>
                <a:ea typeface="Calibri"/>
                <a:cs typeface="Times New Roman"/>
              </a:rPr>
              <a:t>National </a:t>
            </a:r>
            <a:r>
              <a:rPr lang="en-US" sz="2400" b="1" dirty="0">
                <a:solidFill>
                  <a:srgbClr val="414141"/>
                </a:solidFill>
                <a:latin typeface="Calibri"/>
                <a:ea typeface="Calibri"/>
                <a:cs typeface="Times New Roman"/>
              </a:rPr>
              <a:t>Housing </a:t>
            </a:r>
            <a:r>
              <a:rPr lang="en-US" sz="2400" b="1" dirty="0" smtClean="0">
                <a:solidFill>
                  <a:srgbClr val="414141"/>
                </a:solidFill>
                <a:latin typeface="Calibri"/>
                <a:ea typeface="Calibri"/>
                <a:cs typeface="Times New Roman"/>
              </a:rPr>
              <a:t>Policy for PM Housing Program</a:t>
            </a:r>
          </a:p>
          <a:p>
            <a:pPr lvl="0"/>
            <a:endParaRPr lang="en-US" sz="2400" b="1" dirty="0">
              <a:solidFill>
                <a:srgbClr val="414141"/>
              </a:solidFill>
              <a:latin typeface="Calibri"/>
              <a:ea typeface="Calibri"/>
              <a:cs typeface="Times New Roman"/>
            </a:endParaRPr>
          </a:p>
          <a:p>
            <a:pPr marL="457200" lvl="0" indent="-457200">
              <a:buFont typeface="Wingdings" pitchFamily="2" charset="2"/>
              <a:buChar char="§"/>
            </a:pPr>
            <a:r>
              <a:rPr lang="en-US" sz="2400" dirty="0">
                <a:latin typeface="Calibri"/>
                <a:ea typeface="Calibri"/>
                <a:cs typeface="Times New Roman"/>
              </a:rPr>
              <a:t>The </a:t>
            </a:r>
            <a:r>
              <a:rPr lang="en-US" sz="2400" dirty="0" err="1">
                <a:latin typeface="Calibri"/>
                <a:ea typeface="Calibri"/>
                <a:cs typeface="Times New Roman"/>
              </a:rPr>
              <a:t>Govt</a:t>
            </a:r>
            <a:r>
              <a:rPr lang="en-US" sz="2400" dirty="0">
                <a:latin typeface="Calibri"/>
                <a:ea typeface="Calibri"/>
                <a:cs typeface="Times New Roman"/>
              </a:rPr>
              <a:t> to announce a National Housing </a:t>
            </a:r>
            <a:r>
              <a:rPr lang="en-US" sz="2400" dirty="0" smtClean="0">
                <a:latin typeface="Calibri"/>
                <a:ea typeface="Calibri"/>
                <a:cs typeface="Times New Roman"/>
              </a:rPr>
              <a:t>Policy as prepared by Steering Committee, with </a:t>
            </a:r>
            <a:r>
              <a:rPr lang="en-US" sz="2400" dirty="0">
                <a:latin typeface="Calibri"/>
                <a:ea typeface="Calibri"/>
                <a:cs typeface="Times New Roman"/>
              </a:rPr>
              <a:t>a focus on </a:t>
            </a:r>
            <a:r>
              <a:rPr lang="en-US" sz="2400" dirty="0" smtClean="0">
                <a:latin typeface="Calibri"/>
                <a:ea typeface="Calibri"/>
                <a:cs typeface="Times New Roman"/>
              </a:rPr>
              <a:t>PM’s Affordable </a:t>
            </a:r>
            <a:r>
              <a:rPr lang="en-US" sz="2400" dirty="0">
                <a:latin typeface="Calibri"/>
                <a:ea typeface="Calibri"/>
                <a:cs typeface="Times New Roman"/>
              </a:rPr>
              <a:t>Housing Initiatives for Lower-Middle, Low-Income and Economically Weaker Segments of the Society. </a:t>
            </a:r>
          </a:p>
          <a:p>
            <a:pPr marL="457200" lvl="0" indent="-457200">
              <a:spcBef>
                <a:spcPts val="1200"/>
              </a:spcBef>
              <a:buFont typeface="Wingdings" pitchFamily="2" charset="2"/>
              <a:buChar char="§"/>
            </a:pPr>
            <a:r>
              <a:rPr lang="en-US" sz="2400" dirty="0">
                <a:latin typeface="Calibri"/>
                <a:ea typeface="Calibri"/>
                <a:cs typeface="Times New Roman"/>
              </a:rPr>
              <a:t>Since Housing is a Provincial Subject, the National Housing Policy to focus on Federal </a:t>
            </a:r>
            <a:r>
              <a:rPr lang="en-US" sz="2400" dirty="0" err="1">
                <a:latin typeface="Calibri"/>
                <a:ea typeface="Calibri"/>
                <a:cs typeface="Times New Roman"/>
              </a:rPr>
              <a:t>Govt’s</a:t>
            </a:r>
            <a:r>
              <a:rPr lang="en-US" sz="2400" dirty="0">
                <a:latin typeface="Calibri"/>
                <a:ea typeface="Calibri"/>
                <a:cs typeface="Times New Roman"/>
              </a:rPr>
              <a:t> role of Facilitators and Enabler, while development and execution of Housing Programs and Projects will remain </a:t>
            </a:r>
            <a:r>
              <a:rPr lang="en-US" sz="2400" dirty="0" smtClean="0">
                <a:latin typeface="Calibri"/>
                <a:ea typeface="Calibri"/>
                <a:cs typeface="Times New Roman"/>
              </a:rPr>
              <a:t>prerogatives of </a:t>
            </a:r>
            <a:r>
              <a:rPr lang="en-US" sz="2400" dirty="0">
                <a:latin typeface="Calibri"/>
                <a:ea typeface="Calibri"/>
                <a:cs typeface="Times New Roman"/>
              </a:rPr>
              <a:t>the Provinces. </a:t>
            </a:r>
          </a:p>
          <a:p>
            <a:pPr lvl="0"/>
            <a:endParaRPr lang="en-US" sz="2400" b="1" dirty="0">
              <a:solidFill>
                <a:srgbClr val="414141"/>
              </a:solidFill>
              <a:latin typeface="Calibri"/>
              <a:ea typeface="Calibri"/>
              <a:cs typeface="Times New Roman"/>
            </a:endParaRPr>
          </a:p>
        </p:txBody>
      </p:sp>
      <p:sp>
        <p:nvSpPr>
          <p:cNvPr id="6" name="TextBox 5"/>
          <p:cNvSpPr txBox="1"/>
          <p:nvPr/>
        </p:nvSpPr>
        <p:spPr>
          <a:xfrm>
            <a:off x="533400" y="457200"/>
            <a:ext cx="8001000" cy="584775"/>
          </a:xfrm>
          <a:prstGeom prst="rect">
            <a:avLst/>
          </a:prstGeom>
          <a:noFill/>
        </p:spPr>
        <p:txBody>
          <a:bodyPr wrap="square" rtlCol="0">
            <a:spAutoFit/>
          </a:bodyPr>
          <a:lstStyle/>
          <a:p>
            <a:pPr algn="ctr"/>
            <a:r>
              <a:rPr lang="en-US" sz="3200" b="1" dirty="0" smtClean="0">
                <a:solidFill>
                  <a:srgbClr val="296121"/>
                </a:solidFill>
                <a:latin typeface="Calibri"/>
                <a:ea typeface="Calibri"/>
                <a:cs typeface="Times New Roman"/>
              </a:rPr>
              <a:t>   100 </a:t>
            </a:r>
            <a:r>
              <a:rPr lang="en-US" sz="3200" b="1" dirty="0">
                <a:solidFill>
                  <a:srgbClr val="296121"/>
                </a:solidFill>
                <a:latin typeface="Calibri"/>
                <a:ea typeface="Calibri"/>
                <a:cs typeface="Times New Roman"/>
              </a:rPr>
              <a:t>Days </a:t>
            </a:r>
            <a:r>
              <a:rPr lang="en-US" sz="3200" b="1" dirty="0" smtClean="0">
                <a:solidFill>
                  <a:srgbClr val="296121"/>
                </a:solidFill>
                <a:latin typeface="Calibri"/>
                <a:ea typeface="Calibri"/>
                <a:cs typeface="Times New Roman"/>
              </a:rPr>
              <a:t>deliverables-Cont’d</a:t>
            </a:r>
            <a:endParaRPr lang="en-US" dirty="0">
              <a:solidFill>
                <a:srgbClr val="296121"/>
              </a:solidFill>
            </a:endParaRPr>
          </a:p>
        </p:txBody>
      </p:sp>
    </p:spTree>
    <p:extLst>
      <p:ext uri="{BB962C8B-B14F-4D97-AF65-F5344CB8AC3E}">
        <p14:creationId xmlns:p14="http://schemas.microsoft.com/office/powerpoint/2010/main" xmlns="" val="3683713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18E02C2A-56D2-49B1-97E3-1ED2664AF5DE}" type="slidenum">
              <a:rPr lang="en-US" smtClean="0"/>
              <a:pPr>
                <a:defRPr/>
              </a:pPr>
              <a:t>13</a:t>
            </a:fld>
            <a:endParaRPr lang="en-US"/>
          </a:p>
        </p:txBody>
      </p:sp>
      <p:sp>
        <p:nvSpPr>
          <p:cNvPr id="4" name="TextBox 3"/>
          <p:cNvSpPr txBox="1"/>
          <p:nvPr/>
        </p:nvSpPr>
        <p:spPr>
          <a:xfrm>
            <a:off x="533400" y="533400"/>
            <a:ext cx="7772400" cy="523220"/>
          </a:xfrm>
          <a:prstGeom prst="rect">
            <a:avLst/>
          </a:prstGeom>
          <a:noFill/>
        </p:spPr>
        <p:txBody>
          <a:bodyPr wrap="square" rtlCol="0">
            <a:spAutoFit/>
          </a:bodyPr>
          <a:lstStyle/>
          <a:p>
            <a:pPr algn="ctr"/>
            <a:r>
              <a:rPr lang="en-US" sz="2800" b="1" dirty="0" smtClean="0">
                <a:solidFill>
                  <a:srgbClr val="296121"/>
                </a:solidFill>
              </a:rPr>
              <a:t>Phase-2: 1,000 Days Deliverables</a:t>
            </a:r>
            <a:endParaRPr lang="en-US" sz="2800" b="1" dirty="0">
              <a:solidFill>
                <a:srgbClr val="296121"/>
              </a:solidFill>
            </a:endParaRPr>
          </a:p>
        </p:txBody>
      </p:sp>
      <p:sp>
        <p:nvSpPr>
          <p:cNvPr id="5" name="TextBox 4"/>
          <p:cNvSpPr txBox="1"/>
          <p:nvPr/>
        </p:nvSpPr>
        <p:spPr>
          <a:xfrm>
            <a:off x="533400" y="1295400"/>
            <a:ext cx="8153400" cy="5024452"/>
          </a:xfrm>
          <a:prstGeom prst="rect">
            <a:avLst/>
          </a:prstGeom>
          <a:noFill/>
        </p:spPr>
        <p:txBody>
          <a:bodyPr wrap="square" rtlCol="0">
            <a:spAutoFit/>
          </a:bodyPr>
          <a:lstStyle/>
          <a:p>
            <a:pPr marR="0" lvl="0">
              <a:lnSpc>
                <a:spcPct val="115000"/>
              </a:lnSpc>
              <a:spcBef>
                <a:spcPts val="0"/>
              </a:spcBef>
              <a:spcAft>
                <a:spcPts val="1200"/>
              </a:spcAft>
            </a:pPr>
            <a:r>
              <a:rPr lang="en-US" dirty="0"/>
              <a:t>This phase will aim at execution, surveillance, evaluation and revisiting the programs and targets.</a:t>
            </a:r>
          </a:p>
          <a:p>
            <a:pPr marL="900113" marR="0" lvl="1" indent="-442913">
              <a:lnSpc>
                <a:spcPct val="115000"/>
              </a:lnSpc>
              <a:spcBef>
                <a:spcPts val="0"/>
              </a:spcBef>
              <a:spcAft>
                <a:spcPts val="0"/>
              </a:spcAft>
              <a:buFont typeface="Wingdings" pitchFamily="2" charset="2"/>
              <a:buChar char="§"/>
            </a:pPr>
            <a:r>
              <a:rPr lang="en-US" dirty="0"/>
              <a:t>Develop the needed institutional and legal framework to implement the National Housing Policy as developed in 100 Days Agenda.</a:t>
            </a:r>
          </a:p>
          <a:p>
            <a:pPr marL="900113" marR="0" lvl="1" indent="-442913">
              <a:lnSpc>
                <a:spcPct val="115000"/>
              </a:lnSpc>
              <a:spcBef>
                <a:spcPts val="0"/>
              </a:spcBef>
              <a:spcAft>
                <a:spcPts val="0"/>
              </a:spcAft>
              <a:buFont typeface="Wingdings" pitchFamily="2" charset="2"/>
              <a:buChar char="§"/>
            </a:pPr>
            <a:r>
              <a:rPr lang="en-US" dirty="0"/>
              <a:t>Ensure that institutional arrangements as per 100 days Agenda are set up and are made </a:t>
            </a:r>
            <a:r>
              <a:rPr lang="en-US" dirty="0" smtClean="0"/>
              <a:t>operational.</a:t>
            </a:r>
            <a:endParaRPr lang="en-US" dirty="0"/>
          </a:p>
          <a:p>
            <a:pPr marL="900113" marR="0" lvl="1" indent="-442913">
              <a:lnSpc>
                <a:spcPct val="115000"/>
              </a:lnSpc>
              <a:spcBef>
                <a:spcPts val="0"/>
              </a:spcBef>
              <a:spcAft>
                <a:spcPts val="0"/>
              </a:spcAft>
              <a:buFont typeface="Wingdings" pitchFamily="2" charset="2"/>
              <a:buChar char="§"/>
            </a:pPr>
            <a:r>
              <a:rPr lang="en-US" dirty="0"/>
              <a:t>Regulatory regimes to </a:t>
            </a:r>
            <a:r>
              <a:rPr lang="en-US" dirty="0" smtClean="0"/>
              <a:t>be framed </a:t>
            </a:r>
            <a:r>
              <a:rPr lang="en-US" dirty="0"/>
              <a:t>and </a:t>
            </a:r>
            <a:r>
              <a:rPr lang="en-US" dirty="0" smtClean="0"/>
              <a:t>enforced as in 100 Days Agenda.</a:t>
            </a:r>
            <a:endParaRPr lang="en-US" dirty="0"/>
          </a:p>
          <a:p>
            <a:pPr marL="900113" marR="0" lvl="1" indent="-442913">
              <a:lnSpc>
                <a:spcPct val="115000"/>
              </a:lnSpc>
              <a:spcBef>
                <a:spcPts val="0"/>
              </a:spcBef>
              <a:spcAft>
                <a:spcPts val="0"/>
              </a:spcAft>
              <a:buFont typeface="Wingdings" pitchFamily="2" charset="2"/>
              <a:buChar char="§"/>
            </a:pPr>
            <a:r>
              <a:rPr lang="en-US" dirty="0"/>
              <a:t>Develop New Habitat and Satellite Towns under PPP Business </a:t>
            </a:r>
            <a:r>
              <a:rPr lang="en-US" dirty="0" smtClean="0"/>
              <a:t>Models.</a:t>
            </a:r>
            <a:endParaRPr lang="en-US" dirty="0"/>
          </a:p>
          <a:p>
            <a:pPr marL="900113" marR="0" lvl="1" indent="-442913">
              <a:lnSpc>
                <a:spcPct val="115000"/>
              </a:lnSpc>
              <a:spcBef>
                <a:spcPts val="0"/>
              </a:spcBef>
              <a:spcAft>
                <a:spcPts val="0"/>
              </a:spcAft>
              <a:buFont typeface="Wingdings" pitchFamily="2" charset="2"/>
              <a:buChar char="§"/>
            </a:pPr>
            <a:r>
              <a:rPr lang="en-US" dirty="0"/>
              <a:t>Develop Land Banks to procure raw land, convert raw land to serviced land and offer serviced land to developers in private sector for development of habitat under PPP Models.</a:t>
            </a:r>
          </a:p>
          <a:p>
            <a:pPr marL="900113" marR="0" lvl="1" indent="-442913">
              <a:lnSpc>
                <a:spcPct val="115000"/>
              </a:lnSpc>
              <a:spcBef>
                <a:spcPts val="0"/>
              </a:spcBef>
              <a:spcAft>
                <a:spcPts val="1000"/>
              </a:spcAft>
              <a:buFont typeface="Wingdings" pitchFamily="2" charset="2"/>
              <a:buChar char="§"/>
            </a:pPr>
            <a:r>
              <a:rPr lang="en-US" dirty="0"/>
              <a:t>Create a competitive environment between provinces on low-income/low-cost housing policies and </a:t>
            </a:r>
            <a:r>
              <a:rPr lang="en-US" dirty="0" smtClean="0"/>
              <a:t>programs.</a:t>
            </a:r>
            <a:endParaRPr lang="en-US" dirty="0"/>
          </a:p>
        </p:txBody>
      </p:sp>
    </p:spTree>
    <p:extLst>
      <p:ext uri="{BB962C8B-B14F-4D97-AF65-F5344CB8AC3E}">
        <p14:creationId xmlns:p14="http://schemas.microsoft.com/office/powerpoint/2010/main" xmlns="" val="2398275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8E02C2A-56D2-49B1-97E3-1ED2664AF5DE}" type="slidenum">
              <a:rPr lang="en-US" smtClean="0"/>
              <a:pPr>
                <a:defRPr/>
              </a:pPr>
              <a:t>14</a:t>
            </a:fld>
            <a:endParaRPr lang="en-US"/>
          </a:p>
        </p:txBody>
      </p:sp>
      <p:sp>
        <p:nvSpPr>
          <p:cNvPr id="3" name="TextBox 2"/>
          <p:cNvSpPr txBox="1"/>
          <p:nvPr/>
        </p:nvSpPr>
        <p:spPr>
          <a:xfrm>
            <a:off x="990600" y="1143000"/>
            <a:ext cx="7315200" cy="4154984"/>
          </a:xfrm>
          <a:prstGeom prst="rect">
            <a:avLst/>
          </a:prstGeom>
          <a:noFill/>
        </p:spPr>
        <p:txBody>
          <a:bodyPr wrap="square" rtlCol="0">
            <a:spAutoFit/>
          </a:bodyPr>
          <a:lstStyle/>
          <a:p>
            <a:pPr algn="ctr"/>
            <a:r>
              <a:rPr lang="en-US" sz="4400" dirty="0" smtClean="0">
                <a:solidFill>
                  <a:srgbClr val="296121"/>
                </a:solidFill>
              </a:rPr>
              <a:t>Role</a:t>
            </a:r>
          </a:p>
          <a:p>
            <a:pPr algn="ctr"/>
            <a:r>
              <a:rPr lang="en-US" sz="4400" dirty="0" smtClean="0">
                <a:solidFill>
                  <a:srgbClr val="296121"/>
                </a:solidFill>
              </a:rPr>
              <a:t>of </a:t>
            </a:r>
          </a:p>
          <a:p>
            <a:pPr algn="ctr"/>
            <a:r>
              <a:rPr lang="en-US" sz="4400" dirty="0" smtClean="0">
                <a:solidFill>
                  <a:srgbClr val="296121"/>
                </a:solidFill>
              </a:rPr>
              <a:t>Regulatory Agencies</a:t>
            </a:r>
          </a:p>
          <a:p>
            <a:pPr algn="ctr"/>
            <a:r>
              <a:rPr lang="en-US" sz="4400" dirty="0" smtClean="0">
                <a:solidFill>
                  <a:srgbClr val="296121"/>
                </a:solidFill>
              </a:rPr>
              <a:t>And other Stakeholders</a:t>
            </a:r>
          </a:p>
          <a:p>
            <a:pPr algn="ctr"/>
            <a:r>
              <a:rPr lang="en-US" sz="4400" dirty="0" smtClean="0">
                <a:solidFill>
                  <a:srgbClr val="296121"/>
                </a:solidFill>
              </a:rPr>
              <a:t>In Housing </a:t>
            </a:r>
          </a:p>
          <a:p>
            <a:pPr algn="ctr"/>
            <a:r>
              <a:rPr lang="en-US" sz="4400" dirty="0" smtClean="0">
                <a:solidFill>
                  <a:srgbClr val="296121"/>
                </a:solidFill>
              </a:rPr>
              <a:t>Supply and Demand</a:t>
            </a:r>
            <a:endParaRPr lang="en-US" sz="4400" dirty="0">
              <a:solidFill>
                <a:srgbClr val="29612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18E02C2A-56D2-49B1-97E3-1ED2664AF5DE}" type="slidenum">
              <a:rPr lang="en-US" smtClean="0"/>
              <a:pPr>
                <a:defRPr/>
              </a:pPr>
              <a:t>15</a:t>
            </a:fld>
            <a:endParaRPr lang="en-US"/>
          </a:p>
        </p:txBody>
      </p:sp>
      <p:sp>
        <p:nvSpPr>
          <p:cNvPr id="5" name="TextBox 4"/>
          <p:cNvSpPr txBox="1"/>
          <p:nvPr/>
        </p:nvSpPr>
        <p:spPr>
          <a:xfrm>
            <a:off x="990601" y="457200"/>
            <a:ext cx="7391400" cy="523220"/>
          </a:xfrm>
          <a:prstGeom prst="rect">
            <a:avLst/>
          </a:prstGeom>
          <a:noFill/>
        </p:spPr>
        <p:txBody>
          <a:bodyPr wrap="square" rtlCol="0">
            <a:spAutoFit/>
          </a:bodyPr>
          <a:lstStyle/>
          <a:p>
            <a:pPr algn="ctr"/>
            <a:r>
              <a:rPr lang="en-US" sz="2800" b="1" dirty="0" smtClean="0">
                <a:solidFill>
                  <a:srgbClr val="296121"/>
                </a:solidFill>
              </a:rPr>
              <a:t>Role of Central Bank-SBP</a:t>
            </a:r>
            <a:endParaRPr lang="en-US" sz="2800" b="1" dirty="0">
              <a:solidFill>
                <a:srgbClr val="296121"/>
              </a:solidFill>
            </a:endParaRPr>
          </a:p>
        </p:txBody>
      </p:sp>
      <p:sp>
        <p:nvSpPr>
          <p:cNvPr id="6" name="TextBox 5"/>
          <p:cNvSpPr txBox="1"/>
          <p:nvPr/>
        </p:nvSpPr>
        <p:spPr>
          <a:xfrm>
            <a:off x="685412" y="1219200"/>
            <a:ext cx="7924800" cy="4985980"/>
          </a:xfrm>
          <a:prstGeom prst="rect">
            <a:avLst/>
          </a:prstGeom>
          <a:noFill/>
        </p:spPr>
        <p:txBody>
          <a:bodyPr wrap="square" rtlCol="0">
            <a:spAutoFit/>
          </a:bodyPr>
          <a:lstStyle/>
          <a:p>
            <a:pPr marL="442913" indent="-442913">
              <a:spcAft>
                <a:spcPts val="1200"/>
              </a:spcAft>
              <a:buFont typeface="Wingdings" pitchFamily="2" charset="2"/>
              <a:buChar char="§"/>
            </a:pPr>
            <a:r>
              <a:rPr lang="en-US" sz="2400" dirty="0">
                <a:latin typeface="Calibri"/>
                <a:ea typeface="Calibri"/>
                <a:cs typeface="Times New Roman"/>
              </a:rPr>
              <a:t>Penetration and success of Housing Finance in a country is measured by popular Mortgage Debt </a:t>
            </a:r>
            <a:r>
              <a:rPr lang="en-US" sz="2400" dirty="0" smtClean="0">
                <a:latin typeface="Calibri"/>
                <a:ea typeface="Calibri"/>
                <a:cs typeface="Times New Roman"/>
              </a:rPr>
              <a:t>(MD) to </a:t>
            </a:r>
            <a:r>
              <a:rPr lang="en-US" sz="2400" dirty="0">
                <a:latin typeface="Calibri"/>
                <a:ea typeface="Calibri"/>
                <a:cs typeface="Times New Roman"/>
              </a:rPr>
              <a:t>GDP Ratio. </a:t>
            </a:r>
          </a:p>
          <a:p>
            <a:pPr marL="442913" indent="-442913">
              <a:spcAft>
                <a:spcPts val="1200"/>
              </a:spcAft>
              <a:buFont typeface="Wingdings" pitchFamily="2" charset="2"/>
              <a:buChar char="§"/>
            </a:pPr>
            <a:r>
              <a:rPr lang="en-US" sz="2400" dirty="0">
                <a:latin typeface="Calibri"/>
                <a:ea typeface="Calibri"/>
                <a:cs typeface="Times New Roman"/>
              </a:rPr>
              <a:t>Ironically Pakistan  with ratio </a:t>
            </a:r>
            <a:r>
              <a:rPr lang="en-US" sz="2400" dirty="0" smtClean="0">
                <a:latin typeface="Calibri"/>
                <a:ea typeface="Calibri"/>
                <a:cs typeface="Times New Roman"/>
              </a:rPr>
              <a:t>of </a:t>
            </a:r>
            <a:r>
              <a:rPr lang="en-US" sz="2400" dirty="0">
                <a:latin typeface="Calibri"/>
                <a:ea typeface="Calibri"/>
                <a:cs typeface="Times New Roman"/>
              </a:rPr>
              <a:t>0.5% stands nearly at the bottom on a global scene. </a:t>
            </a:r>
          </a:p>
          <a:p>
            <a:pPr marL="442913" indent="-442913">
              <a:spcAft>
                <a:spcPts val="1200"/>
              </a:spcAft>
              <a:buFont typeface="Wingdings" pitchFamily="2" charset="2"/>
              <a:buChar char="§"/>
            </a:pPr>
            <a:r>
              <a:rPr lang="en-US" sz="2400" dirty="0">
                <a:latin typeface="Calibri"/>
                <a:ea typeface="Calibri"/>
                <a:cs typeface="Times New Roman"/>
              </a:rPr>
              <a:t>The </a:t>
            </a:r>
            <a:r>
              <a:rPr lang="en-US" sz="2400" dirty="0" smtClean="0">
                <a:latin typeface="Calibri"/>
                <a:ea typeface="Calibri"/>
                <a:cs typeface="Times New Roman"/>
              </a:rPr>
              <a:t>central bank of </a:t>
            </a:r>
            <a:r>
              <a:rPr lang="en-US" sz="2400" dirty="0">
                <a:latin typeface="Calibri"/>
                <a:ea typeface="Calibri"/>
                <a:cs typeface="Times New Roman"/>
              </a:rPr>
              <a:t>a country plays a key role in promoting housing finance. </a:t>
            </a:r>
            <a:r>
              <a:rPr lang="en-US" sz="2400" b="1" dirty="0" smtClean="0">
                <a:latin typeface="Calibri"/>
                <a:ea typeface="Calibri"/>
                <a:cs typeface="Times New Roman"/>
              </a:rPr>
              <a:t>For success of PM’s LIH Program, the </a:t>
            </a:r>
            <a:r>
              <a:rPr lang="en-US" sz="2400" b="1" dirty="0">
                <a:latin typeface="Calibri"/>
                <a:ea typeface="Calibri"/>
                <a:cs typeface="Times New Roman"/>
              </a:rPr>
              <a:t>SBP may be directed to play a pro-active and effective role in promotion of housing and housing finance, with a target to improve </a:t>
            </a:r>
            <a:r>
              <a:rPr lang="en-US" sz="2400" b="1" dirty="0" smtClean="0">
                <a:latin typeface="Calibri"/>
                <a:ea typeface="Calibri"/>
                <a:cs typeface="Times New Roman"/>
              </a:rPr>
              <a:t>MD:GDP </a:t>
            </a:r>
            <a:r>
              <a:rPr lang="en-US" sz="2400" b="1" dirty="0">
                <a:latin typeface="Calibri"/>
                <a:ea typeface="Calibri"/>
                <a:cs typeface="Times New Roman"/>
              </a:rPr>
              <a:t>Ratio to 5% within 5 years</a:t>
            </a:r>
          </a:p>
          <a:p>
            <a:pPr marL="442913" indent="-442913">
              <a:spcAft>
                <a:spcPts val="1200"/>
              </a:spcAft>
              <a:buFont typeface="Wingdings" pitchFamily="2" charset="2"/>
              <a:buChar char="§"/>
            </a:pPr>
            <a:r>
              <a:rPr lang="en-US" sz="2400" dirty="0">
                <a:latin typeface="Calibri"/>
                <a:ea typeface="Calibri"/>
                <a:cs typeface="Times New Roman"/>
              </a:rPr>
              <a:t>SBP’s performance in promotion of housing be  measured in comparison with other </a:t>
            </a:r>
            <a:r>
              <a:rPr lang="en-US" sz="2400" dirty="0" smtClean="0">
                <a:latin typeface="Calibri"/>
                <a:ea typeface="Calibri"/>
                <a:cs typeface="Times New Roman"/>
              </a:rPr>
              <a:t>central banks </a:t>
            </a:r>
            <a:r>
              <a:rPr lang="en-US" sz="2400" dirty="0">
                <a:latin typeface="Calibri"/>
                <a:ea typeface="Calibri"/>
                <a:cs typeface="Times New Roman"/>
              </a:rPr>
              <a:t>in the </a:t>
            </a:r>
            <a:r>
              <a:rPr lang="en-US" sz="2400" dirty="0" smtClean="0">
                <a:latin typeface="Calibri"/>
                <a:ea typeface="Calibri"/>
                <a:cs typeface="Times New Roman"/>
              </a:rPr>
              <a:t>region - India</a:t>
            </a:r>
            <a:r>
              <a:rPr lang="en-US" sz="2400" dirty="0">
                <a:latin typeface="Calibri"/>
                <a:ea typeface="Calibri"/>
                <a:cs typeface="Times New Roman"/>
              </a:rPr>
              <a:t>, Thailand, </a:t>
            </a:r>
            <a:r>
              <a:rPr lang="en-US" sz="2400" dirty="0" smtClean="0">
                <a:latin typeface="Calibri"/>
                <a:ea typeface="Calibri"/>
                <a:cs typeface="Times New Roman"/>
              </a:rPr>
              <a:t>Indonesia, Malaysia etc.</a:t>
            </a:r>
            <a:endParaRPr lang="en-US" sz="2400" dirty="0">
              <a:latin typeface="Calibri"/>
              <a:ea typeface="Calibri"/>
              <a:cs typeface="Times New Roman"/>
            </a:endParaRPr>
          </a:p>
        </p:txBody>
      </p:sp>
    </p:spTree>
    <p:extLst>
      <p:ext uri="{BB962C8B-B14F-4D97-AF65-F5344CB8AC3E}">
        <p14:creationId xmlns:p14="http://schemas.microsoft.com/office/powerpoint/2010/main" xmlns="" val="36904735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18E02C2A-56D2-49B1-97E3-1ED2664AF5DE}" type="slidenum">
              <a:rPr lang="en-US" smtClean="0"/>
              <a:pPr>
                <a:defRPr/>
              </a:pPr>
              <a:t>16</a:t>
            </a:fld>
            <a:endParaRPr lang="en-US"/>
          </a:p>
        </p:txBody>
      </p:sp>
      <p:sp>
        <p:nvSpPr>
          <p:cNvPr id="5" name="TextBox 4"/>
          <p:cNvSpPr txBox="1"/>
          <p:nvPr/>
        </p:nvSpPr>
        <p:spPr>
          <a:xfrm>
            <a:off x="990601" y="457200"/>
            <a:ext cx="7391400" cy="523220"/>
          </a:xfrm>
          <a:prstGeom prst="rect">
            <a:avLst/>
          </a:prstGeom>
          <a:noFill/>
        </p:spPr>
        <p:txBody>
          <a:bodyPr wrap="square" rtlCol="0">
            <a:spAutoFit/>
          </a:bodyPr>
          <a:lstStyle/>
          <a:p>
            <a:pPr algn="ctr"/>
            <a:r>
              <a:rPr lang="en-US" sz="2800" b="1" dirty="0" smtClean="0">
                <a:solidFill>
                  <a:srgbClr val="296121"/>
                </a:solidFill>
              </a:rPr>
              <a:t>SBP- Emergent Initiatives desired</a:t>
            </a:r>
            <a:endParaRPr lang="en-US" sz="2800" b="1" dirty="0">
              <a:solidFill>
                <a:srgbClr val="296121"/>
              </a:solidFill>
            </a:endParaRPr>
          </a:p>
        </p:txBody>
      </p:sp>
      <p:sp>
        <p:nvSpPr>
          <p:cNvPr id="6" name="TextBox 5"/>
          <p:cNvSpPr txBox="1"/>
          <p:nvPr/>
        </p:nvSpPr>
        <p:spPr>
          <a:xfrm>
            <a:off x="685412" y="1219200"/>
            <a:ext cx="7924800" cy="5386090"/>
          </a:xfrm>
          <a:prstGeom prst="rect">
            <a:avLst/>
          </a:prstGeom>
          <a:noFill/>
        </p:spPr>
        <p:txBody>
          <a:bodyPr wrap="square" rtlCol="0">
            <a:spAutoFit/>
          </a:bodyPr>
          <a:lstStyle/>
          <a:p>
            <a:pPr marL="442913" indent="-442913">
              <a:spcAft>
                <a:spcPts val="1200"/>
              </a:spcAft>
              <a:buFont typeface="Wingdings" pitchFamily="2" charset="2"/>
              <a:buChar char="§"/>
            </a:pPr>
            <a:r>
              <a:rPr lang="en-US" sz="2400" dirty="0" smtClean="0">
                <a:latin typeface="Calibri"/>
                <a:ea typeface="Calibri"/>
                <a:cs typeface="Times New Roman"/>
              </a:rPr>
              <a:t>Housing specific Prudential Regulations</a:t>
            </a:r>
          </a:p>
          <a:p>
            <a:pPr marL="442913" indent="-442913">
              <a:spcAft>
                <a:spcPts val="1200"/>
              </a:spcAft>
              <a:buFont typeface="Wingdings" pitchFamily="2" charset="2"/>
              <a:buChar char="§"/>
            </a:pPr>
            <a:r>
              <a:rPr lang="en-US" sz="2400" dirty="0" smtClean="0">
                <a:latin typeface="Calibri"/>
                <a:ea typeface="Calibri"/>
                <a:cs typeface="Times New Roman"/>
              </a:rPr>
              <a:t>Mortgage Finance Guidelines</a:t>
            </a:r>
          </a:p>
          <a:p>
            <a:pPr marL="442913" indent="-442913">
              <a:spcAft>
                <a:spcPts val="1200"/>
              </a:spcAft>
              <a:buFont typeface="Wingdings" pitchFamily="2" charset="2"/>
              <a:buChar char="§"/>
            </a:pPr>
            <a:r>
              <a:rPr lang="en-US" sz="2400" dirty="0" smtClean="0">
                <a:latin typeface="Calibri"/>
                <a:ea typeface="Calibri"/>
                <a:cs typeface="Times New Roman"/>
              </a:rPr>
              <a:t>Housing Microfinance Regulations and Guidelines</a:t>
            </a:r>
          </a:p>
          <a:p>
            <a:pPr marL="442913" indent="-442913">
              <a:spcAft>
                <a:spcPts val="1200"/>
              </a:spcAft>
              <a:buFont typeface="Wingdings" pitchFamily="2" charset="2"/>
              <a:buChar char="§"/>
            </a:pPr>
            <a:r>
              <a:rPr lang="en-US" sz="2400" dirty="0" smtClean="0">
                <a:latin typeface="Calibri"/>
                <a:ea typeface="Calibri"/>
                <a:cs typeface="Times New Roman"/>
              </a:rPr>
              <a:t>Pakistan Mortgage Refinance Co.</a:t>
            </a:r>
          </a:p>
          <a:p>
            <a:pPr marL="442913" indent="-442913">
              <a:spcAft>
                <a:spcPts val="1200"/>
              </a:spcAft>
              <a:buFont typeface="Wingdings" pitchFamily="2" charset="2"/>
              <a:buChar char="§"/>
            </a:pPr>
            <a:r>
              <a:rPr lang="en-US" sz="2400" dirty="0" smtClean="0">
                <a:latin typeface="Calibri"/>
                <a:ea typeface="Calibri"/>
                <a:cs typeface="Times New Roman"/>
              </a:rPr>
              <a:t>Long Term Liquidity  Instruments like REITS, Mortgage Backed Securities</a:t>
            </a:r>
          </a:p>
          <a:p>
            <a:pPr marL="442913" indent="-442913">
              <a:spcAft>
                <a:spcPts val="1200"/>
              </a:spcAft>
              <a:buFont typeface="Wingdings" pitchFamily="2" charset="2"/>
              <a:buChar char="§"/>
            </a:pPr>
            <a:r>
              <a:rPr lang="en-US" sz="2400" dirty="0" smtClean="0">
                <a:latin typeface="Calibri"/>
                <a:ea typeface="Calibri"/>
                <a:cs typeface="Times New Roman"/>
              </a:rPr>
              <a:t>Developer Finance Regulations</a:t>
            </a:r>
          </a:p>
          <a:p>
            <a:pPr marL="442913" indent="-442913">
              <a:spcAft>
                <a:spcPts val="1200"/>
              </a:spcAft>
              <a:buFont typeface="Wingdings" pitchFamily="2" charset="2"/>
              <a:buChar char="§"/>
            </a:pPr>
            <a:r>
              <a:rPr lang="en-US" sz="2400" dirty="0" smtClean="0">
                <a:latin typeface="Calibri"/>
                <a:ea typeface="Calibri"/>
                <a:cs typeface="Times New Roman"/>
              </a:rPr>
              <a:t>Strengthen the Housing regulatory function at the SBP</a:t>
            </a:r>
          </a:p>
          <a:p>
            <a:pPr marL="442913" indent="-442913">
              <a:spcAft>
                <a:spcPts val="1200"/>
              </a:spcAft>
              <a:buFont typeface="Wingdings" pitchFamily="2" charset="2"/>
              <a:buChar char="§"/>
            </a:pPr>
            <a:r>
              <a:rPr lang="en-US" sz="2400" dirty="0" smtClean="0">
                <a:latin typeface="Calibri"/>
                <a:ea typeface="Calibri"/>
                <a:cs typeface="Times New Roman"/>
              </a:rPr>
              <a:t>India has a separate entity for the purpose as a subsidiary of RBI, which has turned around housing finance industry</a:t>
            </a:r>
          </a:p>
          <a:p>
            <a:pPr marL="442913" indent="-442913">
              <a:spcAft>
                <a:spcPts val="1200"/>
              </a:spcAft>
              <a:buFont typeface="Wingdings" pitchFamily="2" charset="2"/>
              <a:buChar char="§"/>
            </a:pPr>
            <a:endParaRPr lang="en-US" sz="2400" dirty="0" smtClean="0">
              <a:latin typeface="Calibri"/>
              <a:ea typeface="Calibri"/>
              <a:cs typeface="Times New Roman"/>
            </a:endParaRPr>
          </a:p>
        </p:txBody>
      </p:sp>
    </p:spTree>
    <p:extLst>
      <p:ext uri="{BB962C8B-B14F-4D97-AF65-F5344CB8AC3E}">
        <p14:creationId xmlns:p14="http://schemas.microsoft.com/office/powerpoint/2010/main" xmlns="" val="36904735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18E02C2A-56D2-49B1-97E3-1ED2664AF5DE}" type="slidenum">
              <a:rPr lang="en-US" smtClean="0"/>
              <a:pPr>
                <a:defRPr/>
              </a:pPr>
              <a:t>17</a:t>
            </a:fld>
            <a:endParaRPr lang="en-US"/>
          </a:p>
        </p:txBody>
      </p:sp>
      <p:sp>
        <p:nvSpPr>
          <p:cNvPr id="4" name="TextBox 3"/>
          <p:cNvSpPr txBox="1"/>
          <p:nvPr/>
        </p:nvSpPr>
        <p:spPr>
          <a:xfrm>
            <a:off x="876300" y="609600"/>
            <a:ext cx="7543800" cy="523220"/>
          </a:xfrm>
          <a:prstGeom prst="rect">
            <a:avLst/>
          </a:prstGeom>
          <a:noFill/>
        </p:spPr>
        <p:txBody>
          <a:bodyPr wrap="square" rtlCol="0">
            <a:spAutoFit/>
          </a:bodyPr>
          <a:lstStyle/>
          <a:p>
            <a:r>
              <a:rPr lang="en-US" sz="2800" b="1" dirty="0" smtClean="0">
                <a:solidFill>
                  <a:srgbClr val="296121"/>
                </a:solidFill>
              </a:rPr>
              <a:t>                         Role of SECP</a:t>
            </a:r>
          </a:p>
        </p:txBody>
      </p:sp>
      <p:sp>
        <p:nvSpPr>
          <p:cNvPr id="5" name="TextBox 4"/>
          <p:cNvSpPr txBox="1"/>
          <p:nvPr/>
        </p:nvSpPr>
        <p:spPr>
          <a:xfrm>
            <a:off x="533400" y="1676400"/>
            <a:ext cx="7886700" cy="4154984"/>
          </a:xfrm>
          <a:prstGeom prst="rect">
            <a:avLst/>
          </a:prstGeom>
          <a:noFill/>
        </p:spPr>
        <p:txBody>
          <a:bodyPr wrap="square" rtlCol="0">
            <a:spAutoFit/>
          </a:bodyPr>
          <a:lstStyle/>
          <a:p>
            <a:pPr marL="442913" indent="-442913">
              <a:spcAft>
                <a:spcPts val="1200"/>
              </a:spcAft>
              <a:buFont typeface="Wingdings" pitchFamily="2" charset="2"/>
              <a:buChar char="§"/>
            </a:pPr>
            <a:r>
              <a:rPr lang="en-US" sz="2000" dirty="0" smtClean="0">
                <a:latin typeface="Calibri"/>
                <a:ea typeface="Calibri"/>
                <a:cs typeface="Times New Roman"/>
              </a:rPr>
              <a:t>The </a:t>
            </a:r>
            <a:r>
              <a:rPr lang="en-US" sz="2000" dirty="0">
                <a:latin typeface="Calibri"/>
                <a:ea typeface="Calibri"/>
                <a:cs typeface="Times New Roman"/>
              </a:rPr>
              <a:t>SECP, as a regulator of the corporate sector, is to play a proactive role in promotion and </a:t>
            </a:r>
            <a:r>
              <a:rPr lang="en-US" sz="2000" dirty="0" smtClean="0">
                <a:latin typeface="Calibri"/>
                <a:ea typeface="Calibri"/>
                <a:cs typeface="Times New Roman"/>
              </a:rPr>
              <a:t>regulation </a:t>
            </a:r>
            <a:r>
              <a:rPr lang="en-US" sz="2000" dirty="0">
                <a:latin typeface="Calibri"/>
                <a:ea typeface="Calibri"/>
                <a:cs typeface="Times New Roman"/>
              </a:rPr>
              <a:t>of housing supply agents like Developer Industry, Construction </a:t>
            </a:r>
            <a:r>
              <a:rPr lang="en-US" sz="2000" dirty="0" smtClean="0">
                <a:latin typeface="Calibri"/>
                <a:ea typeface="Calibri"/>
                <a:cs typeface="Times New Roman"/>
              </a:rPr>
              <a:t>Materials </a:t>
            </a:r>
            <a:r>
              <a:rPr lang="en-US" sz="2000" dirty="0">
                <a:latin typeface="Calibri"/>
                <a:ea typeface="Calibri"/>
                <a:cs typeface="Times New Roman"/>
              </a:rPr>
              <a:t>Industry etc. </a:t>
            </a:r>
            <a:endParaRPr lang="en-US" sz="2000" dirty="0" smtClean="0">
              <a:latin typeface="Calibri"/>
              <a:ea typeface="Calibri"/>
              <a:cs typeface="Times New Roman"/>
            </a:endParaRPr>
          </a:p>
          <a:p>
            <a:pPr marL="442913" indent="-442913">
              <a:spcAft>
                <a:spcPts val="1200"/>
              </a:spcAft>
              <a:buFont typeface="Wingdings" pitchFamily="2" charset="2"/>
              <a:buChar char="§"/>
            </a:pPr>
            <a:r>
              <a:rPr lang="en-US" sz="2000" dirty="0" smtClean="0">
                <a:latin typeface="Calibri"/>
                <a:ea typeface="Calibri"/>
                <a:cs typeface="Times New Roman"/>
              </a:rPr>
              <a:t>Real-Estate Regulatory Authority/Regime: In </a:t>
            </a:r>
            <a:r>
              <a:rPr lang="en-US" sz="2000" dirty="0">
                <a:latin typeface="Calibri"/>
                <a:ea typeface="Calibri"/>
                <a:cs typeface="Times New Roman"/>
              </a:rPr>
              <a:t>Pakistan currently there is no specific regulatory regime for establishment and monitoring of Developer Industry in Pakistan.  </a:t>
            </a:r>
            <a:r>
              <a:rPr lang="en-US" sz="2000" dirty="0" smtClean="0">
                <a:latin typeface="Calibri"/>
                <a:ea typeface="Calibri"/>
                <a:cs typeface="Times New Roman"/>
              </a:rPr>
              <a:t>SECP is learnt to be working on this.</a:t>
            </a:r>
          </a:p>
          <a:p>
            <a:pPr marL="442913" indent="-442913">
              <a:spcAft>
                <a:spcPts val="1200"/>
              </a:spcAft>
              <a:buFont typeface="Wingdings" pitchFamily="2" charset="2"/>
              <a:buChar char="§"/>
            </a:pPr>
            <a:r>
              <a:rPr lang="en-US" sz="2000" dirty="0" smtClean="0">
                <a:latin typeface="Calibri"/>
                <a:ea typeface="Calibri"/>
                <a:cs typeface="Times New Roman"/>
              </a:rPr>
              <a:t>Guidelines on Private-Public Partnership Business Models.</a:t>
            </a:r>
          </a:p>
          <a:p>
            <a:pPr marL="442913" indent="-442913">
              <a:spcAft>
                <a:spcPts val="1200"/>
              </a:spcAft>
              <a:buFont typeface="Wingdings" pitchFamily="2" charset="2"/>
              <a:buChar char="§"/>
            </a:pPr>
            <a:r>
              <a:rPr lang="en-US" sz="2000" dirty="0" smtClean="0">
                <a:latin typeface="Calibri"/>
                <a:ea typeface="Calibri"/>
                <a:cs typeface="Times New Roman"/>
              </a:rPr>
              <a:t>Guidelines on Property Valuation </a:t>
            </a:r>
          </a:p>
          <a:p>
            <a:pPr marL="442913" indent="-442913">
              <a:spcAft>
                <a:spcPts val="1200"/>
              </a:spcAft>
              <a:buFont typeface="Wingdings" pitchFamily="2" charset="2"/>
              <a:buChar char="§"/>
            </a:pPr>
            <a:r>
              <a:rPr lang="en-US" sz="2000" dirty="0" smtClean="0">
                <a:latin typeface="Calibri"/>
                <a:ea typeface="Calibri"/>
                <a:cs typeface="Times New Roman"/>
              </a:rPr>
              <a:t>Alongwith </a:t>
            </a:r>
            <a:r>
              <a:rPr lang="en-US" sz="2000" dirty="0">
                <a:latin typeface="Calibri"/>
                <a:ea typeface="Calibri"/>
                <a:cs typeface="Times New Roman"/>
              </a:rPr>
              <a:t>other areas, the regulations should ensure that Residential Housing Projects are delivered as per approved specifications and time schedul</a:t>
            </a:r>
            <a:r>
              <a:rPr lang="en-US" sz="2400" dirty="0">
                <a:latin typeface="Calibri"/>
                <a:ea typeface="Calibri"/>
                <a:cs typeface="Times New Roman"/>
              </a:rPr>
              <a:t>e</a:t>
            </a:r>
            <a:endParaRPr lang="en-US" sz="2400" dirty="0"/>
          </a:p>
        </p:txBody>
      </p:sp>
    </p:spTree>
    <p:extLst>
      <p:ext uri="{BB962C8B-B14F-4D97-AF65-F5344CB8AC3E}">
        <p14:creationId xmlns:p14="http://schemas.microsoft.com/office/powerpoint/2010/main" xmlns="" val="29152844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18E02C2A-56D2-49B1-97E3-1ED2664AF5DE}" type="slidenum">
              <a:rPr lang="en-US" smtClean="0"/>
              <a:pPr>
                <a:defRPr/>
              </a:pPr>
              <a:t>18</a:t>
            </a:fld>
            <a:endParaRPr lang="en-US"/>
          </a:p>
        </p:txBody>
      </p:sp>
      <p:sp>
        <p:nvSpPr>
          <p:cNvPr id="4" name="TextBox 3"/>
          <p:cNvSpPr txBox="1"/>
          <p:nvPr/>
        </p:nvSpPr>
        <p:spPr>
          <a:xfrm>
            <a:off x="609600" y="533400"/>
            <a:ext cx="7772400" cy="523220"/>
          </a:xfrm>
          <a:prstGeom prst="rect">
            <a:avLst/>
          </a:prstGeom>
          <a:noFill/>
        </p:spPr>
        <p:txBody>
          <a:bodyPr wrap="square" rtlCol="0">
            <a:spAutoFit/>
          </a:bodyPr>
          <a:lstStyle/>
          <a:p>
            <a:pPr algn="ctr"/>
            <a:r>
              <a:rPr lang="en-US" sz="2800" b="1" dirty="0" smtClean="0">
                <a:solidFill>
                  <a:srgbClr val="296121"/>
                </a:solidFill>
              </a:rPr>
              <a:t>Role of other Stakeholders in Housing</a:t>
            </a:r>
            <a:endParaRPr lang="en-US" sz="2800" b="1" dirty="0">
              <a:solidFill>
                <a:srgbClr val="296121"/>
              </a:solidFill>
            </a:endParaRPr>
          </a:p>
        </p:txBody>
      </p:sp>
      <p:sp>
        <p:nvSpPr>
          <p:cNvPr id="5" name="TextBox 4"/>
          <p:cNvSpPr txBox="1"/>
          <p:nvPr/>
        </p:nvSpPr>
        <p:spPr>
          <a:xfrm>
            <a:off x="609600" y="1447800"/>
            <a:ext cx="8153400" cy="5293757"/>
          </a:xfrm>
          <a:prstGeom prst="rect">
            <a:avLst/>
          </a:prstGeom>
          <a:noFill/>
        </p:spPr>
        <p:txBody>
          <a:bodyPr wrap="square" rtlCol="0">
            <a:spAutoFit/>
          </a:bodyPr>
          <a:lstStyle/>
          <a:p>
            <a:pPr marL="442913" indent="-442913">
              <a:spcAft>
                <a:spcPts val="1200"/>
              </a:spcAft>
              <a:buFont typeface="Wingdings" pitchFamily="2" charset="2"/>
              <a:buChar char="§"/>
            </a:pPr>
            <a:r>
              <a:rPr lang="en-US" sz="2400" b="1" dirty="0">
                <a:latin typeface="Calibri"/>
                <a:ea typeface="Calibri"/>
                <a:cs typeface="Times New Roman"/>
              </a:rPr>
              <a:t>Role of FBR: </a:t>
            </a:r>
            <a:r>
              <a:rPr lang="en-US" sz="2400" dirty="0">
                <a:latin typeface="Calibri"/>
                <a:ea typeface="Calibri"/>
                <a:cs typeface="Times New Roman"/>
              </a:rPr>
              <a:t>Fiscal support to low-income housing by way of lower Income Tax, Sales tax, Levies </a:t>
            </a:r>
            <a:r>
              <a:rPr lang="en-US" sz="2400" dirty="0" err="1">
                <a:latin typeface="Calibri"/>
                <a:ea typeface="Calibri"/>
                <a:cs typeface="Times New Roman"/>
              </a:rPr>
              <a:t>etc</a:t>
            </a:r>
            <a:r>
              <a:rPr lang="en-US" sz="2400" dirty="0">
                <a:latin typeface="Calibri"/>
                <a:ea typeface="Calibri"/>
                <a:cs typeface="Times New Roman"/>
              </a:rPr>
              <a:t> </a:t>
            </a:r>
          </a:p>
          <a:p>
            <a:pPr marL="442913" indent="-442913">
              <a:spcAft>
                <a:spcPts val="1200"/>
              </a:spcAft>
              <a:buFont typeface="Wingdings" pitchFamily="2" charset="2"/>
              <a:buChar char="§"/>
            </a:pPr>
            <a:r>
              <a:rPr lang="en-US" sz="2400" b="1" dirty="0">
                <a:latin typeface="Calibri"/>
                <a:ea typeface="Calibri"/>
                <a:cs typeface="Times New Roman"/>
              </a:rPr>
              <a:t>Role of Building Control Authorities: </a:t>
            </a:r>
            <a:r>
              <a:rPr lang="en-US" sz="2400" dirty="0">
                <a:latin typeface="Calibri"/>
                <a:ea typeface="Calibri"/>
                <a:cs typeface="Times New Roman"/>
              </a:rPr>
              <a:t>Relaxed regulations like FARs for Low-Income Housing, Fees </a:t>
            </a:r>
            <a:r>
              <a:rPr lang="en-US" sz="2400" dirty="0" smtClean="0">
                <a:latin typeface="Calibri"/>
                <a:ea typeface="Calibri"/>
                <a:cs typeface="Times New Roman"/>
              </a:rPr>
              <a:t>etc</a:t>
            </a:r>
          </a:p>
          <a:p>
            <a:pPr marL="442913" indent="-442913">
              <a:spcAft>
                <a:spcPts val="1200"/>
              </a:spcAft>
              <a:buFont typeface="Wingdings" pitchFamily="2" charset="2"/>
              <a:buChar char="§"/>
            </a:pPr>
            <a:r>
              <a:rPr lang="en-US" sz="2400" dirty="0" smtClean="0">
                <a:latin typeface="Calibri"/>
                <a:ea typeface="Calibri"/>
                <a:cs typeface="Times New Roman"/>
              </a:rPr>
              <a:t>Role of </a:t>
            </a:r>
            <a:r>
              <a:rPr lang="en-US" sz="2400" b="1" dirty="0" smtClean="0">
                <a:latin typeface="Calibri"/>
                <a:ea typeface="Calibri"/>
                <a:cs typeface="Times New Roman"/>
              </a:rPr>
              <a:t>Architects and Civil Engineering </a:t>
            </a:r>
            <a:r>
              <a:rPr lang="en-US" sz="2400" dirty="0" smtClean="0">
                <a:latin typeface="Calibri"/>
                <a:ea typeface="Calibri"/>
                <a:cs typeface="Times New Roman"/>
              </a:rPr>
              <a:t>Designers</a:t>
            </a:r>
            <a:endParaRPr lang="en-US" sz="2400" dirty="0">
              <a:latin typeface="Calibri"/>
              <a:ea typeface="Calibri"/>
              <a:cs typeface="Times New Roman"/>
            </a:endParaRPr>
          </a:p>
          <a:p>
            <a:pPr marL="442913" indent="-442913">
              <a:spcAft>
                <a:spcPts val="1200"/>
              </a:spcAft>
              <a:buFont typeface="Wingdings" pitchFamily="2" charset="2"/>
              <a:buChar char="§"/>
            </a:pPr>
            <a:r>
              <a:rPr lang="en-US" sz="2400" b="1" dirty="0">
                <a:latin typeface="Calibri"/>
                <a:ea typeface="Calibri"/>
                <a:cs typeface="Times New Roman"/>
              </a:rPr>
              <a:t>Role of Urban Planners and Academia: </a:t>
            </a:r>
            <a:r>
              <a:rPr lang="en-US" sz="2400" dirty="0">
                <a:latin typeface="Calibri"/>
                <a:ea typeface="Calibri"/>
                <a:cs typeface="Times New Roman"/>
              </a:rPr>
              <a:t>Urban planning to cover development of new habitat, social and physical infrastructure etc.</a:t>
            </a:r>
          </a:p>
          <a:p>
            <a:pPr marL="442913" indent="-442913">
              <a:spcAft>
                <a:spcPts val="1200"/>
              </a:spcAft>
              <a:buFont typeface="Wingdings" pitchFamily="2" charset="2"/>
              <a:buChar char="§"/>
            </a:pPr>
            <a:r>
              <a:rPr lang="en-US" sz="2400" b="1" dirty="0">
                <a:latin typeface="Calibri"/>
                <a:ea typeface="Calibri"/>
                <a:cs typeface="Times New Roman"/>
              </a:rPr>
              <a:t>Developer Industry and Developers  Associations: </a:t>
            </a:r>
            <a:r>
              <a:rPr lang="en-US" sz="2400" dirty="0">
                <a:latin typeface="Calibri"/>
                <a:ea typeface="Calibri"/>
                <a:cs typeface="Times New Roman"/>
              </a:rPr>
              <a:t>Involve them in </a:t>
            </a:r>
            <a:r>
              <a:rPr lang="en-US" sz="2400" dirty="0" smtClean="0">
                <a:latin typeface="Calibri"/>
                <a:ea typeface="Calibri"/>
                <a:cs typeface="Times New Roman"/>
              </a:rPr>
              <a:t>planning and development through </a:t>
            </a:r>
            <a:r>
              <a:rPr lang="en-US" sz="2400" dirty="0">
                <a:latin typeface="Calibri"/>
                <a:ea typeface="Calibri"/>
                <a:cs typeface="Times New Roman"/>
              </a:rPr>
              <a:t>Private Public Partnership </a:t>
            </a:r>
            <a:r>
              <a:rPr lang="en-US" sz="2400" dirty="0" smtClean="0">
                <a:latin typeface="Calibri"/>
                <a:ea typeface="Calibri"/>
                <a:cs typeface="Times New Roman"/>
              </a:rPr>
              <a:t>etc.</a:t>
            </a:r>
            <a:endParaRPr lang="en-US" sz="2400" dirty="0">
              <a:latin typeface="Calibri"/>
              <a:ea typeface="Calibri"/>
              <a:cs typeface="Times New Roman"/>
            </a:endParaRPr>
          </a:p>
          <a:p>
            <a:endParaRPr lang="en-US" sz="2400" dirty="0">
              <a:latin typeface="Calibri"/>
              <a:ea typeface="Calibri"/>
              <a:cs typeface="Times New Roman"/>
            </a:endParaRPr>
          </a:p>
        </p:txBody>
      </p:sp>
    </p:spTree>
    <p:extLst>
      <p:ext uri="{BB962C8B-B14F-4D97-AF65-F5344CB8AC3E}">
        <p14:creationId xmlns:p14="http://schemas.microsoft.com/office/powerpoint/2010/main" xmlns="" val="7657093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18E02C2A-56D2-49B1-97E3-1ED2664AF5DE}" type="slidenum">
              <a:rPr lang="en-US" smtClean="0"/>
              <a:pPr>
                <a:defRPr/>
              </a:pPr>
              <a:t>19</a:t>
            </a:fld>
            <a:endParaRPr lang="en-US"/>
          </a:p>
        </p:txBody>
      </p:sp>
      <p:sp>
        <p:nvSpPr>
          <p:cNvPr id="4" name="TextBox 3"/>
          <p:cNvSpPr txBox="1"/>
          <p:nvPr/>
        </p:nvSpPr>
        <p:spPr>
          <a:xfrm>
            <a:off x="876300" y="228600"/>
            <a:ext cx="7543800" cy="954107"/>
          </a:xfrm>
          <a:prstGeom prst="rect">
            <a:avLst/>
          </a:prstGeom>
          <a:noFill/>
        </p:spPr>
        <p:txBody>
          <a:bodyPr wrap="square" rtlCol="0">
            <a:spAutoFit/>
          </a:bodyPr>
          <a:lstStyle/>
          <a:p>
            <a:r>
              <a:rPr lang="en-US" sz="2800" b="1" dirty="0" smtClean="0">
                <a:solidFill>
                  <a:srgbClr val="296121"/>
                </a:solidFill>
              </a:rPr>
              <a:t>                     Role of Developers</a:t>
            </a:r>
          </a:p>
          <a:p>
            <a:r>
              <a:rPr lang="en-US" sz="2800" b="1" dirty="0" smtClean="0">
                <a:solidFill>
                  <a:srgbClr val="296121"/>
                </a:solidFill>
              </a:rPr>
              <a:t>Developers will be key supply side agents </a:t>
            </a:r>
            <a:endParaRPr lang="en-US" sz="2800" b="1" dirty="0">
              <a:solidFill>
                <a:srgbClr val="296121"/>
              </a:solidFill>
            </a:endParaRPr>
          </a:p>
        </p:txBody>
      </p:sp>
      <p:sp>
        <p:nvSpPr>
          <p:cNvPr id="5" name="TextBox 4"/>
          <p:cNvSpPr txBox="1"/>
          <p:nvPr/>
        </p:nvSpPr>
        <p:spPr>
          <a:xfrm>
            <a:off x="533400" y="1371600"/>
            <a:ext cx="7886700" cy="4401205"/>
          </a:xfrm>
          <a:prstGeom prst="rect">
            <a:avLst/>
          </a:prstGeom>
          <a:noFill/>
        </p:spPr>
        <p:txBody>
          <a:bodyPr wrap="square" rtlCol="0">
            <a:spAutoFit/>
          </a:bodyPr>
          <a:lstStyle/>
          <a:p>
            <a:pPr marL="442913" indent="-442913">
              <a:spcAft>
                <a:spcPts val="1200"/>
              </a:spcAft>
              <a:buFont typeface="Wingdings" pitchFamily="2" charset="2"/>
              <a:buChar char="§"/>
            </a:pPr>
            <a:r>
              <a:rPr lang="en-US" sz="2400" dirty="0" smtClean="0">
                <a:latin typeface="Calibri"/>
                <a:ea typeface="Calibri"/>
                <a:cs typeface="Times New Roman"/>
              </a:rPr>
              <a:t>Low-Income Housing supply needs manufacturing scale production to provide economies of Scale</a:t>
            </a:r>
          </a:p>
          <a:p>
            <a:pPr marL="442913" indent="-442913">
              <a:spcAft>
                <a:spcPts val="1200"/>
              </a:spcAft>
              <a:buFont typeface="Wingdings" pitchFamily="2" charset="2"/>
              <a:buChar char="§"/>
            </a:pPr>
            <a:r>
              <a:rPr lang="en-US" sz="2400" dirty="0" smtClean="0">
                <a:latin typeface="Calibri"/>
                <a:ea typeface="Calibri"/>
                <a:cs typeface="Times New Roman"/>
              </a:rPr>
              <a:t>Role of Construction Technology</a:t>
            </a:r>
          </a:p>
          <a:p>
            <a:pPr marL="442913" indent="-442913">
              <a:spcAft>
                <a:spcPts val="1200"/>
              </a:spcAft>
              <a:buFont typeface="Wingdings" pitchFamily="2" charset="2"/>
              <a:buChar char="§"/>
            </a:pPr>
            <a:r>
              <a:rPr lang="en-US" sz="2400" dirty="0" smtClean="0">
                <a:latin typeface="Calibri"/>
                <a:ea typeface="Calibri"/>
                <a:cs typeface="Times New Roman"/>
              </a:rPr>
              <a:t>Role of innovation and standardization of Construction Materials.</a:t>
            </a:r>
          </a:p>
          <a:p>
            <a:pPr marL="442913" indent="-442913">
              <a:spcAft>
                <a:spcPts val="1200"/>
              </a:spcAft>
              <a:buFont typeface="Wingdings" pitchFamily="2" charset="2"/>
              <a:buChar char="§"/>
            </a:pPr>
            <a:r>
              <a:rPr lang="en-US" sz="2400" dirty="0" smtClean="0">
                <a:latin typeface="Calibri"/>
                <a:ea typeface="Calibri"/>
                <a:cs typeface="Times New Roman"/>
              </a:rPr>
              <a:t>The Developer Industry may need to have technology transfer under joint ventures with large scale developers in the region</a:t>
            </a:r>
          </a:p>
          <a:p>
            <a:pPr marL="442913" indent="-442913">
              <a:spcAft>
                <a:spcPts val="1200"/>
              </a:spcAft>
              <a:buFont typeface="Wingdings" pitchFamily="2" charset="2"/>
              <a:buChar char="§"/>
            </a:pPr>
            <a:r>
              <a:rPr lang="en-US" sz="2400" dirty="0" smtClean="0">
                <a:latin typeface="Calibri"/>
                <a:ea typeface="Calibri"/>
                <a:cs typeface="Times New Roman"/>
              </a:rPr>
              <a:t>Developers may also develop and promote Low-Income Housing Schemes outside PM’s LIH Program</a:t>
            </a:r>
          </a:p>
        </p:txBody>
      </p:sp>
    </p:spTree>
    <p:extLst>
      <p:ext uri="{BB962C8B-B14F-4D97-AF65-F5344CB8AC3E}">
        <p14:creationId xmlns:p14="http://schemas.microsoft.com/office/powerpoint/2010/main" xmlns="" val="2915284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587" y="1371600"/>
            <a:ext cx="8512413" cy="4572000"/>
          </a:xfrm>
        </p:spPr>
        <p:txBody>
          <a:bodyPr/>
          <a:lstStyle/>
          <a:p>
            <a:pPr algn="l"/>
            <a:r>
              <a:rPr lang="en-US" sz="3200" dirty="0" smtClean="0"/>
              <a:t>Given the magnitude of the housing shortage in the country and the budgetary constraints of both the provincial and federal governments, the program is aimed at finding market based viable and sustainable production of low income housing with enabling and facilitating role of federal and provincial governments, as well as all other stakeholders with a key role of private sector developer industry</a:t>
            </a:r>
            <a:r>
              <a:rPr lang="en-US" sz="2400" dirty="0" smtClean="0"/>
              <a:t>.</a:t>
            </a:r>
            <a:endParaRPr lang="en-US" sz="2400" dirty="0"/>
          </a:p>
        </p:txBody>
      </p:sp>
      <p:sp>
        <p:nvSpPr>
          <p:cNvPr id="5" name="TextBox 4"/>
          <p:cNvSpPr txBox="1"/>
          <p:nvPr/>
        </p:nvSpPr>
        <p:spPr>
          <a:xfrm>
            <a:off x="990600" y="304800"/>
            <a:ext cx="7543800" cy="707886"/>
          </a:xfrm>
          <a:prstGeom prst="rect">
            <a:avLst/>
          </a:prstGeom>
          <a:noFill/>
        </p:spPr>
        <p:txBody>
          <a:bodyPr wrap="square" rtlCol="0">
            <a:spAutoFit/>
          </a:bodyPr>
          <a:lstStyle/>
          <a:p>
            <a:r>
              <a:rPr lang="en-US" sz="4000" dirty="0" smtClean="0"/>
              <a:t>Housing, a Cherished Mission</a:t>
            </a:r>
            <a:endParaRPr lang="en-US" sz="4000"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509588" y="381000"/>
            <a:ext cx="8229600" cy="1371600"/>
          </a:xfrm>
        </p:spPr>
        <p:txBody>
          <a:bodyPr/>
          <a:lstStyle/>
          <a:p>
            <a:pPr>
              <a:lnSpc>
                <a:spcPct val="78000"/>
              </a:lnSpc>
              <a:defRPr/>
            </a:pPr>
            <a:r>
              <a:rPr lang="en-US" sz="3200" b="1" dirty="0" smtClean="0">
                <a:solidFill>
                  <a:srgbClr val="296121"/>
                </a:solidFill>
                <a:latin typeface="Arial" pitchFamily="34" charset="0"/>
                <a:cs typeface="Arial" pitchFamily="34" charset="0"/>
              </a:rPr>
              <a:t>A few success stories of </a:t>
            </a:r>
            <a:br>
              <a:rPr lang="en-US" sz="3200" b="1" dirty="0" smtClean="0">
                <a:solidFill>
                  <a:srgbClr val="296121"/>
                </a:solidFill>
                <a:latin typeface="Arial" pitchFamily="34" charset="0"/>
                <a:cs typeface="Arial" pitchFamily="34" charset="0"/>
              </a:rPr>
            </a:br>
            <a:r>
              <a:rPr lang="en-US" sz="3200" b="1" dirty="0" smtClean="0">
                <a:solidFill>
                  <a:srgbClr val="296121"/>
                </a:solidFill>
                <a:latin typeface="Arial" pitchFamily="34" charset="0"/>
                <a:cs typeface="Arial" pitchFamily="34" charset="0"/>
              </a:rPr>
              <a:t>“Low Cost-Low Income”   </a:t>
            </a:r>
            <a:br>
              <a:rPr lang="en-US" sz="3200" b="1" dirty="0" smtClean="0">
                <a:solidFill>
                  <a:srgbClr val="296121"/>
                </a:solidFill>
                <a:latin typeface="Arial" pitchFamily="34" charset="0"/>
                <a:cs typeface="Arial" pitchFamily="34" charset="0"/>
              </a:rPr>
            </a:br>
            <a:r>
              <a:rPr lang="en-US" sz="3200" b="1" dirty="0" smtClean="0">
                <a:solidFill>
                  <a:srgbClr val="296121"/>
                </a:solidFill>
                <a:latin typeface="Arial" pitchFamily="34" charset="0"/>
                <a:cs typeface="Arial" pitchFamily="34" charset="0"/>
              </a:rPr>
              <a:t>Housing Schemes</a:t>
            </a:r>
          </a:p>
        </p:txBody>
      </p:sp>
      <p:sp>
        <p:nvSpPr>
          <p:cNvPr id="52227" name="Content Placeholder 2"/>
          <p:cNvSpPr>
            <a:spLocks noGrp="1"/>
          </p:cNvSpPr>
          <p:nvPr>
            <p:ph idx="1"/>
          </p:nvPr>
        </p:nvSpPr>
        <p:spPr>
          <a:xfrm>
            <a:off x="477838" y="1935162"/>
            <a:ext cx="8229600" cy="4389438"/>
          </a:xfrm>
        </p:spPr>
        <p:txBody>
          <a:bodyPr/>
          <a:lstStyle/>
          <a:p>
            <a:pPr marL="68262" indent="0" algn="just" eaLnBrk="1" fontAlgn="auto" hangingPunct="1">
              <a:spcAft>
                <a:spcPts val="0"/>
              </a:spcAft>
              <a:buFont typeface="Wingdings" charset="2"/>
              <a:buNone/>
              <a:defRPr/>
            </a:pPr>
            <a:r>
              <a:rPr lang="en-US" sz="2400" b="1" dirty="0" smtClean="0">
                <a:latin typeface="Arial" pitchFamily="34" charset="0"/>
                <a:cs typeface="Arial" pitchFamily="34" charset="0"/>
              </a:rPr>
              <a:t>Public Sector Projects</a:t>
            </a:r>
          </a:p>
          <a:p>
            <a:pPr marL="509588" indent="-392113" algn="just" eaLnBrk="1" hangingPunct="1">
              <a:buClrTx/>
              <a:buFont typeface="Arial" pitchFamily="34" charset="0"/>
              <a:buChar char="•"/>
              <a:defRPr/>
            </a:pPr>
            <a:r>
              <a:rPr lang="en-US" sz="2000" dirty="0" err="1" smtClean="0">
                <a:latin typeface="Arial" pitchFamily="34" charset="0"/>
                <a:cs typeface="Arial" pitchFamily="34" charset="0"/>
              </a:rPr>
              <a:t>Korangi</a:t>
            </a:r>
            <a:r>
              <a:rPr lang="en-US" sz="2000" dirty="0" smtClean="0">
                <a:latin typeface="Arial" pitchFamily="34" charset="0"/>
                <a:cs typeface="Arial" pitchFamily="34" charset="0"/>
              </a:rPr>
              <a:t> Town Project, </a:t>
            </a:r>
            <a:r>
              <a:rPr lang="en-US" sz="2000" dirty="0" err="1" smtClean="0">
                <a:latin typeface="Arial" pitchFamily="34" charset="0"/>
                <a:cs typeface="Arial" pitchFamily="34" charset="0"/>
              </a:rPr>
              <a:t>Surjani</a:t>
            </a:r>
            <a:r>
              <a:rPr lang="en-US" sz="2000" dirty="0" smtClean="0">
                <a:latin typeface="Arial" pitchFamily="34" charset="0"/>
                <a:cs typeface="Arial" pitchFamily="34" charset="0"/>
              </a:rPr>
              <a:t> Town, </a:t>
            </a:r>
            <a:r>
              <a:rPr lang="en-US" sz="2000" dirty="0" err="1" smtClean="0">
                <a:latin typeface="Arial" pitchFamily="34" charset="0"/>
                <a:cs typeface="Arial" pitchFamily="34" charset="0"/>
              </a:rPr>
              <a:t>Liyari</a:t>
            </a:r>
            <a:r>
              <a:rPr lang="en-US" sz="2000" dirty="0" smtClean="0">
                <a:latin typeface="Arial" pitchFamily="34" charset="0"/>
                <a:cs typeface="Arial" pitchFamily="34" charset="0"/>
              </a:rPr>
              <a:t> Expressway Projects(3)-Karachi and </a:t>
            </a:r>
            <a:r>
              <a:rPr lang="en-US" sz="2000" dirty="0" err="1" smtClean="0">
                <a:latin typeface="Arial" pitchFamily="34" charset="0"/>
                <a:cs typeface="Arial" pitchFamily="34" charset="0"/>
              </a:rPr>
              <a:t>Ashiana</a:t>
            </a:r>
            <a:r>
              <a:rPr lang="en-US" sz="2000" dirty="0" smtClean="0">
                <a:latin typeface="Arial" pitchFamily="34" charset="0"/>
                <a:cs typeface="Arial" pitchFamily="34" charset="0"/>
              </a:rPr>
              <a:t> Housing Scheme-Punjab</a:t>
            </a:r>
          </a:p>
          <a:p>
            <a:pPr marL="117475" indent="0" algn="just" eaLnBrk="1" hangingPunct="1">
              <a:buClrTx/>
              <a:buFont typeface="Wingdings 2" pitchFamily="18" charset="2"/>
              <a:buNone/>
              <a:defRPr/>
            </a:pPr>
            <a:endParaRPr lang="en-US" sz="200" dirty="0" smtClean="0">
              <a:latin typeface="Arial" pitchFamily="34" charset="0"/>
              <a:cs typeface="Arial" pitchFamily="34" charset="0"/>
            </a:endParaRPr>
          </a:p>
          <a:p>
            <a:pPr marL="68262" indent="0" algn="just" eaLnBrk="1" fontAlgn="auto" hangingPunct="1">
              <a:spcAft>
                <a:spcPts val="0"/>
              </a:spcAft>
              <a:buFont typeface="Wingdings" charset="2"/>
              <a:buNone/>
              <a:defRPr/>
            </a:pPr>
            <a:r>
              <a:rPr lang="en-US" sz="2400" b="1" dirty="0" smtClean="0">
                <a:latin typeface="Arial" pitchFamily="34" charset="0"/>
                <a:cs typeface="Arial" pitchFamily="34" charset="0"/>
              </a:rPr>
              <a:t>Public-Private Partnership</a:t>
            </a:r>
          </a:p>
          <a:p>
            <a:pPr marL="530225" indent="-461963" algn="just" eaLnBrk="1" fontAlgn="auto" hangingPunct="1">
              <a:spcAft>
                <a:spcPts val="0"/>
              </a:spcAft>
              <a:buClrTx/>
              <a:buFont typeface="Arial" pitchFamily="34" charset="0"/>
              <a:buChar char="•"/>
              <a:defRPr/>
            </a:pPr>
            <a:r>
              <a:rPr lang="en-US" sz="2000" dirty="0" smtClean="0">
                <a:latin typeface="Arial" pitchFamily="34" charset="0"/>
                <a:cs typeface="Arial" pitchFamily="34" charset="0"/>
              </a:rPr>
              <a:t>Al-</a:t>
            </a:r>
            <a:r>
              <a:rPr lang="en-US" sz="2000" dirty="0" err="1" smtClean="0">
                <a:latin typeface="Arial" pitchFamily="34" charset="0"/>
                <a:cs typeface="Arial" pitchFamily="34" charset="0"/>
              </a:rPr>
              <a:t>Azam</a:t>
            </a:r>
            <a:r>
              <a:rPr lang="en-US" sz="2000" dirty="0" smtClean="0">
                <a:latin typeface="Arial" pitchFamily="34" charset="0"/>
                <a:cs typeface="Arial" pitchFamily="34" charset="0"/>
              </a:rPr>
              <a:t> Apartments, </a:t>
            </a:r>
            <a:r>
              <a:rPr lang="en-US" sz="2000" dirty="0" err="1" smtClean="0">
                <a:latin typeface="Arial" pitchFamily="34" charset="0"/>
                <a:cs typeface="Arial" pitchFamily="34" charset="0"/>
              </a:rPr>
              <a:t>Maymar</a:t>
            </a:r>
            <a:r>
              <a:rPr lang="en-US" sz="2000" dirty="0" smtClean="0">
                <a:latin typeface="Arial" pitchFamily="34" charset="0"/>
                <a:cs typeface="Arial" pitchFamily="34" charset="0"/>
              </a:rPr>
              <a:t> Apartments, </a:t>
            </a:r>
            <a:r>
              <a:rPr lang="en-US" sz="2000" dirty="0" err="1" smtClean="0">
                <a:latin typeface="Arial" pitchFamily="34" charset="0"/>
                <a:cs typeface="Arial" pitchFamily="34" charset="0"/>
              </a:rPr>
              <a:t>Khuda</a:t>
            </a:r>
            <a:r>
              <a:rPr lang="en-US" sz="2000" dirty="0" smtClean="0">
                <a:latin typeface="Arial" pitchFamily="34" charset="0"/>
                <a:cs typeface="Arial" pitchFamily="34" charset="0"/>
              </a:rPr>
              <a:t> Ki </a:t>
            </a:r>
            <a:r>
              <a:rPr lang="en-US" sz="2000" dirty="0" err="1" smtClean="0">
                <a:latin typeface="Arial" pitchFamily="34" charset="0"/>
                <a:cs typeface="Arial" pitchFamily="34" charset="0"/>
              </a:rPr>
              <a:t>Basti</a:t>
            </a:r>
            <a:r>
              <a:rPr lang="en-US" sz="2000" dirty="0" smtClean="0">
                <a:latin typeface="Arial" pitchFamily="34" charset="0"/>
                <a:cs typeface="Arial" pitchFamily="34" charset="0"/>
              </a:rPr>
              <a:t> (KKB-1,2,3) where </a:t>
            </a:r>
            <a:r>
              <a:rPr lang="en-US" sz="2000" dirty="0" err="1" smtClean="0">
                <a:latin typeface="Arial" pitchFamily="34" charset="0"/>
                <a:cs typeface="Arial" pitchFamily="34" charset="0"/>
              </a:rPr>
              <a:t>Govt</a:t>
            </a:r>
            <a:r>
              <a:rPr lang="en-US" sz="2000" dirty="0" smtClean="0">
                <a:latin typeface="Arial" pitchFamily="34" charset="0"/>
                <a:cs typeface="Arial" pitchFamily="34" charset="0"/>
              </a:rPr>
              <a:t> provided land at concessional price.</a:t>
            </a:r>
          </a:p>
          <a:p>
            <a:pPr marL="68262" indent="0" algn="just" eaLnBrk="1" fontAlgn="auto" hangingPunct="1">
              <a:spcAft>
                <a:spcPts val="0"/>
              </a:spcAft>
              <a:buClrTx/>
              <a:buFont typeface="Wingdings 2" pitchFamily="18" charset="2"/>
              <a:buNone/>
              <a:defRPr/>
            </a:pPr>
            <a:endParaRPr lang="en-US" sz="100" dirty="0" smtClean="0">
              <a:latin typeface="Arial" pitchFamily="34" charset="0"/>
              <a:cs typeface="Arial" pitchFamily="34" charset="0"/>
            </a:endParaRPr>
          </a:p>
          <a:p>
            <a:pPr marL="68262" indent="0" algn="just" eaLnBrk="1" fontAlgn="auto" hangingPunct="1">
              <a:spcAft>
                <a:spcPts val="0"/>
              </a:spcAft>
              <a:buFont typeface="Wingdings" charset="2"/>
              <a:buNone/>
              <a:defRPr/>
            </a:pPr>
            <a:r>
              <a:rPr lang="en-US" sz="2400" b="1" dirty="0" smtClean="0">
                <a:latin typeface="Arial" pitchFamily="34" charset="0"/>
                <a:cs typeface="Arial" pitchFamily="34" charset="0"/>
              </a:rPr>
              <a:t>Pure Private Sector Initiatives</a:t>
            </a:r>
          </a:p>
          <a:p>
            <a:pPr marL="530225" indent="-461963" algn="just" eaLnBrk="1" fontAlgn="auto" hangingPunct="1">
              <a:spcAft>
                <a:spcPts val="0"/>
              </a:spcAft>
              <a:buClrTx/>
              <a:buFont typeface="Arial" pitchFamily="34" charset="0"/>
              <a:buChar char="•"/>
              <a:defRPr/>
            </a:pPr>
            <a:r>
              <a:rPr lang="en-US" sz="2000" dirty="0" err="1" smtClean="0">
                <a:latin typeface="Arial" pitchFamily="34" charset="0"/>
                <a:cs typeface="Arial" pitchFamily="34" charset="0"/>
              </a:rPr>
              <a:t>Awami</a:t>
            </a:r>
            <a:r>
              <a:rPr lang="en-US" sz="2000" dirty="0" smtClean="0">
                <a:latin typeface="Arial" pitchFamily="34" charset="0"/>
                <a:cs typeface="Arial" pitchFamily="34" charset="0"/>
              </a:rPr>
              <a:t> Villas, Rawalpindi</a:t>
            </a:r>
          </a:p>
          <a:p>
            <a:pPr marL="530225" indent="-461963" algn="just" eaLnBrk="1" fontAlgn="auto" hangingPunct="1">
              <a:spcAft>
                <a:spcPts val="0"/>
              </a:spcAft>
              <a:buClrTx/>
              <a:buFont typeface="Arial" pitchFamily="34" charset="0"/>
              <a:buChar char="•"/>
              <a:defRPr/>
            </a:pPr>
            <a:r>
              <a:rPr lang="en-US" sz="2000" dirty="0" smtClean="0">
                <a:latin typeface="Arial" pitchFamily="34" charset="0"/>
                <a:cs typeface="Arial" pitchFamily="34" charset="0"/>
              </a:rPr>
              <a:t>Heritage Homes, Lahore</a:t>
            </a:r>
          </a:p>
          <a:p>
            <a:pPr marL="530225" indent="-461963" algn="just" eaLnBrk="1" fontAlgn="auto" hangingPunct="1">
              <a:spcAft>
                <a:spcPts val="0"/>
              </a:spcAft>
              <a:buClrTx/>
              <a:buFont typeface="Arial" pitchFamily="34" charset="0"/>
              <a:buChar char="•"/>
              <a:defRPr/>
            </a:pPr>
            <a:r>
              <a:rPr lang="en-US" sz="2000" dirty="0" err="1" smtClean="0">
                <a:latin typeface="Arial" pitchFamily="34" charset="0"/>
                <a:cs typeface="Arial" pitchFamily="34" charset="0"/>
              </a:rPr>
              <a:t>Niya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Nazimabad</a:t>
            </a:r>
            <a:r>
              <a:rPr lang="en-US" sz="2000" dirty="0" smtClean="0">
                <a:latin typeface="Arial" pitchFamily="34" charset="0"/>
                <a:cs typeface="Arial" pitchFamily="34" charset="0"/>
              </a:rPr>
              <a:t>, Karachi </a:t>
            </a:r>
          </a:p>
          <a:p>
            <a:pPr marL="530225" indent="-461963" algn="just" eaLnBrk="1" fontAlgn="auto" hangingPunct="1">
              <a:spcAft>
                <a:spcPts val="0"/>
              </a:spcAft>
              <a:buClrTx/>
              <a:buFont typeface="Arial" pitchFamily="34" charset="0"/>
              <a:buChar char="•"/>
              <a:defRPr/>
            </a:pPr>
            <a:r>
              <a:rPr lang="en-US" sz="2000" dirty="0" err="1" smtClean="0">
                <a:latin typeface="Arial" pitchFamily="34" charset="0"/>
                <a:cs typeface="Arial" pitchFamily="34" charset="0"/>
              </a:rPr>
              <a:t>Khayaban</a:t>
            </a:r>
            <a:r>
              <a:rPr lang="en-US" sz="2000" dirty="0">
                <a:latin typeface="Arial" pitchFamily="34" charset="0"/>
                <a:cs typeface="Arial" pitchFamily="34" charset="0"/>
              </a:rPr>
              <a:t>-</a:t>
            </a:r>
            <a:r>
              <a:rPr lang="en-US" sz="2000" dirty="0" smtClean="0">
                <a:latin typeface="Arial" pitchFamily="34" charset="0"/>
                <a:cs typeface="Arial" pitchFamily="34" charset="0"/>
              </a:rPr>
              <a:t>e </a:t>
            </a:r>
            <a:r>
              <a:rPr lang="en-US" sz="2000" dirty="0" err="1" smtClean="0">
                <a:latin typeface="Arial" pitchFamily="34" charset="0"/>
                <a:cs typeface="Arial" pitchFamily="34" charset="0"/>
              </a:rPr>
              <a:t>Ameen</a:t>
            </a:r>
            <a:r>
              <a:rPr lang="en-US" sz="2000" dirty="0" smtClean="0">
                <a:latin typeface="Arial" pitchFamily="34" charset="0"/>
                <a:cs typeface="Arial" pitchFamily="34" charset="0"/>
              </a:rPr>
              <a:t>, Lahore</a:t>
            </a:r>
          </a:p>
        </p:txBody>
      </p:sp>
      <p:sp>
        <p:nvSpPr>
          <p:cNvPr id="8" name="Slide Number Placeholder 7"/>
          <p:cNvSpPr>
            <a:spLocks noGrp="1"/>
          </p:cNvSpPr>
          <p:nvPr>
            <p:ph type="sldNum" sz="quarter" idx="4294967295"/>
          </p:nvPr>
        </p:nvSpPr>
        <p:spPr>
          <a:xfrm>
            <a:off x="7924800" y="6356350"/>
            <a:ext cx="762000" cy="365125"/>
          </a:xfrm>
          <a:prstGeom prst="rect">
            <a:avLst/>
          </a:prstGeom>
        </p:spPr>
        <p:txBody>
          <a:bodyPr/>
          <a:lstStyle/>
          <a:p>
            <a:pPr>
              <a:defRPr/>
            </a:pPr>
            <a:fld id="{4329BDD8-424D-414E-8DDE-D53D27147AAE}"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18E02C2A-56D2-49B1-97E3-1ED2664AF5DE}" type="slidenum">
              <a:rPr lang="en-US" smtClean="0"/>
              <a:pPr>
                <a:defRPr/>
              </a:pPr>
              <a:t>21</a:t>
            </a:fld>
            <a:endParaRPr lang="en-US"/>
          </a:p>
        </p:txBody>
      </p:sp>
      <p:sp>
        <p:nvSpPr>
          <p:cNvPr id="4" name="TextBox 3"/>
          <p:cNvSpPr txBox="1"/>
          <p:nvPr/>
        </p:nvSpPr>
        <p:spPr>
          <a:xfrm>
            <a:off x="990600" y="381000"/>
            <a:ext cx="6934200" cy="523220"/>
          </a:xfrm>
          <a:prstGeom prst="rect">
            <a:avLst/>
          </a:prstGeom>
          <a:noFill/>
        </p:spPr>
        <p:txBody>
          <a:bodyPr wrap="square" rtlCol="0">
            <a:spAutoFit/>
          </a:bodyPr>
          <a:lstStyle/>
          <a:p>
            <a:pPr algn="ctr"/>
            <a:r>
              <a:rPr lang="en-US" sz="2800" b="1" dirty="0" smtClean="0">
                <a:solidFill>
                  <a:srgbClr val="296121"/>
                </a:solidFill>
              </a:rPr>
              <a:t>Role of HBFC and Financial Institutions</a:t>
            </a:r>
            <a:endParaRPr lang="en-US" sz="2800" b="1" dirty="0">
              <a:solidFill>
                <a:srgbClr val="296121"/>
              </a:solidFill>
            </a:endParaRPr>
          </a:p>
        </p:txBody>
      </p:sp>
      <p:sp>
        <p:nvSpPr>
          <p:cNvPr id="5" name="TextBox 4"/>
          <p:cNvSpPr txBox="1"/>
          <p:nvPr/>
        </p:nvSpPr>
        <p:spPr>
          <a:xfrm>
            <a:off x="762000" y="1143000"/>
            <a:ext cx="7848600" cy="5262979"/>
          </a:xfrm>
          <a:prstGeom prst="rect">
            <a:avLst/>
          </a:prstGeom>
          <a:noFill/>
        </p:spPr>
        <p:txBody>
          <a:bodyPr wrap="square" rtlCol="0">
            <a:spAutoFit/>
          </a:bodyPr>
          <a:lstStyle/>
          <a:p>
            <a:r>
              <a:rPr lang="en-US" b="1" dirty="0" smtClean="0"/>
              <a:t>HBFC to be put on track</a:t>
            </a:r>
            <a:r>
              <a:rPr lang="en-US" dirty="0" smtClean="0"/>
              <a:t>:: </a:t>
            </a:r>
          </a:p>
          <a:p>
            <a:pPr marL="285750" indent="-285750">
              <a:spcAft>
                <a:spcPts val="600"/>
              </a:spcAft>
              <a:buFont typeface="Wingdings" pitchFamily="2" charset="2"/>
              <a:buChar char="§"/>
            </a:pPr>
            <a:r>
              <a:rPr lang="en-US" dirty="0"/>
              <a:t>During last few years HBFC has lost track of the very purpose it was established, that is housing finance to low and middle income segment of population.</a:t>
            </a:r>
          </a:p>
          <a:p>
            <a:pPr marL="285750" indent="-285750">
              <a:spcAft>
                <a:spcPts val="600"/>
              </a:spcAft>
              <a:buFont typeface="Wingdings" pitchFamily="2" charset="2"/>
              <a:buChar char="§"/>
            </a:pPr>
            <a:r>
              <a:rPr lang="en-US" dirty="0"/>
              <a:t>Its yearly loaning is much less than its operational expenses</a:t>
            </a:r>
          </a:p>
          <a:p>
            <a:pPr marL="285750" indent="-285750">
              <a:spcAft>
                <a:spcPts val="600"/>
              </a:spcAft>
              <a:buFont typeface="Wingdings" pitchFamily="2" charset="2"/>
              <a:buChar char="§"/>
            </a:pPr>
            <a:r>
              <a:rPr lang="en-US" dirty="0"/>
              <a:t>Such specialized housing finance institutions proudly successfully operate around the globe and more so in Asia-Pacific region e.g., HDFC-India </a:t>
            </a:r>
            <a:r>
              <a:rPr lang="en-US" dirty="0" smtClean="0"/>
              <a:t>and GH Bank, Thailand.</a:t>
            </a:r>
            <a:endParaRPr lang="en-US" dirty="0"/>
          </a:p>
          <a:p>
            <a:pPr marL="285750" indent="-285750">
              <a:spcAft>
                <a:spcPts val="600"/>
              </a:spcAft>
              <a:buFont typeface="Wingdings" pitchFamily="2" charset="2"/>
              <a:buChar char="§"/>
            </a:pPr>
            <a:r>
              <a:rPr lang="en-US" dirty="0" smtClean="0"/>
              <a:t>Indeed </a:t>
            </a:r>
            <a:r>
              <a:rPr lang="en-US" dirty="0"/>
              <a:t>HBFC needs to be made a viable and sustainable entity to continue, being the only institution in the country to serve shelterless poor with a wider financial inclusion and geographical spread.</a:t>
            </a:r>
          </a:p>
          <a:p>
            <a:pPr>
              <a:spcAft>
                <a:spcPts val="600"/>
              </a:spcAft>
            </a:pPr>
            <a:endParaRPr lang="en-US" sz="1000" dirty="0" smtClean="0"/>
          </a:p>
          <a:p>
            <a:r>
              <a:rPr lang="en-US" b="1" dirty="0" smtClean="0"/>
              <a:t>Commercial banks:</a:t>
            </a:r>
          </a:p>
          <a:p>
            <a:pPr marL="285750" indent="-285750">
              <a:spcAft>
                <a:spcPts val="600"/>
              </a:spcAft>
              <a:buFont typeface="Wingdings" pitchFamily="2" charset="2"/>
              <a:buChar char="§"/>
            </a:pPr>
            <a:r>
              <a:rPr lang="en-US" dirty="0" smtClean="0"/>
              <a:t>May be directed to play an active role in housing and housing finance for lower and high income segment housing.</a:t>
            </a:r>
          </a:p>
          <a:p>
            <a:pPr marL="285750" indent="-285750">
              <a:spcAft>
                <a:spcPts val="600"/>
              </a:spcAft>
              <a:buFont typeface="Wingdings" pitchFamily="2" charset="2"/>
              <a:buChar char="§"/>
            </a:pPr>
            <a:r>
              <a:rPr lang="en-US" dirty="0" smtClean="0"/>
              <a:t>Commercial Bank’s lending  for Low-Income Housing, to be made under Priority Lending, like in India, Thailand etc.</a:t>
            </a:r>
            <a:endParaRPr lang="en-US" dirty="0"/>
          </a:p>
        </p:txBody>
      </p:sp>
    </p:spTree>
    <p:extLst>
      <p:ext uri="{BB962C8B-B14F-4D97-AF65-F5344CB8AC3E}">
        <p14:creationId xmlns:p14="http://schemas.microsoft.com/office/powerpoint/2010/main" xmlns="" val="318140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405825"/>
            <a:ext cx="7391400" cy="584775"/>
          </a:xfrm>
          <a:prstGeom prst="rect">
            <a:avLst/>
          </a:prstGeom>
          <a:noFill/>
        </p:spPr>
        <p:txBody>
          <a:bodyPr wrap="square" rtlCol="0">
            <a:spAutoFit/>
          </a:bodyPr>
          <a:lstStyle/>
          <a:p>
            <a:pPr algn="ctr"/>
            <a:r>
              <a:rPr lang="en-US" sz="3200" b="1" dirty="0" smtClean="0">
                <a:solidFill>
                  <a:srgbClr val="296121"/>
                </a:solidFill>
              </a:rPr>
              <a:t>Housing Microfinance (HMF)</a:t>
            </a:r>
            <a:endParaRPr lang="en-US" sz="3200" b="1" dirty="0">
              <a:solidFill>
                <a:srgbClr val="296121"/>
              </a:solidFill>
            </a:endParaRPr>
          </a:p>
        </p:txBody>
      </p:sp>
      <p:sp>
        <p:nvSpPr>
          <p:cNvPr id="5" name="TextBox 4"/>
          <p:cNvSpPr txBox="1"/>
          <p:nvPr/>
        </p:nvSpPr>
        <p:spPr>
          <a:xfrm>
            <a:off x="838200" y="1219200"/>
            <a:ext cx="7620000" cy="5570756"/>
          </a:xfrm>
          <a:prstGeom prst="rect">
            <a:avLst/>
          </a:prstGeom>
          <a:noFill/>
        </p:spPr>
        <p:txBody>
          <a:bodyPr wrap="square" rtlCol="0">
            <a:spAutoFit/>
          </a:bodyPr>
          <a:lstStyle/>
          <a:p>
            <a:pPr marL="442913" indent="-442913">
              <a:spcAft>
                <a:spcPts val="1200"/>
              </a:spcAft>
              <a:buFont typeface="Wingdings" pitchFamily="2" charset="2"/>
              <a:buChar char="§"/>
            </a:pPr>
            <a:r>
              <a:rPr lang="en-US" sz="2400" dirty="0" smtClean="0">
                <a:latin typeface="Calibri"/>
                <a:ea typeface="Calibri"/>
                <a:cs typeface="Times New Roman"/>
              </a:rPr>
              <a:t>Currently </a:t>
            </a:r>
            <a:r>
              <a:rPr lang="en-US" sz="2400" dirty="0">
                <a:latin typeface="Calibri"/>
                <a:ea typeface="Calibri"/>
                <a:cs typeface="Times New Roman"/>
              </a:rPr>
              <a:t>there is no specialized housing microfinance institution in the Country to </a:t>
            </a:r>
            <a:r>
              <a:rPr lang="en-US" sz="2400" dirty="0" smtClean="0">
                <a:latin typeface="Calibri"/>
                <a:ea typeface="Calibri"/>
                <a:cs typeface="Times New Roman"/>
              </a:rPr>
              <a:t>serve </a:t>
            </a:r>
            <a:r>
              <a:rPr lang="en-US" sz="2400" dirty="0" err="1" smtClean="0">
                <a:latin typeface="Calibri"/>
                <a:ea typeface="Calibri"/>
                <a:cs typeface="Times New Roman"/>
              </a:rPr>
              <a:t>shelterless</a:t>
            </a:r>
            <a:r>
              <a:rPr lang="en-US" sz="2400" dirty="0" smtClean="0">
                <a:latin typeface="Calibri"/>
                <a:ea typeface="Calibri"/>
                <a:cs typeface="Times New Roman"/>
              </a:rPr>
              <a:t> </a:t>
            </a:r>
            <a:r>
              <a:rPr lang="en-US" sz="2400" dirty="0">
                <a:latin typeface="Calibri"/>
                <a:ea typeface="Calibri"/>
                <a:cs typeface="Times New Roman"/>
              </a:rPr>
              <a:t>poor of the country. </a:t>
            </a:r>
            <a:endParaRPr lang="en-US" sz="2400" dirty="0" smtClean="0">
              <a:latin typeface="Calibri"/>
              <a:ea typeface="Calibri"/>
              <a:cs typeface="Times New Roman"/>
            </a:endParaRPr>
          </a:p>
          <a:p>
            <a:pPr marL="442913" indent="-442913">
              <a:spcAft>
                <a:spcPts val="1200"/>
              </a:spcAft>
              <a:buFont typeface="Wingdings" pitchFamily="2" charset="2"/>
              <a:buChar char="§"/>
            </a:pPr>
            <a:r>
              <a:rPr lang="en-US" sz="2400" dirty="0" smtClean="0">
                <a:latin typeface="Calibri"/>
                <a:ea typeface="Calibri"/>
                <a:cs typeface="Times New Roman"/>
              </a:rPr>
              <a:t>The </a:t>
            </a:r>
            <a:r>
              <a:rPr lang="en-US" sz="2400" dirty="0">
                <a:latin typeface="Calibri"/>
                <a:ea typeface="Calibri"/>
                <a:cs typeface="Times New Roman"/>
              </a:rPr>
              <a:t>Financial Institutions like HBFC and Commercial Banks may be encouraged to set up specialized Housing Microfinance Institutions at provincial level. </a:t>
            </a:r>
            <a:endParaRPr lang="en-US" sz="2400" dirty="0" smtClean="0">
              <a:latin typeface="Calibri"/>
              <a:ea typeface="Calibri"/>
              <a:cs typeface="Times New Roman"/>
            </a:endParaRPr>
          </a:p>
          <a:p>
            <a:pPr marL="442913" indent="-442913">
              <a:spcAft>
                <a:spcPts val="1200"/>
              </a:spcAft>
              <a:buFont typeface="Wingdings" pitchFamily="2" charset="2"/>
              <a:buChar char="§"/>
            </a:pPr>
            <a:r>
              <a:rPr lang="en-US" sz="2400" dirty="0" smtClean="0">
                <a:latin typeface="Calibri"/>
                <a:ea typeface="Calibri"/>
                <a:cs typeface="Times New Roman"/>
              </a:rPr>
              <a:t>For </a:t>
            </a:r>
            <a:r>
              <a:rPr lang="en-US" sz="2400" dirty="0">
                <a:latin typeface="Calibri"/>
                <a:ea typeface="Calibri"/>
                <a:cs typeface="Times New Roman"/>
              </a:rPr>
              <a:t>the purpose the existing regulatory regime for MFIs be amended accordingly by the SBP. </a:t>
            </a:r>
            <a:endParaRPr lang="en-US" sz="2400" dirty="0" smtClean="0">
              <a:latin typeface="Calibri"/>
              <a:ea typeface="Calibri"/>
              <a:cs typeface="Times New Roman"/>
            </a:endParaRPr>
          </a:p>
          <a:p>
            <a:pPr marL="442913" indent="-442913">
              <a:spcAft>
                <a:spcPts val="1200"/>
              </a:spcAft>
              <a:buFont typeface="Wingdings" pitchFamily="2" charset="2"/>
              <a:buChar char="§"/>
            </a:pPr>
            <a:r>
              <a:rPr lang="en-US" sz="2400" dirty="0" smtClean="0">
                <a:latin typeface="Calibri"/>
                <a:ea typeface="Calibri"/>
                <a:cs typeface="Times New Roman"/>
              </a:rPr>
              <a:t>Low-Income housing finance be covered under priority lending by SBP</a:t>
            </a:r>
          </a:p>
          <a:p>
            <a:pPr marL="442913" indent="-442913">
              <a:spcAft>
                <a:spcPts val="1200"/>
              </a:spcAft>
            </a:pPr>
            <a:r>
              <a:rPr lang="en-US" sz="2400" b="1" dirty="0" smtClean="0">
                <a:latin typeface="Calibri"/>
                <a:ea typeface="Calibri"/>
                <a:cs typeface="Times New Roman"/>
              </a:rPr>
              <a:t>Pakistan needs Housing Microfinance Supply and Finance  Institutions, and a HMF Regulatory Regime</a:t>
            </a:r>
          </a:p>
          <a:p>
            <a:pPr marL="442913" indent="-442913">
              <a:spcAft>
                <a:spcPts val="1200"/>
              </a:spcAft>
            </a:pPr>
            <a:endParaRPr lang="en-US" dirty="0"/>
          </a:p>
        </p:txBody>
      </p:sp>
    </p:spTree>
    <p:extLst>
      <p:ext uri="{BB962C8B-B14F-4D97-AF65-F5344CB8AC3E}">
        <p14:creationId xmlns:p14="http://schemas.microsoft.com/office/powerpoint/2010/main" xmlns="" val="15808917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18E02C2A-56D2-49B1-97E3-1ED2664AF5DE}" type="slidenum">
              <a:rPr lang="en-US" smtClean="0"/>
              <a:pPr>
                <a:defRPr/>
              </a:pPr>
              <a:t>23</a:t>
            </a:fld>
            <a:endParaRPr lang="en-US"/>
          </a:p>
        </p:txBody>
      </p:sp>
      <p:sp>
        <p:nvSpPr>
          <p:cNvPr id="4" name="TextBox 3"/>
          <p:cNvSpPr txBox="1"/>
          <p:nvPr/>
        </p:nvSpPr>
        <p:spPr>
          <a:xfrm>
            <a:off x="609600" y="467380"/>
            <a:ext cx="8001000" cy="523220"/>
          </a:xfrm>
          <a:prstGeom prst="rect">
            <a:avLst/>
          </a:prstGeom>
          <a:noFill/>
        </p:spPr>
        <p:txBody>
          <a:bodyPr wrap="square" rtlCol="0">
            <a:spAutoFit/>
          </a:bodyPr>
          <a:lstStyle/>
          <a:p>
            <a:pPr algn="ctr"/>
            <a:r>
              <a:rPr lang="en-US" sz="2800" b="1" dirty="0" smtClean="0">
                <a:solidFill>
                  <a:srgbClr val="296121"/>
                </a:solidFill>
              </a:rPr>
              <a:t>Rural Housing Finance</a:t>
            </a:r>
            <a:endParaRPr lang="en-US" sz="2800" b="1" dirty="0">
              <a:solidFill>
                <a:srgbClr val="296121"/>
              </a:solidFill>
            </a:endParaRPr>
          </a:p>
        </p:txBody>
      </p:sp>
      <p:sp>
        <p:nvSpPr>
          <p:cNvPr id="5" name="TextBox 4"/>
          <p:cNvSpPr txBox="1"/>
          <p:nvPr/>
        </p:nvSpPr>
        <p:spPr>
          <a:xfrm>
            <a:off x="762000" y="1219200"/>
            <a:ext cx="7848600" cy="5093702"/>
          </a:xfrm>
          <a:prstGeom prst="rect">
            <a:avLst/>
          </a:prstGeom>
          <a:noFill/>
        </p:spPr>
        <p:txBody>
          <a:bodyPr wrap="square" rtlCol="0">
            <a:spAutoFit/>
          </a:bodyPr>
          <a:lstStyle/>
          <a:p>
            <a:pPr marL="442913" lvl="0" indent="-442913" fontAlgn="base">
              <a:spcBef>
                <a:spcPct val="0"/>
              </a:spcBef>
              <a:spcAft>
                <a:spcPts val="600"/>
              </a:spcAft>
              <a:buClr>
                <a:srgbClr val="3F691E"/>
              </a:buClr>
              <a:buFont typeface="Wingdings" pitchFamily="2" charset="2"/>
              <a:buChar char="§"/>
            </a:pPr>
            <a:r>
              <a:rPr lang="en-US" sz="2000" dirty="0">
                <a:sym typeface="Gill Sans Light" charset="0"/>
              </a:rPr>
              <a:t>Currently there is no Rural Housing </a:t>
            </a:r>
            <a:r>
              <a:rPr lang="en-US" sz="2000" dirty="0" smtClean="0">
                <a:sym typeface="Gill Sans Light" charset="0"/>
              </a:rPr>
              <a:t>Finance Program</a:t>
            </a:r>
            <a:endParaRPr lang="en-US" sz="2000" dirty="0">
              <a:sym typeface="Gill Sans Light" charset="0"/>
            </a:endParaRPr>
          </a:p>
          <a:p>
            <a:pPr marL="442913" lvl="0" indent="-442913" fontAlgn="base">
              <a:spcBef>
                <a:spcPct val="0"/>
              </a:spcBef>
              <a:spcAft>
                <a:spcPts val="600"/>
              </a:spcAft>
              <a:buClr>
                <a:srgbClr val="3F691E"/>
              </a:buClr>
              <a:buFont typeface="Wingdings" pitchFamily="2" charset="2"/>
              <a:buChar char="§"/>
            </a:pPr>
            <a:r>
              <a:rPr lang="en-US" sz="2000" dirty="0">
                <a:sym typeface="Gill Sans Light" charset="0"/>
              </a:rPr>
              <a:t>A World Bank Report has raised the issue of poor Financial Inclusion and calls for Expansion of Outreach to poor under a wider geographical spread. </a:t>
            </a:r>
          </a:p>
          <a:p>
            <a:pPr marL="442913" lvl="0" indent="-442913" fontAlgn="base">
              <a:spcBef>
                <a:spcPct val="0"/>
              </a:spcBef>
              <a:spcAft>
                <a:spcPts val="600"/>
              </a:spcAft>
              <a:buClr>
                <a:srgbClr val="3F691E"/>
              </a:buClr>
              <a:buFont typeface="Wingdings" pitchFamily="2" charset="2"/>
              <a:buChar char="§"/>
            </a:pPr>
            <a:r>
              <a:rPr lang="en-US" sz="2000" dirty="0">
                <a:sym typeface="Gill Sans Light" charset="0"/>
              </a:rPr>
              <a:t>Financial Institutions </a:t>
            </a:r>
            <a:r>
              <a:rPr lang="en-US" sz="2000" dirty="0" smtClean="0">
                <a:sym typeface="Gill Sans Light" charset="0"/>
              </a:rPr>
              <a:t>be </a:t>
            </a:r>
            <a:r>
              <a:rPr lang="en-US" sz="2000" dirty="0">
                <a:sym typeface="Gill Sans Light" charset="0"/>
              </a:rPr>
              <a:t>incentivized to expand housing finance outreach to </a:t>
            </a:r>
            <a:r>
              <a:rPr lang="en-US" sz="2000" dirty="0" smtClean="0">
                <a:sym typeface="Gill Sans Light" charset="0"/>
              </a:rPr>
              <a:t>un-served </a:t>
            </a:r>
            <a:r>
              <a:rPr lang="en-US" sz="2000" dirty="0">
                <a:sym typeface="Gill Sans Light" charset="0"/>
              </a:rPr>
              <a:t>areas, primarily at tehsil and village </a:t>
            </a:r>
            <a:r>
              <a:rPr lang="en-US" sz="2000" dirty="0" smtClean="0">
                <a:sym typeface="Gill Sans Light" charset="0"/>
              </a:rPr>
              <a:t>levels. </a:t>
            </a:r>
            <a:endParaRPr lang="en-US" sz="2000" dirty="0">
              <a:sym typeface="Gill Sans Light" charset="0"/>
            </a:endParaRPr>
          </a:p>
          <a:p>
            <a:pPr marL="442913" lvl="0" indent="-442913" fontAlgn="base">
              <a:spcBef>
                <a:spcPct val="0"/>
              </a:spcBef>
              <a:spcAft>
                <a:spcPts val="600"/>
              </a:spcAft>
              <a:buClr>
                <a:srgbClr val="3F691E"/>
              </a:buClr>
              <a:buFont typeface="Wingdings" pitchFamily="2" charset="2"/>
              <a:buChar char="§"/>
            </a:pPr>
            <a:r>
              <a:rPr lang="en-US" sz="2000" b="1" dirty="0">
                <a:sym typeface="Gill Sans Light" charset="0"/>
              </a:rPr>
              <a:t>ZTBL to be geared to play a lead role for the purpose </a:t>
            </a:r>
            <a:r>
              <a:rPr lang="en-US" sz="2000" dirty="0">
                <a:sym typeface="Gill Sans Light" charset="0"/>
              </a:rPr>
              <a:t>in view of its experience and standing in rural areas.</a:t>
            </a:r>
          </a:p>
          <a:p>
            <a:pPr marL="442913" lvl="0" indent="-442913" fontAlgn="base">
              <a:spcBef>
                <a:spcPct val="0"/>
              </a:spcBef>
              <a:spcAft>
                <a:spcPts val="600"/>
              </a:spcAft>
              <a:buClr>
                <a:srgbClr val="3F691E"/>
              </a:buClr>
              <a:buFont typeface="Wingdings" pitchFamily="2" charset="2"/>
              <a:buChar char="§"/>
            </a:pPr>
            <a:r>
              <a:rPr lang="en-US" sz="2000" dirty="0">
                <a:sym typeface="Gill Sans Light" charset="0"/>
              </a:rPr>
              <a:t>Commercial Banks to be incentivized to expand financial inclusion into </a:t>
            </a:r>
            <a:r>
              <a:rPr lang="en-US" sz="2000" dirty="0" smtClean="0">
                <a:sym typeface="Gill Sans Light" charset="0"/>
              </a:rPr>
              <a:t>un-served </a:t>
            </a:r>
            <a:r>
              <a:rPr lang="en-US" sz="2000" dirty="0">
                <a:sym typeface="Gill Sans Light" charset="0"/>
              </a:rPr>
              <a:t>rural areas, either directly or through Housing Microfinance Institutions and </a:t>
            </a:r>
            <a:r>
              <a:rPr lang="en-US" sz="2000" dirty="0" smtClean="0">
                <a:sym typeface="Gill Sans Light" charset="0"/>
              </a:rPr>
              <a:t>NGOs.</a:t>
            </a:r>
            <a:endParaRPr lang="en-US" sz="2000" dirty="0">
              <a:sym typeface="Gill Sans Light" charset="0"/>
            </a:endParaRPr>
          </a:p>
          <a:p>
            <a:pPr marL="442913" lvl="0" indent="-442913" fontAlgn="base">
              <a:spcBef>
                <a:spcPct val="0"/>
              </a:spcBef>
              <a:spcAft>
                <a:spcPts val="600"/>
              </a:spcAft>
              <a:buClr>
                <a:srgbClr val="3F691E"/>
              </a:buClr>
              <a:buFont typeface="Wingdings" pitchFamily="2" charset="2"/>
              <a:buChar char="§"/>
            </a:pPr>
            <a:r>
              <a:rPr lang="en-US" sz="2000" dirty="0">
                <a:sym typeface="Gill Sans Light" charset="0"/>
              </a:rPr>
              <a:t>Other measures like Cooperative Lending, Credit </a:t>
            </a:r>
            <a:r>
              <a:rPr lang="en-US" sz="2000" dirty="0" smtClean="0">
                <a:sym typeface="Gill Sans Light" charset="0"/>
              </a:rPr>
              <a:t>Guarantees, and </a:t>
            </a:r>
            <a:r>
              <a:rPr lang="en-US" sz="2000" dirty="0">
                <a:sym typeface="Gill Sans Light" charset="0"/>
              </a:rPr>
              <a:t>role of local administration </a:t>
            </a:r>
            <a:r>
              <a:rPr lang="en-US" sz="2000" dirty="0" smtClean="0">
                <a:sym typeface="Gill Sans Light" charset="0"/>
              </a:rPr>
              <a:t>etc. to </a:t>
            </a:r>
            <a:r>
              <a:rPr lang="en-US" sz="2000" dirty="0">
                <a:sym typeface="Gill Sans Light" charset="0"/>
              </a:rPr>
              <a:t>be worked </a:t>
            </a:r>
            <a:r>
              <a:rPr lang="en-US" sz="2000" dirty="0" smtClean="0">
                <a:sym typeface="Gill Sans Light" charset="0"/>
              </a:rPr>
              <a:t>out.</a:t>
            </a:r>
            <a:endParaRPr lang="en-US" sz="2000" dirty="0">
              <a:sym typeface="Gill Sans Light" charset="0"/>
            </a:endParaRPr>
          </a:p>
        </p:txBody>
      </p:sp>
    </p:spTree>
    <p:extLst>
      <p:ext uri="{BB962C8B-B14F-4D97-AF65-F5344CB8AC3E}">
        <p14:creationId xmlns:p14="http://schemas.microsoft.com/office/powerpoint/2010/main" xmlns="" val="17106839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18E02C2A-56D2-49B1-97E3-1ED2664AF5DE}" type="slidenum">
              <a:rPr lang="en-US" smtClean="0"/>
              <a:pPr>
                <a:defRPr/>
              </a:pPr>
              <a:t>24</a:t>
            </a:fld>
            <a:endParaRPr lang="en-US"/>
          </a:p>
        </p:txBody>
      </p:sp>
      <p:sp>
        <p:nvSpPr>
          <p:cNvPr id="4" name="TextBox 3"/>
          <p:cNvSpPr txBox="1"/>
          <p:nvPr/>
        </p:nvSpPr>
        <p:spPr>
          <a:xfrm>
            <a:off x="609600" y="467380"/>
            <a:ext cx="8001000" cy="523220"/>
          </a:xfrm>
          <a:prstGeom prst="rect">
            <a:avLst/>
          </a:prstGeom>
          <a:noFill/>
        </p:spPr>
        <p:txBody>
          <a:bodyPr wrap="square" rtlCol="0">
            <a:spAutoFit/>
          </a:bodyPr>
          <a:lstStyle/>
          <a:p>
            <a:pPr algn="ctr"/>
            <a:r>
              <a:rPr lang="en-US" sz="2800" b="1" dirty="0" smtClean="0">
                <a:solidFill>
                  <a:srgbClr val="296121"/>
                </a:solidFill>
              </a:rPr>
              <a:t>Women Empowerment </a:t>
            </a:r>
            <a:r>
              <a:rPr lang="en-US" sz="2800" b="1" dirty="0" err="1" smtClean="0">
                <a:solidFill>
                  <a:srgbClr val="296121"/>
                </a:solidFill>
              </a:rPr>
              <a:t>throgh</a:t>
            </a:r>
            <a:r>
              <a:rPr lang="en-US" sz="2800" b="1" dirty="0" smtClean="0">
                <a:solidFill>
                  <a:srgbClr val="296121"/>
                </a:solidFill>
              </a:rPr>
              <a:t> Housing</a:t>
            </a:r>
            <a:endParaRPr lang="en-US" sz="2800" b="1" dirty="0">
              <a:solidFill>
                <a:srgbClr val="296121"/>
              </a:solidFill>
            </a:endParaRPr>
          </a:p>
        </p:txBody>
      </p:sp>
      <p:sp>
        <p:nvSpPr>
          <p:cNvPr id="5" name="TextBox 4"/>
          <p:cNvSpPr txBox="1"/>
          <p:nvPr/>
        </p:nvSpPr>
        <p:spPr>
          <a:xfrm>
            <a:off x="762000" y="1219200"/>
            <a:ext cx="7848600" cy="4708981"/>
          </a:xfrm>
          <a:prstGeom prst="rect">
            <a:avLst/>
          </a:prstGeom>
          <a:noFill/>
        </p:spPr>
        <p:txBody>
          <a:bodyPr wrap="square" rtlCol="0">
            <a:spAutoFit/>
          </a:bodyPr>
          <a:lstStyle/>
          <a:p>
            <a:pPr marL="442913" lvl="0" indent="-442913" fontAlgn="base">
              <a:spcBef>
                <a:spcPct val="0"/>
              </a:spcBef>
              <a:spcAft>
                <a:spcPts val="600"/>
              </a:spcAft>
              <a:buClr>
                <a:srgbClr val="3F691E"/>
              </a:buClr>
              <a:buFont typeface="Wingdings" pitchFamily="2" charset="2"/>
              <a:buChar char="§"/>
            </a:pPr>
            <a:r>
              <a:rPr lang="en-US" sz="2000" dirty="0" smtClean="0"/>
              <a:t>More than 50% of the population of Pakistan comprises of women. </a:t>
            </a:r>
          </a:p>
          <a:p>
            <a:pPr marL="442913" indent="-442913" fontAlgn="base">
              <a:spcBef>
                <a:spcPct val="0"/>
              </a:spcBef>
              <a:spcAft>
                <a:spcPts val="600"/>
              </a:spcAft>
              <a:buClr>
                <a:srgbClr val="3F691E"/>
              </a:buClr>
              <a:buFont typeface="Wingdings" pitchFamily="2" charset="2"/>
              <a:buChar char="§"/>
            </a:pPr>
            <a:r>
              <a:rPr lang="en-US" sz="2000" dirty="0" smtClean="0"/>
              <a:t>In order to ensure effective participation of women and communities in the housing development and delivery process the Government, at all levels, will ensure equality and empowerment of women in all housing activities, and shall develop enabling policies for women to obtain affordable housing.</a:t>
            </a:r>
          </a:p>
          <a:p>
            <a:pPr marL="442913" indent="-442913" fontAlgn="base">
              <a:spcBef>
                <a:spcPct val="0"/>
              </a:spcBef>
              <a:spcAft>
                <a:spcPts val="600"/>
              </a:spcAft>
              <a:buClr>
                <a:srgbClr val="3F691E"/>
              </a:buClr>
              <a:buFont typeface="Wingdings" pitchFamily="2" charset="2"/>
              <a:buChar char="§"/>
            </a:pPr>
            <a:r>
              <a:rPr lang="en-US" sz="2000" dirty="0" smtClean="0"/>
              <a:t>Deserving women to be covered in in allotment of houses in PMLIHP. </a:t>
            </a:r>
          </a:p>
          <a:p>
            <a:pPr marL="442913" indent="-442913" fontAlgn="base">
              <a:spcBef>
                <a:spcPct val="0"/>
              </a:spcBef>
              <a:spcAft>
                <a:spcPts val="600"/>
              </a:spcAft>
              <a:buClr>
                <a:srgbClr val="3F691E"/>
              </a:buClr>
              <a:buFont typeface="Wingdings" pitchFamily="2" charset="2"/>
              <a:buChar char="§"/>
            </a:pPr>
            <a:r>
              <a:rPr lang="en-US" sz="2000" dirty="0" smtClean="0"/>
              <a:t>For women empowerment, in houses where the property title is in women’s name or where she is a joint titleholder, the government should further subsidize interest rates. </a:t>
            </a:r>
          </a:p>
          <a:p>
            <a:pPr marL="442913" lvl="0" indent="-442913" fontAlgn="base">
              <a:spcBef>
                <a:spcPct val="0"/>
              </a:spcBef>
              <a:spcAft>
                <a:spcPts val="600"/>
              </a:spcAft>
              <a:buClr>
                <a:srgbClr val="3F691E"/>
              </a:buClr>
              <a:buFont typeface="Wingdings" pitchFamily="2" charset="2"/>
              <a:buChar char="§"/>
            </a:pPr>
            <a:endParaRPr lang="en-US" sz="2000" dirty="0">
              <a:sym typeface="Gill Sans Light" charset="0"/>
            </a:endParaRPr>
          </a:p>
        </p:txBody>
      </p:sp>
    </p:spTree>
    <p:extLst>
      <p:ext uri="{BB962C8B-B14F-4D97-AF65-F5344CB8AC3E}">
        <p14:creationId xmlns:p14="http://schemas.microsoft.com/office/powerpoint/2010/main" xmlns="" val="17106839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p:cNvSpPr>
          <p:nvPr>
            <p:ph idx="1"/>
          </p:nvPr>
        </p:nvSpPr>
        <p:spPr>
          <a:xfrm>
            <a:off x="457200" y="1524000"/>
            <a:ext cx="8229600" cy="3886200"/>
          </a:xfrm>
        </p:spPr>
        <p:txBody>
          <a:bodyPr>
            <a:normAutofit/>
          </a:bodyPr>
          <a:lstStyle/>
          <a:p>
            <a:pPr marL="274320" indent="-274320" algn="ctr" eaLnBrk="1" fontAlgn="auto" hangingPunct="1">
              <a:spcBef>
                <a:spcPct val="60000"/>
              </a:spcBef>
              <a:spcAft>
                <a:spcPts val="0"/>
              </a:spcAft>
              <a:buClr>
                <a:schemeClr val="accent3"/>
              </a:buClr>
              <a:buFont typeface="Wingdings 2" pitchFamily="18" charset="2"/>
              <a:buNone/>
              <a:defRPr/>
            </a:pPr>
            <a:endParaRPr lang="en-US" sz="5800" b="1" dirty="0" smtClean="0">
              <a:solidFill>
                <a:srgbClr val="C00000"/>
              </a:solidFill>
              <a:latin typeface="Arial" pitchFamily="34" charset="0"/>
              <a:cs typeface="Arial" pitchFamily="34" charset="0"/>
            </a:endParaRPr>
          </a:p>
          <a:p>
            <a:pPr marL="274320" indent="-274320" algn="ctr" eaLnBrk="1" fontAlgn="auto" hangingPunct="1">
              <a:spcBef>
                <a:spcPct val="60000"/>
              </a:spcBef>
              <a:spcAft>
                <a:spcPts val="0"/>
              </a:spcAft>
              <a:buClr>
                <a:schemeClr val="accent3"/>
              </a:buClr>
              <a:buFont typeface="Wingdings 2" pitchFamily="18" charset="2"/>
              <a:buNone/>
              <a:defRPr/>
            </a:pPr>
            <a:r>
              <a:rPr lang="en-US" sz="4000" b="1" dirty="0" smtClean="0">
                <a:solidFill>
                  <a:srgbClr val="296121"/>
                </a:solidFill>
                <a:latin typeface="Arial" pitchFamily="34" charset="0"/>
                <a:cs typeface="Arial" pitchFamily="34" charset="0"/>
              </a:rPr>
              <a:t>Enabling infrastructure</a:t>
            </a:r>
            <a:r>
              <a:rPr lang="en-US" sz="3900" b="1" dirty="0" smtClean="0">
                <a:solidFill>
                  <a:srgbClr val="296121"/>
                </a:solidFill>
                <a:latin typeface="Arial" pitchFamily="34" charset="0"/>
                <a:cs typeface="Arial" pitchFamily="34" charset="0"/>
              </a:rPr>
              <a:t> at </a:t>
            </a:r>
          </a:p>
          <a:p>
            <a:pPr marL="274320" indent="-274320" algn="ctr" eaLnBrk="1" fontAlgn="auto" hangingPunct="1">
              <a:spcAft>
                <a:spcPts val="0"/>
              </a:spcAft>
              <a:buClr>
                <a:schemeClr val="accent3"/>
              </a:buClr>
              <a:buFont typeface="Wingdings 2" pitchFamily="18" charset="2"/>
              <a:buNone/>
              <a:defRPr/>
            </a:pPr>
            <a:r>
              <a:rPr lang="en-US" sz="4000" b="1" dirty="0" smtClean="0">
                <a:solidFill>
                  <a:srgbClr val="296121"/>
                </a:solidFill>
                <a:latin typeface="Arial" pitchFamily="34" charset="0"/>
                <a:cs typeface="Arial" pitchFamily="34" charset="0"/>
              </a:rPr>
              <a:t>Federal and Provincial Governments</a:t>
            </a:r>
          </a:p>
        </p:txBody>
      </p:sp>
      <p:sp>
        <p:nvSpPr>
          <p:cNvPr id="7" name="Slide Number Placeholder 6"/>
          <p:cNvSpPr>
            <a:spLocks noGrp="1"/>
          </p:cNvSpPr>
          <p:nvPr>
            <p:ph type="sldNum" sz="quarter" idx="4294967295"/>
          </p:nvPr>
        </p:nvSpPr>
        <p:spPr>
          <a:xfrm>
            <a:off x="7924800" y="6356350"/>
            <a:ext cx="762000" cy="365125"/>
          </a:xfrm>
          <a:prstGeom prst="rect">
            <a:avLst/>
          </a:prstGeom>
        </p:spPr>
        <p:txBody>
          <a:bodyPr/>
          <a:lstStyle/>
          <a:p>
            <a:pPr>
              <a:defRPr/>
            </a:pPr>
            <a:fld id="{4329BDD8-424D-414E-8DDE-D53D27147AAE}"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xfrm>
            <a:off x="457200" y="685800"/>
            <a:ext cx="8229600" cy="914400"/>
          </a:xfrm>
        </p:spPr>
        <p:txBody>
          <a:bodyPr/>
          <a:lstStyle/>
          <a:p>
            <a:pPr algn="ctr" eaLnBrk="1" hangingPunct="1">
              <a:lnSpc>
                <a:spcPct val="70000"/>
              </a:lnSpc>
              <a:defRPr/>
            </a:pPr>
            <a:r>
              <a:rPr lang="en-US" sz="3200" b="1" dirty="0" smtClean="0">
                <a:solidFill>
                  <a:srgbClr val="296121"/>
                </a:solidFill>
                <a:latin typeface="Arial" pitchFamily="34" charset="0"/>
                <a:cs typeface="Arial" pitchFamily="34" charset="0"/>
              </a:rPr>
              <a:t>Institutional Infrastructure at the      Federal Level</a:t>
            </a:r>
          </a:p>
        </p:txBody>
      </p:sp>
      <p:sp>
        <p:nvSpPr>
          <p:cNvPr id="24580" name="Rectangle 3"/>
          <p:cNvSpPr>
            <a:spLocks noGrp="1"/>
          </p:cNvSpPr>
          <p:nvPr>
            <p:ph idx="1"/>
          </p:nvPr>
        </p:nvSpPr>
        <p:spPr>
          <a:xfrm>
            <a:off x="457200" y="1752600"/>
            <a:ext cx="8229600" cy="4572000"/>
          </a:xfrm>
        </p:spPr>
        <p:txBody>
          <a:bodyPr>
            <a:normAutofit/>
          </a:bodyPr>
          <a:lstStyle/>
          <a:p>
            <a:pPr marL="444500" indent="-444500" algn="just" eaLnBrk="1" fontAlgn="auto" hangingPunct="1">
              <a:lnSpc>
                <a:spcPct val="85000"/>
              </a:lnSpc>
              <a:spcBef>
                <a:spcPct val="0"/>
              </a:spcBef>
              <a:spcAft>
                <a:spcPts val="600"/>
              </a:spcAft>
              <a:buClr>
                <a:schemeClr val="accent3"/>
              </a:buClr>
              <a:buFont typeface="Wingdings 2"/>
              <a:buChar char=""/>
              <a:defRPr/>
            </a:pPr>
            <a:r>
              <a:rPr lang="en-US" sz="2200" dirty="0" smtClean="0">
                <a:latin typeface="Arial" pitchFamily="34" charset="0"/>
                <a:cs typeface="Arial" pitchFamily="34" charset="0"/>
              </a:rPr>
              <a:t>Currently the </a:t>
            </a:r>
            <a:r>
              <a:rPr lang="en-US" sz="2200" i="1" dirty="0" smtClean="0">
                <a:latin typeface="Arial" pitchFamily="34" charset="0"/>
                <a:cs typeface="Arial" pitchFamily="34" charset="0"/>
              </a:rPr>
              <a:t>Ministry of Housing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MoH</a:t>
            </a:r>
            <a:r>
              <a:rPr lang="en-US" sz="2200" dirty="0" smtClean="0">
                <a:latin typeface="Arial" pitchFamily="34" charset="0"/>
                <a:cs typeface="Arial" pitchFamily="34" charset="0"/>
              </a:rPr>
              <a:t>) manages housing needs of government employees only, which mostly involves rental housing; </a:t>
            </a:r>
          </a:p>
          <a:p>
            <a:pPr marL="444500" indent="-444500" algn="just" eaLnBrk="1" fontAlgn="auto" hangingPunct="1">
              <a:lnSpc>
                <a:spcPct val="85000"/>
              </a:lnSpc>
              <a:spcBef>
                <a:spcPct val="0"/>
              </a:spcBef>
              <a:spcAft>
                <a:spcPts val="600"/>
              </a:spcAft>
              <a:buClr>
                <a:schemeClr val="accent3"/>
              </a:buClr>
              <a:buFont typeface="Wingdings 2"/>
              <a:buChar char=""/>
              <a:defRPr/>
            </a:pPr>
            <a:r>
              <a:rPr lang="en-US" sz="2200" i="1" dirty="0" smtClean="0">
                <a:latin typeface="Arial" pitchFamily="34" charset="0"/>
                <a:cs typeface="Arial" pitchFamily="34" charset="0"/>
              </a:rPr>
              <a:t>Ministry of Finance</a:t>
            </a:r>
            <a:r>
              <a:rPr lang="en-US" sz="2200" dirty="0" smtClean="0">
                <a:latin typeface="Arial" pitchFamily="34" charset="0"/>
                <a:cs typeface="Arial" pitchFamily="34" charset="0"/>
              </a:rPr>
              <a:t> controls the </a:t>
            </a:r>
            <a:r>
              <a:rPr lang="en-US" sz="2200" i="1" dirty="0" smtClean="0">
                <a:latin typeface="Arial" pitchFamily="34" charset="0"/>
                <a:cs typeface="Arial" pitchFamily="34" charset="0"/>
              </a:rPr>
              <a:t>Housing Finance</a:t>
            </a:r>
            <a:r>
              <a:rPr lang="en-US" sz="2200" dirty="0" smtClean="0">
                <a:latin typeface="Arial" pitchFamily="34" charset="0"/>
                <a:cs typeface="Arial" pitchFamily="34" charset="0"/>
              </a:rPr>
              <a:t> segment through the SBP and the SECP Financial Regulatory regimes</a:t>
            </a:r>
          </a:p>
          <a:p>
            <a:pPr marL="444500" indent="-444500" algn="just" eaLnBrk="1" fontAlgn="auto" hangingPunct="1">
              <a:lnSpc>
                <a:spcPct val="85000"/>
              </a:lnSpc>
              <a:spcBef>
                <a:spcPct val="0"/>
              </a:spcBef>
              <a:spcAft>
                <a:spcPts val="600"/>
              </a:spcAft>
              <a:buClr>
                <a:schemeClr val="accent3"/>
              </a:buClr>
              <a:buFont typeface="Wingdings 2"/>
              <a:buChar char=""/>
              <a:defRPr/>
            </a:pPr>
            <a:r>
              <a:rPr lang="en-US" sz="2200" dirty="0" err="1" smtClean="0">
                <a:latin typeface="Arial" pitchFamily="34" charset="0"/>
                <a:cs typeface="Arial" pitchFamily="34" charset="0"/>
              </a:rPr>
              <a:t>MoH</a:t>
            </a:r>
            <a:r>
              <a:rPr lang="en-US" sz="2200" dirty="0" smtClean="0">
                <a:latin typeface="Arial" pitchFamily="34" charset="0"/>
                <a:cs typeface="Arial" pitchFamily="34" charset="0"/>
              </a:rPr>
              <a:t> has no role in urban planning &amp; development, promotion of the construction industry and RE developers</a:t>
            </a:r>
          </a:p>
          <a:p>
            <a:pPr marL="444500" indent="-444500" algn="just" eaLnBrk="1" fontAlgn="auto" hangingPunct="1">
              <a:lnSpc>
                <a:spcPct val="85000"/>
              </a:lnSpc>
              <a:spcBef>
                <a:spcPct val="0"/>
              </a:spcBef>
              <a:spcAft>
                <a:spcPts val="600"/>
              </a:spcAft>
              <a:buClr>
                <a:schemeClr val="accent3"/>
              </a:buClr>
              <a:buFont typeface="Wingdings 2"/>
              <a:buChar char=""/>
              <a:defRPr/>
            </a:pPr>
            <a:r>
              <a:rPr lang="en-US" sz="2200" dirty="0" err="1" smtClean="0">
                <a:latin typeface="Arial" pitchFamily="34" charset="0"/>
                <a:cs typeface="Arial" pitchFamily="34" charset="0"/>
              </a:rPr>
              <a:t>MoH</a:t>
            </a:r>
            <a:r>
              <a:rPr lang="en-US" sz="2200" dirty="0" smtClean="0">
                <a:latin typeface="Arial" pitchFamily="34" charset="0"/>
                <a:cs typeface="Arial" pitchFamily="34" charset="0"/>
              </a:rPr>
              <a:t> does not have the much-needed authority to execute its policies and plans</a:t>
            </a:r>
          </a:p>
          <a:p>
            <a:pPr marL="444500" indent="-444500" eaLnBrk="1" fontAlgn="auto" hangingPunct="1">
              <a:lnSpc>
                <a:spcPct val="80000"/>
              </a:lnSpc>
              <a:spcBef>
                <a:spcPct val="0"/>
              </a:spcBef>
              <a:spcAft>
                <a:spcPct val="40000"/>
              </a:spcAft>
              <a:buClr>
                <a:schemeClr val="accent3"/>
              </a:buClr>
              <a:buFont typeface="Wingdings 2" pitchFamily="18" charset="2"/>
              <a:buNone/>
              <a:defRPr/>
            </a:pPr>
            <a:endParaRPr lang="en-US" sz="1100" dirty="0" smtClean="0">
              <a:latin typeface="Arial" pitchFamily="34" charset="0"/>
              <a:cs typeface="Arial" pitchFamily="34" charset="0"/>
            </a:endParaRPr>
          </a:p>
          <a:p>
            <a:pPr marL="444500" indent="-444500" algn="ctr" eaLnBrk="1" fontAlgn="auto" hangingPunct="1">
              <a:lnSpc>
                <a:spcPct val="80000"/>
              </a:lnSpc>
              <a:spcAft>
                <a:spcPts val="0"/>
              </a:spcAft>
              <a:buClr>
                <a:schemeClr val="accent3"/>
              </a:buClr>
              <a:buFont typeface="Wingdings 2" pitchFamily="18" charset="2"/>
              <a:buNone/>
              <a:defRPr/>
            </a:pPr>
            <a:r>
              <a:rPr lang="en-US" sz="2000" b="1" i="1" dirty="0" smtClean="0">
                <a:latin typeface="Arial" pitchFamily="34" charset="0"/>
                <a:cs typeface="Arial" pitchFamily="34" charset="0"/>
              </a:rPr>
              <a:t>The country needs an empowered and effective </a:t>
            </a:r>
          </a:p>
          <a:p>
            <a:pPr marL="444500" indent="-444500" algn="ctr" eaLnBrk="1" fontAlgn="auto" hangingPunct="1">
              <a:lnSpc>
                <a:spcPct val="80000"/>
              </a:lnSpc>
              <a:spcAft>
                <a:spcPts val="0"/>
              </a:spcAft>
              <a:buClr>
                <a:schemeClr val="accent3"/>
              </a:buClr>
              <a:buFont typeface="Wingdings 2" pitchFamily="18" charset="2"/>
              <a:buNone/>
              <a:defRPr/>
            </a:pPr>
            <a:r>
              <a:rPr lang="en-US" sz="2000" b="1" i="1" dirty="0" smtClean="0">
                <a:latin typeface="Arial" pitchFamily="34" charset="0"/>
                <a:cs typeface="Arial" pitchFamily="34" charset="0"/>
              </a:rPr>
              <a:t>Ministry of Housing, Urban Development.</a:t>
            </a:r>
          </a:p>
          <a:p>
            <a:pPr marL="444500" indent="-444500" algn="ctr" eaLnBrk="1" fontAlgn="auto" hangingPunct="1">
              <a:lnSpc>
                <a:spcPct val="80000"/>
              </a:lnSpc>
              <a:spcAft>
                <a:spcPts val="0"/>
              </a:spcAft>
              <a:buClr>
                <a:schemeClr val="accent3"/>
              </a:buClr>
              <a:buFont typeface="Wingdings 2" pitchFamily="18" charset="2"/>
              <a:buNone/>
              <a:defRPr/>
            </a:pPr>
            <a:r>
              <a:rPr lang="en-US" sz="2000" b="1" i="1" dirty="0" smtClean="0">
                <a:latin typeface="Arial" pitchFamily="34" charset="0"/>
                <a:cs typeface="Arial" pitchFamily="34" charset="0"/>
              </a:rPr>
              <a:t>DEVOLUTION is needed to ensure effective implementation of the housing policy at the provincial to District to </a:t>
            </a:r>
            <a:r>
              <a:rPr lang="en-US" sz="2000" b="1" i="1" dirty="0" err="1" smtClean="0">
                <a:latin typeface="Arial" pitchFamily="34" charset="0"/>
                <a:cs typeface="Arial" pitchFamily="34" charset="0"/>
              </a:rPr>
              <a:t>Tehsils</a:t>
            </a:r>
            <a:r>
              <a:rPr lang="en-US" sz="2000" b="1" i="1" dirty="0" smtClean="0">
                <a:latin typeface="Arial" pitchFamily="34" charset="0"/>
                <a:cs typeface="Arial" pitchFamily="34" charset="0"/>
              </a:rPr>
              <a:t> levels.</a:t>
            </a:r>
          </a:p>
        </p:txBody>
      </p:sp>
      <p:sp>
        <p:nvSpPr>
          <p:cNvPr id="8" name="Slide Number Placeholder 7"/>
          <p:cNvSpPr>
            <a:spLocks noGrp="1"/>
          </p:cNvSpPr>
          <p:nvPr>
            <p:ph type="sldNum" sz="quarter" idx="4294967295"/>
          </p:nvPr>
        </p:nvSpPr>
        <p:spPr>
          <a:xfrm>
            <a:off x="7924800" y="6356350"/>
            <a:ext cx="762000" cy="365125"/>
          </a:xfrm>
          <a:prstGeom prst="rect">
            <a:avLst/>
          </a:prstGeom>
        </p:spPr>
        <p:txBody>
          <a:bodyPr/>
          <a:lstStyle/>
          <a:p>
            <a:pPr>
              <a:defRPr/>
            </a:pPr>
            <a:fld id="{4329BDD8-424D-414E-8DDE-D53D27147AAE}"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a:xfrm>
            <a:off x="381000" y="838200"/>
            <a:ext cx="8229600" cy="533400"/>
          </a:xfrm>
        </p:spPr>
        <p:txBody>
          <a:bodyPr/>
          <a:lstStyle/>
          <a:p>
            <a:pPr algn="ctr" eaLnBrk="1" hangingPunct="1">
              <a:defRPr/>
            </a:pPr>
            <a:r>
              <a:rPr lang="en-US" sz="3200" b="1" dirty="0" smtClean="0">
                <a:solidFill>
                  <a:srgbClr val="296121"/>
                </a:solidFill>
                <a:latin typeface="Arial" pitchFamily="34" charset="0"/>
                <a:cs typeface="Arial" pitchFamily="34" charset="0"/>
              </a:rPr>
              <a:t>Ministry of Housing: the way forward</a:t>
            </a:r>
          </a:p>
        </p:txBody>
      </p:sp>
      <p:sp>
        <p:nvSpPr>
          <p:cNvPr id="25604" name="Rectangle 3"/>
          <p:cNvSpPr>
            <a:spLocks noGrp="1"/>
          </p:cNvSpPr>
          <p:nvPr>
            <p:ph idx="1"/>
          </p:nvPr>
        </p:nvSpPr>
        <p:spPr>
          <a:xfrm>
            <a:off x="609600" y="1676400"/>
            <a:ext cx="8001000" cy="4419600"/>
          </a:xfrm>
        </p:spPr>
        <p:txBody>
          <a:bodyPr>
            <a:normAutofit lnSpcReduction="10000"/>
          </a:bodyPr>
          <a:lstStyle/>
          <a:p>
            <a:pPr marL="444500" indent="-444500" algn="just" eaLnBrk="1" fontAlgn="auto" hangingPunct="1">
              <a:spcBef>
                <a:spcPct val="0"/>
              </a:spcBef>
              <a:spcAft>
                <a:spcPts val="600"/>
              </a:spcAft>
              <a:buClr>
                <a:schemeClr val="accent3"/>
              </a:buClr>
              <a:buFont typeface="Wingdings 2"/>
              <a:buChar char=""/>
              <a:defRPr/>
            </a:pPr>
            <a:r>
              <a:rPr lang="en-US" sz="2400" dirty="0" smtClean="0">
                <a:latin typeface="Arial" pitchFamily="34" charset="0"/>
                <a:cs typeface="Arial" pitchFamily="34" charset="0"/>
              </a:rPr>
              <a:t>The function of Development, Allocation and Maintenance of government housing for State employees be separated from </a:t>
            </a:r>
            <a:r>
              <a:rPr lang="en-US" sz="2400" dirty="0" err="1" smtClean="0">
                <a:latin typeface="Arial" pitchFamily="34" charset="0"/>
                <a:cs typeface="Arial" pitchFamily="34" charset="0"/>
              </a:rPr>
              <a:t>MoHUD</a:t>
            </a:r>
            <a:r>
              <a:rPr lang="en-US" sz="2400" dirty="0" smtClean="0">
                <a:latin typeface="Arial" pitchFamily="34" charset="0"/>
                <a:cs typeface="Arial" pitchFamily="34" charset="0"/>
              </a:rPr>
              <a:t> and given to a separate and independent entity</a:t>
            </a:r>
          </a:p>
          <a:p>
            <a:pPr marL="444500" indent="-444500" algn="just" eaLnBrk="1" fontAlgn="auto" hangingPunct="1">
              <a:spcBef>
                <a:spcPct val="0"/>
              </a:spcBef>
              <a:spcAft>
                <a:spcPts val="600"/>
              </a:spcAft>
              <a:buClr>
                <a:schemeClr val="accent3"/>
              </a:buClr>
              <a:buFont typeface="Wingdings 2"/>
              <a:buChar char=""/>
              <a:defRPr/>
            </a:pPr>
            <a:r>
              <a:rPr lang="en-US" sz="2400" dirty="0" smtClean="0">
                <a:latin typeface="Arial" pitchFamily="34" charset="0"/>
                <a:cs typeface="Arial" pitchFamily="34" charset="0"/>
              </a:rPr>
              <a:t>This entity will undertake such projects preferably on a Public-Private Partnership (BOT) Model.</a:t>
            </a:r>
          </a:p>
          <a:p>
            <a:pPr marL="444500" indent="-444500" algn="just" eaLnBrk="1" fontAlgn="auto" hangingPunct="1">
              <a:spcBef>
                <a:spcPct val="0"/>
              </a:spcBef>
              <a:spcAft>
                <a:spcPts val="600"/>
              </a:spcAft>
              <a:buClr>
                <a:schemeClr val="accent3"/>
              </a:buClr>
              <a:buFont typeface="Wingdings 2"/>
              <a:buChar char=""/>
              <a:defRPr/>
            </a:pPr>
            <a:r>
              <a:rPr lang="en-US" sz="2400" dirty="0" smtClean="0">
                <a:latin typeface="Arial" pitchFamily="34" charset="0"/>
                <a:cs typeface="Arial" pitchFamily="34" charset="0"/>
              </a:rPr>
              <a:t>The Pakistan Housing Authority and the National Housing Authority to redefine their roles and responsibilities. Their business models to be viable and self-sustainable entities</a:t>
            </a:r>
          </a:p>
          <a:p>
            <a:pPr marL="444500" indent="-444500" algn="just" eaLnBrk="1" fontAlgn="auto" hangingPunct="1">
              <a:spcBef>
                <a:spcPct val="0"/>
              </a:spcBef>
              <a:spcAft>
                <a:spcPts val="600"/>
              </a:spcAft>
              <a:buClr>
                <a:schemeClr val="accent3"/>
              </a:buClr>
              <a:buFont typeface="Wingdings 2"/>
              <a:buChar char=""/>
              <a:defRPr/>
            </a:pPr>
            <a:r>
              <a:rPr lang="en-US" sz="2400" dirty="0" err="1" smtClean="0">
                <a:latin typeface="Arial" pitchFamily="34" charset="0"/>
                <a:cs typeface="Arial" pitchFamily="34" charset="0"/>
              </a:rPr>
              <a:t>MoHUD</a:t>
            </a:r>
            <a:r>
              <a:rPr lang="en-US" sz="2400" dirty="0" smtClean="0">
                <a:latin typeface="Arial" pitchFamily="34" charset="0"/>
                <a:cs typeface="Arial" pitchFamily="34" charset="0"/>
              </a:rPr>
              <a:t> to be empowered in order to ensure implementation of its policies and plans</a:t>
            </a:r>
          </a:p>
        </p:txBody>
      </p:sp>
      <p:sp>
        <p:nvSpPr>
          <p:cNvPr id="8" name="Slide Number Placeholder 7"/>
          <p:cNvSpPr>
            <a:spLocks noGrp="1"/>
          </p:cNvSpPr>
          <p:nvPr>
            <p:ph type="sldNum" sz="quarter" idx="4294967295"/>
          </p:nvPr>
        </p:nvSpPr>
        <p:spPr>
          <a:xfrm>
            <a:off x="7924800" y="6356350"/>
            <a:ext cx="762000" cy="365125"/>
          </a:xfrm>
          <a:prstGeom prst="rect">
            <a:avLst/>
          </a:prstGeom>
        </p:spPr>
        <p:txBody>
          <a:bodyPr/>
          <a:lstStyle/>
          <a:p>
            <a:pPr>
              <a:defRPr/>
            </a:pPr>
            <a:fld id="{4329BDD8-424D-414E-8DDE-D53D27147AAE}"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a:xfrm>
            <a:off x="457200" y="609600"/>
            <a:ext cx="8229600" cy="609600"/>
          </a:xfrm>
        </p:spPr>
        <p:txBody>
          <a:bodyPr/>
          <a:lstStyle/>
          <a:p>
            <a:pPr algn="ctr" eaLnBrk="1" hangingPunct="1">
              <a:defRPr/>
            </a:pPr>
            <a:r>
              <a:rPr lang="en-US" sz="3200" b="1" dirty="0" smtClean="0">
                <a:solidFill>
                  <a:srgbClr val="296121"/>
                </a:solidFill>
                <a:latin typeface="Arial" pitchFamily="34" charset="0"/>
                <a:cs typeface="Arial" pitchFamily="34" charset="0"/>
              </a:rPr>
              <a:t>Land - a Provincial Subject</a:t>
            </a:r>
          </a:p>
        </p:txBody>
      </p:sp>
      <p:sp>
        <p:nvSpPr>
          <p:cNvPr id="46083" name="Rectangle 3"/>
          <p:cNvSpPr>
            <a:spLocks noGrp="1"/>
          </p:cNvSpPr>
          <p:nvPr>
            <p:ph idx="1"/>
          </p:nvPr>
        </p:nvSpPr>
        <p:spPr>
          <a:xfrm>
            <a:off x="609600" y="1600200"/>
            <a:ext cx="8077200" cy="4572000"/>
          </a:xfrm>
        </p:spPr>
        <p:txBody>
          <a:bodyPr/>
          <a:lstStyle/>
          <a:p>
            <a:pPr marL="444500" indent="-444500" algn="just" eaLnBrk="1" hangingPunct="1">
              <a:lnSpc>
                <a:spcPct val="90000"/>
              </a:lnSpc>
              <a:spcBef>
                <a:spcPct val="0"/>
              </a:spcBef>
              <a:spcAft>
                <a:spcPct val="40000"/>
              </a:spcAft>
              <a:buClrTx/>
            </a:pPr>
            <a:r>
              <a:rPr lang="en-US" sz="1800" dirty="0" smtClean="0">
                <a:latin typeface="Arial" pitchFamily="34" charset="0"/>
                <a:cs typeface="Arial" pitchFamily="34" charset="0"/>
              </a:rPr>
              <a:t>In Pakistan, </a:t>
            </a:r>
            <a:r>
              <a:rPr lang="en-US" sz="1800" b="1" dirty="0" smtClean="0">
                <a:latin typeface="Arial" pitchFamily="34" charset="0"/>
                <a:cs typeface="Arial" pitchFamily="34" charset="0"/>
              </a:rPr>
              <a:t>land is a provincial subject </a:t>
            </a:r>
            <a:r>
              <a:rPr lang="en-US" sz="1800" dirty="0" smtClean="0">
                <a:latin typeface="Arial" pitchFamily="34" charset="0"/>
                <a:cs typeface="Arial" pitchFamily="34" charset="0"/>
              </a:rPr>
              <a:t>and consequently should accordingly set  the direction of any housing supply </a:t>
            </a:r>
          </a:p>
          <a:p>
            <a:pPr marL="444500" indent="-444500" algn="just" eaLnBrk="1" hangingPunct="1">
              <a:lnSpc>
                <a:spcPct val="90000"/>
              </a:lnSpc>
              <a:spcAft>
                <a:spcPct val="40000"/>
              </a:spcAft>
            </a:pPr>
            <a:r>
              <a:rPr lang="en-GB" sz="1800" b="1" i="1" dirty="0" smtClean="0">
                <a:latin typeface="Arial" pitchFamily="34" charset="0"/>
                <a:cs typeface="Arial" pitchFamily="34" charset="0"/>
              </a:rPr>
              <a:t>Land Banks </a:t>
            </a:r>
            <a:r>
              <a:rPr lang="en-GB" sz="1800" dirty="0" smtClean="0">
                <a:latin typeface="Arial" pitchFamily="34" charset="0"/>
                <a:cs typeface="Arial" pitchFamily="34" charset="0"/>
              </a:rPr>
              <a:t>at Federal, Provincial &amp; District Levels would have to be established, which would provide “Raw or Serviced Land” to Developers/Builders and would ensure affordable transfer pricing to the poor </a:t>
            </a:r>
          </a:p>
          <a:p>
            <a:pPr marL="444500" indent="-444500" algn="just" eaLnBrk="1" hangingPunct="1">
              <a:lnSpc>
                <a:spcPct val="90000"/>
              </a:lnSpc>
              <a:spcAft>
                <a:spcPct val="40000"/>
              </a:spcAft>
            </a:pPr>
            <a:r>
              <a:rPr lang="en-GB" sz="1800" dirty="0" smtClean="0">
                <a:latin typeface="Arial" pitchFamily="34" charset="0"/>
                <a:cs typeface="Arial" pitchFamily="34" charset="0"/>
              </a:rPr>
              <a:t>Land banks to transform Raw land into Serviced Land and work on self-sustained, viable business models</a:t>
            </a:r>
          </a:p>
          <a:p>
            <a:pPr marL="444500" indent="-444500" algn="just" eaLnBrk="1" hangingPunct="1">
              <a:lnSpc>
                <a:spcPct val="90000"/>
              </a:lnSpc>
              <a:spcBef>
                <a:spcPct val="0"/>
              </a:spcBef>
              <a:spcAft>
                <a:spcPct val="40000"/>
              </a:spcAft>
              <a:buClrTx/>
            </a:pPr>
            <a:r>
              <a:rPr lang="en-US" sz="1800" dirty="0" smtClean="0">
                <a:latin typeface="Arial" pitchFamily="34" charset="0"/>
                <a:cs typeface="Arial" pitchFamily="34" charset="0"/>
              </a:rPr>
              <a:t>The Federal Govt. would work closely with the Provincial </a:t>
            </a:r>
            <a:r>
              <a:rPr lang="en-US" sz="1800" dirty="0" err="1" smtClean="0">
                <a:latin typeface="Arial" pitchFamily="34" charset="0"/>
                <a:cs typeface="Arial" pitchFamily="34" charset="0"/>
              </a:rPr>
              <a:t>Govts</a:t>
            </a:r>
            <a:r>
              <a:rPr lang="en-US" sz="1800" dirty="0" smtClean="0">
                <a:latin typeface="Arial" pitchFamily="34" charset="0"/>
                <a:cs typeface="Arial" pitchFamily="34" charset="0"/>
              </a:rPr>
              <a:t> in promoting housing supply through introduction of housing friendly measures in Policy, Regulatory and Fiscal regimes </a:t>
            </a:r>
          </a:p>
          <a:p>
            <a:pPr marL="444500" indent="-444500" algn="just" eaLnBrk="1" hangingPunct="1">
              <a:lnSpc>
                <a:spcPct val="90000"/>
              </a:lnSpc>
              <a:spcBef>
                <a:spcPct val="0"/>
              </a:spcBef>
              <a:spcAft>
                <a:spcPct val="40000"/>
              </a:spcAft>
              <a:buClrTx/>
            </a:pPr>
            <a:r>
              <a:rPr lang="en-US" sz="1800" dirty="0" smtClean="0">
                <a:latin typeface="Arial" pitchFamily="34" charset="0"/>
                <a:cs typeface="Arial" pitchFamily="34" charset="0"/>
              </a:rPr>
              <a:t>Focus of the Federal and Provincial </a:t>
            </a:r>
            <a:r>
              <a:rPr lang="en-US" sz="1800" dirty="0" err="1" smtClean="0">
                <a:latin typeface="Arial" pitchFamily="34" charset="0"/>
                <a:cs typeface="Arial" pitchFamily="34" charset="0"/>
              </a:rPr>
              <a:t>Govts</a:t>
            </a:r>
            <a:r>
              <a:rPr lang="en-US" sz="1800" dirty="0" smtClean="0">
                <a:latin typeface="Arial" pitchFamily="34" charset="0"/>
                <a:cs typeface="Arial" pitchFamily="34" charset="0"/>
              </a:rPr>
              <a:t> would be on:</a:t>
            </a:r>
          </a:p>
          <a:p>
            <a:pPr marL="444500" indent="-444500" algn="just" eaLnBrk="1" hangingPunct="1">
              <a:lnSpc>
                <a:spcPct val="90000"/>
              </a:lnSpc>
              <a:spcBef>
                <a:spcPct val="0"/>
              </a:spcBef>
              <a:spcAft>
                <a:spcPct val="40000"/>
              </a:spcAft>
              <a:buClrTx/>
            </a:pPr>
            <a:r>
              <a:rPr lang="en-US" sz="1800" b="1" i="1" dirty="0" smtClean="0">
                <a:latin typeface="Arial" pitchFamily="34" charset="0"/>
                <a:cs typeface="Arial" pitchFamily="34" charset="0"/>
              </a:rPr>
              <a:t>Social Housing Segment</a:t>
            </a:r>
            <a:r>
              <a:rPr lang="en-US" sz="1800" dirty="0" smtClean="0">
                <a:latin typeface="Arial" pitchFamily="34" charset="0"/>
                <a:cs typeface="Arial" pitchFamily="34" charset="0"/>
              </a:rPr>
              <a:t> (micro and small housing for Economically Weaker Sections of society), while</a:t>
            </a:r>
          </a:p>
          <a:p>
            <a:pPr marL="444500" indent="-444500" algn="just" eaLnBrk="1" hangingPunct="1">
              <a:lnSpc>
                <a:spcPct val="90000"/>
              </a:lnSpc>
              <a:spcBef>
                <a:spcPct val="0"/>
              </a:spcBef>
              <a:spcAft>
                <a:spcPct val="40000"/>
              </a:spcAft>
              <a:buClrTx/>
            </a:pPr>
            <a:r>
              <a:rPr lang="en-US" sz="1800" b="1" i="1" dirty="0" smtClean="0">
                <a:latin typeface="Arial" pitchFamily="34" charset="0"/>
                <a:cs typeface="Arial" pitchFamily="34" charset="0"/>
              </a:rPr>
              <a:t>Market Housing Segment</a:t>
            </a:r>
            <a:r>
              <a:rPr lang="en-US" sz="1800" dirty="0" smtClean="0">
                <a:latin typeface="Arial" pitchFamily="34" charset="0"/>
                <a:cs typeface="Arial" pitchFamily="34" charset="0"/>
              </a:rPr>
              <a:t> would remain a pure commercial a</a:t>
            </a:r>
            <a:r>
              <a:rPr lang="en-US" sz="2000" dirty="0" smtClean="0">
                <a:latin typeface="Arial" pitchFamily="34" charset="0"/>
                <a:cs typeface="Arial" pitchFamily="34" charset="0"/>
              </a:rPr>
              <a:t>rea to be addressed by the private sector on market considerations</a:t>
            </a:r>
          </a:p>
        </p:txBody>
      </p:sp>
      <p:sp>
        <p:nvSpPr>
          <p:cNvPr id="8" name="Slide Number Placeholder 7"/>
          <p:cNvSpPr>
            <a:spLocks noGrp="1"/>
          </p:cNvSpPr>
          <p:nvPr>
            <p:ph type="sldNum" sz="quarter" idx="4294967295"/>
          </p:nvPr>
        </p:nvSpPr>
        <p:spPr>
          <a:xfrm>
            <a:off x="7924800" y="6356350"/>
            <a:ext cx="762000" cy="365125"/>
          </a:xfrm>
          <a:prstGeom prst="rect">
            <a:avLst/>
          </a:prstGeom>
        </p:spPr>
        <p:txBody>
          <a:bodyPr/>
          <a:lstStyle/>
          <a:p>
            <a:pPr>
              <a:defRPr/>
            </a:pPr>
            <a:fld id="{4329BDD8-424D-414E-8DDE-D53D27147AAE}"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xfrm>
            <a:off x="381000" y="685800"/>
            <a:ext cx="8229600" cy="1143000"/>
          </a:xfrm>
        </p:spPr>
        <p:txBody>
          <a:bodyPr/>
          <a:lstStyle/>
          <a:p>
            <a:pPr algn="ctr" eaLnBrk="1" hangingPunct="1">
              <a:lnSpc>
                <a:spcPct val="70000"/>
              </a:lnSpc>
              <a:defRPr/>
            </a:pPr>
            <a:r>
              <a:rPr lang="en-US" sz="3200" b="1" dirty="0" smtClean="0">
                <a:solidFill>
                  <a:srgbClr val="296121"/>
                </a:solidFill>
                <a:latin typeface="Arial" pitchFamily="34" charset="0"/>
                <a:cs typeface="Arial" pitchFamily="34" charset="0"/>
              </a:rPr>
              <a:t>Streamline Titling, Registration and Stamp Duty Issues</a:t>
            </a:r>
            <a:r>
              <a:rPr lang="en-US" sz="4000" b="1" dirty="0" smtClean="0">
                <a:solidFill>
                  <a:schemeClr val="accent1">
                    <a:lumMod val="75000"/>
                  </a:schemeClr>
                </a:solidFill>
                <a:latin typeface="Arial" pitchFamily="34" charset="0"/>
                <a:cs typeface="Arial" pitchFamily="34" charset="0"/>
              </a:rPr>
              <a:t>                                         </a:t>
            </a:r>
          </a:p>
        </p:txBody>
      </p:sp>
      <p:sp>
        <p:nvSpPr>
          <p:cNvPr id="47107" name="Rectangle 3"/>
          <p:cNvSpPr>
            <a:spLocks noGrp="1"/>
          </p:cNvSpPr>
          <p:nvPr>
            <p:ph idx="1"/>
          </p:nvPr>
        </p:nvSpPr>
        <p:spPr>
          <a:xfrm>
            <a:off x="457200" y="1981200"/>
            <a:ext cx="8229600" cy="4114800"/>
          </a:xfrm>
        </p:spPr>
        <p:txBody>
          <a:bodyPr/>
          <a:lstStyle/>
          <a:p>
            <a:pPr marL="403225" indent="-403225" algn="l" eaLnBrk="1" hangingPunct="1">
              <a:lnSpc>
                <a:spcPct val="80000"/>
              </a:lnSpc>
              <a:spcBef>
                <a:spcPct val="0"/>
              </a:spcBef>
              <a:spcAft>
                <a:spcPct val="35000"/>
              </a:spcAft>
              <a:buClrTx/>
              <a:buFont typeface="Arial" pitchFamily="34" charset="0"/>
              <a:buChar char="•"/>
            </a:pPr>
            <a:r>
              <a:rPr lang="en-US" sz="1800" dirty="0" smtClean="0">
                <a:latin typeface="Arial" pitchFamily="34" charset="0"/>
                <a:cs typeface="Arial" pitchFamily="34" charset="0"/>
              </a:rPr>
              <a:t>Among the major impediments in promotion of housing and housing finance is the sanctity and reliability of  Land Title, absence of which leads to cumbersome and expensive title verification procedures </a:t>
            </a:r>
          </a:p>
          <a:p>
            <a:pPr marL="403225" indent="-403225" algn="l" eaLnBrk="1" hangingPunct="1">
              <a:lnSpc>
                <a:spcPct val="80000"/>
              </a:lnSpc>
              <a:spcAft>
                <a:spcPct val="35000"/>
              </a:spcAft>
              <a:buFont typeface="Arial" pitchFamily="34" charset="0"/>
              <a:buChar char="•"/>
            </a:pPr>
            <a:r>
              <a:rPr lang="en-US" sz="1800" dirty="0" smtClean="0">
                <a:latin typeface="Arial" pitchFamily="34" charset="0"/>
                <a:cs typeface="Arial" pitchFamily="34" charset="0"/>
              </a:rPr>
              <a:t>Manual Title Registries, Manual System for Title Transfer and Registration to be gradually replaced by computerized LRIS</a:t>
            </a:r>
          </a:p>
          <a:p>
            <a:pPr marL="403225" indent="-403225" algn="l" eaLnBrk="1" hangingPunct="1">
              <a:lnSpc>
                <a:spcPct val="80000"/>
              </a:lnSpc>
              <a:spcAft>
                <a:spcPct val="35000"/>
              </a:spcAft>
              <a:buFont typeface="Arial" pitchFamily="34" charset="0"/>
              <a:buChar char="•"/>
            </a:pPr>
            <a:r>
              <a:rPr lang="en-US" sz="1800" dirty="0" smtClean="0">
                <a:latin typeface="Arial" pitchFamily="34" charset="0"/>
                <a:cs typeface="Arial" pitchFamily="34" charset="0"/>
              </a:rPr>
              <a:t>Cadastral Surveys be made on the pattern of Google Earth </a:t>
            </a:r>
          </a:p>
          <a:p>
            <a:pPr marL="403225" indent="-403225" algn="l" eaLnBrk="1" hangingPunct="1">
              <a:lnSpc>
                <a:spcPct val="80000"/>
              </a:lnSpc>
              <a:spcAft>
                <a:spcPct val="35000"/>
              </a:spcAft>
              <a:buFont typeface="Arial" pitchFamily="34" charset="0"/>
              <a:buChar char="•"/>
            </a:pPr>
            <a:r>
              <a:rPr lang="en-US" sz="1800" dirty="0" smtClean="0">
                <a:latin typeface="Arial" pitchFamily="34" charset="0"/>
                <a:cs typeface="Arial" pitchFamily="34" charset="0"/>
              </a:rPr>
              <a:t>Current paper-based records of  land/title to be digitized, and Govt. would ensure that these carry sanctity of “bankable” titles</a:t>
            </a:r>
          </a:p>
          <a:p>
            <a:pPr marL="403225" indent="-403225" algn="l" eaLnBrk="1" hangingPunct="1">
              <a:lnSpc>
                <a:spcPct val="80000"/>
              </a:lnSpc>
              <a:spcAft>
                <a:spcPct val="35000"/>
              </a:spcAft>
              <a:buFont typeface="Arial" pitchFamily="34" charset="0"/>
              <a:buChar char="•"/>
            </a:pPr>
            <a:r>
              <a:rPr lang="en-US" sz="1800" dirty="0" smtClean="0">
                <a:latin typeface="Arial" pitchFamily="34" charset="0"/>
                <a:cs typeface="Arial" pitchFamily="34" charset="0"/>
              </a:rPr>
              <a:t>Completely revamp and computerize Land Records; the pilot project of Land Record Information System (LRIS) to be extended to country level</a:t>
            </a:r>
          </a:p>
          <a:p>
            <a:pPr marL="403225" indent="-403225" algn="l" eaLnBrk="1" hangingPunct="1">
              <a:lnSpc>
                <a:spcPct val="80000"/>
              </a:lnSpc>
              <a:spcAft>
                <a:spcPct val="35000"/>
              </a:spcAft>
              <a:buFont typeface="Arial" pitchFamily="34" charset="0"/>
              <a:buChar char="•"/>
            </a:pPr>
            <a:r>
              <a:rPr lang="en-US" sz="1800" dirty="0" smtClean="0">
                <a:latin typeface="Arial" pitchFamily="34" charset="0"/>
                <a:cs typeface="Arial" pitchFamily="34" charset="0"/>
              </a:rPr>
              <a:t>Land/Title/Mortgage Registry on the pattern of Central Depository of Shares should be made</a:t>
            </a:r>
          </a:p>
          <a:p>
            <a:pPr marL="403225" indent="-403225" algn="l" eaLnBrk="1" hangingPunct="1">
              <a:lnSpc>
                <a:spcPct val="80000"/>
              </a:lnSpc>
              <a:spcAft>
                <a:spcPct val="35000"/>
              </a:spcAft>
              <a:buFont typeface="Arial" pitchFamily="34" charset="0"/>
              <a:buChar char="•"/>
            </a:pPr>
            <a:r>
              <a:rPr lang="en-US" sz="1800" dirty="0" smtClean="0">
                <a:latin typeface="Arial" pitchFamily="34" charset="0"/>
                <a:cs typeface="Arial" pitchFamily="34" charset="0"/>
              </a:rPr>
              <a:t>Foreclosure Laws to be improved to promote institutional housing finance</a:t>
            </a:r>
          </a:p>
          <a:p>
            <a:pPr marL="403225" indent="-403225" algn="l" eaLnBrk="1" hangingPunct="1">
              <a:lnSpc>
                <a:spcPct val="80000"/>
              </a:lnSpc>
              <a:spcAft>
                <a:spcPct val="35000"/>
              </a:spcAft>
              <a:buFont typeface="Arial" pitchFamily="34" charset="0"/>
              <a:buChar char="•"/>
            </a:pPr>
            <a:r>
              <a:rPr lang="en-US" sz="1800" dirty="0" smtClean="0">
                <a:latin typeface="Arial" pitchFamily="34" charset="0"/>
                <a:cs typeface="Arial" pitchFamily="34" charset="0"/>
              </a:rPr>
              <a:t>Housing Observatory and Housing Information System to be developed</a:t>
            </a:r>
          </a:p>
        </p:txBody>
      </p:sp>
      <p:sp>
        <p:nvSpPr>
          <p:cNvPr id="8" name="Slide Number Placeholder 7"/>
          <p:cNvSpPr>
            <a:spLocks noGrp="1"/>
          </p:cNvSpPr>
          <p:nvPr>
            <p:ph type="sldNum" sz="quarter" idx="4294967295"/>
          </p:nvPr>
        </p:nvSpPr>
        <p:spPr>
          <a:xfrm>
            <a:off x="7924800" y="6356350"/>
            <a:ext cx="762000" cy="365125"/>
          </a:xfrm>
          <a:prstGeom prst="rect">
            <a:avLst/>
          </a:prstGeom>
        </p:spPr>
        <p:txBody>
          <a:bodyPr/>
          <a:lstStyle/>
          <a:p>
            <a:pPr>
              <a:defRPr/>
            </a:pPr>
            <a:fld id="{4329BDD8-424D-414E-8DDE-D53D27147AAE}"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a:xfrm>
            <a:off x="1219200" y="685800"/>
            <a:ext cx="7162800" cy="628650"/>
          </a:xfrm>
        </p:spPr>
        <p:txBody>
          <a:bodyPr/>
          <a:lstStyle/>
          <a:p>
            <a:pPr algn="just" eaLnBrk="1" hangingPunct="1">
              <a:defRPr/>
            </a:pPr>
            <a:r>
              <a:rPr lang="en-US" sz="4000" b="1" dirty="0" smtClean="0">
                <a:solidFill>
                  <a:schemeClr val="accent1">
                    <a:lumMod val="75000"/>
                  </a:schemeClr>
                </a:solidFill>
                <a:latin typeface="Arial" pitchFamily="34" charset="0"/>
                <a:cs typeface="Arial" pitchFamily="34" charset="0"/>
              </a:rPr>
              <a:t>Housing is a numbers game</a:t>
            </a:r>
            <a:endParaRPr lang="en-US" sz="4000" dirty="0" smtClean="0">
              <a:solidFill>
                <a:schemeClr val="accent1">
                  <a:lumMod val="75000"/>
                </a:schemeClr>
              </a:solidFill>
              <a:latin typeface="Arial" pitchFamily="34" charset="0"/>
              <a:cs typeface="Arial" pitchFamily="34" charset="0"/>
            </a:endParaRPr>
          </a:p>
        </p:txBody>
      </p:sp>
      <p:sp>
        <p:nvSpPr>
          <p:cNvPr id="25603" name="Rectangle 3"/>
          <p:cNvSpPr>
            <a:spLocks noGrp="1"/>
          </p:cNvSpPr>
          <p:nvPr>
            <p:ph idx="1"/>
          </p:nvPr>
        </p:nvSpPr>
        <p:spPr>
          <a:xfrm>
            <a:off x="685800" y="1524000"/>
            <a:ext cx="7772400" cy="4389438"/>
          </a:xfrm>
        </p:spPr>
        <p:txBody>
          <a:bodyPr/>
          <a:lstStyle/>
          <a:p>
            <a:pPr marL="403225" indent="-403225" algn="l" eaLnBrk="1" hangingPunct="1">
              <a:buFont typeface="Arial" pitchFamily="34" charset="0"/>
              <a:buChar char="•"/>
            </a:pPr>
            <a:r>
              <a:rPr lang="en-US" sz="2400" dirty="0" smtClean="0">
                <a:latin typeface="Arial" pitchFamily="34" charset="0"/>
                <a:cs typeface="Arial" pitchFamily="34" charset="0"/>
              </a:rPr>
              <a:t>Housing/Shelter is a basic social need along with food and clothing</a:t>
            </a:r>
          </a:p>
          <a:p>
            <a:pPr marL="403225" indent="-403225" algn="just" eaLnBrk="1" hangingPunct="1">
              <a:buFont typeface="Arial" pitchFamily="34" charset="0"/>
              <a:buChar char="•"/>
            </a:pPr>
            <a:r>
              <a:rPr lang="en-US" sz="2400" dirty="0" smtClean="0">
                <a:latin typeface="Arial" pitchFamily="34" charset="0"/>
                <a:cs typeface="Arial" pitchFamily="34" charset="0"/>
              </a:rPr>
              <a:t>Housing has to be provided to every citizen at an ‘affordable price’, else the needy and poor make it ‘Affordable’ for themselves through ‘squatting’ and creating slums (</a:t>
            </a:r>
            <a:r>
              <a:rPr lang="en-US" sz="2400" i="1" dirty="0" err="1" smtClean="0">
                <a:latin typeface="Arial" pitchFamily="34" charset="0"/>
                <a:cs typeface="Arial" pitchFamily="34" charset="0"/>
              </a:rPr>
              <a:t>Katchi</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Abadis</a:t>
            </a:r>
            <a:r>
              <a:rPr lang="en-US" sz="2400" dirty="0" smtClean="0">
                <a:latin typeface="Arial" pitchFamily="34" charset="0"/>
                <a:cs typeface="Arial" pitchFamily="34" charset="0"/>
              </a:rPr>
              <a:t>)</a:t>
            </a:r>
          </a:p>
          <a:p>
            <a:pPr marL="403225" indent="-403225" algn="just" eaLnBrk="1" hangingPunct="1">
              <a:buFont typeface="Arial" pitchFamily="34" charset="0"/>
              <a:buChar char="•"/>
            </a:pPr>
            <a:r>
              <a:rPr lang="en-US" sz="2400" dirty="0" smtClean="0">
                <a:latin typeface="Arial" pitchFamily="34" charset="0"/>
                <a:cs typeface="Arial" pitchFamily="34" charset="0"/>
              </a:rPr>
              <a:t>The Challenge:</a:t>
            </a:r>
          </a:p>
          <a:p>
            <a:pPr marL="403225" indent="-403225" algn="l" eaLnBrk="1" hangingPunct="1">
              <a:buFont typeface="Wingdings" pitchFamily="2" charset="2"/>
              <a:buChar char="Ø"/>
            </a:pPr>
            <a:r>
              <a:rPr lang="en-US" sz="2000" dirty="0" smtClean="0">
                <a:latin typeface="Arial" pitchFamily="34" charset="0"/>
                <a:cs typeface="Arial" pitchFamily="34" charset="0"/>
              </a:rPr>
              <a:t>More people, more housing</a:t>
            </a:r>
          </a:p>
          <a:p>
            <a:pPr marL="403225" indent="-403225" algn="l" eaLnBrk="1" hangingPunct="1">
              <a:buFont typeface="Wingdings" pitchFamily="2" charset="2"/>
              <a:buChar char="Ø"/>
            </a:pPr>
            <a:r>
              <a:rPr lang="en-US" sz="2000" dirty="0" smtClean="0">
                <a:latin typeface="Arial" pitchFamily="34" charset="0"/>
                <a:cs typeface="Arial" pitchFamily="34" charset="0"/>
              </a:rPr>
              <a:t>Housing can not be developed in jungles ( on Raw Land)  Housing needs “Serviced Land” equipped with external infrastructure</a:t>
            </a:r>
          </a:p>
          <a:p>
            <a:pPr marL="403225" indent="-403225" algn="l" eaLnBrk="1" hangingPunct="1">
              <a:buFont typeface="Wingdings" pitchFamily="2" charset="2"/>
              <a:buChar char="Ø"/>
            </a:pPr>
            <a:r>
              <a:rPr lang="en-US" sz="2000" dirty="0" smtClean="0">
                <a:latin typeface="Arial" pitchFamily="34" charset="0"/>
                <a:cs typeface="Arial" pitchFamily="34" charset="0"/>
              </a:rPr>
              <a:t>Land is something God has stopped producing, </a:t>
            </a:r>
          </a:p>
          <a:p>
            <a:pPr marL="403225" indent="-403225" algn="l" eaLnBrk="1" hangingPunct="1">
              <a:buFont typeface="Wingdings" pitchFamily="2" charset="2"/>
              <a:buChar char="Ø"/>
            </a:pPr>
            <a:r>
              <a:rPr lang="en-US" sz="2000" dirty="0" smtClean="0">
                <a:latin typeface="Arial" pitchFamily="34" charset="0"/>
                <a:cs typeface="Arial" pitchFamily="34" charset="0"/>
              </a:rPr>
              <a:t>Yet habitat on Land is increasing Malthusian Theory</a:t>
            </a:r>
          </a:p>
          <a:p>
            <a:pPr marL="403225" indent="-403225" algn="just" eaLnBrk="1" hangingPunct="1"/>
            <a:endParaRPr lang="en-US" sz="2400" dirty="0" smtClean="0">
              <a:latin typeface="Arial" pitchFamily="34" charset="0"/>
              <a:cs typeface="Arial" pitchFamily="34" charset="0"/>
            </a:endParaRPr>
          </a:p>
        </p:txBody>
      </p:sp>
      <p:sp>
        <p:nvSpPr>
          <p:cNvPr id="8" name="Slide Number Placeholder 7"/>
          <p:cNvSpPr>
            <a:spLocks noGrp="1"/>
          </p:cNvSpPr>
          <p:nvPr>
            <p:ph type="sldNum" sz="quarter" idx="4294967295"/>
          </p:nvPr>
        </p:nvSpPr>
        <p:spPr>
          <a:xfrm>
            <a:off x="7924800" y="6356350"/>
            <a:ext cx="762000" cy="365125"/>
          </a:xfrm>
          <a:prstGeom prst="rect">
            <a:avLst/>
          </a:prstGeom>
        </p:spPr>
        <p:txBody>
          <a:bodyPr/>
          <a:lstStyle/>
          <a:p>
            <a:pPr>
              <a:defRPr/>
            </a:pPr>
            <a:fld id="{4329BDD8-424D-414E-8DDE-D53D27147AAE}"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p:nvPr>
        </p:nvSpPr>
        <p:spPr>
          <a:xfrm>
            <a:off x="457200" y="742950"/>
            <a:ext cx="8229600" cy="704850"/>
          </a:xfrm>
        </p:spPr>
        <p:txBody>
          <a:bodyPr/>
          <a:lstStyle/>
          <a:p>
            <a:pPr algn="ctr" eaLnBrk="1" hangingPunct="1">
              <a:defRPr/>
            </a:pPr>
            <a:r>
              <a:rPr lang="en-US" sz="3200" b="1" dirty="0" smtClean="0">
                <a:solidFill>
                  <a:srgbClr val="296121"/>
                </a:solidFill>
                <a:latin typeface="Arial" pitchFamily="34" charset="0"/>
                <a:cs typeface="Arial" pitchFamily="34" charset="0"/>
              </a:rPr>
              <a:t>Role of Universities/Academia</a:t>
            </a:r>
          </a:p>
        </p:txBody>
      </p:sp>
      <p:sp>
        <p:nvSpPr>
          <p:cNvPr id="75779" name="Rectangle 3"/>
          <p:cNvSpPr>
            <a:spLocks noGrp="1"/>
          </p:cNvSpPr>
          <p:nvPr>
            <p:ph idx="1"/>
          </p:nvPr>
        </p:nvSpPr>
        <p:spPr>
          <a:xfrm>
            <a:off x="762000" y="1905000"/>
            <a:ext cx="7924800" cy="4038600"/>
          </a:xfrm>
        </p:spPr>
        <p:txBody>
          <a:bodyPr/>
          <a:lstStyle/>
          <a:p>
            <a:pPr marL="444500" indent="-444500" algn="l" eaLnBrk="1" hangingPunct="1">
              <a:lnSpc>
                <a:spcPct val="90000"/>
              </a:lnSpc>
              <a:buClrTx/>
              <a:buFont typeface="Arial" pitchFamily="34" charset="0"/>
              <a:buChar char="•"/>
            </a:pPr>
            <a:r>
              <a:rPr lang="en-US" sz="2400" dirty="0" smtClean="0">
                <a:latin typeface="Arial" pitchFamily="34" charset="0"/>
                <a:cs typeface="Arial" pitchFamily="34" charset="0"/>
              </a:rPr>
              <a:t>Set up Housing and Urban Development Departments at Universities</a:t>
            </a:r>
          </a:p>
          <a:p>
            <a:pPr marL="444500" indent="-444500" algn="l" eaLnBrk="1" hangingPunct="1">
              <a:lnSpc>
                <a:spcPct val="90000"/>
              </a:lnSpc>
              <a:buClrTx/>
              <a:buFont typeface="Arial" pitchFamily="34" charset="0"/>
              <a:buChar char="•"/>
            </a:pPr>
            <a:r>
              <a:rPr lang="en-US" sz="2400" dirty="0" smtClean="0">
                <a:latin typeface="Arial" pitchFamily="34" charset="0"/>
                <a:cs typeface="Arial" pitchFamily="34" charset="0"/>
              </a:rPr>
              <a:t>Introduce master level programs in Construction Management, Real Estate Finance, Construction Technologies, and Construction Materials</a:t>
            </a:r>
          </a:p>
          <a:p>
            <a:pPr marL="444500" indent="-444500" algn="l" eaLnBrk="1" hangingPunct="1">
              <a:lnSpc>
                <a:spcPct val="90000"/>
              </a:lnSpc>
              <a:buClrTx/>
              <a:buFont typeface="Arial" pitchFamily="34" charset="0"/>
              <a:buChar char="•"/>
            </a:pPr>
            <a:r>
              <a:rPr lang="en-US" sz="2400" dirty="0" smtClean="0">
                <a:latin typeface="Arial" pitchFamily="34" charset="0"/>
                <a:cs typeface="Arial" pitchFamily="34" charset="0"/>
              </a:rPr>
              <a:t>Arrange active coordination between Academia, Construction, Industry Developers, Housing Finance Institutions, Housing &amp; Urban Planners</a:t>
            </a:r>
          </a:p>
          <a:p>
            <a:pPr marL="444500" indent="-444500" algn="l" eaLnBrk="1" hangingPunct="1">
              <a:lnSpc>
                <a:spcPct val="90000"/>
              </a:lnSpc>
              <a:buClrTx/>
              <a:buFont typeface="Arial" pitchFamily="34" charset="0"/>
              <a:buChar char="•"/>
            </a:pPr>
            <a:r>
              <a:rPr lang="en-US" sz="2400" dirty="0" smtClean="0">
                <a:latin typeface="Arial" pitchFamily="34" charset="0"/>
                <a:cs typeface="Arial" pitchFamily="34" charset="0"/>
              </a:rPr>
              <a:t>Universities to develop competence, develop measurement standards, and modes to certify construction quality on strength/Richter scale</a:t>
            </a:r>
          </a:p>
        </p:txBody>
      </p:sp>
      <p:sp>
        <p:nvSpPr>
          <p:cNvPr id="8" name="Slide Number Placeholder 7"/>
          <p:cNvSpPr>
            <a:spLocks noGrp="1"/>
          </p:cNvSpPr>
          <p:nvPr>
            <p:ph type="sldNum" sz="quarter" idx="4294967295"/>
          </p:nvPr>
        </p:nvSpPr>
        <p:spPr>
          <a:xfrm>
            <a:off x="7924800" y="6356350"/>
            <a:ext cx="762000" cy="365125"/>
          </a:xfrm>
          <a:prstGeom prst="rect">
            <a:avLst/>
          </a:prstGeom>
        </p:spPr>
        <p:txBody>
          <a:bodyPr/>
          <a:lstStyle/>
          <a:p>
            <a:pPr>
              <a:defRPr/>
            </a:pPr>
            <a:fld id="{4329BDD8-424D-414E-8DDE-D53D27147AAE}"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a:xfrm>
            <a:off x="457200" y="533400"/>
            <a:ext cx="8229600" cy="914400"/>
          </a:xfrm>
        </p:spPr>
        <p:txBody>
          <a:bodyPr/>
          <a:lstStyle/>
          <a:p>
            <a:pPr algn="ctr">
              <a:lnSpc>
                <a:spcPct val="75000"/>
              </a:lnSpc>
            </a:pPr>
            <a:r>
              <a:rPr lang="en-US" sz="3200" b="1" dirty="0" smtClean="0">
                <a:solidFill>
                  <a:srgbClr val="296121"/>
                </a:solidFill>
                <a:latin typeface="Arial" pitchFamily="34" charset="0"/>
                <a:cs typeface="Arial" pitchFamily="34" charset="0"/>
              </a:rPr>
              <a:t>Developing Housing Information System (Housing Observatory)</a:t>
            </a:r>
          </a:p>
        </p:txBody>
      </p:sp>
      <p:sp>
        <p:nvSpPr>
          <p:cNvPr id="3" name="Content Placeholder 2"/>
          <p:cNvSpPr>
            <a:spLocks noGrp="1"/>
          </p:cNvSpPr>
          <p:nvPr>
            <p:ph idx="1"/>
          </p:nvPr>
        </p:nvSpPr>
        <p:spPr>
          <a:xfrm>
            <a:off x="457200" y="1905000"/>
            <a:ext cx="8458200" cy="4495800"/>
          </a:xfrm>
        </p:spPr>
        <p:txBody>
          <a:bodyPr>
            <a:noAutofit/>
          </a:bodyPr>
          <a:lstStyle/>
          <a:p>
            <a:pPr marL="339725" indent="-339725" algn="just">
              <a:buClrTx/>
              <a:buSzPct val="100000"/>
              <a:buFont typeface="Arial" pitchFamily="34" charset="0"/>
              <a:buChar char="•"/>
              <a:defRPr/>
            </a:pPr>
            <a:r>
              <a:rPr lang="en-US" sz="1700" dirty="0" smtClean="0">
                <a:latin typeface="Arial" pitchFamily="34" charset="0"/>
                <a:cs typeface="Arial" pitchFamily="34" charset="0"/>
              </a:rPr>
              <a:t>Currently, there is no single place where data relating to housing supply and housing finance is made available for use by planners and developers. While State Bank has gathered some data — which is not elaborate — on institutionalized housing finance, there is no reliable data on housing supply. There is a need to make it a lot more comprehensive and centralized so that planners, developers and other stakeholders could make use of it.  This could be made possible through setting up an independent platform like the </a:t>
            </a:r>
            <a:r>
              <a:rPr lang="en-US" sz="1700" b="1" i="1" dirty="0" smtClean="0">
                <a:latin typeface="Arial" pitchFamily="34" charset="0"/>
                <a:cs typeface="Arial" pitchFamily="34" charset="0"/>
              </a:rPr>
              <a:t>Housing Observatory.</a:t>
            </a:r>
          </a:p>
          <a:p>
            <a:pPr marL="339725" indent="-339725" algn="just">
              <a:buClrTx/>
              <a:buSzPct val="100000"/>
              <a:buFont typeface="Arial" pitchFamily="34" charset="0"/>
              <a:buChar char="•"/>
              <a:defRPr/>
            </a:pPr>
            <a:r>
              <a:rPr lang="en-US" sz="1700" dirty="0" smtClean="0">
                <a:latin typeface="Arial" pitchFamily="34" charset="0"/>
                <a:cs typeface="Arial" pitchFamily="34" charset="0"/>
              </a:rPr>
              <a:t>SBP needs to gather housing finance data in much more detail</a:t>
            </a:r>
          </a:p>
          <a:p>
            <a:pPr marL="339725" indent="-339725" algn="just">
              <a:buClrTx/>
              <a:buSzPct val="100000"/>
              <a:buFont typeface="Arial" pitchFamily="34" charset="0"/>
              <a:buChar char="•"/>
              <a:defRPr/>
            </a:pPr>
            <a:r>
              <a:rPr lang="en-US" sz="1700" dirty="0" smtClean="0">
                <a:latin typeface="Arial" pitchFamily="34" charset="0"/>
                <a:cs typeface="Arial" pitchFamily="34" charset="0"/>
              </a:rPr>
              <a:t>Housing supply data needs to be compiled through different channels like construction permits issued, completion permits issued, developer projects etc.</a:t>
            </a:r>
          </a:p>
          <a:p>
            <a:pPr marL="339725" indent="-339725" algn="just">
              <a:buClrTx/>
              <a:buSzPct val="100000"/>
              <a:buFont typeface="Arial" pitchFamily="34" charset="0"/>
              <a:buChar char="•"/>
              <a:defRPr/>
            </a:pPr>
            <a:r>
              <a:rPr lang="en-US" sz="1700" dirty="0" smtClean="0">
                <a:latin typeface="Arial" pitchFamily="34" charset="0"/>
                <a:cs typeface="Arial" pitchFamily="34" charset="0"/>
              </a:rPr>
              <a:t>Housing Observatory will also compile data on social needs like education, health </a:t>
            </a:r>
            <a:r>
              <a:rPr lang="en-US" sz="1700" dirty="0" err="1" smtClean="0">
                <a:latin typeface="Arial" pitchFamily="34" charset="0"/>
                <a:cs typeface="Arial" pitchFamily="34" charset="0"/>
              </a:rPr>
              <a:t>etc</a:t>
            </a:r>
            <a:r>
              <a:rPr lang="en-US" sz="1700" dirty="0" smtClean="0">
                <a:latin typeface="Arial" pitchFamily="34" charset="0"/>
                <a:cs typeface="Arial" pitchFamily="34" charset="0"/>
              </a:rPr>
              <a:t> and utilities like water, electricity, sewerage etc.</a:t>
            </a:r>
          </a:p>
          <a:p>
            <a:pPr marL="339725" indent="-339725" algn="just">
              <a:buClrTx/>
              <a:buSzPct val="100000"/>
              <a:buFont typeface="Arial" pitchFamily="34" charset="0"/>
              <a:buChar char="•"/>
              <a:defRPr/>
            </a:pPr>
            <a:r>
              <a:rPr lang="en-US" sz="1700" dirty="0" smtClean="0">
                <a:latin typeface="Arial" pitchFamily="34" charset="0"/>
                <a:cs typeface="Arial" pitchFamily="34" charset="0"/>
              </a:rPr>
              <a:t>Housing Observatory to integrate all this information and make it publicly available against the charging of a fee.</a:t>
            </a:r>
          </a:p>
          <a:p>
            <a:pPr marL="0" indent="0" algn="just">
              <a:defRPr/>
            </a:pPr>
            <a:r>
              <a:rPr lang="en-US" sz="1700" b="1" i="1" dirty="0" smtClean="0">
                <a:latin typeface="Arial" pitchFamily="34" charset="0"/>
                <a:cs typeface="Arial" pitchFamily="34" charset="0"/>
              </a:rPr>
              <a:t>Implementation Agencies</a:t>
            </a:r>
            <a:r>
              <a:rPr lang="en-US" sz="1700" b="1" dirty="0" smtClean="0">
                <a:latin typeface="Arial" pitchFamily="34" charset="0"/>
                <a:cs typeface="Arial" pitchFamily="34" charset="0"/>
              </a:rPr>
              <a:t>: SBP, Planning Commission, Developer Associations, Concerned </a:t>
            </a:r>
            <a:r>
              <a:rPr lang="en-US" sz="1700" b="1" dirty="0" err="1" smtClean="0">
                <a:latin typeface="Arial" pitchFamily="34" charset="0"/>
                <a:cs typeface="Arial" pitchFamily="34" charset="0"/>
              </a:rPr>
              <a:t>Govt</a:t>
            </a:r>
            <a:r>
              <a:rPr lang="en-US" sz="1700" b="1" dirty="0" smtClean="0">
                <a:latin typeface="Arial" pitchFamily="34" charset="0"/>
                <a:cs typeface="Arial" pitchFamily="34" charset="0"/>
              </a:rPr>
              <a:t> Agencies, Association of Mortgage Bankers, Mortgage Lenders,</a:t>
            </a:r>
          </a:p>
          <a:p>
            <a:pPr marL="0" indent="0" algn="just">
              <a:defRPr/>
            </a:pPr>
            <a:r>
              <a:rPr lang="en-US" sz="1700" b="1" dirty="0" smtClean="0">
                <a:latin typeface="Arial" pitchFamily="34" charset="0"/>
                <a:cs typeface="Arial" pitchFamily="34" charset="0"/>
              </a:rPr>
              <a:t>Urban Planners, Academia,  etc</a:t>
            </a:r>
            <a:endParaRPr lang="en-US" sz="1700" b="1" dirty="0">
              <a:latin typeface="Arial" pitchFamily="34" charset="0"/>
              <a:cs typeface="Arial" pitchFamily="34" charset="0"/>
            </a:endParaRPr>
          </a:p>
        </p:txBody>
      </p:sp>
      <p:sp>
        <p:nvSpPr>
          <p:cNvPr id="9" name="Slide Number Placeholder 8"/>
          <p:cNvSpPr>
            <a:spLocks noGrp="1"/>
          </p:cNvSpPr>
          <p:nvPr>
            <p:ph type="sldNum" sz="quarter" idx="4294967295"/>
          </p:nvPr>
        </p:nvSpPr>
        <p:spPr>
          <a:xfrm>
            <a:off x="7924800" y="6356350"/>
            <a:ext cx="762000" cy="365125"/>
          </a:xfrm>
          <a:prstGeom prst="rect">
            <a:avLst/>
          </a:prstGeom>
        </p:spPr>
        <p:txBody>
          <a:bodyPr/>
          <a:lstStyle/>
          <a:p>
            <a:pPr>
              <a:defRPr/>
            </a:pPr>
            <a:fld id="{4329BDD8-424D-414E-8DDE-D53D27147AAE}"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380999" y="152400"/>
            <a:ext cx="8305801" cy="1295399"/>
          </a:xfrm>
        </p:spPr>
        <p:txBody>
          <a:bodyPr/>
          <a:lstStyle/>
          <a:p>
            <a:pPr eaLnBrk="1" hangingPunct="1"/>
            <a:r>
              <a:rPr lang="en-GB" sz="3600" b="1" dirty="0">
                <a:solidFill>
                  <a:srgbClr val="296121"/>
                </a:solidFill>
              </a:rPr>
              <a:t>Policy on Slums Rehabilitation and </a:t>
            </a:r>
            <a:r>
              <a:rPr lang="en-GB" sz="3600" b="1" dirty="0" smtClean="0">
                <a:solidFill>
                  <a:srgbClr val="296121"/>
                </a:solidFill>
              </a:rPr>
              <a:t>Resettlements</a:t>
            </a:r>
            <a:endParaRPr lang="en-US" sz="1600" b="1" dirty="0" smtClean="0">
              <a:solidFill>
                <a:srgbClr val="296121"/>
              </a:solidFill>
            </a:endParaRPr>
          </a:p>
        </p:txBody>
      </p:sp>
      <p:sp>
        <p:nvSpPr>
          <p:cNvPr id="19504" name="Slide Number Placeholder 5"/>
          <p:cNvSpPr>
            <a:spLocks noGrp="1"/>
          </p:cNvSpPr>
          <p:nvPr>
            <p:ph type="sldNum" sz="quarter" idx="10"/>
          </p:nvPr>
        </p:nvSpPr>
        <p:spPr bwMode="auto">
          <a:xfrm>
            <a:off x="4465074" y="6600918"/>
            <a:ext cx="536331" cy="2571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numCol="1" anchorCtr="0" compatLnSpc="1">
            <a:prstTxWarp prst="textNoShape">
              <a:avLst/>
            </a:prstTxWarp>
          </a:bodyPr>
          <a:lstStyle>
            <a:lvl1pPr eaLnBrk="0" hangingPunct="0">
              <a:defRPr sz="3100">
                <a:solidFill>
                  <a:srgbClr val="414141"/>
                </a:solidFill>
                <a:latin typeface="Gill Sans Light" charset="0"/>
                <a:ea typeface="ヒラギノ角ゴ ProN W3" charset="0"/>
                <a:cs typeface="ヒラギノ角ゴ ProN W3" charset="0"/>
                <a:sym typeface="Gill Sans Light" charset="0"/>
              </a:defRPr>
            </a:lvl1pPr>
            <a:lvl2pPr marL="742950" indent="-285750" eaLnBrk="0" hangingPunct="0">
              <a:defRPr sz="3100">
                <a:solidFill>
                  <a:srgbClr val="414141"/>
                </a:solidFill>
                <a:latin typeface="Gill Sans Light" charset="0"/>
                <a:ea typeface="ヒラギノ角ゴ ProN W3" charset="0"/>
                <a:cs typeface="ヒラギノ角ゴ ProN W3" charset="0"/>
                <a:sym typeface="Gill Sans Light" charset="0"/>
              </a:defRPr>
            </a:lvl2pPr>
            <a:lvl3pPr marL="1143000" indent="-228600" eaLnBrk="0" hangingPunct="0">
              <a:defRPr sz="3100">
                <a:solidFill>
                  <a:srgbClr val="414141"/>
                </a:solidFill>
                <a:latin typeface="Gill Sans Light" charset="0"/>
                <a:ea typeface="ヒラギノ角ゴ ProN W3" charset="0"/>
                <a:cs typeface="ヒラギノ角ゴ ProN W3" charset="0"/>
                <a:sym typeface="Gill Sans Light" charset="0"/>
              </a:defRPr>
            </a:lvl3pPr>
            <a:lvl4pPr marL="1600200" indent="-228600" eaLnBrk="0" hangingPunct="0">
              <a:defRPr sz="3100">
                <a:solidFill>
                  <a:srgbClr val="414141"/>
                </a:solidFill>
                <a:latin typeface="Gill Sans Light" charset="0"/>
                <a:ea typeface="ヒラギノ角ゴ ProN W3" charset="0"/>
                <a:cs typeface="ヒラギノ角ゴ ProN W3" charset="0"/>
                <a:sym typeface="Gill Sans Light" charset="0"/>
              </a:defRPr>
            </a:lvl4pPr>
            <a:lvl5pPr marL="2057400" indent="-228600" eaLnBrk="0" hangingPunct="0">
              <a:defRPr sz="3100">
                <a:solidFill>
                  <a:srgbClr val="414141"/>
                </a:solidFill>
                <a:latin typeface="Gill Sans Light" charset="0"/>
                <a:ea typeface="ヒラギノ角ゴ ProN W3" charset="0"/>
                <a:cs typeface="ヒラギノ角ゴ ProN W3" charset="0"/>
                <a:sym typeface="Gill Sans Light" charset="0"/>
              </a:defRPr>
            </a:lvl5pPr>
            <a:lvl6pPr marL="2514600" indent="-228600" algn="ctr" eaLnBrk="0" fontAlgn="base" hangingPunct="0">
              <a:spcBef>
                <a:spcPct val="0"/>
              </a:spcBef>
              <a:spcAft>
                <a:spcPct val="0"/>
              </a:spcAft>
              <a:defRPr sz="3100">
                <a:solidFill>
                  <a:srgbClr val="414141"/>
                </a:solidFill>
                <a:latin typeface="Gill Sans Light" charset="0"/>
                <a:ea typeface="ヒラギノ角ゴ ProN W3" charset="0"/>
                <a:cs typeface="ヒラギノ角ゴ ProN W3" charset="0"/>
                <a:sym typeface="Gill Sans Light" charset="0"/>
              </a:defRPr>
            </a:lvl6pPr>
            <a:lvl7pPr marL="2971800" indent="-228600" algn="ctr" eaLnBrk="0" fontAlgn="base" hangingPunct="0">
              <a:spcBef>
                <a:spcPct val="0"/>
              </a:spcBef>
              <a:spcAft>
                <a:spcPct val="0"/>
              </a:spcAft>
              <a:defRPr sz="3100">
                <a:solidFill>
                  <a:srgbClr val="414141"/>
                </a:solidFill>
                <a:latin typeface="Gill Sans Light" charset="0"/>
                <a:ea typeface="ヒラギノ角ゴ ProN W3" charset="0"/>
                <a:cs typeface="ヒラギノ角ゴ ProN W3" charset="0"/>
                <a:sym typeface="Gill Sans Light" charset="0"/>
              </a:defRPr>
            </a:lvl7pPr>
            <a:lvl8pPr marL="3429000" indent="-228600" algn="ctr" eaLnBrk="0" fontAlgn="base" hangingPunct="0">
              <a:spcBef>
                <a:spcPct val="0"/>
              </a:spcBef>
              <a:spcAft>
                <a:spcPct val="0"/>
              </a:spcAft>
              <a:defRPr sz="3100">
                <a:solidFill>
                  <a:srgbClr val="414141"/>
                </a:solidFill>
                <a:latin typeface="Gill Sans Light" charset="0"/>
                <a:ea typeface="ヒラギノ角ゴ ProN W3" charset="0"/>
                <a:cs typeface="ヒラギノ角ゴ ProN W3" charset="0"/>
                <a:sym typeface="Gill Sans Light" charset="0"/>
              </a:defRPr>
            </a:lvl8pPr>
            <a:lvl9pPr marL="3886200" indent="-228600" algn="ctr" eaLnBrk="0" fontAlgn="base" hangingPunct="0">
              <a:spcBef>
                <a:spcPct val="0"/>
              </a:spcBef>
              <a:spcAft>
                <a:spcPct val="0"/>
              </a:spcAft>
              <a:defRPr sz="3100">
                <a:solidFill>
                  <a:srgbClr val="414141"/>
                </a:solidFill>
                <a:latin typeface="Gill Sans Light" charset="0"/>
                <a:ea typeface="ヒラギノ角ゴ ProN W3" charset="0"/>
                <a:cs typeface="ヒラギノ角ゴ ProN W3" charset="0"/>
                <a:sym typeface="Gill Sans Light" charset="0"/>
              </a:defRPr>
            </a:lvl9pPr>
          </a:lstStyle>
          <a:p>
            <a:pPr eaLnBrk="1" hangingPunct="1"/>
            <a:fld id="{969E7714-70CB-47BA-B87F-A239B00F03C8}" type="slidenum">
              <a:rPr lang="en-US" sz="700" smtClean="0">
                <a:latin typeface="Arial" pitchFamily="34" charset="0"/>
                <a:cs typeface="Arial" pitchFamily="34" charset="0"/>
              </a:rPr>
              <a:pPr eaLnBrk="1" hangingPunct="1"/>
              <a:t>32</a:t>
            </a:fld>
            <a:endParaRPr lang="en-US" sz="700" smtClean="0">
              <a:latin typeface="Arial" pitchFamily="34" charset="0"/>
              <a:cs typeface="Arial" pitchFamily="34" charset="0"/>
            </a:endParaRPr>
          </a:p>
        </p:txBody>
      </p:sp>
      <p:sp>
        <p:nvSpPr>
          <p:cNvPr id="2" name="TextBox 1"/>
          <p:cNvSpPr txBox="1"/>
          <p:nvPr/>
        </p:nvSpPr>
        <p:spPr>
          <a:xfrm>
            <a:off x="914400" y="1524000"/>
            <a:ext cx="7620000" cy="4924425"/>
          </a:xfrm>
          <a:prstGeom prst="rect">
            <a:avLst/>
          </a:prstGeom>
          <a:noFill/>
        </p:spPr>
        <p:txBody>
          <a:bodyPr wrap="square" rtlCol="0">
            <a:spAutoFit/>
          </a:bodyPr>
          <a:lstStyle/>
          <a:p>
            <a:pPr marL="442913" indent="-442913">
              <a:spcAft>
                <a:spcPts val="1200"/>
              </a:spcAft>
              <a:buFont typeface="+mj-lt"/>
              <a:buAutoNum type="arabicPeriod"/>
            </a:pPr>
            <a:r>
              <a:rPr lang="en-GB" sz="2200" dirty="0" smtClean="0">
                <a:cs typeface="Calibri" pitchFamily="34" charset="0"/>
              </a:rPr>
              <a:t>The </a:t>
            </a:r>
            <a:r>
              <a:rPr lang="en-GB" sz="2200" dirty="0">
                <a:cs typeface="Calibri" pitchFamily="34" charset="0"/>
              </a:rPr>
              <a:t>National Policy to cover </a:t>
            </a:r>
            <a:r>
              <a:rPr lang="en-GB" sz="2200" dirty="0" smtClean="0">
                <a:cs typeface="Calibri" pitchFamily="34" charset="0"/>
              </a:rPr>
              <a:t>policies and programs on slums rehabilitation and resettlements.</a:t>
            </a:r>
            <a:r>
              <a:rPr lang="en-GB" sz="2200" dirty="0">
                <a:cs typeface="Calibri" pitchFamily="34" charset="0"/>
              </a:rPr>
              <a:t>      </a:t>
            </a:r>
            <a:endParaRPr lang="en-GB" sz="2200" dirty="0" smtClean="0">
              <a:cs typeface="Calibri" pitchFamily="34" charset="0"/>
            </a:endParaRPr>
          </a:p>
          <a:p>
            <a:pPr marL="442913" indent="-442913">
              <a:spcAft>
                <a:spcPts val="1200"/>
              </a:spcAft>
              <a:buFont typeface="+mj-lt"/>
              <a:buAutoNum type="arabicPeriod"/>
            </a:pPr>
            <a:r>
              <a:rPr lang="en-GB" sz="2200" dirty="0" smtClean="0">
                <a:cs typeface="Calibri" pitchFamily="34" charset="0"/>
              </a:rPr>
              <a:t>Urban planners to </a:t>
            </a:r>
            <a:r>
              <a:rPr lang="en-GB" sz="2200" dirty="0">
                <a:cs typeface="Calibri" pitchFamily="34" charset="0"/>
              </a:rPr>
              <a:t>work out policies and programs on how to check uncontrolled and </a:t>
            </a:r>
            <a:r>
              <a:rPr lang="en-GB" sz="2200" dirty="0" smtClean="0">
                <a:cs typeface="Calibri" pitchFamily="34" charset="0"/>
              </a:rPr>
              <a:t>unplanned urbanization.</a:t>
            </a:r>
            <a:r>
              <a:rPr lang="en-GB" sz="2200" dirty="0">
                <a:cs typeface="Calibri" pitchFamily="34" charset="0"/>
              </a:rPr>
              <a:t>      </a:t>
            </a:r>
            <a:endParaRPr lang="en-GB" sz="2200" dirty="0" smtClean="0">
              <a:cs typeface="Calibri" pitchFamily="34" charset="0"/>
            </a:endParaRPr>
          </a:p>
          <a:p>
            <a:pPr marL="442913" indent="-442913">
              <a:spcAft>
                <a:spcPts val="1200"/>
              </a:spcAft>
              <a:buFont typeface="+mj-lt"/>
              <a:buAutoNum type="arabicPeriod"/>
            </a:pPr>
            <a:r>
              <a:rPr lang="en-GB" sz="2200" dirty="0" smtClean="0">
                <a:cs typeface="Calibri" pitchFamily="34" charset="0"/>
              </a:rPr>
              <a:t>Government </a:t>
            </a:r>
            <a:r>
              <a:rPr lang="en-GB" sz="2200" dirty="0">
                <a:cs typeface="Calibri" pitchFamily="34" charset="0"/>
              </a:rPr>
              <a:t>to have a comprehensive </a:t>
            </a:r>
            <a:r>
              <a:rPr lang="en-GB" sz="2200" dirty="0" smtClean="0">
                <a:cs typeface="Calibri" pitchFamily="34" charset="0"/>
              </a:rPr>
              <a:t>database </a:t>
            </a:r>
            <a:r>
              <a:rPr lang="en-GB" sz="2200" dirty="0">
                <a:cs typeface="Calibri" pitchFamily="34" charset="0"/>
              </a:rPr>
              <a:t>on </a:t>
            </a:r>
            <a:r>
              <a:rPr lang="en-GB" sz="2200" dirty="0" smtClean="0">
                <a:cs typeface="Calibri" pitchFamily="34" charset="0"/>
              </a:rPr>
              <a:t>rural-urban migration.</a:t>
            </a:r>
          </a:p>
          <a:p>
            <a:pPr marL="442913" indent="-442913">
              <a:spcAft>
                <a:spcPts val="1200"/>
              </a:spcAft>
              <a:buFont typeface="+mj-lt"/>
              <a:buAutoNum type="arabicPeriod"/>
            </a:pPr>
            <a:r>
              <a:rPr lang="en-GB" sz="2200" dirty="0" smtClean="0">
                <a:cs typeface="Calibri" pitchFamily="34" charset="0"/>
              </a:rPr>
              <a:t>Government </a:t>
            </a:r>
            <a:r>
              <a:rPr lang="en-GB" sz="2200" dirty="0">
                <a:cs typeface="Calibri" pitchFamily="34" charset="0"/>
              </a:rPr>
              <a:t>to have </a:t>
            </a:r>
            <a:r>
              <a:rPr lang="en-GB" sz="2200" dirty="0" smtClean="0">
                <a:cs typeface="Calibri" pitchFamily="34" charset="0"/>
              </a:rPr>
              <a:t>social land bank to </a:t>
            </a:r>
            <a:r>
              <a:rPr lang="en-GB" sz="2200" dirty="0">
                <a:cs typeface="Calibri" pitchFamily="34" charset="0"/>
              </a:rPr>
              <a:t>develop new settlements and habitat for urban </a:t>
            </a:r>
            <a:r>
              <a:rPr lang="en-GB" sz="2200" dirty="0" smtClean="0">
                <a:cs typeface="Calibri" pitchFamily="34" charset="0"/>
              </a:rPr>
              <a:t>poor.</a:t>
            </a:r>
            <a:r>
              <a:rPr lang="en-GB" sz="2200" dirty="0">
                <a:cs typeface="Calibri" pitchFamily="34" charset="0"/>
              </a:rPr>
              <a:t>     </a:t>
            </a:r>
            <a:endParaRPr lang="en-GB" sz="2200" dirty="0" smtClean="0">
              <a:cs typeface="Calibri" pitchFamily="34" charset="0"/>
            </a:endParaRPr>
          </a:p>
          <a:p>
            <a:pPr marL="442913" indent="-442913">
              <a:spcAft>
                <a:spcPts val="1200"/>
              </a:spcAft>
              <a:buFont typeface="+mj-lt"/>
              <a:buAutoNum type="arabicPeriod"/>
            </a:pPr>
            <a:r>
              <a:rPr lang="en-GB" sz="2200" dirty="0" smtClean="0">
                <a:cs typeface="Calibri" pitchFamily="34" charset="0"/>
              </a:rPr>
              <a:t>Policy </a:t>
            </a:r>
            <a:r>
              <a:rPr lang="en-GB" sz="2200" dirty="0">
                <a:cs typeface="Calibri" pitchFamily="34" charset="0"/>
              </a:rPr>
              <a:t>to curb land grabbing and illegal </a:t>
            </a:r>
            <a:r>
              <a:rPr lang="en-GB" sz="2200" dirty="0" smtClean="0">
                <a:cs typeface="Calibri" pitchFamily="34" charset="0"/>
              </a:rPr>
              <a:t>habitat.</a:t>
            </a:r>
            <a:r>
              <a:rPr lang="en-GB" sz="2200" dirty="0">
                <a:cs typeface="Calibri" pitchFamily="34" charset="0"/>
              </a:rPr>
              <a:t>      </a:t>
            </a:r>
            <a:endParaRPr lang="en-GB" sz="2200" dirty="0" smtClean="0">
              <a:cs typeface="Calibri" pitchFamily="34" charset="0"/>
            </a:endParaRPr>
          </a:p>
          <a:p>
            <a:pPr marL="442913" indent="-442913">
              <a:spcAft>
                <a:spcPts val="1200"/>
              </a:spcAft>
              <a:buFont typeface="+mj-lt"/>
              <a:buAutoNum type="arabicPeriod"/>
            </a:pPr>
            <a:r>
              <a:rPr lang="en-GB" sz="2200" dirty="0" smtClean="0">
                <a:cs typeface="Calibri" pitchFamily="34" charset="0"/>
              </a:rPr>
              <a:t>Academia </a:t>
            </a:r>
            <a:r>
              <a:rPr lang="en-GB" sz="2200" dirty="0">
                <a:cs typeface="Calibri" pitchFamily="34" charset="0"/>
              </a:rPr>
              <a:t>to be involved in research and development of projects using best practices </a:t>
            </a:r>
            <a:r>
              <a:rPr lang="en-GB" sz="2200" dirty="0" smtClean="0">
                <a:cs typeface="Calibri" pitchFamily="34" charset="0"/>
              </a:rPr>
              <a:t>from </a:t>
            </a:r>
            <a:r>
              <a:rPr lang="en-GB" sz="2200" dirty="0">
                <a:cs typeface="Calibri" pitchFamily="34" charset="0"/>
              </a:rPr>
              <a:t>around the </a:t>
            </a:r>
            <a:r>
              <a:rPr lang="en-GB" sz="2200" dirty="0" smtClean="0">
                <a:cs typeface="Calibri" pitchFamily="34" charset="0"/>
              </a:rPr>
              <a:t>globe.</a:t>
            </a:r>
            <a:endParaRPr lang="en-GB" sz="2200" dirty="0">
              <a:cs typeface="Calibri" pitchFamily="34" charset="0"/>
            </a:endParaRPr>
          </a:p>
        </p:txBody>
      </p:sp>
    </p:spTree>
    <p:extLst>
      <p:ext uri="{BB962C8B-B14F-4D97-AF65-F5344CB8AC3E}">
        <p14:creationId xmlns:p14="http://schemas.microsoft.com/office/powerpoint/2010/main" xmlns="" val="262801291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8E02C2A-56D2-49B1-97E3-1ED2664AF5DE}" type="slidenum">
              <a:rPr lang="en-US" smtClean="0">
                <a:solidFill>
                  <a:srgbClr val="414141"/>
                </a:solidFill>
              </a:rPr>
              <a:pPr>
                <a:defRPr/>
              </a:pPr>
              <a:t>33</a:t>
            </a:fld>
            <a:endParaRPr lang="en-US">
              <a:solidFill>
                <a:srgbClr val="414141"/>
              </a:solidFill>
            </a:endParaRPr>
          </a:p>
        </p:txBody>
      </p:sp>
      <p:graphicFrame>
        <p:nvGraphicFramePr>
          <p:cNvPr id="3" name="Table 2"/>
          <p:cNvGraphicFramePr>
            <a:graphicFrameLocks noGrp="1"/>
          </p:cNvGraphicFramePr>
          <p:nvPr>
            <p:extLst>
              <p:ext uri="{D42A27DB-BD31-4B8C-83A1-F6EECF244321}">
                <p14:modId xmlns:p14="http://schemas.microsoft.com/office/powerpoint/2010/main" xmlns="" val="998169409"/>
              </p:ext>
            </p:extLst>
          </p:nvPr>
        </p:nvGraphicFramePr>
        <p:xfrm>
          <a:off x="609600" y="1600198"/>
          <a:ext cx="7924798" cy="4033427"/>
        </p:xfrm>
        <a:graphic>
          <a:graphicData uri="http://schemas.openxmlformats.org/drawingml/2006/table">
            <a:tbl>
              <a:tblPr firstRow="1" bandRow="1">
                <a:tableStyleId>{5C22544A-7EE6-4342-B048-85BDC9FD1C3A}</a:tableStyleId>
              </a:tblPr>
              <a:tblGrid>
                <a:gridCol w="1132114"/>
                <a:gridCol w="1132114"/>
                <a:gridCol w="1132114"/>
                <a:gridCol w="1132114"/>
                <a:gridCol w="1132114"/>
                <a:gridCol w="1132114"/>
                <a:gridCol w="1132114"/>
              </a:tblGrid>
              <a:tr h="482792">
                <a:tc>
                  <a:txBody>
                    <a:bodyPr/>
                    <a:lstStyle/>
                    <a:p>
                      <a:endParaRPr lang="en-GB" sz="1600" dirty="0"/>
                    </a:p>
                  </a:txBody>
                  <a:tcPr anchor="ctr"/>
                </a:tc>
                <a:tc>
                  <a:txBody>
                    <a:bodyPr/>
                    <a:lstStyle/>
                    <a:p>
                      <a:pPr algn="ctr"/>
                      <a:r>
                        <a:rPr lang="en-US" sz="1600" dirty="0" smtClean="0"/>
                        <a:t>Year-1</a:t>
                      </a:r>
                      <a:endParaRPr lang="en-GB" sz="1600" dirty="0"/>
                    </a:p>
                  </a:txBody>
                  <a:tcPr anchor="ctr"/>
                </a:tc>
                <a:tc>
                  <a:txBody>
                    <a:bodyPr/>
                    <a:lstStyle/>
                    <a:p>
                      <a:pPr algn="ctr"/>
                      <a:r>
                        <a:rPr lang="en-US" sz="1600" dirty="0" smtClean="0"/>
                        <a:t>Year-2</a:t>
                      </a:r>
                      <a:endParaRPr lang="en-GB" sz="1600" dirty="0"/>
                    </a:p>
                  </a:txBody>
                  <a:tcPr anchor="ctr"/>
                </a:tc>
                <a:tc>
                  <a:txBody>
                    <a:bodyPr/>
                    <a:lstStyle/>
                    <a:p>
                      <a:pPr algn="ctr"/>
                      <a:r>
                        <a:rPr lang="en-US" sz="1600" dirty="0" smtClean="0"/>
                        <a:t>Year-3</a:t>
                      </a:r>
                      <a:endParaRPr lang="en-GB" sz="1600" dirty="0"/>
                    </a:p>
                  </a:txBody>
                  <a:tcPr anchor="ctr"/>
                </a:tc>
                <a:tc>
                  <a:txBody>
                    <a:bodyPr/>
                    <a:lstStyle/>
                    <a:p>
                      <a:pPr algn="ctr"/>
                      <a:r>
                        <a:rPr lang="en-US" sz="1600" dirty="0" smtClean="0"/>
                        <a:t>Year-4</a:t>
                      </a:r>
                      <a:endParaRPr lang="en-GB" sz="1600" dirty="0"/>
                    </a:p>
                  </a:txBody>
                  <a:tcPr anchor="ctr"/>
                </a:tc>
                <a:tc>
                  <a:txBody>
                    <a:bodyPr/>
                    <a:lstStyle/>
                    <a:p>
                      <a:pPr algn="ctr"/>
                      <a:r>
                        <a:rPr lang="en-US" sz="1600" dirty="0" smtClean="0"/>
                        <a:t>Year-5</a:t>
                      </a:r>
                      <a:endParaRPr lang="en-GB" sz="1600" dirty="0"/>
                    </a:p>
                  </a:txBody>
                  <a:tcPr anchor="ctr"/>
                </a:tc>
                <a:tc>
                  <a:txBody>
                    <a:bodyPr/>
                    <a:lstStyle/>
                    <a:p>
                      <a:pPr algn="ctr"/>
                      <a:r>
                        <a:rPr lang="en-US" sz="1600" dirty="0" smtClean="0"/>
                        <a:t>Total</a:t>
                      </a:r>
                      <a:endParaRPr lang="en-GB" sz="1600" dirty="0"/>
                    </a:p>
                  </a:txBody>
                  <a:tcPr anchor="ctr"/>
                </a:tc>
              </a:tr>
              <a:tr h="634905">
                <a:tc>
                  <a:txBody>
                    <a:bodyPr/>
                    <a:lstStyle/>
                    <a:p>
                      <a:r>
                        <a:rPr lang="en-US" sz="1600" dirty="0" smtClean="0"/>
                        <a:t>Public-Public</a:t>
                      </a:r>
                      <a:endParaRPr lang="en-GB" sz="1600" dirty="0"/>
                    </a:p>
                  </a:txBody>
                  <a:tcPr anchor="ctr"/>
                </a:tc>
                <a:tc>
                  <a:txBody>
                    <a:bodyPr/>
                    <a:lstStyle/>
                    <a:p>
                      <a:pPr algn="r"/>
                      <a:r>
                        <a:rPr lang="en-US" sz="1600" dirty="0" smtClean="0"/>
                        <a:t>10,000</a:t>
                      </a:r>
                      <a:endParaRPr lang="en-GB" sz="1600" dirty="0"/>
                    </a:p>
                  </a:txBody>
                  <a:tcPr anchor="ctr"/>
                </a:tc>
                <a:tc>
                  <a:txBody>
                    <a:bodyPr/>
                    <a:lstStyle/>
                    <a:p>
                      <a:pPr algn="r"/>
                      <a:r>
                        <a:rPr lang="en-US" sz="1600" dirty="0" smtClean="0"/>
                        <a:t>20,000</a:t>
                      </a:r>
                      <a:endParaRPr lang="en-GB" sz="1600" dirty="0"/>
                    </a:p>
                  </a:txBody>
                  <a:tcPr anchor="ctr"/>
                </a:tc>
                <a:tc>
                  <a:txBody>
                    <a:bodyPr/>
                    <a:lstStyle/>
                    <a:p>
                      <a:pPr algn="r"/>
                      <a:r>
                        <a:rPr lang="en-US" sz="1600" dirty="0" smtClean="0"/>
                        <a:t>30,000</a:t>
                      </a:r>
                      <a:endParaRPr lang="en-GB" sz="1600" dirty="0"/>
                    </a:p>
                  </a:txBody>
                  <a:tcPr anchor="ctr"/>
                </a:tc>
                <a:tc>
                  <a:txBody>
                    <a:bodyPr/>
                    <a:lstStyle/>
                    <a:p>
                      <a:pPr algn="r"/>
                      <a:r>
                        <a:rPr lang="en-US" sz="1600" dirty="0" smtClean="0"/>
                        <a:t>40,000</a:t>
                      </a:r>
                      <a:endParaRPr lang="en-GB" sz="1600" dirty="0"/>
                    </a:p>
                  </a:txBody>
                  <a:tcPr anchor="ctr"/>
                </a:tc>
                <a:tc>
                  <a:txBody>
                    <a:bodyPr/>
                    <a:lstStyle/>
                    <a:p>
                      <a:pPr algn="r"/>
                      <a:r>
                        <a:rPr lang="en-US" sz="1600" dirty="0" smtClean="0"/>
                        <a:t>50,000</a:t>
                      </a:r>
                      <a:endParaRPr lang="en-GB" sz="1600" dirty="0"/>
                    </a:p>
                  </a:txBody>
                  <a:tcPr anchor="ctr"/>
                </a:tc>
                <a:tc>
                  <a:txBody>
                    <a:bodyPr/>
                    <a:lstStyle/>
                    <a:p>
                      <a:pPr algn="r"/>
                      <a:r>
                        <a:rPr lang="en-US" sz="1600" dirty="0" smtClean="0"/>
                        <a:t>150,000</a:t>
                      </a:r>
                      <a:endParaRPr lang="en-GB" sz="1600" dirty="0"/>
                    </a:p>
                  </a:txBody>
                  <a:tcPr anchor="ctr"/>
                </a:tc>
              </a:tr>
              <a:tr h="634905">
                <a:tc>
                  <a:txBody>
                    <a:bodyPr/>
                    <a:lstStyle/>
                    <a:p>
                      <a:r>
                        <a:rPr lang="en-US" sz="1600" dirty="0" smtClean="0"/>
                        <a:t>Public-Private </a:t>
                      </a:r>
                      <a:r>
                        <a:rPr lang="en-US" sz="1600" b="1" dirty="0" smtClean="0"/>
                        <a:t>PM Program</a:t>
                      </a:r>
                      <a:endParaRPr lang="en-GB" sz="1600" b="1" dirty="0"/>
                    </a:p>
                  </a:txBody>
                  <a:tcPr anchor="ctr"/>
                </a:tc>
                <a:tc>
                  <a:txBody>
                    <a:bodyPr/>
                    <a:lstStyle/>
                    <a:p>
                      <a:pPr algn="r"/>
                      <a:r>
                        <a:rPr lang="en-US" sz="1600" dirty="0" smtClean="0"/>
                        <a:t>75,000</a:t>
                      </a:r>
                      <a:endParaRPr lang="en-GB" sz="1600" dirty="0"/>
                    </a:p>
                  </a:txBody>
                  <a:tcPr anchor="ctr"/>
                </a:tc>
                <a:tc>
                  <a:txBody>
                    <a:bodyPr/>
                    <a:lstStyle/>
                    <a:p>
                      <a:pPr algn="r"/>
                      <a:r>
                        <a:rPr lang="en-US" sz="1600" dirty="0" smtClean="0"/>
                        <a:t>100,000</a:t>
                      </a:r>
                      <a:endParaRPr lang="en-GB" sz="1600" dirty="0"/>
                    </a:p>
                  </a:txBody>
                  <a:tcPr anchor="ctr"/>
                </a:tc>
                <a:tc>
                  <a:txBody>
                    <a:bodyPr/>
                    <a:lstStyle/>
                    <a:p>
                      <a:pPr algn="r"/>
                      <a:r>
                        <a:rPr lang="en-US" sz="1600" dirty="0" smtClean="0"/>
                        <a:t>100,000</a:t>
                      </a:r>
                      <a:endParaRPr lang="en-GB" sz="1600" dirty="0"/>
                    </a:p>
                  </a:txBody>
                  <a:tcPr anchor="ctr"/>
                </a:tc>
                <a:tc>
                  <a:txBody>
                    <a:bodyPr/>
                    <a:lstStyle/>
                    <a:p>
                      <a:pPr algn="r"/>
                      <a:r>
                        <a:rPr lang="en-US" sz="1600" dirty="0" smtClean="0"/>
                        <a:t>100,000</a:t>
                      </a:r>
                      <a:endParaRPr lang="en-GB" sz="1600" dirty="0"/>
                    </a:p>
                  </a:txBody>
                  <a:tcPr anchor="ctr"/>
                </a:tc>
                <a:tc>
                  <a:txBody>
                    <a:bodyPr/>
                    <a:lstStyle/>
                    <a:p>
                      <a:pPr algn="r"/>
                      <a:r>
                        <a:rPr lang="en-US" sz="1600" dirty="0" smtClean="0"/>
                        <a:t>125,000</a:t>
                      </a:r>
                      <a:endParaRPr lang="en-GB" sz="1600" dirty="0"/>
                    </a:p>
                  </a:txBody>
                  <a:tcPr anchor="ctr"/>
                </a:tc>
                <a:tc>
                  <a:txBody>
                    <a:bodyPr/>
                    <a:lstStyle/>
                    <a:p>
                      <a:pPr algn="r"/>
                      <a:r>
                        <a:rPr lang="en-US" sz="1600" dirty="0" smtClean="0"/>
                        <a:t>500,000</a:t>
                      </a:r>
                      <a:endParaRPr lang="en-GB" sz="1600" dirty="0"/>
                    </a:p>
                  </a:txBody>
                  <a:tcPr anchor="ctr"/>
                </a:tc>
              </a:tr>
              <a:tr h="634905">
                <a:tc>
                  <a:txBody>
                    <a:bodyPr/>
                    <a:lstStyle/>
                    <a:p>
                      <a:r>
                        <a:rPr lang="en-US" sz="1600" b="1" dirty="0" smtClean="0"/>
                        <a:t>Sub total (</a:t>
                      </a:r>
                      <a:r>
                        <a:rPr lang="en-US" sz="1600" b="1" dirty="0" err="1" smtClean="0"/>
                        <a:t>Govt</a:t>
                      </a:r>
                      <a:r>
                        <a:rPr lang="en-US" sz="1600" b="1" dirty="0" smtClean="0"/>
                        <a:t>)</a:t>
                      </a:r>
                      <a:endParaRPr lang="en-GB" sz="1600" b="1" dirty="0"/>
                    </a:p>
                  </a:txBody>
                  <a:tcPr anchor="ctr"/>
                </a:tc>
                <a:tc>
                  <a:txBody>
                    <a:bodyPr/>
                    <a:lstStyle/>
                    <a:p>
                      <a:pPr algn="r"/>
                      <a:r>
                        <a:rPr lang="en-US" sz="1600" b="1" dirty="0" smtClean="0"/>
                        <a:t>85,000</a:t>
                      </a:r>
                      <a:endParaRPr lang="en-GB" sz="1600" b="1" dirty="0"/>
                    </a:p>
                  </a:txBody>
                  <a:tcPr anchor="ctr"/>
                </a:tc>
                <a:tc>
                  <a:txBody>
                    <a:bodyPr/>
                    <a:lstStyle/>
                    <a:p>
                      <a:pPr algn="r"/>
                      <a:r>
                        <a:rPr lang="en-US" sz="1600" b="1" dirty="0" smtClean="0"/>
                        <a:t>120,000</a:t>
                      </a:r>
                      <a:endParaRPr lang="en-GB" sz="1600" b="1" dirty="0"/>
                    </a:p>
                  </a:txBody>
                  <a:tcPr anchor="ctr"/>
                </a:tc>
                <a:tc>
                  <a:txBody>
                    <a:bodyPr/>
                    <a:lstStyle/>
                    <a:p>
                      <a:pPr algn="r"/>
                      <a:r>
                        <a:rPr lang="en-US" sz="1600" b="1" dirty="0" smtClean="0"/>
                        <a:t>130,000</a:t>
                      </a:r>
                      <a:endParaRPr lang="en-GB" sz="1600" b="1" dirty="0"/>
                    </a:p>
                  </a:txBody>
                  <a:tcPr anchor="ctr"/>
                </a:tc>
                <a:tc>
                  <a:txBody>
                    <a:bodyPr/>
                    <a:lstStyle/>
                    <a:p>
                      <a:pPr algn="r"/>
                      <a:r>
                        <a:rPr lang="en-US" sz="1600" b="1" dirty="0" smtClean="0"/>
                        <a:t>140,000</a:t>
                      </a:r>
                      <a:endParaRPr lang="en-GB" sz="1600" b="1" dirty="0"/>
                    </a:p>
                  </a:txBody>
                  <a:tcPr anchor="ctr"/>
                </a:tc>
                <a:tc>
                  <a:txBody>
                    <a:bodyPr/>
                    <a:lstStyle/>
                    <a:p>
                      <a:pPr algn="r"/>
                      <a:r>
                        <a:rPr lang="en-US" sz="1600" b="1" dirty="0" smtClean="0"/>
                        <a:t>175,000</a:t>
                      </a:r>
                      <a:endParaRPr lang="en-GB" sz="1600" b="1" dirty="0"/>
                    </a:p>
                  </a:txBody>
                  <a:tcPr anchor="ctr"/>
                </a:tc>
                <a:tc>
                  <a:txBody>
                    <a:bodyPr/>
                    <a:lstStyle/>
                    <a:p>
                      <a:pPr algn="r"/>
                      <a:r>
                        <a:rPr lang="en-US" sz="1600" b="1" dirty="0" smtClean="0"/>
                        <a:t>650,000</a:t>
                      </a:r>
                      <a:endParaRPr lang="en-GB" sz="1600" b="1" dirty="0"/>
                    </a:p>
                  </a:txBody>
                  <a:tcPr anchor="ctr"/>
                </a:tc>
              </a:tr>
              <a:tr h="634905">
                <a:tc>
                  <a:txBody>
                    <a:bodyPr/>
                    <a:lstStyle/>
                    <a:p>
                      <a:r>
                        <a:rPr lang="en-US" sz="1600" dirty="0" smtClean="0"/>
                        <a:t>Private-Private*</a:t>
                      </a:r>
                      <a:endParaRPr lang="en-GB" sz="1600" dirty="0"/>
                    </a:p>
                  </a:txBody>
                  <a:tcPr anchor="ctr"/>
                </a:tc>
                <a:tc>
                  <a:txBody>
                    <a:bodyPr/>
                    <a:lstStyle/>
                    <a:p>
                      <a:pPr algn="r"/>
                      <a:r>
                        <a:rPr lang="en-US" sz="1600" dirty="0" smtClean="0"/>
                        <a:t>315,000</a:t>
                      </a:r>
                      <a:endParaRPr lang="en-GB" sz="1600" dirty="0"/>
                    </a:p>
                  </a:txBody>
                  <a:tcPr anchor="ctr"/>
                </a:tc>
                <a:tc>
                  <a:txBody>
                    <a:bodyPr/>
                    <a:lstStyle/>
                    <a:p>
                      <a:pPr algn="r"/>
                      <a:r>
                        <a:rPr lang="en-US" sz="1600" dirty="0" smtClean="0"/>
                        <a:t>380,000</a:t>
                      </a:r>
                      <a:endParaRPr lang="en-GB" sz="1600" dirty="0"/>
                    </a:p>
                  </a:txBody>
                  <a:tcPr anchor="ctr"/>
                </a:tc>
                <a:tc>
                  <a:txBody>
                    <a:bodyPr/>
                    <a:lstStyle/>
                    <a:p>
                      <a:pPr algn="r"/>
                      <a:r>
                        <a:rPr lang="en-US" sz="1600" dirty="0" smtClean="0"/>
                        <a:t>470,000</a:t>
                      </a:r>
                      <a:endParaRPr lang="en-GB" sz="1600" dirty="0"/>
                    </a:p>
                  </a:txBody>
                  <a:tcPr anchor="ctr"/>
                </a:tc>
                <a:tc>
                  <a:txBody>
                    <a:bodyPr/>
                    <a:lstStyle/>
                    <a:p>
                      <a:pPr algn="r"/>
                      <a:r>
                        <a:rPr lang="en-US" sz="1600" dirty="0" smtClean="0"/>
                        <a:t>660,000</a:t>
                      </a:r>
                      <a:endParaRPr lang="en-GB" sz="1600" dirty="0"/>
                    </a:p>
                  </a:txBody>
                  <a:tcPr anchor="ctr"/>
                </a:tc>
                <a:tc>
                  <a:txBody>
                    <a:bodyPr/>
                    <a:lstStyle/>
                    <a:p>
                      <a:pPr algn="r"/>
                      <a:r>
                        <a:rPr lang="en-US" sz="1600" dirty="0" smtClean="0"/>
                        <a:t>825,000</a:t>
                      </a:r>
                      <a:endParaRPr lang="en-GB" sz="1600" dirty="0"/>
                    </a:p>
                  </a:txBody>
                  <a:tcPr anchor="ctr"/>
                </a:tc>
                <a:tc>
                  <a:txBody>
                    <a:bodyPr/>
                    <a:lstStyle/>
                    <a:p>
                      <a:pPr algn="r"/>
                      <a:r>
                        <a:rPr lang="en-US" sz="1600" dirty="0" smtClean="0"/>
                        <a:t>2,650,000</a:t>
                      </a:r>
                      <a:endParaRPr lang="en-GB" sz="1600" dirty="0"/>
                    </a:p>
                  </a:txBody>
                  <a:tcPr anchor="ctr"/>
                </a:tc>
              </a:tr>
              <a:tr h="482792">
                <a:tc>
                  <a:txBody>
                    <a:bodyPr/>
                    <a:lstStyle/>
                    <a:p>
                      <a:r>
                        <a:rPr lang="en-US" sz="1600" b="1" dirty="0" smtClean="0"/>
                        <a:t>Grand</a:t>
                      </a:r>
                      <a:r>
                        <a:rPr lang="en-US" sz="1600" b="1" baseline="0" dirty="0" smtClean="0"/>
                        <a:t> total</a:t>
                      </a:r>
                      <a:endParaRPr lang="en-GB" sz="1600" b="1" dirty="0"/>
                    </a:p>
                  </a:txBody>
                  <a:tcPr anchor="ctr"/>
                </a:tc>
                <a:tc>
                  <a:txBody>
                    <a:bodyPr/>
                    <a:lstStyle/>
                    <a:p>
                      <a:pPr algn="r"/>
                      <a:r>
                        <a:rPr lang="en-US" sz="1600" b="1" dirty="0" smtClean="0"/>
                        <a:t>400,000</a:t>
                      </a:r>
                      <a:endParaRPr lang="en-GB" sz="1600" b="1" dirty="0"/>
                    </a:p>
                  </a:txBody>
                  <a:tcPr anchor="ctr"/>
                </a:tc>
                <a:tc>
                  <a:txBody>
                    <a:bodyPr/>
                    <a:lstStyle/>
                    <a:p>
                      <a:pPr algn="r"/>
                      <a:r>
                        <a:rPr lang="en-US" sz="1600" b="1" dirty="0" smtClean="0"/>
                        <a:t>500,000</a:t>
                      </a:r>
                      <a:endParaRPr lang="en-GB" sz="1600" b="1" dirty="0"/>
                    </a:p>
                  </a:txBody>
                  <a:tcPr anchor="ctr"/>
                </a:tc>
                <a:tc>
                  <a:txBody>
                    <a:bodyPr/>
                    <a:lstStyle/>
                    <a:p>
                      <a:pPr algn="r"/>
                      <a:r>
                        <a:rPr lang="en-US" sz="1600" b="1" dirty="0" smtClean="0"/>
                        <a:t>600,000</a:t>
                      </a:r>
                      <a:endParaRPr lang="en-GB" sz="1600" b="1" dirty="0"/>
                    </a:p>
                  </a:txBody>
                  <a:tcPr anchor="ctr"/>
                </a:tc>
                <a:tc>
                  <a:txBody>
                    <a:bodyPr/>
                    <a:lstStyle/>
                    <a:p>
                      <a:pPr algn="r"/>
                      <a:r>
                        <a:rPr lang="en-US" sz="1600" b="1" dirty="0" smtClean="0"/>
                        <a:t>800,000</a:t>
                      </a:r>
                      <a:endParaRPr lang="en-GB" sz="1600" b="1" dirty="0"/>
                    </a:p>
                  </a:txBody>
                  <a:tcPr anchor="ctr"/>
                </a:tc>
                <a:tc>
                  <a:txBody>
                    <a:bodyPr/>
                    <a:lstStyle/>
                    <a:p>
                      <a:pPr algn="r"/>
                      <a:r>
                        <a:rPr lang="en-US" sz="1600" b="1" dirty="0" smtClean="0"/>
                        <a:t>1,000,000</a:t>
                      </a:r>
                      <a:endParaRPr lang="en-GB" sz="1600" b="1" dirty="0"/>
                    </a:p>
                  </a:txBody>
                  <a:tcPr anchor="ctr"/>
                </a:tc>
                <a:tc>
                  <a:txBody>
                    <a:bodyPr/>
                    <a:lstStyle/>
                    <a:p>
                      <a:pPr algn="r"/>
                      <a:r>
                        <a:rPr lang="en-US" sz="1600" b="1" dirty="0" smtClean="0"/>
                        <a:t>3,300,000</a:t>
                      </a:r>
                      <a:endParaRPr lang="en-GB" sz="1600" b="1" dirty="0"/>
                    </a:p>
                  </a:txBody>
                  <a:tcPr anchor="ctr"/>
                </a:tc>
              </a:tr>
            </a:tbl>
          </a:graphicData>
        </a:graphic>
      </p:graphicFrame>
      <p:sp>
        <p:nvSpPr>
          <p:cNvPr id="4" name="TextBox 3"/>
          <p:cNvSpPr txBox="1"/>
          <p:nvPr/>
        </p:nvSpPr>
        <p:spPr>
          <a:xfrm>
            <a:off x="838200" y="5715000"/>
            <a:ext cx="7772400" cy="646331"/>
          </a:xfrm>
          <a:prstGeom prst="rect">
            <a:avLst/>
          </a:prstGeom>
          <a:noFill/>
        </p:spPr>
        <p:txBody>
          <a:bodyPr wrap="square" rtlCol="0">
            <a:spAutoFit/>
          </a:bodyPr>
          <a:lstStyle/>
          <a:p>
            <a:r>
              <a:rPr lang="en-US" dirty="0" smtClean="0"/>
              <a:t>* </a:t>
            </a:r>
            <a:r>
              <a:rPr lang="en-US" sz="1400" dirty="0"/>
              <a:t>The Private Sector is currently supplying housing units at 300,000 per year and </a:t>
            </a:r>
            <a:r>
              <a:rPr lang="en-US" sz="1400" dirty="0" smtClean="0"/>
              <a:t>it needs </a:t>
            </a:r>
            <a:r>
              <a:rPr lang="en-US" sz="1400" dirty="0"/>
              <a:t>to be facilitate/enabled to enhance its production over the years, totally on market basis</a:t>
            </a:r>
            <a:r>
              <a:rPr lang="en-US" dirty="0"/>
              <a:t>.</a:t>
            </a:r>
            <a:endParaRPr lang="en-GB" dirty="0"/>
          </a:p>
        </p:txBody>
      </p:sp>
      <p:sp>
        <p:nvSpPr>
          <p:cNvPr id="5" name="Rectangle 1"/>
          <p:cNvSpPr txBox="1">
            <a:spLocks noChangeArrowheads="1"/>
          </p:cNvSpPr>
          <p:nvPr/>
        </p:nvSpPr>
        <p:spPr>
          <a:xfrm>
            <a:off x="304800" y="304801"/>
            <a:ext cx="8305801" cy="1295399"/>
          </a:xfrm>
          <a:prstGeom prst="rect">
            <a:avLst/>
          </a:prstGeom>
        </p:spPr>
        <p:txBody>
          <a:bodyPr/>
          <a:lstStyle>
            <a:lvl1pPr algn="ctr" rtl="0" eaLnBrk="0" fontAlgn="base" hangingPunct="0">
              <a:spcBef>
                <a:spcPct val="0"/>
              </a:spcBef>
              <a:spcAft>
                <a:spcPct val="0"/>
              </a:spcAft>
              <a:defRPr sz="5300">
                <a:solidFill>
                  <a:schemeClr val="tx1"/>
                </a:solidFill>
                <a:latin typeface="+mj-lt"/>
                <a:ea typeface="+mj-ea"/>
                <a:cs typeface="+mj-cs"/>
                <a:sym typeface="Gill Sans Light" charset="0"/>
              </a:defRPr>
            </a:lvl1pPr>
            <a:lvl2pPr algn="ctr" rtl="0" eaLnBrk="0" fontAlgn="base" hangingPunct="0">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2pPr>
            <a:lvl3pPr algn="ctr" rtl="0" eaLnBrk="0" fontAlgn="base" hangingPunct="0">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3pPr>
            <a:lvl4pPr algn="ctr" rtl="0" eaLnBrk="0" fontAlgn="base" hangingPunct="0">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4pPr>
            <a:lvl5pPr algn="ctr" rtl="0" eaLnBrk="0" fontAlgn="base" hangingPunct="0">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5pPr>
            <a:lvl6pPr marL="336774" algn="ctr" rtl="0" fontAlgn="base">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6pPr>
            <a:lvl7pPr marL="673547" algn="ctr" rtl="0" fontAlgn="base">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7pPr>
            <a:lvl8pPr marL="1010321" algn="ctr" rtl="0" fontAlgn="base">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8pPr>
            <a:lvl9pPr marL="1347094" algn="ctr" rtl="0" fontAlgn="base">
              <a:spcBef>
                <a:spcPct val="0"/>
              </a:spcBef>
              <a:spcAft>
                <a:spcPct val="0"/>
              </a:spcAft>
              <a:defRPr sz="5300">
                <a:solidFill>
                  <a:schemeClr val="tx1"/>
                </a:solidFill>
                <a:latin typeface="Gill Sans Light" charset="0"/>
                <a:ea typeface="ヒラギノ角ゴ ProN W3" charset="0"/>
                <a:cs typeface="ヒラギノ角ゴ ProN W3" charset="0"/>
                <a:sym typeface="Gill Sans Light" charset="0"/>
              </a:defRPr>
            </a:lvl9pPr>
          </a:lstStyle>
          <a:p>
            <a:pPr eaLnBrk="1" hangingPunct="1"/>
            <a:r>
              <a:rPr lang="en-US" sz="3500" b="1" dirty="0" smtClean="0">
                <a:solidFill>
                  <a:srgbClr val="296121"/>
                </a:solidFill>
              </a:rPr>
              <a:t>Housing Supply Targets</a:t>
            </a:r>
            <a:br>
              <a:rPr lang="en-US" sz="3500" b="1" dirty="0" smtClean="0">
                <a:solidFill>
                  <a:srgbClr val="296121"/>
                </a:solidFill>
              </a:rPr>
            </a:br>
            <a:r>
              <a:rPr lang="en-US" sz="3500" dirty="0" smtClean="0">
                <a:solidFill>
                  <a:srgbClr val="296121"/>
                </a:solidFill>
              </a:rPr>
              <a:t>                                                 </a:t>
            </a:r>
            <a:r>
              <a:rPr lang="en-US" sz="1600" dirty="0" smtClean="0">
                <a:solidFill>
                  <a:srgbClr val="296121"/>
                </a:solidFill>
              </a:rPr>
              <a:t>(No of Housing Units)</a:t>
            </a:r>
          </a:p>
        </p:txBody>
      </p:sp>
    </p:spTree>
    <p:extLst>
      <p:ext uri="{BB962C8B-B14F-4D97-AF65-F5344CB8AC3E}">
        <p14:creationId xmlns:p14="http://schemas.microsoft.com/office/powerpoint/2010/main" xmlns="" val="17270341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8E02C2A-56D2-49B1-97E3-1ED2664AF5DE}" type="slidenum">
              <a:rPr lang="en-US" smtClean="0">
                <a:solidFill>
                  <a:srgbClr val="414141"/>
                </a:solidFill>
              </a:rPr>
              <a:pPr>
                <a:defRPr/>
              </a:pPr>
              <a:t>34</a:t>
            </a:fld>
            <a:endParaRPr lang="en-US">
              <a:solidFill>
                <a:srgbClr val="414141"/>
              </a:solidFill>
            </a:endParaRPr>
          </a:p>
        </p:txBody>
      </p:sp>
      <p:sp>
        <p:nvSpPr>
          <p:cNvPr id="3" name="TextBox 2"/>
          <p:cNvSpPr txBox="1"/>
          <p:nvPr/>
        </p:nvSpPr>
        <p:spPr>
          <a:xfrm>
            <a:off x="1066800" y="838200"/>
            <a:ext cx="6085279" cy="369332"/>
          </a:xfrm>
          <a:prstGeom prst="rect">
            <a:avLst/>
          </a:prstGeom>
          <a:noFill/>
        </p:spPr>
        <p:txBody>
          <a:bodyPr wrap="square" rtlCol="0">
            <a:spAutoFit/>
          </a:bodyPr>
          <a:lstStyle/>
          <a:p>
            <a:r>
              <a:rPr lang="en-US" dirty="0" smtClean="0"/>
              <a:t>Working Group on Policy</a:t>
            </a:r>
            <a:endParaRPr lang="en-US" dirty="0"/>
          </a:p>
        </p:txBody>
      </p:sp>
      <p:sp>
        <p:nvSpPr>
          <p:cNvPr id="4" name="TextBox 3"/>
          <p:cNvSpPr txBox="1"/>
          <p:nvPr/>
        </p:nvSpPr>
        <p:spPr>
          <a:xfrm>
            <a:off x="3200400" y="2362200"/>
            <a:ext cx="377026" cy="369332"/>
          </a:xfrm>
          <a:prstGeom prst="rect">
            <a:avLst/>
          </a:prstGeom>
          <a:noFill/>
        </p:spPr>
        <p:txBody>
          <a:bodyPr wrap="none" rtlCol="0">
            <a:spAutoFit/>
          </a:bodyPr>
          <a:lstStyle/>
          <a:p>
            <a:r>
              <a:rPr lang="en-US" dirty="0" smtClean="0"/>
              <a:t>   </a:t>
            </a:r>
            <a:endParaRPr lang="en-US" dirty="0"/>
          </a:p>
        </p:txBody>
      </p:sp>
      <p:sp>
        <p:nvSpPr>
          <p:cNvPr id="6" name="TextBox 5"/>
          <p:cNvSpPr txBox="1"/>
          <p:nvPr/>
        </p:nvSpPr>
        <p:spPr>
          <a:xfrm>
            <a:off x="838200" y="1524000"/>
            <a:ext cx="7543800" cy="4308872"/>
          </a:xfrm>
          <a:prstGeom prst="rect">
            <a:avLst/>
          </a:prstGeom>
          <a:noFill/>
        </p:spPr>
        <p:txBody>
          <a:bodyPr wrap="square" rtlCol="0">
            <a:spAutoFit/>
          </a:bodyPr>
          <a:lstStyle/>
          <a:p>
            <a:pPr marL="0" lvl="1"/>
            <a:r>
              <a:rPr lang="en-US" sz="1600" dirty="0" smtClean="0"/>
              <a:t>Zaigham M. Rizvi  </a:t>
            </a:r>
            <a:r>
              <a:rPr lang="en-US" sz="1600" dirty="0" smtClean="0"/>
              <a:t>as Convener</a:t>
            </a:r>
            <a:r>
              <a:rPr lang="en-US" sz="1600" dirty="0" smtClean="0"/>
              <a:t>. </a:t>
            </a:r>
          </a:p>
          <a:p>
            <a:pPr marL="0" lvl="1"/>
            <a:endParaRPr lang="en-US" sz="1600" dirty="0" smtClean="0"/>
          </a:p>
          <a:p>
            <a:pPr marL="0" lvl="1"/>
            <a:r>
              <a:rPr lang="en-US" sz="1600" dirty="0" smtClean="0"/>
              <a:t> </a:t>
            </a:r>
            <a:r>
              <a:rPr lang="en-US" sz="1600" dirty="0" smtClean="0"/>
              <a:t>Ministry of Housing and Works, </a:t>
            </a:r>
            <a:endParaRPr lang="en-US" sz="1600" dirty="0" smtClean="0"/>
          </a:p>
          <a:p>
            <a:pPr marL="0" lvl="1"/>
            <a:r>
              <a:rPr lang="en-US" sz="1600" dirty="0" smtClean="0"/>
              <a:t>PEC</a:t>
            </a:r>
            <a:r>
              <a:rPr lang="en-US" sz="1600" dirty="0" smtClean="0"/>
              <a:t>, </a:t>
            </a:r>
            <a:endParaRPr lang="en-US" sz="1600" dirty="0" smtClean="0"/>
          </a:p>
          <a:p>
            <a:pPr marL="0" lvl="1"/>
            <a:r>
              <a:rPr lang="en-US" sz="1600" dirty="0" smtClean="0"/>
              <a:t>PCATP</a:t>
            </a:r>
            <a:r>
              <a:rPr lang="en-US" sz="1600" dirty="0" smtClean="0"/>
              <a:t>, </a:t>
            </a:r>
            <a:endParaRPr lang="en-US" sz="1600" dirty="0" smtClean="0"/>
          </a:p>
          <a:p>
            <a:pPr marL="0" lvl="1"/>
            <a:r>
              <a:rPr lang="en-US" sz="1600" dirty="0" smtClean="0"/>
              <a:t>IAP</a:t>
            </a:r>
            <a:r>
              <a:rPr lang="en-US" sz="1600" dirty="0" smtClean="0"/>
              <a:t>, </a:t>
            </a:r>
            <a:endParaRPr lang="en-US" sz="1600" dirty="0" smtClean="0"/>
          </a:p>
          <a:p>
            <a:pPr marL="0" lvl="1"/>
            <a:r>
              <a:rPr lang="en-US" sz="1600" dirty="0" smtClean="0"/>
              <a:t>ICRP</a:t>
            </a:r>
            <a:r>
              <a:rPr lang="en-US" sz="1600" dirty="0" smtClean="0"/>
              <a:t>, </a:t>
            </a:r>
            <a:endParaRPr lang="en-US" sz="1600" dirty="0" smtClean="0"/>
          </a:p>
          <a:p>
            <a:pPr marL="0" lvl="1"/>
            <a:r>
              <a:rPr lang="en-US" sz="1600" dirty="0" smtClean="0"/>
              <a:t>SBCA</a:t>
            </a:r>
            <a:r>
              <a:rPr lang="en-US" sz="1600" dirty="0" smtClean="0"/>
              <a:t>, </a:t>
            </a:r>
            <a:endParaRPr lang="en-US" sz="1600" dirty="0" smtClean="0"/>
          </a:p>
          <a:p>
            <a:pPr marL="0" lvl="1"/>
            <a:r>
              <a:rPr lang="en-US" sz="1600" dirty="0" err="1" smtClean="0"/>
              <a:t>Syed</a:t>
            </a:r>
            <a:r>
              <a:rPr lang="en-US" sz="1600" dirty="0" smtClean="0"/>
              <a:t> </a:t>
            </a:r>
            <a:r>
              <a:rPr lang="en-US" sz="1600" dirty="0" smtClean="0"/>
              <a:t>Muhammad </a:t>
            </a:r>
            <a:r>
              <a:rPr lang="en-US" sz="1600" dirty="0" err="1" smtClean="0"/>
              <a:t>Irfan</a:t>
            </a:r>
            <a:r>
              <a:rPr lang="en-US" sz="1600" dirty="0" smtClean="0"/>
              <a:t>, </a:t>
            </a:r>
            <a:endParaRPr lang="en-US" sz="1600" dirty="0" smtClean="0"/>
          </a:p>
          <a:p>
            <a:pPr marL="0" lvl="1"/>
            <a:r>
              <a:rPr lang="en-US" sz="1600" dirty="0" smtClean="0"/>
              <a:t>DG </a:t>
            </a:r>
            <a:r>
              <a:rPr lang="en-US" sz="1600" dirty="0" smtClean="0"/>
              <a:t>Housing Punjab, </a:t>
            </a:r>
            <a:endParaRPr lang="en-US" sz="1600" dirty="0" smtClean="0"/>
          </a:p>
          <a:p>
            <a:pPr marL="0" lvl="1"/>
            <a:r>
              <a:rPr lang="en-US" sz="1600" dirty="0" smtClean="0"/>
              <a:t>Secy</a:t>
            </a:r>
            <a:r>
              <a:rPr lang="en-US" sz="1600" dirty="0" smtClean="0"/>
              <a:t>. Local Govt. KPK &amp; Baluchistan and </a:t>
            </a:r>
            <a:r>
              <a:rPr lang="en-US" sz="1600" dirty="0" err="1" smtClean="0"/>
              <a:t>Sindh</a:t>
            </a:r>
            <a:r>
              <a:rPr lang="en-US" sz="1600" dirty="0" smtClean="0"/>
              <a:t>, </a:t>
            </a:r>
            <a:endParaRPr lang="en-US" sz="1600" dirty="0" smtClean="0"/>
          </a:p>
          <a:p>
            <a:pPr marL="0" lvl="1"/>
            <a:r>
              <a:rPr lang="en-US" sz="1600" dirty="0" smtClean="0"/>
              <a:t>ENERCON</a:t>
            </a:r>
            <a:r>
              <a:rPr lang="en-US" sz="1600" dirty="0" smtClean="0"/>
              <a:t>, </a:t>
            </a:r>
            <a:endParaRPr lang="en-US" sz="1600" dirty="0" smtClean="0"/>
          </a:p>
          <a:p>
            <a:pPr marL="0" lvl="1"/>
            <a:r>
              <a:rPr lang="en-US" sz="1600" dirty="0" smtClean="0"/>
              <a:t>DG </a:t>
            </a:r>
            <a:r>
              <a:rPr lang="en-US" sz="1600" dirty="0" smtClean="0"/>
              <a:t>NHA, </a:t>
            </a:r>
            <a:endParaRPr lang="en-US" sz="1600" dirty="0" smtClean="0"/>
          </a:p>
          <a:p>
            <a:pPr marL="0" lvl="1"/>
            <a:r>
              <a:rPr lang="en-US" sz="1600" dirty="0" smtClean="0"/>
              <a:t>Member </a:t>
            </a:r>
            <a:r>
              <a:rPr lang="en-US" sz="1600" dirty="0" smtClean="0"/>
              <a:t>Planning CDA, and </a:t>
            </a:r>
            <a:endParaRPr lang="en-US" sz="1600" dirty="0" smtClean="0"/>
          </a:p>
          <a:p>
            <a:pPr marL="0" lvl="1"/>
            <a:r>
              <a:rPr lang="en-US" sz="1600" dirty="0" smtClean="0"/>
              <a:t>HBFC</a:t>
            </a:r>
            <a:r>
              <a:rPr lang="en-US" sz="1600" dirty="0" smtClean="0"/>
              <a:t>, and </a:t>
            </a:r>
            <a:endParaRPr lang="en-US" sz="1600" dirty="0" smtClean="0"/>
          </a:p>
          <a:p>
            <a:pPr marL="0" lvl="1"/>
            <a:r>
              <a:rPr lang="en-US" sz="1600" dirty="0" smtClean="0"/>
              <a:t>Mr</a:t>
            </a:r>
            <a:r>
              <a:rPr lang="en-US" sz="1600" dirty="0" smtClean="0"/>
              <a:t>. </a:t>
            </a:r>
            <a:r>
              <a:rPr lang="en-US" sz="1600" dirty="0" err="1" smtClean="0"/>
              <a:t>Akram</a:t>
            </a:r>
            <a:r>
              <a:rPr lang="en-US" sz="1600" dirty="0" smtClean="0"/>
              <a:t> Tariq (Expert on Foreclosure, Titles).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BCAB44"/>
        </a:solid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18E02C2A-56D2-49B1-97E3-1ED2664AF5DE}" type="slidenum">
              <a:rPr lang="en-US" smtClean="0"/>
              <a:pPr>
                <a:defRPr/>
              </a:pPr>
              <a:t>35</a:t>
            </a:fld>
            <a:endParaRPr lang="en-US"/>
          </a:p>
        </p:txBody>
      </p:sp>
      <p:sp>
        <p:nvSpPr>
          <p:cNvPr id="4" name="TextBox 3"/>
          <p:cNvSpPr txBox="1"/>
          <p:nvPr/>
        </p:nvSpPr>
        <p:spPr>
          <a:xfrm>
            <a:off x="685800" y="304800"/>
            <a:ext cx="7696200" cy="892552"/>
          </a:xfrm>
          <a:prstGeom prst="rect">
            <a:avLst/>
          </a:prstGeom>
          <a:noFill/>
        </p:spPr>
        <p:txBody>
          <a:bodyPr wrap="square" rtlCol="0">
            <a:spAutoFit/>
          </a:bodyPr>
          <a:lstStyle/>
          <a:p>
            <a:pPr algn="ctr"/>
            <a:r>
              <a:rPr lang="en-US" sz="2800" dirty="0" err="1" smtClean="0">
                <a:latin typeface="Arial Black" pitchFamily="34" charset="0"/>
              </a:rPr>
              <a:t>Zaigham</a:t>
            </a:r>
            <a:r>
              <a:rPr lang="en-US" sz="2800" dirty="0" smtClean="0">
                <a:latin typeface="Arial Black" pitchFamily="34" charset="0"/>
              </a:rPr>
              <a:t> M. </a:t>
            </a:r>
            <a:r>
              <a:rPr lang="en-US" sz="2800" dirty="0" err="1" smtClean="0">
                <a:latin typeface="Arial Black" pitchFamily="34" charset="0"/>
              </a:rPr>
              <a:t>Rizvi</a:t>
            </a:r>
            <a:r>
              <a:rPr lang="en-US" sz="2400" dirty="0" smtClean="0"/>
              <a:t> </a:t>
            </a:r>
          </a:p>
          <a:p>
            <a:pPr algn="ctr"/>
            <a:r>
              <a:rPr lang="en-US" sz="2400" dirty="0" smtClean="0"/>
              <a:t>Academic and professional Profile</a:t>
            </a:r>
            <a:endParaRPr lang="en-US" sz="2400" dirty="0"/>
          </a:p>
        </p:txBody>
      </p:sp>
      <p:sp>
        <p:nvSpPr>
          <p:cNvPr id="5" name="TextBox 4"/>
          <p:cNvSpPr txBox="1"/>
          <p:nvPr/>
        </p:nvSpPr>
        <p:spPr>
          <a:xfrm>
            <a:off x="798095" y="1197352"/>
            <a:ext cx="7772400" cy="5283498"/>
          </a:xfrm>
          <a:prstGeom prst="rect">
            <a:avLst/>
          </a:prstGeom>
          <a:noFill/>
        </p:spPr>
        <p:txBody>
          <a:bodyPr wrap="square" rtlCol="0">
            <a:spAutoFit/>
          </a:bodyPr>
          <a:lstStyle/>
          <a:p>
            <a:pPr>
              <a:spcBef>
                <a:spcPts val="1200"/>
              </a:spcBef>
            </a:pPr>
            <a:r>
              <a:rPr lang="en-US" b="1" dirty="0" smtClean="0"/>
              <a:t>Academic</a:t>
            </a:r>
            <a:r>
              <a:rPr lang="en-US" dirty="0" smtClean="0"/>
              <a:t>:</a:t>
            </a:r>
          </a:p>
          <a:p>
            <a:r>
              <a:rPr lang="en-US" sz="1600" dirty="0" smtClean="0"/>
              <a:t>M. Sc. </a:t>
            </a:r>
            <a:r>
              <a:rPr lang="en-US" sz="1600" dirty="0" err="1" smtClean="0"/>
              <a:t>Engg</a:t>
            </a:r>
            <a:r>
              <a:rPr lang="en-US" sz="1600" dirty="0" smtClean="0"/>
              <a:t>., M.A. Economics, M.B.A. </a:t>
            </a:r>
          </a:p>
          <a:p>
            <a:r>
              <a:rPr lang="en-US" sz="1600" dirty="0" smtClean="0"/>
              <a:t>Diploma in Banking, Chartered Secretary, Fulbright Scholar.</a:t>
            </a:r>
          </a:p>
          <a:p>
            <a:pPr>
              <a:spcBef>
                <a:spcPts val="1000"/>
              </a:spcBef>
            </a:pPr>
            <a:r>
              <a:rPr lang="en-US" b="1" dirty="0" smtClean="0"/>
              <a:t>Professional</a:t>
            </a:r>
            <a:r>
              <a:rPr lang="en-US" dirty="0" smtClean="0"/>
              <a:t>:</a:t>
            </a:r>
          </a:p>
          <a:p>
            <a:pPr marL="285750" indent="-285750">
              <a:buFont typeface="Wingdings" pitchFamily="2" charset="2"/>
              <a:buChar char="§"/>
            </a:pPr>
            <a:r>
              <a:rPr lang="en-US" sz="1600" dirty="0" smtClean="0"/>
              <a:t>Thirty five yeas experience covering:</a:t>
            </a:r>
          </a:p>
          <a:p>
            <a:pPr marL="285750" indent="-285750">
              <a:buFont typeface="Wingdings" pitchFamily="2" charset="2"/>
              <a:buChar char="§"/>
            </a:pPr>
            <a:r>
              <a:rPr lang="en-US" sz="1600" dirty="0" smtClean="0"/>
              <a:t>Development Banking and Housing Finance</a:t>
            </a:r>
          </a:p>
          <a:p>
            <a:pPr marL="285750" indent="-285750">
              <a:buFont typeface="Wingdings" pitchFamily="2" charset="2"/>
              <a:buChar char="§"/>
            </a:pPr>
            <a:r>
              <a:rPr lang="en-US" sz="1600" dirty="0" smtClean="0"/>
              <a:t>Served DFIs in Pakistan and abroad </a:t>
            </a:r>
          </a:p>
          <a:p>
            <a:pPr marL="285750" indent="-285750">
              <a:buFont typeface="Wingdings" pitchFamily="2" charset="2"/>
              <a:buChar char="§"/>
            </a:pPr>
            <a:r>
              <a:rPr lang="en-US" sz="1600" dirty="0" smtClean="0"/>
              <a:t>Managing Director Pak-Libya, Pak-Kuwait, and SEVP at Saudi-Pak</a:t>
            </a:r>
          </a:p>
          <a:p>
            <a:pPr marL="285750" indent="-285750">
              <a:buFont typeface="Wingdings" pitchFamily="2" charset="2"/>
              <a:buChar char="§"/>
            </a:pPr>
            <a:r>
              <a:rPr lang="en-US" sz="1600" dirty="0" smtClean="0"/>
              <a:t>Managing Director House Building Finance Corporation</a:t>
            </a:r>
          </a:p>
          <a:p>
            <a:pPr>
              <a:spcBef>
                <a:spcPts val="1000"/>
              </a:spcBef>
            </a:pPr>
            <a:r>
              <a:rPr lang="en-US" b="1" dirty="0" smtClean="0"/>
              <a:t>Expert Consultant Housing and Housing Finance</a:t>
            </a:r>
            <a:r>
              <a:rPr lang="en-US" dirty="0"/>
              <a:t>:</a:t>
            </a:r>
            <a:endParaRPr lang="en-US" dirty="0" smtClean="0"/>
          </a:p>
          <a:p>
            <a:pPr marL="285750" indent="-285750">
              <a:buFont typeface="Wingdings" pitchFamily="2" charset="2"/>
              <a:buChar char="§"/>
            </a:pPr>
            <a:r>
              <a:rPr lang="en-US" dirty="0"/>
              <a:t> </a:t>
            </a:r>
            <a:r>
              <a:rPr lang="en-US" dirty="0" smtClean="0"/>
              <a:t>   </a:t>
            </a:r>
            <a:r>
              <a:rPr lang="en-US" sz="1600" dirty="0" smtClean="0"/>
              <a:t>World Bank and IFC</a:t>
            </a:r>
          </a:p>
          <a:p>
            <a:pPr marL="285750" indent="-285750">
              <a:buFont typeface="Wingdings" pitchFamily="2" charset="2"/>
              <a:buChar char="§"/>
            </a:pPr>
            <a:r>
              <a:rPr lang="en-US" sz="1600" dirty="0"/>
              <a:t> </a:t>
            </a:r>
            <a:r>
              <a:rPr lang="en-US" sz="1600" dirty="0" smtClean="0"/>
              <a:t>   UN-HABITAT, </a:t>
            </a:r>
            <a:r>
              <a:rPr lang="en-US" sz="1600" dirty="0" err="1" smtClean="0"/>
              <a:t>ShelterAfrique</a:t>
            </a:r>
            <a:r>
              <a:rPr lang="en-US" sz="1600" dirty="0" smtClean="0"/>
              <a:t>, CMHC-Canada, </a:t>
            </a:r>
            <a:r>
              <a:rPr lang="en-US" sz="1600" dirty="0" err="1" smtClean="0"/>
              <a:t>ShoreBank</a:t>
            </a:r>
            <a:r>
              <a:rPr lang="en-US" sz="1600" dirty="0" smtClean="0"/>
              <a:t>-USA</a:t>
            </a:r>
          </a:p>
          <a:p>
            <a:pPr>
              <a:spcBef>
                <a:spcPts val="1000"/>
              </a:spcBef>
            </a:pPr>
            <a:r>
              <a:rPr lang="en-US" b="1" dirty="0" smtClean="0"/>
              <a:t>Special Expertise</a:t>
            </a:r>
            <a:r>
              <a:rPr lang="en-US" dirty="0" smtClean="0"/>
              <a:t>: </a:t>
            </a:r>
          </a:p>
          <a:p>
            <a:r>
              <a:rPr lang="en-US" sz="1600" dirty="0" smtClean="0"/>
              <a:t>Pro-Poor Affordable Housing and Housing Finance </a:t>
            </a:r>
          </a:p>
          <a:p>
            <a:r>
              <a:rPr lang="en-US" sz="1600" dirty="0" smtClean="0"/>
              <a:t>and Housing Microfinance</a:t>
            </a:r>
          </a:p>
          <a:p>
            <a:pPr>
              <a:spcBef>
                <a:spcPts val="1000"/>
              </a:spcBef>
            </a:pPr>
            <a:r>
              <a:rPr lang="en-US" b="1" dirty="0" smtClean="0"/>
              <a:t>Carried housing assignments in 25 countries in Asia-Pacific, Middle-East and Africa</a:t>
            </a:r>
          </a:p>
          <a:p>
            <a:endParaRPr lang="en-US" dirty="0"/>
          </a:p>
        </p:txBody>
      </p:sp>
    </p:spTree>
    <p:extLst>
      <p:ext uri="{BB962C8B-B14F-4D97-AF65-F5344CB8AC3E}">
        <p14:creationId xmlns:p14="http://schemas.microsoft.com/office/powerpoint/2010/main" xmlns="" val="1331140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1600"/>
            <a:ext cx="8077200" cy="4724400"/>
          </a:xfrm>
        </p:spPr>
        <p:txBody>
          <a:bodyPr/>
          <a:lstStyle/>
          <a:p>
            <a:pPr marL="0" indent="0" algn="just">
              <a:spcAft>
                <a:spcPts val="1200"/>
              </a:spcAft>
              <a:buNone/>
              <a:defRPr/>
            </a:pPr>
            <a:r>
              <a:rPr lang="en-US" sz="2400" b="1" dirty="0">
                <a:latin typeface="Arial" pitchFamily="34" charset="0"/>
                <a:cs typeface="Arial" pitchFamily="34" charset="0"/>
              </a:rPr>
              <a:t>The Housing </a:t>
            </a:r>
            <a:r>
              <a:rPr lang="en-US" sz="2400" b="1" dirty="0" smtClean="0">
                <a:latin typeface="Arial" pitchFamily="34" charset="0"/>
                <a:cs typeface="Arial" pitchFamily="34" charset="0"/>
              </a:rPr>
              <a:t>Program needs to address </a:t>
            </a:r>
            <a:r>
              <a:rPr lang="en-US" sz="2400" b="1" dirty="0">
                <a:latin typeface="Arial" pitchFamily="34" charset="0"/>
                <a:cs typeface="Arial" pitchFamily="34" charset="0"/>
              </a:rPr>
              <a:t>the housing shortage issue from three different aspects namely: </a:t>
            </a:r>
          </a:p>
          <a:p>
            <a:pPr marL="342900" indent="-342900" algn="just">
              <a:buClr>
                <a:schemeClr val="tx1"/>
              </a:buClr>
              <a:buFont typeface="+mj-lt"/>
              <a:buAutoNum type="arabicParenR"/>
              <a:defRPr/>
            </a:pPr>
            <a:r>
              <a:rPr lang="en-US" sz="1700" dirty="0" smtClean="0">
                <a:latin typeface="Arial" pitchFamily="34" charset="0"/>
                <a:cs typeface="Arial" pitchFamily="34" charset="0"/>
              </a:rPr>
              <a:t>Demand </a:t>
            </a:r>
            <a:r>
              <a:rPr lang="en-US" sz="1700" dirty="0">
                <a:latin typeface="Arial" pitchFamily="34" charset="0"/>
                <a:cs typeface="Arial" pitchFamily="34" charset="0"/>
              </a:rPr>
              <a:t>Side (Housing Finance), </a:t>
            </a:r>
            <a:endParaRPr lang="en-US" sz="1700" dirty="0" smtClean="0">
              <a:latin typeface="Arial" pitchFamily="34" charset="0"/>
              <a:cs typeface="Arial" pitchFamily="34" charset="0"/>
            </a:endParaRPr>
          </a:p>
          <a:p>
            <a:pPr marL="342900" indent="-342900" algn="just">
              <a:buClr>
                <a:schemeClr val="tx1"/>
              </a:buClr>
              <a:buFont typeface="+mj-lt"/>
              <a:buAutoNum type="arabicParenR"/>
              <a:defRPr/>
            </a:pPr>
            <a:r>
              <a:rPr lang="en-US" sz="1700" dirty="0" smtClean="0">
                <a:latin typeface="Arial" pitchFamily="34" charset="0"/>
                <a:cs typeface="Arial" pitchFamily="34" charset="0"/>
              </a:rPr>
              <a:t>Supply </a:t>
            </a:r>
            <a:r>
              <a:rPr lang="en-US" sz="1700" dirty="0">
                <a:latin typeface="Arial" pitchFamily="34" charset="0"/>
                <a:cs typeface="Arial" pitchFamily="34" charset="0"/>
              </a:rPr>
              <a:t>Side (RE Developer Industry) and </a:t>
            </a:r>
            <a:endParaRPr lang="en-US" sz="1700" dirty="0" smtClean="0">
              <a:latin typeface="Arial" pitchFamily="34" charset="0"/>
              <a:cs typeface="Arial" pitchFamily="34" charset="0"/>
            </a:endParaRPr>
          </a:p>
          <a:p>
            <a:pPr marL="342900" indent="-342900" algn="just">
              <a:buClr>
                <a:schemeClr val="tx1"/>
              </a:buClr>
              <a:buFont typeface="+mj-lt"/>
              <a:buAutoNum type="arabicParenR"/>
              <a:defRPr/>
            </a:pPr>
            <a:r>
              <a:rPr lang="en-US" sz="1700" dirty="0" smtClean="0">
                <a:latin typeface="Arial" pitchFamily="34" charset="0"/>
                <a:cs typeface="Arial" pitchFamily="34" charset="0"/>
              </a:rPr>
              <a:t>Regulatory aspects </a:t>
            </a:r>
            <a:r>
              <a:rPr lang="en-US" sz="1700" dirty="0">
                <a:latin typeface="Arial" pitchFamily="34" charset="0"/>
                <a:cs typeface="Arial" pitchFamily="34" charset="0"/>
              </a:rPr>
              <a:t>(SBP, SECP, Building Codes Regulations, Fiscal/Tax Regulations of FBR).</a:t>
            </a:r>
            <a:endParaRPr lang="en-US" sz="1700" dirty="0" smtClean="0">
              <a:latin typeface="Arial" pitchFamily="34" charset="0"/>
              <a:cs typeface="Arial" pitchFamily="34" charset="0"/>
            </a:endParaRPr>
          </a:p>
          <a:p>
            <a:pPr marL="342900" indent="-342900" algn="just">
              <a:buFont typeface="+mj-lt"/>
              <a:buAutoNum type="arabicParenR"/>
              <a:defRPr/>
            </a:pPr>
            <a:endParaRPr lang="en-US" sz="1700" dirty="0" smtClean="0">
              <a:latin typeface="Arial" pitchFamily="34" charset="0"/>
              <a:cs typeface="Arial" pitchFamily="34" charset="0"/>
            </a:endParaRPr>
          </a:p>
          <a:p>
            <a:pPr marL="0" indent="0" algn="just">
              <a:buFont typeface="Wingdings 2" pitchFamily="18" charset="2"/>
              <a:buNone/>
              <a:defRPr/>
            </a:pPr>
            <a:r>
              <a:rPr lang="en-US" sz="2400" b="1" dirty="0" smtClean="0">
                <a:latin typeface="Arial" pitchFamily="34" charset="0"/>
                <a:cs typeface="Arial" pitchFamily="34" charset="0"/>
              </a:rPr>
              <a:t>Housing has three market segments:</a:t>
            </a:r>
          </a:p>
          <a:p>
            <a:pPr marL="0" indent="0" algn="just">
              <a:buFont typeface="Wingdings 2" pitchFamily="18" charset="2"/>
              <a:buNone/>
              <a:defRPr/>
            </a:pPr>
            <a:endParaRPr lang="en-US" sz="800" dirty="0" smtClean="0">
              <a:solidFill>
                <a:prstClr val="black"/>
              </a:solidFill>
              <a:latin typeface="Arial" pitchFamily="34" charset="0"/>
              <a:cs typeface="Arial" pitchFamily="34" charset="0"/>
            </a:endParaRPr>
          </a:p>
          <a:p>
            <a:pPr marL="514350" indent="-514350" algn="just">
              <a:buClrTx/>
              <a:buFont typeface="Wingdings 2" pitchFamily="18" charset="2"/>
              <a:buAutoNum type="arabicParenR"/>
              <a:defRPr/>
            </a:pPr>
            <a:r>
              <a:rPr lang="en-US" sz="1700" dirty="0" smtClean="0">
                <a:solidFill>
                  <a:prstClr val="black"/>
                </a:solidFill>
                <a:latin typeface="Arial" pitchFamily="34" charset="0"/>
                <a:cs typeface="Arial" pitchFamily="34" charset="0"/>
              </a:rPr>
              <a:t>Market Housing: </a:t>
            </a:r>
            <a:r>
              <a:rPr lang="en-US" sz="1700" dirty="0">
                <a:solidFill>
                  <a:prstClr val="black"/>
                </a:solidFill>
                <a:latin typeface="Arial" pitchFamily="34" charset="0"/>
                <a:cs typeface="Arial" pitchFamily="34" charset="0"/>
              </a:rPr>
              <a:t>People with </a:t>
            </a:r>
            <a:r>
              <a:rPr lang="en-US" sz="1700" dirty="0" smtClean="0">
                <a:solidFill>
                  <a:prstClr val="black"/>
                </a:solidFill>
                <a:latin typeface="Arial" pitchFamily="34" charset="0"/>
                <a:cs typeface="Arial" pitchFamily="34" charset="0"/>
              </a:rPr>
              <a:t>affordability who are being attended by market forces. Not a target market for the Program</a:t>
            </a:r>
            <a:endParaRPr lang="en-US" sz="1700" dirty="0">
              <a:solidFill>
                <a:prstClr val="black"/>
              </a:solidFill>
              <a:latin typeface="Arial" pitchFamily="34" charset="0"/>
              <a:cs typeface="Arial" pitchFamily="34" charset="0"/>
            </a:endParaRPr>
          </a:p>
          <a:p>
            <a:pPr marL="514350" indent="-514350" algn="just">
              <a:buClrTx/>
              <a:buFont typeface="Wingdings 2" pitchFamily="18" charset="2"/>
              <a:buAutoNum type="arabicParenR"/>
              <a:defRPr/>
            </a:pPr>
            <a:r>
              <a:rPr lang="en-US" sz="1700" b="1" dirty="0" smtClean="0">
                <a:solidFill>
                  <a:prstClr val="black"/>
                </a:solidFill>
                <a:latin typeface="Arial" pitchFamily="34" charset="0"/>
                <a:cs typeface="Arial" pitchFamily="34" charset="0"/>
              </a:rPr>
              <a:t>Low-Income or Pro-Poor Affordable Housing, needing government support in some form. THE TARGET MARKET</a:t>
            </a:r>
            <a:endParaRPr lang="en-US" sz="1700" b="1" dirty="0">
              <a:solidFill>
                <a:prstClr val="black"/>
              </a:solidFill>
              <a:latin typeface="Arial" pitchFamily="34" charset="0"/>
              <a:cs typeface="Arial" pitchFamily="34" charset="0"/>
            </a:endParaRPr>
          </a:p>
          <a:p>
            <a:pPr marL="514350" indent="-514350" algn="just">
              <a:buClrTx/>
              <a:buFont typeface="Wingdings 2" pitchFamily="18" charset="2"/>
              <a:buAutoNum type="arabicParenR"/>
              <a:defRPr/>
            </a:pPr>
            <a:r>
              <a:rPr lang="en-US" sz="1700" dirty="0">
                <a:solidFill>
                  <a:prstClr val="black"/>
                </a:solidFill>
                <a:latin typeface="Arial" pitchFamily="34" charset="0"/>
                <a:cs typeface="Arial" pitchFamily="34" charset="0"/>
              </a:rPr>
              <a:t>Squatter Settlements – </a:t>
            </a:r>
            <a:r>
              <a:rPr lang="en-US" sz="1700" dirty="0" smtClean="0">
                <a:solidFill>
                  <a:prstClr val="black"/>
                </a:solidFill>
                <a:latin typeface="Arial" pitchFamily="34" charset="0"/>
                <a:cs typeface="Arial" pitchFamily="34" charset="0"/>
              </a:rPr>
              <a:t>Rehabilitation/Resettlement of squatters and </a:t>
            </a:r>
            <a:r>
              <a:rPr lang="en-US" sz="1700" dirty="0">
                <a:solidFill>
                  <a:prstClr val="black"/>
                </a:solidFill>
                <a:latin typeface="Arial" pitchFamily="34" charset="0"/>
                <a:cs typeface="Arial" pitchFamily="34" charset="0"/>
              </a:rPr>
              <a:t>discouragement of further squatter </a:t>
            </a:r>
            <a:r>
              <a:rPr lang="en-US" sz="1700" dirty="0" smtClean="0">
                <a:solidFill>
                  <a:prstClr val="black"/>
                </a:solidFill>
                <a:latin typeface="Arial" pitchFamily="34" charset="0"/>
                <a:cs typeface="Arial" pitchFamily="34" charset="0"/>
              </a:rPr>
              <a:t>settlements</a:t>
            </a:r>
            <a:endParaRPr lang="en-US" sz="1700" dirty="0">
              <a:solidFill>
                <a:prstClr val="black"/>
              </a:solidFill>
              <a:latin typeface="Arial" pitchFamily="34" charset="0"/>
              <a:cs typeface="Arial" pitchFamily="34" charset="0"/>
            </a:endParaRPr>
          </a:p>
          <a:p>
            <a:pPr marL="0" indent="0" algn="just">
              <a:buFont typeface="Wingdings 2" pitchFamily="18" charset="2"/>
              <a:buNone/>
              <a:defRPr/>
            </a:pPr>
            <a:endParaRPr lang="en-US" sz="1600" dirty="0">
              <a:latin typeface="Arial" pitchFamily="34" charset="0"/>
              <a:cs typeface="Arial" pitchFamily="34" charset="0"/>
            </a:endParaRPr>
          </a:p>
        </p:txBody>
      </p:sp>
      <p:sp>
        <p:nvSpPr>
          <p:cNvPr id="7" name="Slide Number Placeholder 6"/>
          <p:cNvSpPr>
            <a:spLocks noGrp="1"/>
          </p:cNvSpPr>
          <p:nvPr>
            <p:ph type="sldNum" sz="quarter" idx="4294967295"/>
          </p:nvPr>
        </p:nvSpPr>
        <p:spPr>
          <a:xfrm>
            <a:off x="7924800" y="6356350"/>
            <a:ext cx="762000" cy="365125"/>
          </a:xfrm>
          <a:prstGeom prst="rect">
            <a:avLst/>
          </a:prstGeom>
        </p:spPr>
        <p:txBody>
          <a:bodyPr/>
          <a:lstStyle/>
          <a:p>
            <a:pPr>
              <a:defRPr/>
            </a:pPr>
            <a:fld id="{4329BDD8-424D-414E-8DDE-D53D27147AAE}" type="slidenum">
              <a:rPr lang="en-US" smtClean="0"/>
              <a:pPr>
                <a:defRPr/>
              </a:pPr>
              <a:t>4</a:t>
            </a:fld>
            <a:endParaRPr lang="en-US"/>
          </a:p>
        </p:txBody>
      </p:sp>
      <p:sp>
        <p:nvSpPr>
          <p:cNvPr id="5" name="TextBox 4"/>
          <p:cNvSpPr txBox="1"/>
          <p:nvPr/>
        </p:nvSpPr>
        <p:spPr>
          <a:xfrm>
            <a:off x="609600" y="304800"/>
            <a:ext cx="8001000" cy="1077218"/>
          </a:xfrm>
          <a:prstGeom prst="rect">
            <a:avLst/>
          </a:prstGeom>
          <a:noFill/>
        </p:spPr>
        <p:txBody>
          <a:bodyPr wrap="square" rtlCol="0">
            <a:spAutoFit/>
          </a:bodyPr>
          <a:lstStyle/>
          <a:p>
            <a:r>
              <a:rPr lang="en-US" sz="3200" dirty="0" smtClean="0"/>
              <a:t>        PM’s Low Income Housing Program</a:t>
            </a:r>
          </a:p>
          <a:p>
            <a:r>
              <a:rPr lang="en-US" sz="3200" dirty="0" smtClean="0"/>
              <a:t>    1,000 satellites having 500 units each</a:t>
            </a:r>
            <a:endParaRPr lang="en-U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noChangeArrowheads="1"/>
          </p:cNvSpPr>
          <p:nvPr>
            <p:ph type="title"/>
          </p:nvPr>
        </p:nvSpPr>
        <p:spPr>
          <a:xfrm>
            <a:off x="169985" y="455617"/>
            <a:ext cx="8644304" cy="490537"/>
          </a:xfrm>
        </p:spPr>
        <p:txBody>
          <a:bodyPr/>
          <a:lstStyle/>
          <a:p>
            <a:pPr algn="l" eaLnBrk="1" hangingPunct="1"/>
            <a:r>
              <a:rPr lang="en-US" sz="3200" b="1" dirty="0" smtClean="0">
                <a:solidFill>
                  <a:srgbClr val="3F691E"/>
                </a:solidFill>
              </a:rPr>
              <a:t>         Pakistan’s Housing CHALLENGE</a:t>
            </a:r>
          </a:p>
        </p:txBody>
      </p:sp>
      <p:sp>
        <p:nvSpPr>
          <p:cNvPr id="23555" name="Rectangle 3"/>
          <p:cNvSpPr>
            <a:spLocks/>
          </p:cNvSpPr>
          <p:nvPr/>
        </p:nvSpPr>
        <p:spPr bwMode="auto">
          <a:xfrm>
            <a:off x="533400" y="1143000"/>
            <a:ext cx="8431823"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lstStyle/>
          <a:p>
            <a:pPr marL="457200" indent="-457200" fontAlgn="base">
              <a:spcBef>
                <a:spcPct val="0"/>
              </a:spcBef>
              <a:spcAft>
                <a:spcPct val="0"/>
              </a:spcAft>
              <a:buClr>
                <a:srgbClr val="3F691E"/>
              </a:buClr>
              <a:buFont typeface="Wingdings" pitchFamily="2" charset="2"/>
              <a:buChar char="§"/>
              <a:defRPr/>
            </a:pPr>
            <a:r>
              <a:rPr lang="en-US" sz="2000" dirty="0">
                <a:solidFill>
                  <a:srgbClr val="414141"/>
                </a:solidFill>
                <a:ea typeface="Gill Sans Light" charset="0"/>
                <a:cs typeface="Gill Sans Light" charset="0"/>
                <a:sym typeface="Gill Sans Light" charset="0"/>
              </a:rPr>
              <a:t>For a population of  </a:t>
            </a:r>
            <a:r>
              <a:rPr lang="en-US" sz="2000" dirty="0" smtClean="0">
                <a:solidFill>
                  <a:srgbClr val="414141"/>
                </a:solidFill>
                <a:ea typeface="Gill Sans Light" charset="0"/>
                <a:cs typeface="Gill Sans Light" charset="0"/>
                <a:sym typeface="Gill Sans Light" charset="0"/>
              </a:rPr>
              <a:t>190 </a:t>
            </a:r>
            <a:r>
              <a:rPr lang="en-US" sz="2000" dirty="0" err="1" smtClean="0">
                <a:solidFill>
                  <a:srgbClr val="414141"/>
                </a:solidFill>
                <a:ea typeface="Gill Sans Light" charset="0"/>
                <a:cs typeface="Gill Sans Light" charset="0"/>
                <a:sym typeface="Gill Sans Light" charset="0"/>
              </a:rPr>
              <a:t>mn</a:t>
            </a:r>
            <a:r>
              <a:rPr lang="en-US" sz="2000" dirty="0">
                <a:solidFill>
                  <a:srgbClr val="414141"/>
                </a:solidFill>
                <a:ea typeface="Gill Sans Light" charset="0"/>
                <a:cs typeface="Gill Sans Light" charset="0"/>
                <a:sym typeface="Gill Sans Light" charset="0"/>
              </a:rPr>
              <a:t>, household size of 6.6 and population growth rate of 2.5%, the incremental demand for housing for new household is 0.7 </a:t>
            </a:r>
            <a:r>
              <a:rPr lang="en-US" sz="2000" dirty="0" err="1">
                <a:solidFill>
                  <a:srgbClr val="414141"/>
                </a:solidFill>
                <a:ea typeface="Gill Sans Light" charset="0"/>
                <a:cs typeface="Gill Sans Light" charset="0"/>
                <a:sym typeface="Gill Sans Light" charset="0"/>
              </a:rPr>
              <a:t>mn</a:t>
            </a:r>
            <a:r>
              <a:rPr lang="en-US" sz="2000" dirty="0">
                <a:solidFill>
                  <a:srgbClr val="414141"/>
                </a:solidFill>
                <a:ea typeface="Gill Sans Light" charset="0"/>
                <a:cs typeface="Gill Sans Light" charset="0"/>
                <a:sym typeface="Gill Sans Light" charset="0"/>
              </a:rPr>
              <a:t> units  per </a:t>
            </a:r>
            <a:r>
              <a:rPr lang="en-US" sz="2000" dirty="0" smtClean="0">
                <a:solidFill>
                  <a:srgbClr val="414141"/>
                </a:solidFill>
                <a:ea typeface="Gill Sans Light" charset="0"/>
                <a:cs typeface="Gill Sans Light" charset="0"/>
                <a:sym typeface="Gill Sans Light" charset="0"/>
              </a:rPr>
              <a:t>year.</a:t>
            </a:r>
            <a:endParaRPr lang="en-US" sz="2000" dirty="0">
              <a:solidFill>
                <a:srgbClr val="414141"/>
              </a:solidFill>
              <a:ea typeface="Gill Sans Light" charset="0"/>
              <a:cs typeface="Gill Sans Light" charset="0"/>
              <a:sym typeface="Gill Sans Light" charset="0"/>
            </a:endParaRPr>
          </a:p>
          <a:p>
            <a:pPr marL="457200" indent="-457200" fontAlgn="base">
              <a:spcBef>
                <a:spcPct val="0"/>
              </a:spcBef>
              <a:spcAft>
                <a:spcPct val="0"/>
              </a:spcAft>
              <a:buClr>
                <a:srgbClr val="3F691E"/>
              </a:buClr>
              <a:buFont typeface="Wingdings" pitchFamily="2" charset="2"/>
              <a:buChar char="§"/>
              <a:defRPr/>
            </a:pPr>
            <a:r>
              <a:rPr lang="en-US" sz="2000" dirty="0">
                <a:solidFill>
                  <a:srgbClr val="414141"/>
                </a:solidFill>
                <a:ea typeface="Gill Sans Light" charset="0"/>
                <a:cs typeface="Gill Sans Light" charset="0"/>
                <a:sym typeface="Gill Sans Light" charset="0"/>
              </a:rPr>
              <a:t>Urban population is nearly one-third of the total </a:t>
            </a:r>
            <a:r>
              <a:rPr lang="en-US" sz="2000" dirty="0" smtClean="0">
                <a:solidFill>
                  <a:srgbClr val="414141"/>
                </a:solidFill>
                <a:ea typeface="Gill Sans Light" charset="0"/>
                <a:cs typeface="Gill Sans Light" charset="0"/>
                <a:sym typeface="Gill Sans Light" charset="0"/>
              </a:rPr>
              <a:t>population.</a:t>
            </a:r>
            <a:endParaRPr lang="en-US" sz="2000" dirty="0">
              <a:solidFill>
                <a:srgbClr val="414141"/>
              </a:solidFill>
              <a:ea typeface="Gill Sans Light" charset="0"/>
              <a:cs typeface="Gill Sans Light" charset="0"/>
              <a:sym typeface="Gill Sans Light" charset="0"/>
            </a:endParaRPr>
          </a:p>
          <a:p>
            <a:pPr marL="457200" indent="-457200" fontAlgn="base">
              <a:spcBef>
                <a:spcPct val="0"/>
              </a:spcBef>
              <a:spcAft>
                <a:spcPct val="0"/>
              </a:spcAft>
              <a:buClr>
                <a:srgbClr val="3F691E"/>
              </a:buClr>
              <a:buFont typeface="Wingdings" pitchFamily="2" charset="2"/>
              <a:buChar char="§"/>
              <a:defRPr/>
            </a:pPr>
            <a:r>
              <a:rPr lang="en-US" sz="2000" dirty="0">
                <a:solidFill>
                  <a:srgbClr val="414141"/>
                </a:solidFill>
                <a:ea typeface="Gill Sans Light" charset="0"/>
                <a:cs typeface="Gill Sans Light" charset="0"/>
                <a:sym typeface="Gill Sans Light" charset="0"/>
              </a:rPr>
              <a:t>With changing socio-economic norms, household size will shrink, leading to more demand for housing units for the same </a:t>
            </a:r>
            <a:r>
              <a:rPr lang="en-US" sz="2000" dirty="0" smtClean="0">
                <a:solidFill>
                  <a:srgbClr val="414141"/>
                </a:solidFill>
                <a:ea typeface="Gill Sans Light" charset="0"/>
                <a:cs typeface="Gill Sans Light" charset="0"/>
                <a:sym typeface="Gill Sans Light" charset="0"/>
              </a:rPr>
              <a:t>population.(India 5.6)</a:t>
            </a:r>
            <a:endParaRPr lang="en-US" sz="2000" dirty="0">
              <a:solidFill>
                <a:srgbClr val="414141"/>
              </a:solidFill>
              <a:ea typeface="Gill Sans Light" charset="0"/>
              <a:cs typeface="Gill Sans Light" charset="0"/>
              <a:sym typeface="Gill Sans Light" charset="0"/>
            </a:endParaRPr>
          </a:p>
          <a:p>
            <a:pPr marL="457200" indent="-457200" fontAlgn="base">
              <a:spcBef>
                <a:spcPct val="0"/>
              </a:spcBef>
              <a:spcAft>
                <a:spcPct val="0"/>
              </a:spcAft>
              <a:buClr>
                <a:srgbClr val="3F691E"/>
              </a:buClr>
              <a:buFont typeface="Wingdings" pitchFamily="2" charset="2"/>
              <a:buChar char="§"/>
              <a:defRPr/>
            </a:pPr>
            <a:r>
              <a:rPr lang="en-US" sz="2000" dirty="0">
                <a:solidFill>
                  <a:srgbClr val="414141"/>
                </a:solidFill>
                <a:ea typeface="Gill Sans Light" charset="0"/>
                <a:cs typeface="Gill Sans Light" charset="0"/>
                <a:sym typeface="Gill Sans Light" charset="0"/>
              </a:rPr>
              <a:t>Overall housing backlog is </a:t>
            </a:r>
            <a:r>
              <a:rPr lang="en-US" sz="2000" dirty="0" smtClean="0">
                <a:solidFill>
                  <a:srgbClr val="414141"/>
                </a:solidFill>
                <a:ea typeface="Gill Sans Light" charset="0"/>
                <a:cs typeface="Gill Sans Light" charset="0"/>
                <a:sym typeface="Gill Sans Light" charset="0"/>
              </a:rPr>
              <a:t>8-9  </a:t>
            </a:r>
            <a:r>
              <a:rPr lang="en-US" sz="2000" dirty="0" err="1" smtClean="0">
                <a:solidFill>
                  <a:srgbClr val="414141"/>
                </a:solidFill>
                <a:ea typeface="Gill Sans Light" charset="0"/>
                <a:cs typeface="Gill Sans Light" charset="0"/>
                <a:sym typeface="Gill Sans Light" charset="0"/>
              </a:rPr>
              <a:t>mn</a:t>
            </a:r>
            <a:endParaRPr lang="en-US" sz="2000" dirty="0">
              <a:solidFill>
                <a:srgbClr val="414141"/>
              </a:solidFill>
              <a:ea typeface="Gill Sans Light" charset="0"/>
              <a:cs typeface="Gill Sans Light" charset="0"/>
              <a:sym typeface="Gill Sans Light" charset="0"/>
            </a:endParaRPr>
          </a:p>
          <a:p>
            <a:pPr marL="457200" indent="-457200" fontAlgn="base">
              <a:spcBef>
                <a:spcPct val="0"/>
              </a:spcBef>
              <a:spcAft>
                <a:spcPct val="0"/>
              </a:spcAft>
              <a:buClr>
                <a:srgbClr val="3F691E"/>
              </a:buClr>
              <a:buFont typeface="Wingdings" pitchFamily="2" charset="2"/>
              <a:buChar char="§"/>
              <a:defRPr/>
            </a:pPr>
            <a:r>
              <a:rPr lang="en-US" sz="2000" dirty="0">
                <a:solidFill>
                  <a:srgbClr val="414141"/>
                </a:solidFill>
                <a:ea typeface="Gill Sans Light" charset="0"/>
                <a:cs typeface="Gill Sans Light" charset="0"/>
                <a:sym typeface="Gill Sans Light" charset="0"/>
              </a:rPr>
              <a:t>The Urban Housing Shortage is around </a:t>
            </a:r>
            <a:r>
              <a:rPr lang="en-US" sz="2000" dirty="0" smtClean="0">
                <a:solidFill>
                  <a:srgbClr val="414141"/>
                </a:solidFill>
                <a:ea typeface="Gill Sans Light" charset="0"/>
                <a:cs typeface="Gill Sans Light" charset="0"/>
                <a:sym typeface="Gill Sans Light" charset="0"/>
              </a:rPr>
              <a:t>3.0-3.5 </a:t>
            </a:r>
            <a:r>
              <a:rPr lang="en-US" sz="2000" dirty="0" err="1" smtClean="0">
                <a:solidFill>
                  <a:srgbClr val="414141"/>
                </a:solidFill>
                <a:ea typeface="Gill Sans Light" charset="0"/>
                <a:cs typeface="Gill Sans Light" charset="0"/>
                <a:sym typeface="Gill Sans Light" charset="0"/>
              </a:rPr>
              <a:t>mn</a:t>
            </a:r>
            <a:r>
              <a:rPr lang="en-US" sz="2000" dirty="0" smtClean="0">
                <a:solidFill>
                  <a:srgbClr val="414141"/>
                </a:solidFill>
                <a:ea typeface="Gill Sans Light" charset="0"/>
                <a:cs typeface="Gill Sans Light" charset="0"/>
                <a:sym typeface="Gill Sans Light" charset="0"/>
              </a:rPr>
              <a:t>, </a:t>
            </a:r>
            <a:r>
              <a:rPr lang="en-US" sz="2000" dirty="0">
                <a:solidFill>
                  <a:srgbClr val="414141"/>
                </a:solidFill>
                <a:ea typeface="Gill Sans Light" charset="0"/>
                <a:cs typeface="Gill Sans Light" charset="0"/>
                <a:sym typeface="Gill Sans Light" charset="0"/>
              </a:rPr>
              <a:t>nearly all of which is in the Economically Weaker  Section (EWS) of the </a:t>
            </a:r>
            <a:r>
              <a:rPr lang="en-US" sz="2000" dirty="0" smtClean="0">
                <a:solidFill>
                  <a:srgbClr val="414141"/>
                </a:solidFill>
                <a:ea typeface="Gill Sans Light" charset="0"/>
                <a:cs typeface="Gill Sans Light" charset="0"/>
                <a:sym typeface="Gill Sans Light" charset="0"/>
              </a:rPr>
              <a:t>population.  </a:t>
            </a:r>
            <a:endParaRPr lang="en-US" sz="2000" dirty="0">
              <a:solidFill>
                <a:srgbClr val="414141"/>
              </a:solidFill>
              <a:ea typeface="Gill Sans Light" charset="0"/>
              <a:cs typeface="Gill Sans Light" charset="0"/>
              <a:sym typeface="Gill Sans Light" charset="0"/>
            </a:endParaRPr>
          </a:p>
          <a:p>
            <a:pPr marL="457200" indent="-457200" fontAlgn="base">
              <a:spcBef>
                <a:spcPct val="0"/>
              </a:spcBef>
              <a:spcAft>
                <a:spcPct val="0"/>
              </a:spcAft>
              <a:buClr>
                <a:srgbClr val="3F691E"/>
              </a:buClr>
              <a:buFont typeface="Wingdings" pitchFamily="2" charset="2"/>
              <a:buChar char="§"/>
              <a:defRPr/>
            </a:pPr>
            <a:r>
              <a:rPr lang="en-US" sz="2000" dirty="0">
                <a:solidFill>
                  <a:srgbClr val="414141"/>
                </a:solidFill>
                <a:ea typeface="Gill Sans Light" charset="0"/>
                <a:cs typeface="Gill Sans Light" charset="0"/>
                <a:sym typeface="Gill Sans Light" charset="0"/>
              </a:rPr>
              <a:t>The yearly housing supply is around 0.25-0.30 </a:t>
            </a:r>
            <a:r>
              <a:rPr lang="en-US" sz="2000" dirty="0" err="1">
                <a:solidFill>
                  <a:srgbClr val="414141"/>
                </a:solidFill>
                <a:ea typeface="Gill Sans Light" charset="0"/>
                <a:cs typeface="Gill Sans Light" charset="0"/>
                <a:sym typeface="Gill Sans Light" charset="0"/>
              </a:rPr>
              <a:t>mn</a:t>
            </a:r>
            <a:r>
              <a:rPr lang="en-US" sz="2000" dirty="0">
                <a:solidFill>
                  <a:srgbClr val="414141"/>
                </a:solidFill>
                <a:ea typeface="Gill Sans Light" charset="0"/>
                <a:cs typeface="Gill Sans Light" charset="0"/>
                <a:sym typeface="Gill Sans Light" charset="0"/>
              </a:rPr>
              <a:t>, </a:t>
            </a:r>
            <a:r>
              <a:rPr lang="en-US" sz="2000" dirty="0" smtClean="0">
                <a:solidFill>
                  <a:srgbClr val="414141"/>
                </a:solidFill>
                <a:ea typeface="Gill Sans Light" charset="0"/>
                <a:cs typeface="Gill Sans Light" charset="0"/>
                <a:sym typeface="Gill Sans Light" charset="0"/>
              </a:rPr>
              <a:t>therefore, </a:t>
            </a:r>
            <a:r>
              <a:rPr lang="en-US" sz="2000" dirty="0">
                <a:solidFill>
                  <a:srgbClr val="414141"/>
                </a:solidFill>
                <a:ea typeface="Gill Sans Light" charset="0"/>
                <a:cs typeface="Gill Sans Light" charset="0"/>
                <a:sym typeface="Gill Sans Light" charset="0"/>
              </a:rPr>
              <a:t>short supply is adding another0 0.3-0.4  </a:t>
            </a:r>
            <a:r>
              <a:rPr lang="en-US" sz="2000" dirty="0" err="1">
                <a:solidFill>
                  <a:srgbClr val="414141"/>
                </a:solidFill>
                <a:ea typeface="Gill Sans Light" charset="0"/>
                <a:cs typeface="Gill Sans Light" charset="0"/>
                <a:sym typeface="Gill Sans Light" charset="0"/>
              </a:rPr>
              <a:t>mn</a:t>
            </a:r>
            <a:r>
              <a:rPr lang="en-US" sz="2000" dirty="0">
                <a:solidFill>
                  <a:srgbClr val="414141"/>
                </a:solidFill>
                <a:ea typeface="Gill Sans Light" charset="0"/>
                <a:cs typeface="Gill Sans Light" charset="0"/>
                <a:sym typeface="Gill Sans Light" charset="0"/>
              </a:rPr>
              <a:t> every year to the existing backlog every </a:t>
            </a:r>
            <a:r>
              <a:rPr lang="en-US" sz="2000" dirty="0" smtClean="0">
                <a:solidFill>
                  <a:srgbClr val="414141"/>
                </a:solidFill>
                <a:ea typeface="Gill Sans Light" charset="0"/>
                <a:cs typeface="Gill Sans Light" charset="0"/>
                <a:sym typeface="Gill Sans Light" charset="0"/>
              </a:rPr>
              <a:t>year. </a:t>
            </a:r>
            <a:endParaRPr lang="en-US" sz="2000" dirty="0">
              <a:solidFill>
                <a:srgbClr val="414141"/>
              </a:solidFill>
              <a:ea typeface="Gill Sans Light" charset="0"/>
              <a:cs typeface="Gill Sans Light" charset="0"/>
              <a:sym typeface="Gill Sans Light" charset="0"/>
            </a:endParaRPr>
          </a:p>
          <a:p>
            <a:pPr marL="457200" indent="-457200" fontAlgn="base">
              <a:spcBef>
                <a:spcPct val="0"/>
              </a:spcBef>
              <a:spcAft>
                <a:spcPct val="0"/>
              </a:spcAft>
              <a:buClr>
                <a:srgbClr val="3F691E"/>
              </a:buClr>
              <a:buFont typeface="Wingdings" pitchFamily="2" charset="2"/>
              <a:buChar char="§"/>
              <a:defRPr/>
            </a:pPr>
            <a:r>
              <a:rPr lang="en-US" sz="2000" dirty="0">
                <a:solidFill>
                  <a:srgbClr val="414141"/>
                </a:solidFill>
                <a:ea typeface="Gill Sans Light" charset="0"/>
                <a:cs typeface="Gill Sans Light" charset="0"/>
                <a:sym typeface="Gill Sans Light" charset="0"/>
              </a:rPr>
              <a:t>Depletion of old housing stock will further widen the </a:t>
            </a:r>
            <a:r>
              <a:rPr lang="en-US" sz="2000" dirty="0" smtClean="0">
                <a:solidFill>
                  <a:srgbClr val="414141"/>
                </a:solidFill>
                <a:ea typeface="Gill Sans Light" charset="0"/>
                <a:cs typeface="Gill Sans Light" charset="0"/>
                <a:sym typeface="Gill Sans Light" charset="0"/>
              </a:rPr>
              <a:t>shortage.</a:t>
            </a:r>
            <a:endParaRPr lang="en-US" sz="2000" dirty="0">
              <a:solidFill>
                <a:srgbClr val="414141"/>
              </a:solidFill>
              <a:ea typeface="Gill Sans Light" charset="0"/>
              <a:cs typeface="Gill Sans Light" charset="0"/>
              <a:sym typeface="Gill Sans Light" charset="0"/>
            </a:endParaRPr>
          </a:p>
          <a:p>
            <a:pPr marL="457200" indent="-457200" fontAlgn="base">
              <a:spcBef>
                <a:spcPct val="0"/>
              </a:spcBef>
              <a:spcAft>
                <a:spcPct val="0"/>
              </a:spcAft>
              <a:buClr>
                <a:srgbClr val="3F691E"/>
              </a:buClr>
              <a:buFont typeface="Wingdings" pitchFamily="2" charset="2"/>
              <a:buChar char="§"/>
              <a:defRPr/>
            </a:pPr>
            <a:r>
              <a:rPr lang="en-US" sz="2000" dirty="0">
                <a:solidFill>
                  <a:srgbClr val="414141"/>
                </a:solidFill>
                <a:ea typeface="Gill Sans Light" charset="0"/>
                <a:cs typeface="Gill Sans Light" charset="0"/>
                <a:sym typeface="Gill Sans Light" charset="0"/>
              </a:rPr>
              <a:t>The Rural Housing Shortage is 5 </a:t>
            </a:r>
            <a:r>
              <a:rPr lang="en-US" sz="2000" dirty="0" err="1">
                <a:solidFill>
                  <a:srgbClr val="414141"/>
                </a:solidFill>
                <a:ea typeface="Gill Sans Light" charset="0"/>
                <a:cs typeface="Gill Sans Light" charset="0"/>
                <a:sym typeface="Gill Sans Light" charset="0"/>
              </a:rPr>
              <a:t>mn</a:t>
            </a:r>
            <a:r>
              <a:rPr lang="en-US" sz="2000" dirty="0">
                <a:solidFill>
                  <a:srgbClr val="414141"/>
                </a:solidFill>
                <a:ea typeface="Gill Sans Light" charset="0"/>
                <a:cs typeface="Gill Sans Light" charset="0"/>
                <a:sym typeface="Gill Sans Light" charset="0"/>
              </a:rPr>
              <a:t> </a:t>
            </a:r>
            <a:r>
              <a:rPr lang="en-US" sz="2000" dirty="0" smtClean="0">
                <a:solidFill>
                  <a:srgbClr val="414141"/>
                </a:solidFill>
                <a:ea typeface="Gill Sans Light" charset="0"/>
                <a:cs typeface="Gill Sans Light" charset="0"/>
                <a:sym typeface="Gill Sans Light" charset="0"/>
              </a:rPr>
              <a:t>units. </a:t>
            </a:r>
            <a:endParaRPr lang="en-US" sz="2000" dirty="0">
              <a:solidFill>
                <a:srgbClr val="414141"/>
              </a:solidFill>
              <a:ea typeface="Gill Sans Light" charset="0"/>
              <a:cs typeface="Gill Sans Light" charset="0"/>
              <a:sym typeface="Gill Sans Light" charset="0"/>
            </a:endParaRPr>
          </a:p>
          <a:p>
            <a:pPr marL="457200" indent="-457200" fontAlgn="base">
              <a:spcBef>
                <a:spcPct val="0"/>
              </a:spcBef>
              <a:spcAft>
                <a:spcPct val="0"/>
              </a:spcAft>
              <a:buClr>
                <a:srgbClr val="3F691E"/>
              </a:buClr>
              <a:buFont typeface="Wingdings" pitchFamily="2" charset="2"/>
              <a:buChar char="§"/>
              <a:defRPr/>
            </a:pPr>
            <a:r>
              <a:rPr lang="en-US" sz="2000" dirty="0">
                <a:solidFill>
                  <a:srgbClr val="414141"/>
                </a:solidFill>
                <a:ea typeface="Gill Sans Light" charset="0"/>
                <a:cs typeface="Gill Sans Light" charset="0"/>
                <a:sym typeface="Gill Sans Light" charset="0"/>
              </a:rPr>
              <a:t>Rural housing calls for a different approach to address the issue of Housing Supply  and Housing </a:t>
            </a:r>
            <a:r>
              <a:rPr lang="en-US" sz="2000" dirty="0" smtClean="0">
                <a:solidFill>
                  <a:srgbClr val="414141"/>
                </a:solidFill>
                <a:ea typeface="Gill Sans Light" charset="0"/>
                <a:cs typeface="Gill Sans Light" charset="0"/>
                <a:sym typeface="Gill Sans Light" charset="0"/>
              </a:rPr>
              <a:t>Finance.</a:t>
            </a:r>
            <a:endParaRPr lang="en-US" sz="2000" dirty="0">
              <a:solidFill>
                <a:srgbClr val="414141"/>
              </a:solidFill>
              <a:ea typeface="Gill Sans Light" charset="0"/>
              <a:cs typeface="Gill Sans Light" charset="0"/>
              <a:sym typeface="Gill Sans Light" charset="0"/>
            </a:endParaRPr>
          </a:p>
          <a:p>
            <a:pPr fontAlgn="base">
              <a:spcBef>
                <a:spcPct val="0"/>
              </a:spcBef>
              <a:spcAft>
                <a:spcPct val="0"/>
              </a:spcAft>
              <a:defRPr/>
            </a:pPr>
            <a:endParaRPr lang="en-US" dirty="0">
              <a:solidFill>
                <a:srgbClr val="414141"/>
              </a:solidFill>
              <a:ea typeface="Gill Sans Light" charset="0"/>
              <a:cs typeface="Gill Sans Light" charset="0"/>
              <a:sym typeface="Gill Sans Light" charset="0"/>
            </a:endParaRPr>
          </a:p>
        </p:txBody>
      </p:sp>
    </p:spTree>
    <p:extLst>
      <p:ext uri="{BB962C8B-B14F-4D97-AF65-F5344CB8AC3E}">
        <p14:creationId xmlns:p14="http://schemas.microsoft.com/office/powerpoint/2010/main" xmlns="" val="19633035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nvGraphicFramePr>
        <p:xfrm>
          <a:off x="533400" y="1066800"/>
          <a:ext cx="8458200" cy="4795838"/>
        </p:xfrm>
        <a:graphic>
          <a:graphicData uri="http://schemas.openxmlformats.org/drawingml/2006/chart">
            <c:chart xmlns:c="http://schemas.openxmlformats.org/drawingml/2006/chart" xmlns:r="http://schemas.openxmlformats.org/officeDocument/2006/relationships" r:id="rId2"/>
          </a:graphicData>
        </a:graphic>
      </p:graphicFrame>
      <p:sp>
        <p:nvSpPr>
          <p:cNvPr id="10" name="Slide Number Placeholder 9"/>
          <p:cNvSpPr>
            <a:spLocks noGrp="1"/>
          </p:cNvSpPr>
          <p:nvPr>
            <p:ph type="sldNum" sz="quarter" idx="4294967295"/>
          </p:nvPr>
        </p:nvSpPr>
        <p:spPr>
          <a:xfrm>
            <a:off x="7924800" y="6356350"/>
            <a:ext cx="762000" cy="365125"/>
          </a:xfrm>
          <a:prstGeom prst="rect">
            <a:avLst/>
          </a:prstGeom>
        </p:spPr>
        <p:txBody>
          <a:bodyPr/>
          <a:lstStyle/>
          <a:p>
            <a:pPr>
              <a:defRPr/>
            </a:pPr>
            <a:fld id="{4329BDD8-424D-414E-8DDE-D53D27147AAE}"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a:xfrm>
            <a:off x="304800" y="685800"/>
            <a:ext cx="8305800" cy="609600"/>
          </a:xfrm>
        </p:spPr>
        <p:txBody>
          <a:bodyPr/>
          <a:lstStyle/>
          <a:p>
            <a:pPr algn="ctr" eaLnBrk="1" hangingPunct="1">
              <a:defRPr/>
            </a:pPr>
            <a:r>
              <a:rPr lang="en-US" sz="4000" b="1" dirty="0" smtClean="0">
                <a:solidFill>
                  <a:schemeClr val="accent1">
                    <a:lumMod val="75000"/>
                  </a:schemeClr>
                </a:solidFill>
                <a:latin typeface="Arial" pitchFamily="34" charset="0"/>
                <a:cs typeface="Arial" pitchFamily="34" charset="0"/>
              </a:rPr>
              <a:t>    Housing Continuum</a:t>
            </a:r>
          </a:p>
        </p:txBody>
      </p:sp>
      <p:grpSp>
        <p:nvGrpSpPr>
          <p:cNvPr id="2" name="Group 3"/>
          <p:cNvGrpSpPr>
            <a:grpSpLocks/>
          </p:cNvGrpSpPr>
          <p:nvPr/>
        </p:nvGrpSpPr>
        <p:grpSpPr bwMode="auto">
          <a:xfrm>
            <a:off x="304800" y="1295400"/>
            <a:ext cx="8534400" cy="5187950"/>
            <a:chOff x="144" y="864"/>
            <a:chExt cx="5376" cy="3268"/>
          </a:xfrm>
        </p:grpSpPr>
        <p:sp>
          <p:nvSpPr>
            <p:cNvPr id="32775" name="AutoShape 4"/>
            <p:cNvSpPr>
              <a:spLocks noChangeArrowheads="1"/>
            </p:cNvSpPr>
            <p:nvPr/>
          </p:nvSpPr>
          <p:spPr bwMode="auto">
            <a:xfrm rot="10800000">
              <a:off x="2058" y="1072"/>
              <a:ext cx="1392" cy="1872"/>
            </a:xfrm>
            <a:prstGeom prst="triangle">
              <a:avLst>
                <a:gd name="adj" fmla="val 50468"/>
              </a:avLst>
            </a:prstGeom>
            <a:solidFill>
              <a:schemeClr val="accent1"/>
            </a:solidFill>
            <a:ln w="9525">
              <a:solidFill>
                <a:schemeClr val="tx1"/>
              </a:solidFill>
              <a:miter lim="800000"/>
              <a:headEnd/>
              <a:tailEnd/>
            </a:ln>
          </p:spPr>
          <p:txBody>
            <a:bodyPr rot="10800000" wrap="none" anchor="ctr"/>
            <a:lstStyle/>
            <a:p>
              <a:pPr algn="ctr"/>
              <a:endParaRPr lang="en-US" sz="1000">
                <a:latin typeface="Arial" pitchFamily="34" charset="0"/>
                <a:cs typeface="Arial" pitchFamily="34" charset="0"/>
              </a:endParaRPr>
            </a:p>
          </p:txBody>
        </p:sp>
        <p:sp>
          <p:nvSpPr>
            <p:cNvPr id="32776" name="AutoShape 5"/>
            <p:cNvSpPr>
              <a:spLocks noChangeArrowheads="1"/>
            </p:cNvSpPr>
            <p:nvPr/>
          </p:nvSpPr>
          <p:spPr bwMode="auto">
            <a:xfrm>
              <a:off x="1386" y="1056"/>
              <a:ext cx="1344" cy="1872"/>
            </a:xfrm>
            <a:prstGeom prst="triangle">
              <a:avLst>
                <a:gd name="adj" fmla="val 50468"/>
              </a:avLst>
            </a:prstGeom>
            <a:solidFill>
              <a:schemeClr val="accent1"/>
            </a:solidFill>
            <a:ln w="9525">
              <a:solidFill>
                <a:schemeClr val="tx1"/>
              </a:solidFill>
              <a:miter lim="800000"/>
              <a:headEnd/>
              <a:tailEnd/>
            </a:ln>
          </p:spPr>
          <p:txBody>
            <a:bodyPr wrap="none" anchor="ctr"/>
            <a:lstStyle/>
            <a:p>
              <a:pPr algn="ctr"/>
              <a:endParaRPr lang="en-US" sz="1000">
                <a:latin typeface="Arial" pitchFamily="34" charset="0"/>
                <a:cs typeface="Arial" pitchFamily="34" charset="0"/>
              </a:endParaRPr>
            </a:p>
          </p:txBody>
        </p:sp>
        <p:sp>
          <p:nvSpPr>
            <p:cNvPr id="32777" name="AutoShape 6"/>
            <p:cNvSpPr>
              <a:spLocks noChangeArrowheads="1"/>
            </p:cNvSpPr>
            <p:nvPr/>
          </p:nvSpPr>
          <p:spPr bwMode="auto">
            <a:xfrm rot="10800000">
              <a:off x="768" y="1072"/>
              <a:ext cx="1296" cy="1872"/>
            </a:xfrm>
            <a:prstGeom prst="triangle">
              <a:avLst>
                <a:gd name="adj" fmla="val 50468"/>
              </a:avLst>
            </a:prstGeom>
            <a:solidFill>
              <a:schemeClr val="accent1"/>
            </a:solidFill>
            <a:ln w="9525">
              <a:solidFill>
                <a:schemeClr val="tx1"/>
              </a:solidFill>
              <a:miter lim="800000"/>
              <a:headEnd/>
              <a:tailEnd/>
            </a:ln>
          </p:spPr>
          <p:txBody>
            <a:bodyPr rot="10800000" wrap="none" anchor="ctr"/>
            <a:lstStyle/>
            <a:p>
              <a:pPr algn="ctr"/>
              <a:endParaRPr lang="en-US" sz="1000">
                <a:latin typeface="Arial" pitchFamily="34" charset="0"/>
                <a:cs typeface="Arial" pitchFamily="34" charset="0"/>
              </a:endParaRPr>
            </a:p>
          </p:txBody>
        </p:sp>
        <p:sp>
          <p:nvSpPr>
            <p:cNvPr id="32778" name="Text Box 7"/>
            <p:cNvSpPr txBox="1">
              <a:spLocks noChangeArrowheads="1"/>
            </p:cNvSpPr>
            <p:nvPr/>
          </p:nvSpPr>
          <p:spPr bwMode="auto">
            <a:xfrm>
              <a:off x="864" y="1306"/>
              <a:ext cx="1152" cy="330"/>
            </a:xfrm>
            <a:prstGeom prst="rect">
              <a:avLst/>
            </a:prstGeom>
            <a:noFill/>
            <a:ln w="9525">
              <a:noFill/>
              <a:miter lim="800000"/>
              <a:headEnd/>
              <a:tailEnd/>
            </a:ln>
          </p:spPr>
          <p:txBody>
            <a:bodyPr>
              <a:spAutoFit/>
            </a:bodyPr>
            <a:lstStyle/>
            <a:p>
              <a:pPr algn="ctr"/>
              <a:r>
                <a:rPr lang="en-US" sz="1400" b="1">
                  <a:latin typeface="Arial" pitchFamily="34" charset="0"/>
                  <a:cs typeface="Arial" pitchFamily="34" charset="0"/>
                </a:rPr>
                <a:t>Commercial</a:t>
              </a:r>
            </a:p>
            <a:p>
              <a:pPr algn="ctr"/>
              <a:r>
                <a:rPr lang="en-US" sz="1400" b="1">
                  <a:latin typeface="Arial" pitchFamily="34" charset="0"/>
                  <a:cs typeface="Arial" pitchFamily="34" charset="0"/>
                </a:rPr>
                <a:t>Banks</a:t>
              </a:r>
            </a:p>
          </p:txBody>
        </p:sp>
        <p:sp>
          <p:nvSpPr>
            <p:cNvPr id="32779" name="Text Box 8"/>
            <p:cNvSpPr txBox="1">
              <a:spLocks noChangeArrowheads="1"/>
            </p:cNvSpPr>
            <p:nvPr/>
          </p:nvSpPr>
          <p:spPr bwMode="auto">
            <a:xfrm>
              <a:off x="576" y="864"/>
              <a:ext cx="1592" cy="173"/>
            </a:xfrm>
            <a:prstGeom prst="rect">
              <a:avLst/>
            </a:prstGeom>
            <a:noFill/>
            <a:ln w="9525">
              <a:noFill/>
              <a:miter lim="800000"/>
              <a:headEnd/>
              <a:tailEnd/>
            </a:ln>
          </p:spPr>
          <p:txBody>
            <a:bodyPr>
              <a:spAutoFit/>
            </a:bodyPr>
            <a:lstStyle/>
            <a:p>
              <a:pPr algn="ctr"/>
              <a:r>
                <a:rPr lang="en-US" sz="1200" b="1">
                  <a:solidFill>
                    <a:schemeClr val="accent1"/>
                  </a:solidFill>
                  <a:latin typeface="Arial" pitchFamily="34" charset="0"/>
                  <a:cs typeface="Arial" pitchFamily="34" charset="0"/>
                </a:rPr>
                <a:t>Housing</a:t>
              </a:r>
              <a:r>
                <a:rPr lang="en-US" sz="1200" b="1">
                  <a:solidFill>
                    <a:schemeClr val="hlink"/>
                  </a:solidFill>
                  <a:latin typeface="Arial" pitchFamily="34" charset="0"/>
                  <a:cs typeface="Arial" pitchFamily="34" charset="0"/>
                </a:rPr>
                <a:t> </a:t>
              </a:r>
              <a:r>
                <a:rPr lang="en-US" sz="1200" b="1">
                  <a:solidFill>
                    <a:schemeClr val="accent1"/>
                  </a:solidFill>
                  <a:latin typeface="Arial" pitchFamily="34" charset="0"/>
                  <a:cs typeface="Arial" pitchFamily="34" charset="0"/>
                </a:rPr>
                <a:t>Finance Player</a:t>
              </a:r>
            </a:p>
          </p:txBody>
        </p:sp>
        <p:sp>
          <p:nvSpPr>
            <p:cNvPr id="32780" name="Text Box 9"/>
            <p:cNvSpPr txBox="1">
              <a:spLocks noChangeArrowheads="1"/>
            </p:cNvSpPr>
            <p:nvPr/>
          </p:nvSpPr>
          <p:spPr bwMode="auto">
            <a:xfrm>
              <a:off x="2256" y="864"/>
              <a:ext cx="856" cy="173"/>
            </a:xfrm>
            <a:prstGeom prst="rect">
              <a:avLst/>
            </a:prstGeom>
            <a:noFill/>
            <a:ln w="9525">
              <a:noFill/>
              <a:miter lim="800000"/>
              <a:headEnd/>
              <a:tailEnd/>
            </a:ln>
          </p:spPr>
          <p:txBody>
            <a:bodyPr wrap="none">
              <a:spAutoFit/>
            </a:bodyPr>
            <a:lstStyle/>
            <a:p>
              <a:r>
                <a:rPr lang="en-US" sz="1200" b="1">
                  <a:solidFill>
                    <a:schemeClr val="accent1"/>
                  </a:solidFill>
                  <a:latin typeface="Arial" pitchFamily="34" charset="0"/>
                  <a:cs typeface="Arial" pitchFamily="34" charset="0"/>
                </a:rPr>
                <a:t>Market Segment</a:t>
              </a:r>
            </a:p>
          </p:txBody>
        </p:sp>
        <p:sp>
          <p:nvSpPr>
            <p:cNvPr id="32781" name="Text Box 10"/>
            <p:cNvSpPr txBox="1">
              <a:spLocks noChangeArrowheads="1"/>
            </p:cNvSpPr>
            <p:nvPr/>
          </p:nvSpPr>
          <p:spPr bwMode="auto">
            <a:xfrm>
              <a:off x="2880" y="2928"/>
              <a:ext cx="1344" cy="192"/>
            </a:xfrm>
            <a:prstGeom prst="rect">
              <a:avLst/>
            </a:prstGeom>
            <a:noFill/>
            <a:ln w="9525">
              <a:noFill/>
              <a:miter lim="800000"/>
              <a:headEnd/>
              <a:tailEnd/>
            </a:ln>
          </p:spPr>
          <p:txBody>
            <a:bodyPr>
              <a:spAutoFit/>
            </a:bodyPr>
            <a:lstStyle/>
            <a:p>
              <a:r>
                <a:rPr lang="en-US" sz="1400" b="1">
                  <a:solidFill>
                    <a:schemeClr val="accent1"/>
                  </a:solidFill>
                  <a:latin typeface="Arial" pitchFamily="34" charset="0"/>
                  <a:cs typeface="Arial" pitchFamily="34" charset="0"/>
                </a:rPr>
                <a:t>Income Distribution</a:t>
              </a:r>
            </a:p>
          </p:txBody>
        </p:sp>
        <p:sp>
          <p:nvSpPr>
            <p:cNvPr id="32782" name="Text Box 11"/>
            <p:cNvSpPr txBox="1">
              <a:spLocks noChangeArrowheads="1"/>
            </p:cNvSpPr>
            <p:nvPr/>
          </p:nvSpPr>
          <p:spPr bwMode="auto">
            <a:xfrm>
              <a:off x="203" y="2976"/>
              <a:ext cx="1141" cy="269"/>
            </a:xfrm>
            <a:prstGeom prst="rect">
              <a:avLst/>
            </a:prstGeom>
            <a:noFill/>
            <a:ln w="9525">
              <a:noFill/>
              <a:miter lim="800000"/>
              <a:headEnd/>
              <a:tailEnd/>
            </a:ln>
          </p:spPr>
          <p:txBody>
            <a:bodyPr wrap="none">
              <a:spAutoFit/>
            </a:bodyPr>
            <a:lstStyle/>
            <a:p>
              <a:pPr algn="ctr"/>
              <a:r>
                <a:rPr lang="en-US" sz="1200" b="1">
                  <a:solidFill>
                    <a:schemeClr val="accent1"/>
                  </a:solidFill>
                  <a:latin typeface="Arial" pitchFamily="34" charset="0"/>
                  <a:cs typeface="Arial" pitchFamily="34" charset="0"/>
                </a:rPr>
                <a:t>Mortgage Affordability</a:t>
              </a:r>
              <a:br>
                <a:rPr lang="en-US" sz="1200" b="1">
                  <a:solidFill>
                    <a:schemeClr val="accent1"/>
                  </a:solidFill>
                  <a:latin typeface="Arial" pitchFamily="34" charset="0"/>
                  <a:cs typeface="Arial" pitchFamily="34" charset="0"/>
                </a:rPr>
              </a:br>
              <a:r>
                <a:rPr lang="en-US" sz="1000" b="1">
                  <a:solidFill>
                    <a:schemeClr val="accent1"/>
                  </a:solidFill>
                  <a:latin typeface="Arial" pitchFamily="34" charset="0"/>
                  <a:cs typeface="Arial" pitchFamily="34" charset="0"/>
                </a:rPr>
                <a:t>(Rupees in Million)</a:t>
              </a:r>
            </a:p>
          </p:txBody>
        </p:sp>
        <p:sp>
          <p:nvSpPr>
            <p:cNvPr id="32783" name="AutoShape 12"/>
            <p:cNvSpPr>
              <a:spLocks noChangeArrowheads="1"/>
            </p:cNvSpPr>
            <p:nvPr/>
          </p:nvSpPr>
          <p:spPr bwMode="auto">
            <a:xfrm>
              <a:off x="2730" y="1056"/>
              <a:ext cx="1392" cy="1872"/>
            </a:xfrm>
            <a:prstGeom prst="triangle">
              <a:avLst>
                <a:gd name="adj" fmla="val 50468"/>
              </a:avLst>
            </a:prstGeom>
            <a:solidFill>
              <a:schemeClr val="accent1"/>
            </a:solidFill>
            <a:ln w="9525">
              <a:solidFill>
                <a:schemeClr val="tx1"/>
              </a:solidFill>
              <a:miter lim="800000"/>
              <a:headEnd/>
              <a:tailEnd/>
            </a:ln>
          </p:spPr>
          <p:txBody>
            <a:bodyPr wrap="none" anchor="ctr"/>
            <a:lstStyle/>
            <a:p>
              <a:pPr algn="ctr"/>
              <a:endParaRPr lang="en-US" sz="1000">
                <a:latin typeface="Arial" pitchFamily="34" charset="0"/>
                <a:cs typeface="Arial" pitchFamily="34" charset="0"/>
              </a:endParaRPr>
            </a:p>
          </p:txBody>
        </p:sp>
        <p:sp>
          <p:nvSpPr>
            <p:cNvPr id="32784" name="Text Box 13"/>
            <p:cNvSpPr txBox="1">
              <a:spLocks noChangeArrowheads="1"/>
            </p:cNvSpPr>
            <p:nvPr/>
          </p:nvSpPr>
          <p:spPr bwMode="auto">
            <a:xfrm>
              <a:off x="1019" y="1824"/>
              <a:ext cx="831" cy="330"/>
            </a:xfrm>
            <a:prstGeom prst="rect">
              <a:avLst/>
            </a:prstGeom>
            <a:noFill/>
            <a:ln w="9525">
              <a:noFill/>
              <a:miter lim="800000"/>
              <a:headEnd/>
              <a:tailEnd/>
            </a:ln>
          </p:spPr>
          <p:txBody>
            <a:bodyPr wrap="none">
              <a:spAutoFit/>
            </a:bodyPr>
            <a:lstStyle/>
            <a:p>
              <a:pPr algn="ctr"/>
              <a:r>
                <a:rPr lang="en-US" sz="1400" b="1" dirty="0">
                  <a:latin typeface="Arial" pitchFamily="34" charset="0"/>
                  <a:cs typeface="Arial" pitchFamily="34" charset="0"/>
                </a:rPr>
                <a:t>HFCs (HBFC)</a:t>
              </a:r>
            </a:p>
            <a:p>
              <a:pPr algn="ctr"/>
              <a:r>
                <a:rPr lang="en-US" sz="1400" b="1" dirty="0">
                  <a:latin typeface="Arial" pitchFamily="34" charset="0"/>
                  <a:cs typeface="Arial" pitchFamily="34" charset="0"/>
                </a:rPr>
                <a:t>(SMH)</a:t>
              </a:r>
            </a:p>
          </p:txBody>
        </p:sp>
        <p:sp>
          <p:nvSpPr>
            <p:cNvPr id="32785" name="Text Box 14"/>
            <p:cNvSpPr txBox="1">
              <a:spLocks noChangeArrowheads="1"/>
            </p:cNvSpPr>
            <p:nvPr/>
          </p:nvSpPr>
          <p:spPr bwMode="auto">
            <a:xfrm>
              <a:off x="1210" y="2224"/>
              <a:ext cx="407" cy="407"/>
            </a:xfrm>
            <a:prstGeom prst="rect">
              <a:avLst/>
            </a:prstGeom>
            <a:noFill/>
            <a:ln w="9525">
              <a:noFill/>
              <a:miter lim="800000"/>
              <a:headEnd/>
              <a:tailEnd/>
            </a:ln>
          </p:spPr>
          <p:txBody>
            <a:bodyPr wrap="none">
              <a:spAutoFit/>
            </a:bodyPr>
            <a:lstStyle/>
            <a:p>
              <a:pPr algn="ctr"/>
              <a:r>
                <a:rPr lang="en-US" sz="900" b="1">
                  <a:latin typeface="Arial" pitchFamily="34" charset="0"/>
                  <a:cs typeface="Arial" pitchFamily="34" charset="0"/>
                </a:rPr>
                <a:t>HBFC &amp;</a:t>
              </a:r>
              <a:br>
                <a:rPr lang="en-US" sz="900" b="1">
                  <a:latin typeface="Arial" pitchFamily="34" charset="0"/>
                  <a:cs typeface="Arial" pitchFamily="34" charset="0"/>
                </a:rPr>
              </a:br>
              <a:r>
                <a:rPr lang="en-US" sz="900" b="1">
                  <a:latin typeface="Arial" pitchFamily="34" charset="0"/>
                  <a:cs typeface="Arial" pitchFamily="34" charset="0"/>
                </a:rPr>
                <a:t>Social</a:t>
              </a:r>
            </a:p>
            <a:p>
              <a:pPr algn="ctr"/>
              <a:r>
                <a:rPr lang="en-US" sz="900" b="1">
                  <a:latin typeface="Arial" pitchFamily="34" charset="0"/>
                  <a:cs typeface="Arial" pitchFamily="34" charset="0"/>
                </a:rPr>
                <a:t>Housing</a:t>
              </a:r>
            </a:p>
            <a:p>
              <a:pPr algn="ctr"/>
              <a:r>
                <a:rPr lang="en-US" sz="900" b="1">
                  <a:latin typeface="Arial" pitchFamily="34" charset="0"/>
                  <a:cs typeface="Arial" pitchFamily="34" charset="0"/>
                </a:rPr>
                <a:t>Bank</a:t>
              </a:r>
            </a:p>
          </p:txBody>
        </p:sp>
        <p:sp>
          <p:nvSpPr>
            <p:cNvPr id="32786" name="Text Box 15"/>
            <p:cNvSpPr txBox="1">
              <a:spLocks noChangeArrowheads="1"/>
            </p:cNvSpPr>
            <p:nvPr/>
          </p:nvSpPr>
          <p:spPr bwMode="auto">
            <a:xfrm>
              <a:off x="1824" y="2400"/>
              <a:ext cx="567" cy="330"/>
            </a:xfrm>
            <a:prstGeom prst="rect">
              <a:avLst/>
            </a:prstGeom>
            <a:noFill/>
            <a:ln w="9525">
              <a:noFill/>
              <a:miter lim="800000"/>
              <a:headEnd/>
              <a:tailEnd/>
            </a:ln>
          </p:spPr>
          <p:txBody>
            <a:bodyPr wrap="none">
              <a:spAutoFit/>
            </a:bodyPr>
            <a:lstStyle/>
            <a:p>
              <a:pPr algn="ctr"/>
              <a:r>
                <a:rPr lang="en-US" sz="1400" b="1">
                  <a:latin typeface="Arial" pitchFamily="34" charset="0"/>
                  <a:cs typeface="Arial" pitchFamily="34" charset="0"/>
                </a:rPr>
                <a:t>Social</a:t>
              </a:r>
            </a:p>
            <a:p>
              <a:pPr algn="ctr"/>
              <a:r>
                <a:rPr lang="en-US" sz="1400" b="1">
                  <a:latin typeface="Arial" pitchFamily="34" charset="0"/>
                  <a:cs typeface="Arial" pitchFamily="34" charset="0"/>
                </a:rPr>
                <a:t>Housing</a:t>
              </a:r>
            </a:p>
          </p:txBody>
        </p:sp>
        <p:sp>
          <p:nvSpPr>
            <p:cNvPr id="32787" name="Text Box 16"/>
            <p:cNvSpPr txBox="1">
              <a:spLocks noChangeArrowheads="1"/>
            </p:cNvSpPr>
            <p:nvPr/>
          </p:nvSpPr>
          <p:spPr bwMode="auto">
            <a:xfrm>
              <a:off x="1776" y="1642"/>
              <a:ext cx="567" cy="330"/>
            </a:xfrm>
            <a:prstGeom prst="rect">
              <a:avLst/>
            </a:prstGeom>
            <a:noFill/>
            <a:ln w="9525">
              <a:noFill/>
              <a:miter lim="800000"/>
              <a:headEnd/>
              <a:tailEnd/>
            </a:ln>
          </p:spPr>
          <p:txBody>
            <a:bodyPr wrap="none">
              <a:spAutoFit/>
            </a:bodyPr>
            <a:lstStyle/>
            <a:p>
              <a:pPr algn="ctr"/>
              <a:r>
                <a:rPr lang="en-US" sz="1400" b="1">
                  <a:latin typeface="Arial" pitchFamily="34" charset="0"/>
                  <a:cs typeface="Arial" pitchFamily="34" charset="0"/>
                </a:rPr>
                <a:t>Market</a:t>
              </a:r>
            </a:p>
            <a:p>
              <a:pPr algn="ctr"/>
              <a:r>
                <a:rPr lang="en-US" sz="1400" b="1">
                  <a:latin typeface="Arial" pitchFamily="34" charset="0"/>
                  <a:cs typeface="Arial" pitchFamily="34" charset="0"/>
                </a:rPr>
                <a:t>Housing</a:t>
              </a:r>
            </a:p>
          </p:txBody>
        </p:sp>
        <p:sp>
          <p:nvSpPr>
            <p:cNvPr id="32788" name="Text Box 17"/>
            <p:cNvSpPr txBox="1">
              <a:spLocks noChangeArrowheads="1"/>
            </p:cNvSpPr>
            <p:nvPr/>
          </p:nvSpPr>
          <p:spPr bwMode="auto">
            <a:xfrm>
              <a:off x="2465" y="1574"/>
              <a:ext cx="467"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High End</a:t>
              </a:r>
            </a:p>
          </p:txBody>
        </p:sp>
        <p:sp>
          <p:nvSpPr>
            <p:cNvPr id="32789" name="Text Box 18"/>
            <p:cNvSpPr txBox="1">
              <a:spLocks noChangeArrowheads="1"/>
            </p:cNvSpPr>
            <p:nvPr/>
          </p:nvSpPr>
          <p:spPr bwMode="auto">
            <a:xfrm>
              <a:off x="2400" y="1824"/>
              <a:ext cx="622"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Upper Middle</a:t>
              </a:r>
            </a:p>
          </p:txBody>
        </p:sp>
        <p:sp>
          <p:nvSpPr>
            <p:cNvPr id="32790" name="Text Box 19"/>
            <p:cNvSpPr txBox="1">
              <a:spLocks noChangeArrowheads="1"/>
            </p:cNvSpPr>
            <p:nvPr/>
          </p:nvSpPr>
          <p:spPr bwMode="auto">
            <a:xfrm>
              <a:off x="2430" y="2054"/>
              <a:ext cx="626"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Lower Middle</a:t>
              </a:r>
            </a:p>
          </p:txBody>
        </p:sp>
        <p:sp>
          <p:nvSpPr>
            <p:cNvPr id="32791" name="Text Box 20"/>
            <p:cNvSpPr txBox="1">
              <a:spLocks noChangeArrowheads="1"/>
            </p:cNvSpPr>
            <p:nvPr/>
          </p:nvSpPr>
          <p:spPr bwMode="auto">
            <a:xfrm>
              <a:off x="2587" y="2304"/>
              <a:ext cx="328"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Small</a:t>
              </a:r>
            </a:p>
          </p:txBody>
        </p:sp>
        <p:sp>
          <p:nvSpPr>
            <p:cNvPr id="32792" name="Text Box 21"/>
            <p:cNvSpPr txBox="1">
              <a:spLocks noChangeArrowheads="1"/>
            </p:cNvSpPr>
            <p:nvPr/>
          </p:nvSpPr>
          <p:spPr bwMode="auto">
            <a:xfrm>
              <a:off x="2574" y="2472"/>
              <a:ext cx="329"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Micro</a:t>
              </a:r>
            </a:p>
          </p:txBody>
        </p:sp>
        <p:sp>
          <p:nvSpPr>
            <p:cNvPr id="32793" name="Text Box 22"/>
            <p:cNvSpPr txBox="1">
              <a:spLocks noChangeArrowheads="1"/>
            </p:cNvSpPr>
            <p:nvPr/>
          </p:nvSpPr>
          <p:spPr bwMode="auto">
            <a:xfrm>
              <a:off x="3088" y="2544"/>
              <a:ext cx="592" cy="144"/>
            </a:xfrm>
            <a:prstGeom prst="rect">
              <a:avLst/>
            </a:prstGeom>
            <a:noFill/>
            <a:ln w="9525">
              <a:noFill/>
              <a:miter lim="800000"/>
              <a:headEnd/>
              <a:tailEnd/>
            </a:ln>
          </p:spPr>
          <p:txBody>
            <a:bodyPr wrap="none">
              <a:spAutoFit/>
            </a:bodyPr>
            <a:lstStyle/>
            <a:p>
              <a:pPr algn="ctr"/>
              <a:r>
                <a:rPr lang="en-US" sz="900" b="1">
                  <a:latin typeface="Arial" pitchFamily="34" charset="0"/>
                  <a:cs typeface="Arial" pitchFamily="34" charset="0"/>
                </a:rPr>
                <a:t>Upto Rs.4,000</a:t>
              </a:r>
              <a:endParaRPr lang="en-US" sz="900">
                <a:latin typeface="Arial" pitchFamily="34" charset="0"/>
                <a:cs typeface="Arial" pitchFamily="34" charset="0"/>
              </a:endParaRPr>
            </a:p>
          </p:txBody>
        </p:sp>
        <p:sp>
          <p:nvSpPr>
            <p:cNvPr id="32794" name="Text Box 23"/>
            <p:cNvSpPr txBox="1">
              <a:spLocks noChangeArrowheads="1"/>
            </p:cNvSpPr>
            <p:nvPr/>
          </p:nvSpPr>
          <p:spPr bwMode="auto">
            <a:xfrm>
              <a:off x="1564" y="2973"/>
              <a:ext cx="953" cy="192"/>
            </a:xfrm>
            <a:prstGeom prst="rect">
              <a:avLst/>
            </a:prstGeom>
            <a:noFill/>
            <a:ln w="9525">
              <a:noFill/>
              <a:miter lim="800000"/>
              <a:headEnd/>
              <a:tailEnd/>
            </a:ln>
          </p:spPr>
          <p:txBody>
            <a:bodyPr wrap="none">
              <a:spAutoFit/>
            </a:bodyPr>
            <a:lstStyle/>
            <a:p>
              <a:r>
                <a:rPr lang="en-US" sz="1400" b="1">
                  <a:solidFill>
                    <a:schemeClr val="accent1"/>
                  </a:solidFill>
                  <a:latin typeface="Arial" pitchFamily="34" charset="0"/>
                  <a:cs typeface="Arial" pitchFamily="34" charset="0"/>
                </a:rPr>
                <a:t>Housing Market</a:t>
              </a:r>
            </a:p>
          </p:txBody>
        </p:sp>
        <p:sp>
          <p:nvSpPr>
            <p:cNvPr id="32795" name="Rectangle 24"/>
            <p:cNvSpPr>
              <a:spLocks noChangeArrowheads="1"/>
            </p:cNvSpPr>
            <p:nvPr/>
          </p:nvSpPr>
          <p:spPr bwMode="auto">
            <a:xfrm>
              <a:off x="3157" y="1600"/>
              <a:ext cx="488" cy="144"/>
            </a:xfrm>
            <a:prstGeom prst="rect">
              <a:avLst/>
            </a:prstGeom>
            <a:noFill/>
            <a:ln w="9525">
              <a:noFill/>
              <a:miter lim="800000"/>
              <a:headEnd/>
              <a:tailEnd/>
            </a:ln>
          </p:spPr>
          <p:txBody>
            <a:bodyPr wrap="none">
              <a:spAutoFit/>
            </a:bodyPr>
            <a:lstStyle/>
            <a:p>
              <a:pPr algn="ctr"/>
              <a:r>
                <a:rPr lang="en-US" sz="900" b="1">
                  <a:latin typeface="Arial" pitchFamily="34" charset="0"/>
                  <a:cs typeface="Arial" pitchFamily="34" charset="0"/>
                </a:rPr>
                <a:t>Rs.100,000</a:t>
              </a:r>
              <a:endParaRPr lang="en-US" sz="1400" b="1">
                <a:latin typeface="Arial" pitchFamily="34" charset="0"/>
                <a:cs typeface="Arial" pitchFamily="34" charset="0"/>
              </a:endParaRPr>
            </a:p>
          </p:txBody>
        </p:sp>
        <p:sp>
          <p:nvSpPr>
            <p:cNvPr id="32796" name="Text Box 25"/>
            <p:cNvSpPr txBox="1">
              <a:spLocks noChangeArrowheads="1"/>
            </p:cNvSpPr>
            <p:nvPr/>
          </p:nvSpPr>
          <p:spPr bwMode="auto">
            <a:xfrm>
              <a:off x="3123" y="1792"/>
              <a:ext cx="540" cy="233"/>
            </a:xfrm>
            <a:prstGeom prst="rect">
              <a:avLst/>
            </a:prstGeom>
            <a:noFill/>
            <a:ln w="9525">
              <a:noFill/>
              <a:miter lim="800000"/>
              <a:headEnd/>
              <a:tailEnd/>
            </a:ln>
          </p:spPr>
          <p:txBody>
            <a:bodyPr wrap="none">
              <a:spAutoFit/>
            </a:bodyPr>
            <a:lstStyle/>
            <a:p>
              <a:pPr algn="ctr"/>
              <a:r>
                <a:rPr lang="en-US" sz="900" b="1">
                  <a:latin typeface="Arial" pitchFamily="34" charset="0"/>
                  <a:cs typeface="Arial" pitchFamily="34" charset="0"/>
                </a:rPr>
                <a:t>Rs.25,001 to</a:t>
              </a:r>
            </a:p>
            <a:p>
              <a:pPr algn="ctr"/>
              <a:r>
                <a:rPr lang="en-US" sz="900" b="1">
                  <a:latin typeface="Arial" pitchFamily="34" charset="0"/>
                  <a:cs typeface="Arial" pitchFamily="34" charset="0"/>
                </a:rPr>
                <a:t>Rs.50,000</a:t>
              </a:r>
              <a:endParaRPr lang="en-US" sz="900">
                <a:latin typeface="Arial" pitchFamily="34" charset="0"/>
                <a:cs typeface="Arial" pitchFamily="34" charset="0"/>
              </a:endParaRPr>
            </a:p>
          </p:txBody>
        </p:sp>
        <p:sp>
          <p:nvSpPr>
            <p:cNvPr id="32797" name="Text Box 26"/>
            <p:cNvSpPr txBox="1">
              <a:spLocks noChangeArrowheads="1"/>
            </p:cNvSpPr>
            <p:nvPr/>
          </p:nvSpPr>
          <p:spPr bwMode="auto">
            <a:xfrm>
              <a:off x="3118" y="2056"/>
              <a:ext cx="540" cy="233"/>
            </a:xfrm>
            <a:prstGeom prst="rect">
              <a:avLst/>
            </a:prstGeom>
            <a:noFill/>
            <a:ln w="9525">
              <a:noFill/>
              <a:miter lim="800000"/>
              <a:headEnd/>
              <a:tailEnd/>
            </a:ln>
          </p:spPr>
          <p:txBody>
            <a:bodyPr wrap="none">
              <a:spAutoFit/>
            </a:bodyPr>
            <a:lstStyle/>
            <a:p>
              <a:pPr algn="ctr"/>
              <a:r>
                <a:rPr lang="en-US" sz="900" b="1">
                  <a:latin typeface="Arial" pitchFamily="34" charset="0"/>
                  <a:cs typeface="Arial" pitchFamily="34" charset="0"/>
                </a:rPr>
                <a:t>Rs.10,001 to</a:t>
              </a:r>
            </a:p>
            <a:p>
              <a:pPr algn="ctr"/>
              <a:r>
                <a:rPr lang="en-US" sz="900" b="1">
                  <a:latin typeface="Arial" pitchFamily="34" charset="0"/>
                  <a:cs typeface="Arial" pitchFamily="34" charset="0"/>
                </a:rPr>
                <a:t>Rs.25,000</a:t>
              </a:r>
              <a:endParaRPr lang="en-US" sz="900">
                <a:latin typeface="Arial" pitchFamily="34" charset="0"/>
                <a:cs typeface="Arial" pitchFamily="34" charset="0"/>
              </a:endParaRPr>
            </a:p>
          </p:txBody>
        </p:sp>
        <p:sp>
          <p:nvSpPr>
            <p:cNvPr id="32798" name="Text Box 27"/>
            <p:cNvSpPr txBox="1">
              <a:spLocks noChangeArrowheads="1"/>
            </p:cNvSpPr>
            <p:nvPr/>
          </p:nvSpPr>
          <p:spPr bwMode="auto">
            <a:xfrm>
              <a:off x="3131" y="2266"/>
              <a:ext cx="500" cy="233"/>
            </a:xfrm>
            <a:prstGeom prst="rect">
              <a:avLst/>
            </a:prstGeom>
            <a:noFill/>
            <a:ln w="9525">
              <a:noFill/>
              <a:miter lim="800000"/>
              <a:headEnd/>
              <a:tailEnd/>
            </a:ln>
          </p:spPr>
          <p:txBody>
            <a:bodyPr wrap="none">
              <a:spAutoFit/>
            </a:bodyPr>
            <a:lstStyle/>
            <a:p>
              <a:pPr algn="ctr"/>
              <a:r>
                <a:rPr lang="en-US" sz="900" b="1">
                  <a:latin typeface="Arial" pitchFamily="34" charset="0"/>
                  <a:cs typeface="Arial" pitchFamily="34" charset="0"/>
                </a:rPr>
                <a:t>Rs.4,001 to</a:t>
              </a:r>
            </a:p>
            <a:p>
              <a:pPr algn="ctr"/>
              <a:r>
                <a:rPr lang="en-US" sz="900" b="1">
                  <a:latin typeface="Arial" pitchFamily="34" charset="0"/>
                  <a:cs typeface="Arial" pitchFamily="34" charset="0"/>
                </a:rPr>
                <a:t>Rs.10,000</a:t>
              </a:r>
              <a:endParaRPr lang="en-US" sz="900">
                <a:latin typeface="Arial" pitchFamily="34" charset="0"/>
                <a:cs typeface="Arial" pitchFamily="34" charset="0"/>
              </a:endParaRPr>
            </a:p>
          </p:txBody>
        </p:sp>
        <p:sp>
          <p:nvSpPr>
            <p:cNvPr id="32799" name="AutoShape 28"/>
            <p:cNvSpPr>
              <a:spLocks noChangeArrowheads="1"/>
            </p:cNvSpPr>
            <p:nvPr/>
          </p:nvSpPr>
          <p:spPr bwMode="auto">
            <a:xfrm>
              <a:off x="144" y="1064"/>
              <a:ext cx="1248" cy="1872"/>
            </a:xfrm>
            <a:prstGeom prst="triangle">
              <a:avLst>
                <a:gd name="adj" fmla="val 50468"/>
              </a:avLst>
            </a:prstGeom>
            <a:solidFill>
              <a:schemeClr val="accent1"/>
            </a:solidFill>
            <a:ln w="9525">
              <a:solidFill>
                <a:schemeClr val="tx1"/>
              </a:solidFill>
              <a:miter lim="800000"/>
              <a:headEnd/>
              <a:tailEnd/>
            </a:ln>
          </p:spPr>
          <p:txBody>
            <a:bodyPr wrap="none" anchor="ctr"/>
            <a:lstStyle/>
            <a:p>
              <a:pPr algn="ctr"/>
              <a:endParaRPr lang="en-US" sz="1000">
                <a:latin typeface="Arial" pitchFamily="34" charset="0"/>
                <a:cs typeface="Arial" pitchFamily="34" charset="0"/>
              </a:endParaRPr>
            </a:p>
          </p:txBody>
        </p:sp>
        <p:sp>
          <p:nvSpPr>
            <p:cNvPr id="32800" name="Line 29"/>
            <p:cNvSpPr>
              <a:spLocks noChangeShapeType="1"/>
            </p:cNvSpPr>
            <p:nvPr/>
          </p:nvSpPr>
          <p:spPr bwMode="auto">
            <a:xfrm>
              <a:off x="528" y="1791"/>
              <a:ext cx="1296" cy="1"/>
            </a:xfrm>
            <a:prstGeom prst="line">
              <a:avLst/>
            </a:prstGeom>
            <a:noFill/>
            <a:ln w="9525">
              <a:solidFill>
                <a:schemeClr val="tx1"/>
              </a:solidFill>
              <a:round/>
              <a:headEnd/>
              <a:tailEnd/>
            </a:ln>
          </p:spPr>
          <p:txBody>
            <a:bodyPr/>
            <a:lstStyle/>
            <a:p>
              <a:endParaRPr lang="en-US">
                <a:latin typeface="Arial" pitchFamily="34" charset="0"/>
                <a:cs typeface="Arial" pitchFamily="34" charset="0"/>
              </a:endParaRPr>
            </a:p>
          </p:txBody>
        </p:sp>
        <p:sp>
          <p:nvSpPr>
            <p:cNvPr id="32801" name="Line 30"/>
            <p:cNvSpPr>
              <a:spLocks noChangeShapeType="1"/>
            </p:cNvSpPr>
            <p:nvPr/>
          </p:nvSpPr>
          <p:spPr bwMode="auto">
            <a:xfrm>
              <a:off x="464" y="2016"/>
              <a:ext cx="640" cy="0"/>
            </a:xfrm>
            <a:prstGeom prst="line">
              <a:avLst/>
            </a:prstGeom>
            <a:noFill/>
            <a:ln w="9525">
              <a:solidFill>
                <a:schemeClr val="tx1"/>
              </a:solidFill>
              <a:round/>
              <a:headEnd/>
              <a:tailEnd/>
            </a:ln>
          </p:spPr>
          <p:txBody>
            <a:bodyPr/>
            <a:lstStyle/>
            <a:p>
              <a:endParaRPr lang="en-US">
                <a:latin typeface="Arial" pitchFamily="34" charset="0"/>
                <a:cs typeface="Arial" pitchFamily="34" charset="0"/>
              </a:endParaRPr>
            </a:p>
          </p:txBody>
        </p:sp>
        <p:sp>
          <p:nvSpPr>
            <p:cNvPr id="32802" name="Line 31"/>
            <p:cNvSpPr>
              <a:spLocks noChangeShapeType="1"/>
            </p:cNvSpPr>
            <p:nvPr/>
          </p:nvSpPr>
          <p:spPr bwMode="auto">
            <a:xfrm>
              <a:off x="288" y="2496"/>
              <a:ext cx="960" cy="1"/>
            </a:xfrm>
            <a:prstGeom prst="line">
              <a:avLst/>
            </a:prstGeom>
            <a:noFill/>
            <a:ln w="9525">
              <a:solidFill>
                <a:schemeClr val="tx1"/>
              </a:solidFill>
              <a:round/>
              <a:headEnd/>
              <a:tailEnd/>
            </a:ln>
          </p:spPr>
          <p:txBody>
            <a:bodyPr/>
            <a:lstStyle/>
            <a:p>
              <a:endParaRPr lang="en-US">
                <a:latin typeface="Arial" pitchFamily="34" charset="0"/>
                <a:cs typeface="Arial" pitchFamily="34" charset="0"/>
              </a:endParaRPr>
            </a:p>
          </p:txBody>
        </p:sp>
        <p:sp>
          <p:nvSpPr>
            <p:cNvPr id="32803" name="Rectangle 32"/>
            <p:cNvSpPr>
              <a:spLocks noChangeArrowheads="1"/>
            </p:cNvSpPr>
            <p:nvPr/>
          </p:nvSpPr>
          <p:spPr bwMode="auto">
            <a:xfrm>
              <a:off x="584" y="1344"/>
              <a:ext cx="384" cy="212"/>
            </a:xfrm>
            <a:prstGeom prst="rect">
              <a:avLst/>
            </a:prstGeom>
            <a:noFill/>
            <a:ln w="9525">
              <a:noFill/>
              <a:miter lim="800000"/>
              <a:headEnd/>
              <a:tailEnd/>
            </a:ln>
          </p:spPr>
          <p:txBody>
            <a:bodyPr wrap="none">
              <a:spAutoFit/>
            </a:bodyPr>
            <a:lstStyle/>
            <a:p>
              <a:pPr algn="ctr"/>
              <a:r>
                <a:rPr lang="en-US" sz="800" b="1">
                  <a:latin typeface="Arial" pitchFamily="34" charset="0"/>
                  <a:cs typeface="Arial" pitchFamily="34" charset="0"/>
                </a:rPr>
                <a:t>Rs 5.0 </a:t>
              </a:r>
              <a:br>
                <a:rPr lang="en-US" sz="800" b="1">
                  <a:latin typeface="Arial" pitchFamily="34" charset="0"/>
                  <a:cs typeface="Arial" pitchFamily="34" charset="0"/>
                </a:rPr>
              </a:br>
              <a:r>
                <a:rPr lang="en-US" sz="800" b="1">
                  <a:latin typeface="Arial" pitchFamily="34" charset="0"/>
                  <a:cs typeface="Arial" pitchFamily="34" charset="0"/>
                </a:rPr>
                <a:t>&amp; above </a:t>
              </a:r>
              <a:endParaRPr lang="en-US" sz="1200" b="1">
                <a:latin typeface="Arial" pitchFamily="34" charset="0"/>
                <a:cs typeface="Arial" pitchFamily="34" charset="0"/>
              </a:endParaRPr>
            </a:p>
          </p:txBody>
        </p:sp>
        <p:sp>
          <p:nvSpPr>
            <p:cNvPr id="32804" name="Text Box 33"/>
            <p:cNvSpPr txBox="1">
              <a:spLocks noChangeArrowheads="1"/>
            </p:cNvSpPr>
            <p:nvPr/>
          </p:nvSpPr>
          <p:spPr bwMode="auto">
            <a:xfrm>
              <a:off x="462" y="1864"/>
              <a:ext cx="610" cy="144"/>
            </a:xfrm>
            <a:prstGeom prst="rect">
              <a:avLst/>
            </a:prstGeom>
            <a:noFill/>
            <a:ln w="9525">
              <a:noFill/>
              <a:miter lim="800000"/>
              <a:headEnd/>
              <a:tailEnd/>
            </a:ln>
          </p:spPr>
          <p:txBody>
            <a:bodyPr wrap="none">
              <a:spAutoFit/>
            </a:bodyPr>
            <a:lstStyle/>
            <a:p>
              <a:pPr algn="ctr"/>
              <a:r>
                <a:rPr lang="en-US" sz="900" b="1">
                  <a:latin typeface="Arial" pitchFamily="34" charset="0"/>
                  <a:cs typeface="Arial" pitchFamily="34" charset="0"/>
                </a:rPr>
                <a:t>Rs 1.25  ~ 2.50</a:t>
              </a:r>
              <a:endParaRPr lang="en-US" sz="900">
                <a:latin typeface="Arial" pitchFamily="34" charset="0"/>
                <a:cs typeface="Arial" pitchFamily="34" charset="0"/>
              </a:endParaRPr>
            </a:p>
          </p:txBody>
        </p:sp>
        <p:sp>
          <p:nvSpPr>
            <p:cNvPr id="32805" name="Text Box 34"/>
            <p:cNvSpPr txBox="1">
              <a:spLocks noChangeArrowheads="1"/>
            </p:cNvSpPr>
            <p:nvPr/>
          </p:nvSpPr>
          <p:spPr bwMode="auto">
            <a:xfrm>
              <a:off x="501" y="2064"/>
              <a:ext cx="550" cy="144"/>
            </a:xfrm>
            <a:prstGeom prst="rect">
              <a:avLst/>
            </a:prstGeom>
            <a:noFill/>
            <a:ln w="9525">
              <a:noFill/>
              <a:miter lim="800000"/>
              <a:headEnd/>
              <a:tailEnd/>
            </a:ln>
          </p:spPr>
          <p:txBody>
            <a:bodyPr wrap="none">
              <a:spAutoFit/>
            </a:bodyPr>
            <a:lstStyle/>
            <a:p>
              <a:pPr algn="ctr"/>
              <a:r>
                <a:rPr lang="en-US" sz="900" b="1">
                  <a:latin typeface="Arial" pitchFamily="34" charset="0"/>
                  <a:cs typeface="Arial" pitchFamily="34" charset="0"/>
                </a:rPr>
                <a:t>Rs 0.5 ~ 1.25</a:t>
              </a:r>
              <a:endParaRPr lang="en-US" sz="900">
                <a:latin typeface="Arial" pitchFamily="34" charset="0"/>
                <a:cs typeface="Arial" pitchFamily="34" charset="0"/>
              </a:endParaRPr>
            </a:p>
          </p:txBody>
        </p:sp>
        <p:sp>
          <p:nvSpPr>
            <p:cNvPr id="32806" name="Text Box 35"/>
            <p:cNvSpPr txBox="1">
              <a:spLocks noChangeArrowheads="1"/>
            </p:cNvSpPr>
            <p:nvPr/>
          </p:nvSpPr>
          <p:spPr bwMode="auto">
            <a:xfrm>
              <a:off x="428" y="2304"/>
              <a:ext cx="682" cy="144"/>
            </a:xfrm>
            <a:prstGeom prst="rect">
              <a:avLst/>
            </a:prstGeom>
            <a:noFill/>
            <a:ln w="9525">
              <a:noFill/>
              <a:miter lim="800000"/>
              <a:headEnd/>
              <a:tailEnd/>
            </a:ln>
          </p:spPr>
          <p:txBody>
            <a:bodyPr wrap="none">
              <a:spAutoFit/>
            </a:bodyPr>
            <a:lstStyle/>
            <a:p>
              <a:pPr algn="ctr"/>
              <a:r>
                <a:rPr lang="en-US" sz="900" b="1">
                  <a:latin typeface="Arial" pitchFamily="34" charset="0"/>
                  <a:cs typeface="Arial" pitchFamily="34" charset="0"/>
                </a:rPr>
                <a:t>Rs 0.20~Rs.0.50 </a:t>
              </a:r>
              <a:endParaRPr lang="en-US" sz="900">
                <a:latin typeface="Arial" pitchFamily="34" charset="0"/>
                <a:cs typeface="Arial" pitchFamily="34" charset="0"/>
              </a:endParaRPr>
            </a:p>
          </p:txBody>
        </p:sp>
        <p:sp>
          <p:nvSpPr>
            <p:cNvPr id="32807" name="Text Box 36"/>
            <p:cNvSpPr txBox="1">
              <a:spLocks noChangeArrowheads="1"/>
            </p:cNvSpPr>
            <p:nvPr/>
          </p:nvSpPr>
          <p:spPr bwMode="auto">
            <a:xfrm>
              <a:off x="467" y="2640"/>
              <a:ext cx="572" cy="144"/>
            </a:xfrm>
            <a:prstGeom prst="rect">
              <a:avLst/>
            </a:prstGeom>
            <a:noFill/>
            <a:ln w="9525">
              <a:noFill/>
              <a:miter lim="800000"/>
              <a:headEnd/>
              <a:tailEnd/>
            </a:ln>
          </p:spPr>
          <p:txBody>
            <a:bodyPr wrap="none">
              <a:spAutoFit/>
            </a:bodyPr>
            <a:lstStyle/>
            <a:p>
              <a:pPr algn="ctr"/>
              <a:r>
                <a:rPr lang="en-US" sz="900" b="1">
                  <a:latin typeface="Arial" pitchFamily="34" charset="0"/>
                  <a:cs typeface="Arial" pitchFamily="34" charset="0"/>
                </a:rPr>
                <a:t>Up to Rs 0.20</a:t>
              </a:r>
              <a:endParaRPr lang="en-US" sz="900">
                <a:latin typeface="Arial" pitchFamily="34" charset="0"/>
                <a:cs typeface="Arial" pitchFamily="34" charset="0"/>
              </a:endParaRPr>
            </a:p>
          </p:txBody>
        </p:sp>
        <p:sp>
          <p:nvSpPr>
            <p:cNvPr id="32808" name="Rectangle 37"/>
            <p:cNvSpPr>
              <a:spLocks noChangeArrowheads="1"/>
            </p:cNvSpPr>
            <p:nvPr/>
          </p:nvSpPr>
          <p:spPr bwMode="auto">
            <a:xfrm>
              <a:off x="3218" y="1236"/>
              <a:ext cx="419" cy="320"/>
            </a:xfrm>
            <a:prstGeom prst="rect">
              <a:avLst/>
            </a:prstGeom>
            <a:noFill/>
            <a:ln w="9525">
              <a:noFill/>
              <a:miter lim="800000"/>
              <a:headEnd/>
              <a:tailEnd/>
            </a:ln>
          </p:spPr>
          <p:txBody>
            <a:bodyPr wrap="none">
              <a:spAutoFit/>
            </a:bodyPr>
            <a:lstStyle/>
            <a:p>
              <a:pPr algn="ctr"/>
              <a:r>
                <a:rPr lang="en-US" sz="900" b="1">
                  <a:latin typeface="Arial" pitchFamily="34" charset="0"/>
                  <a:cs typeface="Arial" pitchFamily="34" charset="0"/>
                </a:rPr>
                <a:t>Rs</a:t>
              </a:r>
              <a:br>
                <a:rPr lang="en-US" sz="900" b="1">
                  <a:latin typeface="Arial" pitchFamily="34" charset="0"/>
                  <a:cs typeface="Arial" pitchFamily="34" charset="0"/>
                </a:rPr>
              </a:br>
              <a:r>
                <a:rPr lang="en-US" sz="900" b="1">
                  <a:latin typeface="Arial" pitchFamily="34" charset="0"/>
                  <a:cs typeface="Arial" pitchFamily="34" charset="0"/>
                </a:rPr>
                <a:t>1 Lac</a:t>
              </a:r>
              <a:br>
                <a:rPr lang="en-US" sz="900" b="1">
                  <a:latin typeface="Arial" pitchFamily="34" charset="0"/>
                  <a:cs typeface="Arial" pitchFamily="34" charset="0"/>
                </a:rPr>
              </a:br>
              <a:r>
                <a:rPr lang="en-US" sz="900" b="1">
                  <a:latin typeface="Arial" pitchFamily="34" charset="0"/>
                  <a:cs typeface="Arial" pitchFamily="34" charset="0"/>
                </a:rPr>
                <a:t>&amp; above.</a:t>
              </a:r>
              <a:endParaRPr lang="en-US" sz="1400" b="1">
                <a:latin typeface="Arial" pitchFamily="34" charset="0"/>
                <a:cs typeface="Arial" pitchFamily="34" charset="0"/>
              </a:endParaRPr>
            </a:p>
          </p:txBody>
        </p:sp>
        <p:sp>
          <p:nvSpPr>
            <p:cNvPr id="32809" name="Text Box 38"/>
            <p:cNvSpPr txBox="1">
              <a:spLocks noChangeArrowheads="1"/>
            </p:cNvSpPr>
            <p:nvPr/>
          </p:nvSpPr>
          <p:spPr bwMode="auto">
            <a:xfrm>
              <a:off x="2400" y="1286"/>
              <a:ext cx="543"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High - High</a:t>
              </a:r>
            </a:p>
          </p:txBody>
        </p:sp>
        <p:sp>
          <p:nvSpPr>
            <p:cNvPr id="32810" name="Line 39"/>
            <p:cNvSpPr>
              <a:spLocks noChangeShapeType="1"/>
            </p:cNvSpPr>
            <p:nvPr/>
          </p:nvSpPr>
          <p:spPr bwMode="auto">
            <a:xfrm>
              <a:off x="624" y="1536"/>
              <a:ext cx="288" cy="0"/>
            </a:xfrm>
            <a:prstGeom prst="line">
              <a:avLst/>
            </a:prstGeom>
            <a:noFill/>
            <a:ln w="9525">
              <a:solidFill>
                <a:schemeClr val="tx1"/>
              </a:solidFill>
              <a:round/>
              <a:headEnd/>
              <a:tailEnd/>
            </a:ln>
          </p:spPr>
          <p:txBody>
            <a:bodyPr/>
            <a:lstStyle/>
            <a:p>
              <a:endParaRPr lang="en-US">
                <a:latin typeface="Arial" pitchFamily="34" charset="0"/>
                <a:cs typeface="Arial" pitchFamily="34" charset="0"/>
              </a:endParaRPr>
            </a:p>
          </p:txBody>
        </p:sp>
        <p:sp>
          <p:nvSpPr>
            <p:cNvPr id="32811" name="Rectangle 40"/>
            <p:cNvSpPr>
              <a:spLocks noChangeArrowheads="1"/>
            </p:cNvSpPr>
            <p:nvPr/>
          </p:nvSpPr>
          <p:spPr bwMode="auto">
            <a:xfrm>
              <a:off x="568" y="1536"/>
              <a:ext cx="439" cy="233"/>
            </a:xfrm>
            <a:prstGeom prst="rect">
              <a:avLst/>
            </a:prstGeom>
            <a:noFill/>
            <a:ln w="9525">
              <a:noFill/>
              <a:miter lim="800000"/>
              <a:headEnd/>
              <a:tailEnd/>
            </a:ln>
          </p:spPr>
          <p:txBody>
            <a:bodyPr wrap="none">
              <a:spAutoFit/>
            </a:bodyPr>
            <a:lstStyle/>
            <a:p>
              <a:pPr algn="ctr"/>
              <a:r>
                <a:rPr lang="en-US" sz="900" b="1">
                  <a:latin typeface="Arial" pitchFamily="34" charset="0"/>
                  <a:cs typeface="Arial" pitchFamily="34" charset="0"/>
                </a:rPr>
                <a:t>Rs 2.5 to </a:t>
              </a:r>
              <a:br>
                <a:rPr lang="en-US" sz="900" b="1">
                  <a:latin typeface="Arial" pitchFamily="34" charset="0"/>
                  <a:cs typeface="Arial" pitchFamily="34" charset="0"/>
                </a:rPr>
              </a:br>
              <a:r>
                <a:rPr lang="en-US" sz="900" b="1">
                  <a:latin typeface="Arial" pitchFamily="34" charset="0"/>
                  <a:cs typeface="Arial" pitchFamily="34" charset="0"/>
                </a:rPr>
                <a:t>Rs 5.0 </a:t>
              </a:r>
              <a:endParaRPr lang="en-US" sz="1400" b="1">
                <a:latin typeface="Arial" pitchFamily="34" charset="0"/>
                <a:cs typeface="Arial" pitchFamily="34" charset="0"/>
              </a:endParaRPr>
            </a:p>
          </p:txBody>
        </p:sp>
        <p:sp>
          <p:nvSpPr>
            <p:cNvPr id="32812" name="AutoShape 41"/>
            <p:cNvSpPr>
              <a:spLocks noChangeArrowheads="1"/>
            </p:cNvSpPr>
            <p:nvPr/>
          </p:nvSpPr>
          <p:spPr bwMode="auto">
            <a:xfrm rot="10800000">
              <a:off x="3448" y="1072"/>
              <a:ext cx="1352" cy="1872"/>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latin typeface="Arial" pitchFamily="34" charset="0"/>
                <a:cs typeface="Arial" pitchFamily="34" charset="0"/>
              </a:endParaRPr>
            </a:p>
          </p:txBody>
        </p:sp>
        <p:sp>
          <p:nvSpPr>
            <p:cNvPr id="32813" name="Text Box 42"/>
            <p:cNvSpPr txBox="1">
              <a:spLocks noChangeArrowheads="1"/>
            </p:cNvSpPr>
            <p:nvPr/>
          </p:nvSpPr>
          <p:spPr bwMode="auto">
            <a:xfrm>
              <a:off x="3508" y="864"/>
              <a:ext cx="1244" cy="173"/>
            </a:xfrm>
            <a:prstGeom prst="rect">
              <a:avLst/>
            </a:prstGeom>
            <a:noFill/>
            <a:ln w="9525">
              <a:noFill/>
              <a:miter lim="800000"/>
              <a:headEnd/>
              <a:tailEnd/>
            </a:ln>
          </p:spPr>
          <p:txBody>
            <a:bodyPr wrap="none">
              <a:spAutoFit/>
            </a:bodyPr>
            <a:lstStyle/>
            <a:p>
              <a:r>
                <a:rPr lang="en-US" sz="1200" b="1">
                  <a:solidFill>
                    <a:schemeClr val="accent1"/>
                  </a:solidFill>
                  <a:latin typeface="Arial" pitchFamily="34" charset="0"/>
                  <a:cs typeface="Arial" pitchFamily="34" charset="0"/>
                </a:rPr>
                <a:t>Income Distribution in %</a:t>
              </a:r>
            </a:p>
          </p:txBody>
        </p:sp>
        <p:sp>
          <p:nvSpPr>
            <p:cNvPr id="32814" name="Text Box 43"/>
            <p:cNvSpPr txBox="1">
              <a:spLocks noChangeArrowheads="1"/>
            </p:cNvSpPr>
            <p:nvPr/>
          </p:nvSpPr>
          <p:spPr bwMode="auto">
            <a:xfrm>
              <a:off x="4029" y="1584"/>
              <a:ext cx="253"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4 %</a:t>
              </a:r>
            </a:p>
          </p:txBody>
        </p:sp>
        <p:sp>
          <p:nvSpPr>
            <p:cNvPr id="32815" name="Text Box 44"/>
            <p:cNvSpPr txBox="1">
              <a:spLocks noChangeArrowheads="1"/>
            </p:cNvSpPr>
            <p:nvPr/>
          </p:nvSpPr>
          <p:spPr bwMode="auto">
            <a:xfrm>
              <a:off x="3985" y="1834"/>
              <a:ext cx="297"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15 %</a:t>
              </a:r>
            </a:p>
          </p:txBody>
        </p:sp>
        <p:sp>
          <p:nvSpPr>
            <p:cNvPr id="32816" name="Text Box 45"/>
            <p:cNvSpPr txBox="1">
              <a:spLocks noChangeArrowheads="1"/>
            </p:cNvSpPr>
            <p:nvPr/>
          </p:nvSpPr>
          <p:spPr bwMode="auto">
            <a:xfrm>
              <a:off x="3990" y="2064"/>
              <a:ext cx="297"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20 %</a:t>
              </a:r>
            </a:p>
          </p:txBody>
        </p:sp>
        <p:sp>
          <p:nvSpPr>
            <p:cNvPr id="32817" name="Text Box 46"/>
            <p:cNvSpPr txBox="1">
              <a:spLocks noChangeArrowheads="1"/>
            </p:cNvSpPr>
            <p:nvPr/>
          </p:nvSpPr>
          <p:spPr bwMode="auto">
            <a:xfrm>
              <a:off x="3985" y="2304"/>
              <a:ext cx="297"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40 %</a:t>
              </a:r>
            </a:p>
          </p:txBody>
        </p:sp>
        <p:sp>
          <p:nvSpPr>
            <p:cNvPr id="32818" name="Text Box 47"/>
            <p:cNvSpPr txBox="1">
              <a:spLocks noChangeArrowheads="1"/>
            </p:cNvSpPr>
            <p:nvPr/>
          </p:nvSpPr>
          <p:spPr bwMode="auto">
            <a:xfrm>
              <a:off x="3984" y="2534"/>
              <a:ext cx="297"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20 %</a:t>
              </a:r>
            </a:p>
          </p:txBody>
        </p:sp>
        <p:sp>
          <p:nvSpPr>
            <p:cNvPr id="32819" name="Text Box 48"/>
            <p:cNvSpPr txBox="1">
              <a:spLocks noChangeArrowheads="1"/>
            </p:cNvSpPr>
            <p:nvPr/>
          </p:nvSpPr>
          <p:spPr bwMode="auto">
            <a:xfrm>
              <a:off x="4029" y="1296"/>
              <a:ext cx="253"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1 %</a:t>
              </a:r>
            </a:p>
          </p:txBody>
        </p:sp>
        <p:sp>
          <p:nvSpPr>
            <p:cNvPr id="32820" name="Text Box 49"/>
            <p:cNvSpPr txBox="1">
              <a:spLocks noChangeArrowheads="1"/>
            </p:cNvSpPr>
            <p:nvPr/>
          </p:nvSpPr>
          <p:spPr bwMode="auto">
            <a:xfrm>
              <a:off x="576" y="3216"/>
              <a:ext cx="3264" cy="407"/>
            </a:xfrm>
            <a:prstGeom prst="rect">
              <a:avLst/>
            </a:prstGeom>
            <a:noFill/>
            <a:ln w="9525">
              <a:noFill/>
              <a:miter lim="800000"/>
              <a:headEnd/>
              <a:tailEnd/>
            </a:ln>
          </p:spPr>
          <p:txBody>
            <a:bodyPr>
              <a:spAutoFit/>
            </a:bodyPr>
            <a:lstStyle/>
            <a:p>
              <a:pPr>
                <a:buFontTx/>
                <a:buChar char="-"/>
              </a:pPr>
              <a:endParaRPr lang="en-US" sz="800" b="1">
                <a:solidFill>
                  <a:schemeClr val="accent1"/>
                </a:solidFill>
                <a:latin typeface="Arial" pitchFamily="34" charset="0"/>
                <a:cs typeface="Arial" pitchFamily="34" charset="0"/>
              </a:endParaRPr>
            </a:p>
            <a:p>
              <a:pPr>
                <a:buFontTx/>
                <a:buChar char="-"/>
              </a:pPr>
              <a:r>
                <a:rPr lang="en-US" sz="1400" b="1">
                  <a:solidFill>
                    <a:schemeClr val="accent1"/>
                  </a:solidFill>
                  <a:latin typeface="Arial" pitchFamily="34" charset="0"/>
                  <a:cs typeface="Arial" pitchFamily="34" charset="0"/>
                </a:rPr>
                <a:t>   Per Capita Income 		Rs.8,500 per month</a:t>
              </a:r>
            </a:p>
            <a:p>
              <a:pPr>
                <a:buFontTx/>
                <a:buChar char="-"/>
              </a:pPr>
              <a:r>
                <a:rPr lang="en-US" sz="1400" b="1">
                  <a:solidFill>
                    <a:schemeClr val="accent1"/>
                  </a:solidFill>
                  <a:latin typeface="Arial" pitchFamily="34" charset="0"/>
                  <a:cs typeface="Arial" pitchFamily="34" charset="0"/>
                </a:rPr>
                <a:t>   Minimum Wage Rate	Rs.6,000 per month</a:t>
              </a:r>
            </a:p>
          </p:txBody>
        </p:sp>
        <p:sp>
          <p:nvSpPr>
            <p:cNvPr id="32821" name="AutoShape 50"/>
            <p:cNvSpPr>
              <a:spLocks noChangeArrowheads="1"/>
            </p:cNvSpPr>
            <p:nvPr/>
          </p:nvSpPr>
          <p:spPr bwMode="auto">
            <a:xfrm>
              <a:off x="4112" y="1056"/>
              <a:ext cx="1408" cy="1872"/>
            </a:xfrm>
            <a:prstGeom prst="triangle">
              <a:avLst>
                <a:gd name="adj" fmla="val 50468"/>
              </a:avLst>
            </a:prstGeom>
            <a:solidFill>
              <a:schemeClr val="accent1"/>
            </a:solidFill>
            <a:ln w="9525">
              <a:solidFill>
                <a:schemeClr val="tx1"/>
              </a:solidFill>
              <a:miter lim="800000"/>
              <a:headEnd/>
              <a:tailEnd/>
            </a:ln>
          </p:spPr>
          <p:txBody>
            <a:bodyPr wrap="none" anchor="ctr"/>
            <a:lstStyle/>
            <a:p>
              <a:pPr algn="ctr"/>
              <a:endParaRPr lang="en-US" sz="1000">
                <a:latin typeface="Arial" pitchFamily="34" charset="0"/>
                <a:cs typeface="Arial" pitchFamily="34" charset="0"/>
              </a:endParaRPr>
            </a:p>
          </p:txBody>
        </p:sp>
        <p:sp>
          <p:nvSpPr>
            <p:cNvPr id="32822" name="Line 51"/>
            <p:cNvSpPr>
              <a:spLocks noChangeShapeType="1"/>
            </p:cNvSpPr>
            <p:nvPr/>
          </p:nvSpPr>
          <p:spPr bwMode="auto">
            <a:xfrm>
              <a:off x="384" y="2256"/>
              <a:ext cx="4896" cy="0"/>
            </a:xfrm>
            <a:prstGeom prst="line">
              <a:avLst/>
            </a:prstGeom>
            <a:noFill/>
            <a:ln w="9525">
              <a:solidFill>
                <a:schemeClr val="tx1"/>
              </a:solidFill>
              <a:round/>
              <a:headEnd/>
              <a:tailEnd/>
            </a:ln>
          </p:spPr>
          <p:txBody>
            <a:bodyPr/>
            <a:lstStyle/>
            <a:p>
              <a:endParaRPr lang="en-US">
                <a:latin typeface="Arial" pitchFamily="34" charset="0"/>
                <a:cs typeface="Arial" pitchFamily="34" charset="0"/>
              </a:endParaRPr>
            </a:p>
          </p:txBody>
        </p:sp>
        <p:sp>
          <p:nvSpPr>
            <p:cNvPr id="32823" name="Line 52"/>
            <p:cNvSpPr>
              <a:spLocks noChangeShapeType="1"/>
            </p:cNvSpPr>
            <p:nvPr/>
          </p:nvSpPr>
          <p:spPr bwMode="auto">
            <a:xfrm>
              <a:off x="2400" y="2016"/>
              <a:ext cx="2784" cy="0"/>
            </a:xfrm>
            <a:prstGeom prst="line">
              <a:avLst/>
            </a:prstGeom>
            <a:noFill/>
            <a:ln w="9525">
              <a:solidFill>
                <a:schemeClr val="tx1"/>
              </a:solidFill>
              <a:round/>
              <a:headEnd/>
              <a:tailEnd/>
            </a:ln>
          </p:spPr>
          <p:txBody>
            <a:bodyPr/>
            <a:lstStyle/>
            <a:p>
              <a:endParaRPr lang="en-US">
                <a:latin typeface="Arial" pitchFamily="34" charset="0"/>
                <a:cs typeface="Arial" pitchFamily="34" charset="0"/>
              </a:endParaRPr>
            </a:p>
          </p:txBody>
        </p:sp>
        <p:sp>
          <p:nvSpPr>
            <p:cNvPr id="32824" name="Line 53"/>
            <p:cNvSpPr>
              <a:spLocks noChangeShapeType="1"/>
            </p:cNvSpPr>
            <p:nvPr/>
          </p:nvSpPr>
          <p:spPr bwMode="auto">
            <a:xfrm>
              <a:off x="2352" y="1791"/>
              <a:ext cx="2736" cy="1"/>
            </a:xfrm>
            <a:prstGeom prst="line">
              <a:avLst/>
            </a:prstGeom>
            <a:noFill/>
            <a:ln w="9525">
              <a:solidFill>
                <a:schemeClr val="tx1"/>
              </a:solidFill>
              <a:round/>
              <a:headEnd/>
              <a:tailEnd/>
            </a:ln>
          </p:spPr>
          <p:txBody>
            <a:bodyPr/>
            <a:lstStyle/>
            <a:p>
              <a:endParaRPr lang="en-US">
                <a:latin typeface="Arial" pitchFamily="34" charset="0"/>
                <a:cs typeface="Arial" pitchFamily="34" charset="0"/>
              </a:endParaRPr>
            </a:p>
          </p:txBody>
        </p:sp>
        <p:sp>
          <p:nvSpPr>
            <p:cNvPr id="32825" name="Line 54"/>
            <p:cNvSpPr>
              <a:spLocks noChangeShapeType="1"/>
            </p:cNvSpPr>
            <p:nvPr/>
          </p:nvSpPr>
          <p:spPr bwMode="auto">
            <a:xfrm>
              <a:off x="2256" y="1536"/>
              <a:ext cx="2736" cy="2"/>
            </a:xfrm>
            <a:prstGeom prst="line">
              <a:avLst/>
            </a:prstGeom>
            <a:noFill/>
            <a:ln w="9525">
              <a:solidFill>
                <a:schemeClr val="tx1"/>
              </a:solidFill>
              <a:round/>
              <a:headEnd/>
              <a:tailEnd/>
            </a:ln>
          </p:spPr>
          <p:txBody>
            <a:bodyPr/>
            <a:lstStyle/>
            <a:p>
              <a:endParaRPr lang="en-US">
                <a:latin typeface="Arial" pitchFamily="34" charset="0"/>
                <a:cs typeface="Arial" pitchFamily="34" charset="0"/>
              </a:endParaRPr>
            </a:p>
          </p:txBody>
        </p:sp>
        <p:sp>
          <p:nvSpPr>
            <p:cNvPr id="32826" name="Text Box 55"/>
            <p:cNvSpPr txBox="1">
              <a:spLocks noChangeArrowheads="1"/>
            </p:cNvSpPr>
            <p:nvPr/>
          </p:nvSpPr>
          <p:spPr bwMode="auto">
            <a:xfrm>
              <a:off x="4176" y="2957"/>
              <a:ext cx="1344" cy="288"/>
            </a:xfrm>
            <a:prstGeom prst="rect">
              <a:avLst/>
            </a:prstGeom>
            <a:noFill/>
            <a:ln w="9525">
              <a:noFill/>
              <a:miter lim="800000"/>
              <a:headEnd/>
              <a:tailEnd/>
            </a:ln>
          </p:spPr>
          <p:txBody>
            <a:bodyPr>
              <a:spAutoFit/>
            </a:bodyPr>
            <a:lstStyle/>
            <a:p>
              <a:pPr algn="ctr"/>
              <a:r>
                <a:rPr lang="en-US" sz="1400" b="1">
                  <a:solidFill>
                    <a:schemeClr val="accent1"/>
                  </a:solidFill>
                  <a:latin typeface="Arial" pitchFamily="34" charset="0"/>
                  <a:cs typeface="Arial" pitchFamily="34" charset="0"/>
                </a:rPr>
                <a:t>Housing Shortage *</a:t>
              </a:r>
              <a:br>
                <a:rPr lang="en-US" sz="1400" b="1">
                  <a:solidFill>
                    <a:schemeClr val="accent1"/>
                  </a:solidFill>
                  <a:latin typeface="Arial" pitchFamily="34" charset="0"/>
                  <a:cs typeface="Arial" pitchFamily="34" charset="0"/>
                </a:rPr>
              </a:br>
              <a:r>
                <a:rPr lang="en-US" sz="1000" b="1">
                  <a:solidFill>
                    <a:schemeClr val="accent1"/>
                  </a:solidFill>
                  <a:latin typeface="Arial" pitchFamily="34" charset="0"/>
                  <a:cs typeface="Arial" pitchFamily="34" charset="0"/>
                </a:rPr>
                <a:t>(In Million)</a:t>
              </a:r>
            </a:p>
          </p:txBody>
        </p:sp>
        <p:sp>
          <p:nvSpPr>
            <p:cNvPr id="32827" name="Line 56"/>
            <p:cNvSpPr>
              <a:spLocks noChangeShapeType="1"/>
            </p:cNvSpPr>
            <p:nvPr/>
          </p:nvSpPr>
          <p:spPr bwMode="auto">
            <a:xfrm>
              <a:off x="2592" y="2496"/>
              <a:ext cx="2784" cy="0"/>
            </a:xfrm>
            <a:prstGeom prst="line">
              <a:avLst/>
            </a:prstGeom>
            <a:noFill/>
            <a:ln w="9525">
              <a:solidFill>
                <a:schemeClr val="tx1"/>
              </a:solidFill>
              <a:round/>
              <a:headEnd/>
              <a:tailEnd/>
            </a:ln>
          </p:spPr>
          <p:txBody>
            <a:bodyPr/>
            <a:lstStyle/>
            <a:p>
              <a:endParaRPr lang="en-US">
                <a:latin typeface="Arial" pitchFamily="34" charset="0"/>
                <a:cs typeface="Arial" pitchFamily="34" charset="0"/>
              </a:endParaRPr>
            </a:p>
          </p:txBody>
        </p:sp>
        <p:sp>
          <p:nvSpPr>
            <p:cNvPr id="32828" name="Text Box 57"/>
            <p:cNvSpPr txBox="1">
              <a:spLocks noChangeArrowheads="1"/>
            </p:cNvSpPr>
            <p:nvPr/>
          </p:nvSpPr>
          <p:spPr bwMode="auto">
            <a:xfrm>
              <a:off x="4644" y="1584"/>
              <a:ext cx="336"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0.300 </a:t>
              </a:r>
            </a:p>
          </p:txBody>
        </p:sp>
        <p:sp>
          <p:nvSpPr>
            <p:cNvPr id="32829" name="Text Box 58"/>
            <p:cNvSpPr txBox="1">
              <a:spLocks noChangeArrowheads="1"/>
            </p:cNvSpPr>
            <p:nvPr/>
          </p:nvSpPr>
          <p:spPr bwMode="auto">
            <a:xfrm>
              <a:off x="4622" y="1834"/>
              <a:ext cx="336"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1.125 </a:t>
              </a:r>
            </a:p>
          </p:txBody>
        </p:sp>
        <p:sp>
          <p:nvSpPr>
            <p:cNvPr id="32830" name="Text Box 59"/>
            <p:cNvSpPr txBox="1">
              <a:spLocks noChangeArrowheads="1"/>
            </p:cNvSpPr>
            <p:nvPr/>
          </p:nvSpPr>
          <p:spPr bwMode="auto">
            <a:xfrm>
              <a:off x="4638" y="2104"/>
              <a:ext cx="314"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1.500</a:t>
              </a:r>
            </a:p>
          </p:txBody>
        </p:sp>
        <p:sp>
          <p:nvSpPr>
            <p:cNvPr id="32831" name="Text Box 60"/>
            <p:cNvSpPr txBox="1">
              <a:spLocks noChangeArrowheads="1"/>
            </p:cNvSpPr>
            <p:nvPr/>
          </p:nvSpPr>
          <p:spPr bwMode="auto">
            <a:xfrm>
              <a:off x="4633" y="2352"/>
              <a:ext cx="314"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3.000</a:t>
              </a:r>
            </a:p>
          </p:txBody>
        </p:sp>
        <p:sp>
          <p:nvSpPr>
            <p:cNvPr id="32832" name="Text Box 61"/>
            <p:cNvSpPr txBox="1">
              <a:spLocks noChangeArrowheads="1"/>
            </p:cNvSpPr>
            <p:nvPr/>
          </p:nvSpPr>
          <p:spPr bwMode="auto">
            <a:xfrm>
              <a:off x="4632" y="2534"/>
              <a:ext cx="314"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1.500</a:t>
              </a:r>
            </a:p>
          </p:txBody>
        </p:sp>
        <p:sp>
          <p:nvSpPr>
            <p:cNvPr id="32833" name="Text Box 62"/>
            <p:cNvSpPr txBox="1">
              <a:spLocks noChangeArrowheads="1"/>
            </p:cNvSpPr>
            <p:nvPr/>
          </p:nvSpPr>
          <p:spPr bwMode="auto">
            <a:xfrm>
              <a:off x="4678" y="1382"/>
              <a:ext cx="314" cy="15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0.075</a:t>
              </a:r>
            </a:p>
          </p:txBody>
        </p:sp>
        <p:sp>
          <p:nvSpPr>
            <p:cNvPr id="32834" name="Text Box 63"/>
            <p:cNvSpPr txBox="1">
              <a:spLocks noChangeArrowheads="1"/>
            </p:cNvSpPr>
            <p:nvPr/>
          </p:nvSpPr>
          <p:spPr bwMode="auto">
            <a:xfrm>
              <a:off x="374" y="3725"/>
              <a:ext cx="4954" cy="407"/>
            </a:xfrm>
            <a:prstGeom prst="rect">
              <a:avLst/>
            </a:prstGeom>
            <a:noFill/>
            <a:ln w="9525">
              <a:noFill/>
              <a:miter lim="800000"/>
              <a:headEnd/>
              <a:tailEnd/>
            </a:ln>
          </p:spPr>
          <p:txBody>
            <a:bodyPr>
              <a:spAutoFit/>
            </a:bodyPr>
            <a:lstStyle/>
            <a:p>
              <a:r>
                <a:rPr lang="en-US" sz="1200" b="1" dirty="0">
                  <a:solidFill>
                    <a:schemeClr val="accent1"/>
                  </a:solidFill>
                  <a:latin typeface="Arial" pitchFamily="34" charset="0"/>
                  <a:cs typeface="Arial" pitchFamily="34" charset="0"/>
                </a:rPr>
                <a:t>Total existing backlog is estimated at 7.5 </a:t>
              </a:r>
              <a:r>
                <a:rPr lang="en-US" sz="1200" b="1" dirty="0" smtClean="0">
                  <a:solidFill>
                    <a:schemeClr val="accent1"/>
                  </a:solidFill>
                  <a:latin typeface="Arial" pitchFamily="34" charset="0"/>
                  <a:cs typeface="Arial" pitchFamily="34" charset="0"/>
                </a:rPr>
                <a:t>million </a:t>
              </a:r>
              <a:r>
                <a:rPr lang="en-US" sz="1200" b="1" dirty="0">
                  <a:solidFill>
                    <a:schemeClr val="accent1"/>
                  </a:solidFill>
                  <a:latin typeface="Arial" pitchFamily="34" charset="0"/>
                  <a:cs typeface="Arial" pitchFamily="34" charset="0"/>
                </a:rPr>
                <a:t>units. The shortage in various income segments is assumed in the same </a:t>
              </a:r>
              <a:r>
                <a:rPr lang="en-US" sz="1200" b="1" dirty="0" smtClean="0">
                  <a:solidFill>
                    <a:schemeClr val="accent1"/>
                  </a:solidFill>
                  <a:latin typeface="Arial" pitchFamily="34" charset="0"/>
                  <a:cs typeface="Arial" pitchFamily="34" charset="0"/>
                </a:rPr>
                <a:t>proportion as </a:t>
              </a:r>
              <a:r>
                <a:rPr lang="en-US" sz="1200" b="1" dirty="0">
                  <a:solidFill>
                    <a:schemeClr val="accent1"/>
                  </a:solidFill>
                  <a:latin typeface="Arial" pitchFamily="34" charset="0"/>
                  <a:cs typeface="Arial" pitchFamily="34" charset="0"/>
                </a:rPr>
                <a:t>per </a:t>
              </a:r>
              <a:r>
                <a:rPr lang="en-US" sz="1200" b="1" dirty="0" smtClean="0">
                  <a:solidFill>
                    <a:schemeClr val="accent1"/>
                  </a:solidFill>
                  <a:latin typeface="Arial" pitchFamily="34" charset="0"/>
                  <a:cs typeface="Arial" pitchFamily="34" charset="0"/>
                </a:rPr>
                <a:t>the income </a:t>
              </a:r>
              <a:r>
                <a:rPr lang="en-US" sz="1200" b="1" dirty="0">
                  <a:solidFill>
                    <a:schemeClr val="accent1"/>
                  </a:solidFill>
                  <a:latin typeface="Arial" pitchFamily="34" charset="0"/>
                  <a:cs typeface="Arial" pitchFamily="34" charset="0"/>
                </a:rPr>
                <a:t>distribution pattern. However, actual shortage is much higher in </a:t>
              </a:r>
              <a:r>
                <a:rPr lang="en-US" sz="1200" b="1" dirty="0" smtClean="0">
                  <a:solidFill>
                    <a:schemeClr val="accent1"/>
                  </a:solidFill>
                  <a:latin typeface="Arial" pitchFamily="34" charset="0"/>
                  <a:cs typeface="Arial" pitchFamily="34" charset="0"/>
                </a:rPr>
                <a:t>the low-income </a:t>
              </a:r>
              <a:r>
                <a:rPr lang="en-US" sz="1200" b="1" dirty="0">
                  <a:solidFill>
                    <a:schemeClr val="accent1"/>
                  </a:solidFill>
                  <a:latin typeface="Arial" pitchFamily="34" charset="0"/>
                  <a:cs typeface="Arial" pitchFamily="34" charset="0"/>
                </a:rPr>
                <a:t>segments as opposed to </a:t>
              </a:r>
              <a:r>
                <a:rPr lang="en-US" sz="1200" b="1" dirty="0" smtClean="0">
                  <a:solidFill>
                    <a:schemeClr val="accent1"/>
                  </a:solidFill>
                  <a:latin typeface="Arial" pitchFamily="34" charset="0"/>
                  <a:cs typeface="Arial" pitchFamily="34" charset="0"/>
                </a:rPr>
                <a:t>the higher </a:t>
              </a:r>
              <a:r>
                <a:rPr lang="en-US" sz="1200" b="1" dirty="0">
                  <a:solidFill>
                    <a:schemeClr val="accent1"/>
                  </a:solidFill>
                  <a:latin typeface="Arial" pitchFamily="34" charset="0"/>
                  <a:cs typeface="Arial" pitchFamily="34" charset="0"/>
                </a:rPr>
                <a:t>income </a:t>
              </a:r>
              <a:r>
                <a:rPr lang="en-US" sz="1200" b="1" dirty="0" smtClean="0">
                  <a:solidFill>
                    <a:schemeClr val="accent1"/>
                  </a:solidFill>
                  <a:latin typeface="Arial" pitchFamily="34" charset="0"/>
                  <a:cs typeface="Arial" pitchFamily="34" charset="0"/>
                </a:rPr>
                <a:t>segments</a:t>
              </a:r>
              <a:endParaRPr lang="en-US" sz="1200" b="1" dirty="0">
                <a:solidFill>
                  <a:schemeClr val="accent1"/>
                </a:solidFill>
                <a:latin typeface="Arial" pitchFamily="34" charset="0"/>
                <a:cs typeface="Arial" pitchFamily="34" charset="0"/>
              </a:endParaRPr>
            </a:p>
          </p:txBody>
        </p:sp>
      </p:grpSp>
      <p:sp>
        <p:nvSpPr>
          <p:cNvPr id="68" name="Slide Number Placeholder 67"/>
          <p:cNvSpPr>
            <a:spLocks noGrp="1"/>
          </p:cNvSpPr>
          <p:nvPr>
            <p:ph type="sldNum" sz="quarter" idx="4294967295"/>
          </p:nvPr>
        </p:nvSpPr>
        <p:spPr>
          <a:xfrm>
            <a:off x="7924800" y="6356350"/>
            <a:ext cx="762000" cy="365125"/>
          </a:xfrm>
          <a:prstGeom prst="rect">
            <a:avLst/>
          </a:prstGeom>
        </p:spPr>
        <p:txBody>
          <a:bodyPr/>
          <a:lstStyle/>
          <a:p>
            <a:pPr>
              <a:defRPr/>
            </a:pPr>
            <a:fld id="{4329BDD8-424D-414E-8DDE-D53D27147AAE}"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a:xfrm>
            <a:off x="457200" y="838200"/>
            <a:ext cx="8229600" cy="914400"/>
          </a:xfrm>
        </p:spPr>
        <p:txBody>
          <a:bodyPr/>
          <a:lstStyle/>
          <a:p>
            <a:pPr algn="ctr" eaLnBrk="1" hangingPunct="1">
              <a:lnSpc>
                <a:spcPct val="85000"/>
              </a:lnSpc>
              <a:defRPr/>
            </a:pPr>
            <a:r>
              <a:rPr lang="en-US" sz="3200" b="1" dirty="0" smtClean="0">
                <a:solidFill>
                  <a:schemeClr val="accent1">
                    <a:lumMod val="75000"/>
                  </a:schemeClr>
                </a:solidFill>
                <a:latin typeface="Arial" pitchFamily="34" charset="0"/>
                <a:cs typeface="Arial" pitchFamily="34" charset="0"/>
              </a:rPr>
              <a:t>Overall Demand / Supply Gap and New Production Targets (Rural + Urban)</a:t>
            </a:r>
          </a:p>
        </p:txBody>
      </p:sp>
      <p:sp>
        <p:nvSpPr>
          <p:cNvPr id="33795" name="Rectangle 3"/>
          <p:cNvSpPr>
            <a:spLocks noGrp="1"/>
          </p:cNvSpPr>
          <p:nvPr>
            <p:ph idx="1"/>
          </p:nvPr>
        </p:nvSpPr>
        <p:spPr>
          <a:xfrm>
            <a:off x="685800" y="1905000"/>
            <a:ext cx="7848600" cy="4038600"/>
          </a:xfrm>
        </p:spPr>
        <p:txBody>
          <a:bodyPr/>
          <a:lstStyle/>
          <a:p>
            <a:pPr marL="342900" indent="-342900" algn="l" eaLnBrk="1" hangingPunct="1">
              <a:lnSpc>
                <a:spcPct val="90000"/>
              </a:lnSpc>
              <a:buClr>
                <a:schemeClr val="tx1"/>
              </a:buClr>
              <a:buFont typeface="Arial" pitchFamily="34" charset="0"/>
              <a:buChar char="•"/>
              <a:tabLst>
                <a:tab pos="3600450" algn="l"/>
                <a:tab pos="7429500" algn="r"/>
                <a:tab pos="7486650" algn="l"/>
              </a:tabLst>
            </a:pPr>
            <a:r>
              <a:rPr lang="en-US" sz="2200" dirty="0" smtClean="0">
                <a:latin typeface="Arial" pitchFamily="34" charset="0"/>
                <a:cs typeface="Arial" pitchFamily="34" charset="0"/>
              </a:rPr>
              <a:t>Due to population growth ……….…… 7  lac units/year	</a:t>
            </a:r>
          </a:p>
          <a:p>
            <a:pPr marL="342900" indent="-342900" algn="l" eaLnBrk="1" hangingPunct="1">
              <a:lnSpc>
                <a:spcPct val="90000"/>
              </a:lnSpc>
              <a:buClr>
                <a:schemeClr val="tx1"/>
              </a:buClr>
              <a:buFont typeface="Arial" pitchFamily="34" charset="0"/>
              <a:buChar char="•"/>
              <a:tabLst>
                <a:tab pos="3600450" algn="l"/>
                <a:tab pos="7429500" algn="r"/>
                <a:tab pos="7486650" algn="l"/>
              </a:tabLst>
            </a:pPr>
            <a:r>
              <a:rPr lang="en-US" sz="2200" dirty="0" smtClean="0">
                <a:latin typeface="Arial" pitchFamily="34" charset="0"/>
                <a:cs typeface="Arial" pitchFamily="34" charset="0"/>
              </a:rPr>
              <a:t>To cover backlog in 10 years ……….. 3  </a:t>
            </a:r>
            <a:r>
              <a:rPr lang="en-US" sz="2200" dirty="0" err="1" smtClean="0">
                <a:latin typeface="Arial" pitchFamily="34" charset="0"/>
                <a:cs typeface="Arial" pitchFamily="34" charset="0"/>
              </a:rPr>
              <a:t>lac</a:t>
            </a:r>
            <a:r>
              <a:rPr lang="en-US" sz="2200" dirty="0" smtClean="0">
                <a:latin typeface="Arial" pitchFamily="34" charset="0"/>
                <a:cs typeface="Arial" pitchFamily="34" charset="0"/>
              </a:rPr>
              <a:t> Units/year             </a:t>
            </a:r>
          </a:p>
          <a:p>
            <a:pPr marL="342900" indent="-342900" algn="l" eaLnBrk="1" hangingPunct="1">
              <a:lnSpc>
                <a:spcPct val="90000"/>
              </a:lnSpc>
              <a:buClr>
                <a:schemeClr val="tx1"/>
              </a:buClr>
              <a:buFont typeface="Arial" pitchFamily="34" charset="0"/>
              <a:buChar char="•"/>
              <a:tabLst>
                <a:tab pos="3600450" algn="l"/>
                <a:tab pos="7429500" algn="r"/>
                <a:tab pos="7486650" algn="l"/>
              </a:tabLst>
            </a:pPr>
            <a:r>
              <a:rPr lang="en-US" sz="2200" dirty="0" smtClean="0">
                <a:latin typeface="Arial" pitchFamily="34" charset="0"/>
                <a:cs typeface="Arial" pitchFamily="34" charset="0"/>
              </a:rPr>
              <a:t>Add. depletion of existing stock …….. 2  </a:t>
            </a:r>
            <a:r>
              <a:rPr lang="en-US" sz="2200" dirty="0" err="1" smtClean="0">
                <a:latin typeface="Arial" pitchFamily="34" charset="0"/>
                <a:cs typeface="Arial" pitchFamily="34" charset="0"/>
              </a:rPr>
              <a:t>lac</a:t>
            </a:r>
            <a:r>
              <a:rPr lang="en-US" sz="2200" dirty="0" smtClean="0">
                <a:latin typeface="Arial" pitchFamily="34" charset="0"/>
                <a:cs typeface="Arial" pitchFamily="34" charset="0"/>
              </a:rPr>
              <a:t> units/year</a:t>
            </a:r>
          </a:p>
          <a:p>
            <a:pPr marL="342900" indent="-342900" algn="l" eaLnBrk="1" hangingPunct="1">
              <a:lnSpc>
                <a:spcPct val="90000"/>
              </a:lnSpc>
              <a:buClr>
                <a:schemeClr val="tx1"/>
              </a:buClr>
              <a:tabLst>
                <a:tab pos="3600450" algn="l"/>
                <a:tab pos="7429500" algn="r"/>
                <a:tab pos="7486650" algn="l"/>
              </a:tabLst>
            </a:pPr>
            <a:r>
              <a:rPr lang="en-US" sz="2200" dirty="0" smtClean="0">
                <a:latin typeface="Arial" pitchFamily="34" charset="0"/>
                <a:cs typeface="Arial" pitchFamily="34" charset="0"/>
              </a:rPr>
              <a:t>             Needed target supply ………….12 lac units/year</a:t>
            </a:r>
          </a:p>
          <a:p>
            <a:pPr marL="342900" indent="-342900" algn="l" eaLnBrk="1" hangingPunct="1">
              <a:lnSpc>
                <a:spcPct val="90000"/>
              </a:lnSpc>
              <a:buClr>
                <a:schemeClr val="tx1"/>
              </a:buClr>
              <a:tabLst>
                <a:tab pos="3600450" algn="l"/>
                <a:tab pos="7429500" algn="r"/>
                <a:tab pos="7486650" algn="l"/>
              </a:tabLst>
            </a:pPr>
            <a:r>
              <a:rPr lang="en-US" sz="2200" dirty="0" smtClean="0">
                <a:latin typeface="Arial" pitchFamily="34" charset="0"/>
                <a:cs typeface="Arial" pitchFamily="34" charset="0"/>
              </a:rPr>
              <a:t>            Actual Supply ………………….. 2.5 - 3.0 </a:t>
            </a:r>
            <a:r>
              <a:rPr lang="en-US" sz="2200" dirty="0" err="1" smtClean="0">
                <a:latin typeface="Arial" pitchFamily="34" charset="0"/>
                <a:cs typeface="Arial" pitchFamily="34" charset="0"/>
              </a:rPr>
              <a:t>lac</a:t>
            </a:r>
            <a:r>
              <a:rPr lang="en-US" sz="2200" dirty="0" smtClean="0">
                <a:latin typeface="Arial" pitchFamily="34" charset="0"/>
                <a:cs typeface="Arial" pitchFamily="34" charset="0"/>
              </a:rPr>
              <a:t> units/year</a:t>
            </a:r>
          </a:p>
          <a:p>
            <a:pPr marL="342900" indent="-342900" eaLnBrk="1" hangingPunct="1">
              <a:lnSpc>
                <a:spcPct val="90000"/>
              </a:lnSpc>
              <a:tabLst>
                <a:tab pos="3600450" algn="l"/>
                <a:tab pos="7429500" algn="r"/>
                <a:tab pos="7486650" algn="l"/>
              </a:tabLst>
            </a:pPr>
            <a:endParaRPr lang="en-US" sz="2200" dirty="0" smtClean="0">
              <a:latin typeface="Arial" pitchFamily="34" charset="0"/>
              <a:cs typeface="Arial" pitchFamily="34" charset="0"/>
            </a:endParaRPr>
          </a:p>
          <a:p>
            <a:pPr marL="342900" indent="-342900" algn="just" eaLnBrk="1" hangingPunct="1">
              <a:lnSpc>
                <a:spcPct val="90000"/>
              </a:lnSpc>
              <a:buFont typeface="Wingdings 2" pitchFamily="18" charset="2"/>
              <a:buNone/>
              <a:tabLst>
                <a:tab pos="3600450" algn="l"/>
                <a:tab pos="7429500" algn="r"/>
                <a:tab pos="7486650" algn="l"/>
              </a:tabLst>
            </a:pPr>
            <a:r>
              <a:rPr lang="en-US" sz="2200" b="1" i="1" dirty="0" smtClean="0">
                <a:latin typeface="Arial" pitchFamily="34" charset="0"/>
                <a:cs typeface="Arial" pitchFamily="34" charset="0"/>
              </a:rPr>
              <a:t>Cherished Goal: To gradually increase housing supply to 10 </a:t>
            </a:r>
            <a:r>
              <a:rPr lang="en-US" sz="2200" b="1" i="1" dirty="0" err="1" smtClean="0">
                <a:latin typeface="Arial" pitchFamily="34" charset="0"/>
                <a:cs typeface="Arial" pitchFamily="34" charset="0"/>
              </a:rPr>
              <a:t>lac</a:t>
            </a:r>
            <a:r>
              <a:rPr lang="en-US" sz="2200" b="1" i="1" dirty="0" smtClean="0">
                <a:latin typeface="Arial" pitchFamily="34" charset="0"/>
                <a:cs typeface="Arial" pitchFamily="34" charset="0"/>
              </a:rPr>
              <a:t> units/year and to continue at that pace if we need to cover backlog as well in 10 years’ time</a:t>
            </a:r>
          </a:p>
          <a:p>
            <a:pPr marL="342900" indent="-342900" algn="just" eaLnBrk="1" hangingPunct="1">
              <a:lnSpc>
                <a:spcPct val="90000"/>
              </a:lnSpc>
              <a:buFont typeface="Wingdings 2" pitchFamily="18" charset="2"/>
              <a:buNone/>
              <a:tabLst>
                <a:tab pos="3600450" algn="l"/>
                <a:tab pos="7429500" algn="r"/>
                <a:tab pos="7486650" algn="l"/>
              </a:tabLst>
            </a:pPr>
            <a:endParaRPr lang="en-US" sz="2200" b="1" i="1" dirty="0" smtClean="0">
              <a:latin typeface="Arial" pitchFamily="34" charset="0"/>
              <a:cs typeface="Arial" pitchFamily="34" charset="0"/>
            </a:endParaRPr>
          </a:p>
          <a:p>
            <a:pPr marL="342900" indent="-342900" algn="just" eaLnBrk="1" hangingPunct="1">
              <a:lnSpc>
                <a:spcPct val="90000"/>
              </a:lnSpc>
              <a:buFont typeface="Wingdings 2" pitchFamily="18" charset="2"/>
              <a:buNone/>
              <a:tabLst>
                <a:tab pos="3600450" algn="l"/>
                <a:tab pos="7429500" algn="r"/>
                <a:tab pos="7486650" algn="l"/>
              </a:tabLst>
            </a:pPr>
            <a:r>
              <a:rPr lang="en-US" sz="2200" b="1" i="1" dirty="0" smtClean="0">
                <a:latin typeface="Arial" pitchFamily="34" charset="0"/>
                <a:cs typeface="Arial" pitchFamily="34" charset="0"/>
              </a:rPr>
              <a:t>PM’s LIH Housing Scheme is just a first step towards this cherished goal</a:t>
            </a:r>
            <a:endParaRPr lang="en-US" sz="1800" dirty="0" smtClean="0">
              <a:latin typeface="Arial" pitchFamily="34" charset="0"/>
              <a:cs typeface="Arial" pitchFamily="34" charset="0"/>
            </a:endParaRPr>
          </a:p>
          <a:p>
            <a:pPr marL="342900" indent="-342900" eaLnBrk="1" hangingPunct="1">
              <a:lnSpc>
                <a:spcPct val="90000"/>
              </a:lnSpc>
              <a:buFont typeface="Wingdings 2" pitchFamily="18" charset="2"/>
              <a:buNone/>
              <a:tabLst>
                <a:tab pos="3600450" algn="l"/>
                <a:tab pos="7429500" algn="r"/>
                <a:tab pos="7486650" algn="l"/>
              </a:tabLst>
            </a:pPr>
            <a:endParaRPr lang="en-US" sz="1800" dirty="0" smtClean="0">
              <a:latin typeface="Arial" pitchFamily="34" charset="0"/>
              <a:cs typeface="Arial" pitchFamily="34" charset="0"/>
            </a:endParaRPr>
          </a:p>
          <a:p>
            <a:pPr marL="342900" indent="-342900" eaLnBrk="1" hangingPunct="1">
              <a:lnSpc>
                <a:spcPct val="90000"/>
              </a:lnSpc>
              <a:buFont typeface="Wingdings 2" pitchFamily="18" charset="2"/>
              <a:buNone/>
              <a:tabLst>
                <a:tab pos="3600450" algn="l"/>
                <a:tab pos="7429500" algn="r"/>
                <a:tab pos="7486650" algn="l"/>
              </a:tabLst>
            </a:pPr>
            <a:r>
              <a:rPr lang="en-US" sz="1700" dirty="0" smtClean="0">
                <a:latin typeface="Arial" pitchFamily="34" charset="0"/>
                <a:cs typeface="Arial" pitchFamily="34" charset="0"/>
              </a:rPr>
              <a:t>    </a:t>
            </a:r>
          </a:p>
        </p:txBody>
      </p:sp>
      <p:sp>
        <p:nvSpPr>
          <p:cNvPr id="8" name="Slide Number Placeholder 7"/>
          <p:cNvSpPr>
            <a:spLocks noGrp="1"/>
          </p:cNvSpPr>
          <p:nvPr>
            <p:ph type="sldNum" sz="quarter" idx="4294967295"/>
          </p:nvPr>
        </p:nvSpPr>
        <p:spPr>
          <a:xfrm>
            <a:off x="7924800" y="6356350"/>
            <a:ext cx="762000" cy="365125"/>
          </a:xfrm>
          <a:prstGeom prst="rect">
            <a:avLst/>
          </a:prstGeom>
        </p:spPr>
        <p:txBody>
          <a:bodyPr/>
          <a:lstStyle/>
          <a:p>
            <a:pPr>
              <a:defRPr/>
            </a:pPr>
            <a:fld id="{4329BDD8-424D-414E-8DDE-D53D27147AAE}"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533400" y="909637"/>
            <a:ext cx="8229600" cy="538163"/>
          </a:xfrm>
        </p:spPr>
        <p:txBody>
          <a:bodyPr/>
          <a:lstStyle/>
          <a:p>
            <a:pPr algn="just" eaLnBrk="1" hangingPunct="1">
              <a:defRPr/>
            </a:pPr>
            <a:r>
              <a:rPr lang="en-US" sz="3600" b="1" dirty="0" smtClean="0">
                <a:solidFill>
                  <a:schemeClr val="accent1">
                    <a:lumMod val="75000"/>
                  </a:schemeClr>
                </a:solidFill>
                <a:latin typeface="Arial" pitchFamily="34" charset="0"/>
                <a:cs typeface="Arial" pitchFamily="34" charset="0"/>
              </a:rPr>
              <a:t>Where the Urban Poor Live</a:t>
            </a:r>
          </a:p>
        </p:txBody>
      </p:sp>
      <p:sp>
        <p:nvSpPr>
          <p:cNvPr id="3" name="Content Placeholder 2"/>
          <p:cNvSpPr>
            <a:spLocks noGrp="1"/>
          </p:cNvSpPr>
          <p:nvPr>
            <p:ph idx="1"/>
          </p:nvPr>
        </p:nvSpPr>
        <p:spPr>
          <a:xfrm>
            <a:off x="457200" y="1600200"/>
            <a:ext cx="8229600" cy="4800600"/>
          </a:xfrm>
        </p:spPr>
        <p:txBody>
          <a:bodyPr/>
          <a:lstStyle/>
          <a:p>
            <a:pPr marL="0" indent="0" algn="just">
              <a:buFont typeface="Wingdings 2" pitchFamily="18" charset="2"/>
              <a:buNone/>
              <a:defRPr/>
            </a:pPr>
            <a:r>
              <a:rPr lang="en-US" sz="1850" b="1" i="1" dirty="0" smtClean="0">
                <a:latin typeface="Arial" pitchFamily="34" charset="0"/>
                <a:cs typeface="Arial" pitchFamily="34" charset="0"/>
              </a:rPr>
              <a:t>Rapid and massive urbanization simply adds to the already existing housing backlog. The question then arises as to where and how the urban poor live?</a:t>
            </a:r>
          </a:p>
          <a:p>
            <a:pPr marL="0" indent="0" algn="just">
              <a:buFont typeface="Wingdings 2" pitchFamily="18" charset="2"/>
              <a:buNone/>
              <a:defRPr/>
            </a:pPr>
            <a:endParaRPr lang="en-US" sz="1850" b="1" i="1" dirty="0" smtClean="0">
              <a:latin typeface="Arial" pitchFamily="34" charset="0"/>
              <a:cs typeface="Arial" pitchFamily="34" charset="0"/>
            </a:endParaRPr>
          </a:p>
          <a:p>
            <a:pPr algn="just">
              <a:buClr>
                <a:schemeClr val="tx1"/>
              </a:buClr>
              <a:buFont typeface="Arial" pitchFamily="34" charset="0"/>
              <a:buChar char="•"/>
              <a:defRPr/>
            </a:pPr>
            <a:r>
              <a:rPr lang="en-US" sz="1850" dirty="0" smtClean="0">
                <a:latin typeface="Arial" pitchFamily="34" charset="0"/>
                <a:cs typeface="Arial" pitchFamily="34" charset="0"/>
              </a:rPr>
              <a:t>High Persons/Room Density of 3.5</a:t>
            </a:r>
          </a:p>
          <a:p>
            <a:pPr algn="just">
              <a:buClr>
                <a:schemeClr val="tx1"/>
              </a:buClr>
              <a:buFont typeface="Arial" pitchFamily="34" charset="0"/>
              <a:buChar char="•"/>
              <a:defRPr/>
            </a:pPr>
            <a:r>
              <a:rPr lang="en-US" sz="1850" dirty="0" smtClean="0">
                <a:latin typeface="Arial" pitchFamily="34" charset="0"/>
                <a:cs typeface="Arial" pitchFamily="34" charset="0"/>
              </a:rPr>
              <a:t>Mushrooming illegal habitats, squatter settlements or </a:t>
            </a:r>
            <a:r>
              <a:rPr lang="en-US" sz="1850" i="1" dirty="0" err="1" smtClean="0">
                <a:latin typeface="Arial" pitchFamily="34" charset="0"/>
                <a:cs typeface="Arial" pitchFamily="34" charset="0"/>
              </a:rPr>
              <a:t>Katchi</a:t>
            </a:r>
            <a:r>
              <a:rPr lang="en-US" sz="1850" i="1" dirty="0" smtClean="0">
                <a:latin typeface="Arial" pitchFamily="34" charset="0"/>
                <a:cs typeface="Arial" pitchFamily="34" charset="0"/>
              </a:rPr>
              <a:t> </a:t>
            </a:r>
            <a:r>
              <a:rPr lang="en-US" sz="1850" i="1" dirty="0" err="1" smtClean="0">
                <a:latin typeface="Arial" pitchFamily="34" charset="0"/>
                <a:cs typeface="Arial" pitchFamily="34" charset="0"/>
              </a:rPr>
              <a:t>Abadees</a:t>
            </a:r>
            <a:endParaRPr lang="en-US" sz="1850" i="1" dirty="0" smtClean="0">
              <a:latin typeface="Arial" pitchFamily="34" charset="0"/>
              <a:cs typeface="Arial" pitchFamily="34" charset="0"/>
            </a:endParaRPr>
          </a:p>
          <a:p>
            <a:pPr algn="just">
              <a:buClr>
                <a:schemeClr val="tx1"/>
              </a:buClr>
              <a:buFont typeface="Arial" pitchFamily="34" charset="0"/>
              <a:buChar char="•"/>
              <a:defRPr/>
            </a:pPr>
            <a:r>
              <a:rPr lang="en-US" sz="1850" dirty="0" smtClean="0">
                <a:latin typeface="Arial" pitchFamily="34" charset="0"/>
                <a:cs typeface="Arial" pitchFamily="34" charset="0"/>
              </a:rPr>
              <a:t>Karachi alone has around 600-800plus such settlements</a:t>
            </a:r>
          </a:p>
          <a:p>
            <a:pPr algn="just">
              <a:buClr>
                <a:schemeClr val="tx1"/>
              </a:buClr>
              <a:buFont typeface="Arial" pitchFamily="34" charset="0"/>
              <a:buChar char="•"/>
              <a:defRPr/>
            </a:pPr>
            <a:r>
              <a:rPr lang="en-US" sz="1850" dirty="0" smtClean="0">
                <a:latin typeface="Arial" pitchFamily="34" charset="0"/>
                <a:cs typeface="Arial" pitchFamily="34" charset="0"/>
              </a:rPr>
              <a:t>This population is not counted by urban planners in planning for infrastructure, utilities, civic amenities, health and education</a:t>
            </a:r>
          </a:p>
          <a:p>
            <a:pPr algn="just">
              <a:buClr>
                <a:schemeClr val="tx1"/>
              </a:buClr>
              <a:buFont typeface="Arial" pitchFamily="34" charset="0"/>
              <a:buChar char="•"/>
              <a:defRPr/>
            </a:pPr>
            <a:r>
              <a:rPr lang="en-US" sz="1850" dirty="0" smtClean="0">
                <a:latin typeface="Arial" pitchFamily="34" charset="0"/>
                <a:cs typeface="Arial" pitchFamily="34" charset="0"/>
              </a:rPr>
              <a:t>None-the-less they are a major load and stress on the civic system</a:t>
            </a:r>
          </a:p>
          <a:p>
            <a:pPr algn="just">
              <a:buClr>
                <a:schemeClr val="tx1"/>
              </a:buClr>
              <a:buFont typeface="Arial" pitchFamily="34" charset="0"/>
              <a:buChar char="•"/>
              <a:defRPr/>
            </a:pPr>
            <a:r>
              <a:rPr lang="en-US" sz="1850" dirty="0" smtClean="0">
                <a:latin typeface="Arial" pitchFamily="34" charset="0"/>
                <a:cs typeface="Arial" pitchFamily="34" charset="0"/>
              </a:rPr>
              <a:t>The land illegally occupied by squatters is mostly of high value; however, this tremendous equity potential of  the land is neither of any use to the squatters nor to the society at large </a:t>
            </a:r>
          </a:p>
          <a:p>
            <a:pPr algn="just">
              <a:buClr>
                <a:schemeClr val="tx1"/>
              </a:buClr>
              <a:buFont typeface="Arial" pitchFamily="34" charset="0"/>
              <a:buChar char="•"/>
              <a:defRPr/>
            </a:pPr>
            <a:r>
              <a:rPr lang="en-US" sz="1850" dirty="0" smtClean="0">
                <a:latin typeface="Arial" pitchFamily="34" charset="0"/>
                <a:cs typeface="Arial" pitchFamily="34" charset="0"/>
              </a:rPr>
              <a:t>The land in squatter settlements is used very inefficiently </a:t>
            </a:r>
          </a:p>
          <a:p>
            <a:pPr algn="just">
              <a:buClr>
                <a:schemeClr val="tx1"/>
              </a:buClr>
              <a:buFont typeface="Arial" pitchFamily="34" charset="0"/>
              <a:buChar char="•"/>
              <a:defRPr/>
            </a:pPr>
            <a:r>
              <a:rPr lang="en-US" sz="1850" dirty="0" smtClean="0">
                <a:latin typeface="Arial" pitchFamily="34" charset="0"/>
                <a:cs typeface="Arial" pitchFamily="34" charset="0"/>
              </a:rPr>
              <a:t>Due to the absence of basic health facilities, education and decent living, these settlements often become breeding grounds for anti-social elements</a:t>
            </a:r>
          </a:p>
        </p:txBody>
      </p:sp>
      <p:sp>
        <p:nvSpPr>
          <p:cNvPr id="8" name="Slide Number Placeholder 7"/>
          <p:cNvSpPr>
            <a:spLocks noGrp="1"/>
          </p:cNvSpPr>
          <p:nvPr>
            <p:ph type="sldNum" sz="quarter" idx="4294967295"/>
          </p:nvPr>
        </p:nvSpPr>
        <p:spPr>
          <a:xfrm>
            <a:off x="7924800" y="6356350"/>
            <a:ext cx="762000" cy="365125"/>
          </a:xfrm>
          <a:prstGeom prst="rect">
            <a:avLst/>
          </a:prstGeom>
        </p:spPr>
        <p:txBody>
          <a:bodyPr/>
          <a:lstStyle/>
          <a:p>
            <a:pPr>
              <a:defRPr/>
            </a:pPr>
            <a:fld id="{4329BDD8-424D-414E-8DDE-D53D27147AAE}"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itle &amp; Subtitle">
  <a:themeElements>
    <a:clrScheme name="">
      <a:dk1>
        <a:srgbClr val="414141"/>
      </a:dk1>
      <a:lt1>
        <a:srgbClr val="FFFFFF"/>
      </a:lt1>
      <a:dk2>
        <a:srgbClr val="000000"/>
      </a:dk2>
      <a:lt2>
        <a:srgbClr val="808080"/>
      </a:lt2>
      <a:accent1>
        <a:srgbClr val="6C7472"/>
      </a:accent1>
      <a:accent2>
        <a:srgbClr val="333399"/>
      </a:accent2>
      <a:accent3>
        <a:srgbClr val="FFFFFF"/>
      </a:accent3>
      <a:accent4>
        <a:srgbClr val="363636"/>
      </a:accent4>
      <a:accent5>
        <a:srgbClr val="BABCBC"/>
      </a:accent5>
      <a:accent6>
        <a:srgbClr val="2D2D8A"/>
      </a:accent6>
      <a:hlink>
        <a:srgbClr val="009999"/>
      </a:hlink>
      <a:folHlink>
        <a:srgbClr val="99CC00"/>
      </a:folHlink>
    </a:clrScheme>
    <a:fontScheme name="Title &amp; Subtitle">
      <a:majorFont>
        <a:latin typeface="Gill Sans Light"/>
        <a:ea typeface="ヒラギノ角ゴ ProN W3"/>
        <a:cs typeface="ヒラギノ角ゴ ProN W3"/>
      </a:majorFont>
      <a:minorFont>
        <a:latin typeface="Gill Sans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C7472"/>
        </a:solidFill>
        <a:ln>
          <a:noFill/>
        </a:ln>
        <a:effectLst/>
        <a:extLst>
          <a:ext uri="{91240B29-F687-4F45-9708-019B960494DF}">
            <a14:hiddenLine xmlns:a14="http://schemas.microsoft.com/office/drawing/2010/main" xmlns="" w="1270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414141"/>
            </a:solidFill>
            <a:effectLst/>
            <a:latin typeface="Gill Sans Light" charset="0"/>
            <a:ea typeface="ヒラギノ角ゴ ProN W3" charset="0"/>
            <a:cs typeface="ヒラギノ角ゴ ProN W3" charset="0"/>
            <a:sym typeface="Gill Sans Light" charset="0"/>
          </a:defRPr>
        </a:defPPr>
      </a:lstStyle>
    </a:spDef>
    <a:lnDef>
      <a:spPr bwMode="auto">
        <a:xfrm>
          <a:off x="0" y="0"/>
          <a:ext cx="1" cy="1"/>
        </a:xfrm>
        <a:custGeom>
          <a:avLst/>
          <a:gdLst/>
          <a:ahLst/>
          <a:cxnLst/>
          <a:rect l="0" t="0" r="0" b="0"/>
          <a:pathLst/>
        </a:custGeom>
        <a:solidFill>
          <a:srgbClr val="6C7472"/>
        </a:solidFill>
        <a:ln>
          <a:noFill/>
        </a:ln>
        <a:effectLst/>
        <a:extLst>
          <a:ext uri="{91240B29-F687-4F45-9708-019B960494DF}">
            <a14:hiddenLine xmlns:a14="http://schemas.microsoft.com/office/drawing/2010/main" xmlns="" w="1270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414141"/>
            </a:solidFill>
            <a:effectLst/>
            <a:latin typeface="Gill Sans Light" charset="0"/>
            <a:ea typeface="ヒラギノ角ゴ ProN W3" charset="0"/>
            <a:cs typeface="ヒラギノ角ゴ ProN W3" charset="0"/>
            <a:sym typeface="Gill Sans Light"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itle &amp; Subtitle">
  <a:themeElements>
    <a:clrScheme name="">
      <a:dk1>
        <a:srgbClr val="414141"/>
      </a:dk1>
      <a:lt1>
        <a:srgbClr val="FFFFFF"/>
      </a:lt1>
      <a:dk2>
        <a:srgbClr val="000000"/>
      </a:dk2>
      <a:lt2>
        <a:srgbClr val="808080"/>
      </a:lt2>
      <a:accent1>
        <a:srgbClr val="6C7472"/>
      </a:accent1>
      <a:accent2>
        <a:srgbClr val="333399"/>
      </a:accent2>
      <a:accent3>
        <a:srgbClr val="FFFFFF"/>
      </a:accent3>
      <a:accent4>
        <a:srgbClr val="363636"/>
      </a:accent4>
      <a:accent5>
        <a:srgbClr val="BABCBC"/>
      </a:accent5>
      <a:accent6>
        <a:srgbClr val="2D2D8A"/>
      </a:accent6>
      <a:hlink>
        <a:srgbClr val="009999"/>
      </a:hlink>
      <a:folHlink>
        <a:srgbClr val="99CC00"/>
      </a:folHlink>
    </a:clrScheme>
    <a:fontScheme name="Title &amp; Subtitle">
      <a:majorFont>
        <a:latin typeface="Gill Sans Light"/>
        <a:ea typeface="ヒラギノ角ゴ ProN W3"/>
        <a:cs typeface="ヒラギノ角ゴ ProN W3"/>
      </a:majorFont>
      <a:minorFont>
        <a:latin typeface="Gill Sans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C7472"/>
        </a:solidFill>
        <a:ln>
          <a:noFill/>
        </a:ln>
        <a:effectLst/>
        <a:extLst>
          <a:ext uri="{91240B29-F687-4F45-9708-019B960494DF}">
            <a14:hiddenLine xmlns:a14="http://schemas.microsoft.com/office/drawing/2010/main" xmlns="" w="1270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414141"/>
            </a:solidFill>
            <a:effectLst/>
            <a:latin typeface="Gill Sans Light" charset="0"/>
            <a:ea typeface="ヒラギノ角ゴ ProN W3" charset="0"/>
            <a:cs typeface="ヒラギノ角ゴ ProN W3" charset="0"/>
            <a:sym typeface="Gill Sans Light" charset="0"/>
          </a:defRPr>
        </a:defPPr>
      </a:lstStyle>
    </a:spDef>
    <a:lnDef>
      <a:spPr bwMode="auto">
        <a:xfrm>
          <a:off x="0" y="0"/>
          <a:ext cx="1" cy="1"/>
        </a:xfrm>
        <a:custGeom>
          <a:avLst/>
          <a:gdLst/>
          <a:ahLst/>
          <a:cxnLst/>
          <a:rect l="0" t="0" r="0" b="0"/>
          <a:pathLst/>
        </a:custGeom>
        <a:solidFill>
          <a:srgbClr val="6C7472"/>
        </a:solidFill>
        <a:ln>
          <a:noFill/>
        </a:ln>
        <a:effectLst/>
        <a:extLst>
          <a:ext uri="{91240B29-F687-4F45-9708-019B960494DF}">
            <a14:hiddenLine xmlns:a14="http://schemas.microsoft.com/office/drawing/2010/main" xmlns="" w="1270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414141"/>
            </a:solidFill>
            <a:effectLst/>
            <a:latin typeface="Gill Sans Light" charset="0"/>
            <a:ea typeface="ヒラギノ角ゴ ProN W3" charset="0"/>
            <a:cs typeface="ヒラギノ角ゴ ProN W3" charset="0"/>
            <a:sym typeface="Gill Sans Light"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_Title &amp; Subtitle">
  <a:themeElements>
    <a:clrScheme name="">
      <a:dk1>
        <a:srgbClr val="414141"/>
      </a:dk1>
      <a:lt1>
        <a:srgbClr val="FFFFFF"/>
      </a:lt1>
      <a:dk2>
        <a:srgbClr val="000000"/>
      </a:dk2>
      <a:lt2>
        <a:srgbClr val="808080"/>
      </a:lt2>
      <a:accent1>
        <a:srgbClr val="6C7472"/>
      </a:accent1>
      <a:accent2>
        <a:srgbClr val="333399"/>
      </a:accent2>
      <a:accent3>
        <a:srgbClr val="FFFFFF"/>
      </a:accent3>
      <a:accent4>
        <a:srgbClr val="363636"/>
      </a:accent4>
      <a:accent5>
        <a:srgbClr val="BABCBC"/>
      </a:accent5>
      <a:accent6>
        <a:srgbClr val="2D2D8A"/>
      </a:accent6>
      <a:hlink>
        <a:srgbClr val="009999"/>
      </a:hlink>
      <a:folHlink>
        <a:srgbClr val="99CC00"/>
      </a:folHlink>
    </a:clrScheme>
    <a:fontScheme name="Title &amp; Subtitle">
      <a:majorFont>
        <a:latin typeface="Gill Sans Light"/>
        <a:ea typeface="ヒラギノ角ゴ ProN W3"/>
        <a:cs typeface="ヒラギノ角ゴ ProN W3"/>
      </a:majorFont>
      <a:minorFont>
        <a:latin typeface="Gill Sans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C7472"/>
        </a:solidFill>
        <a:ln>
          <a:noFill/>
        </a:ln>
        <a:effectLst/>
        <a:extLst>
          <a:ext uri="{91240B29-F687-4F45-9708-019B960494DF}">
            <a14:hiddenLine xmlns:a14="http://schemas.microsoft.com/office/drawing/2010/main" xmlns="" w="1270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414141"/>
            </a:solidFill>
            <a:effectLst/>
            <a:latin typeface="Gill Sans Light" charset="0"/>
            <a:ea typeface="ヒラギノ角ゴ ProN W3" charset="0"/>
            <a:cs typeface="ヒラギノ角ゴ ProN W3" charset="0"/>
            <a:sym typeface="Gill Sans Light" charset="0"/>
          </a:defRPr>
        </a:defPPr>
      </a:lstStyle>
    </a:spDef>
    <a:lnDef>
      <a:spPr bwMode="auto">
        <a:xfrm>
          <a:off x="0" y="0"/>
          <a:ext cx="1" cy="1"/>
        </a:xfrm>
        <a:custGeom>
          <a:avLst/>
          <a:gdLst/>
          <a:ahLst/>
          <a:cxnLst/>
          <a:rect l="0" t="0" r="0" b="0"/>
          <a:pathLst/>
        </a:custGeom>
        <a:solidFill>
          <a:srgbClr val="6C7472"/>
        </a:solidFill>
        <a:ln>
          <a:noFill/>
        </a:ln>
        <a:effectLst/>
        <a:extLst>
          <a:ext uri="{91240B29-F687-4F45-9708-019B960494DF}">
            <a14:hiddenLine xmlns:a14="http://schemas.microsoft.com/office/drawing/2010/main" xmlns="" w="1270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414141"/>
            </a:solidFill>
            <a:effectLst/>
            <a:latin typeface="Gill Sans Light" charset="0"/>
            <a:ea typeface="ヒラギノ角ゴ ProN W3" charset="0"/>
            <a:cs typeface="ヒラギノ角ゴ ProN W3" charset="0"/>
            <a:sym typeface="Gill Sans Light"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6608</TotalTime>
  <Words>3330</Words>
  <Application>Microsoft Office PowerPoint</Application>
  <PresentationFormat>On-screen Show (4:3)</PresentationFormat>
  <Paragraphs>387</Paragraphs>
  <Slides>35</Slides>
  <Notes>1</Notes>
  <HiddenSlides>0</HiddenSlides>
  <MMClips>0</MMClips>
  <ScaleCrop>false</ScaleCrop>
  <HeadingPairs>
    <vt:vector size="4" baseType="variant">
      <vt:variant>
        <vt:lpstr>Theme</vt:lpstr>
      </vt:variant>
      <vt:variant>
        <vt:i4>3</vt:i4>
      </vt:variant>
      <vt:variant>
        <vt:lpstr>Slide Titles</vt:lpstr>
      </vt:variant>
      <vt:variant>
        <vt:i4>35</vt:i4>
      </vt:variant>
    </vt:vector>
  </HeadingPairs>
  <TitlesOfParts>
    <vt:vector size="38" baseType="lpstr">
      <vt:lpstr>Title &amp; Subtitle</vt:lpstr>
      <vt:lpstr>1_Title &amp; Subtitle</vt:lpstr>
      <vt:lpstr>5_Title &amp; Subtitle</vt:lpstr>
      <vt:lpstr>Pakistan PM Low Income Housing Program </vt:lpstr>
      <vt:lpstr>Given the magnitude of the housing shortage in the country and the budgetary constraints of both the provincial and federal governments, the program is aimed at finding market based viable and sustainable production of low income housing with enabling and facilitating role of federal and provincial governments, as well as all other stakeholders with a key role of private sector developer industry.</vt:lpstr>
      <vt:lpstr>Housing is a numbers game</vt:lpstr>
      <vt:lpstr>Slide 4</vt:lpstr>
      <vt:lpstr>         Pakistan’s Housing CHALLENGE</vt:lpstr>
      <vt:lpstr>Slide 6</vt:lpstr>
      <vt:lpstr>    Housing Continuum</vt:lpstr>
      <vt:lpstr>Overall Demand / Supply Gap and New Production Targets (Rural + Urban)</vt:lpstr>
      <vt:lpstr>Where the Urban Poor Live</vt:lpstr>
      <vt:lpstr>Slide 10</vt:lpstr>
      <vt:lpstr>Slide 11</vt:lpstr>
      <vt:lpstr>Slide 12</vt:lpstr>
      <vt:lpstr>Slide 13</vt:lpstr>
      <vt:lpstr>Slide 14</vt:lpstr>
      <vt:lpstr>Slide 15</vt:lpstr>
      <vt:lpstr>Slide 16</vt:lpstr>
      <vt:lpstr>Slide 17</vt:lpstr>
      <vt:lpstr>Slide 18</vt:lpstr>
      <vt:lpstr>Slide 19</vt:lpstr>
      <vt:lpstr>A few success stories of  “Low Cost-Low Income”    Housing Schemes</vt:lpstr>
      <vt:lpstr>Slide 21</vt:lpstr>
      <vt:lpstr>Slide 22</vt:lpstr>
      <vt:lpstr>Slide 23</vt:lpstr>
      <vt:lpstr>Slide 24</vt:lpstr>
      <vt:lpstr>Slide 25</vt:lpstr>
      <vt:lpstr>Institutional Infrastructure at the      Federal Level</vt:lpstr>
      <vt:lpstr>Ministry of Housing: the way forward</vt:lpstr>
      <vt:lpstr>Land - a Provincial Subject</vt:lpstr>
      <vt:lpstr>Streamline Titling, Registration and Stamp Duty Issues                                         </vt:lpstr>
      <vt:lpstr>Role of Universities/Academia</vt:lpstr>
      <vt:lpstr>Developing Housing Information System (Housing Observatory)</vt:lpstr>
      <vt:lpstr>Policy on Slums Rehabilitation and Resettlements</vt:lpstr>
      <vt:lpstr>Slide 33</vt:lpstr>
      <vt:lpstr>Slide 34</vt:lpstr>
      <vt:lpstr>Slide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Development Agenda Housing and Housing Finance</dc:title>
  <dc:creator>Zaigham</dc:creator>
  <cp:lastModifiedBy>INTEL</cp:lastModifiedBy>
  <cp:revision>112</cp:revision>
  <dcterms:created xsi:type="dcterms:W3CDTF">2006-08-16T00:00:00Z</dcterms:created>
  <dcterms:modified xsi:type="dcterms:W3CDTF">2013-11-15T12:57:46Z</dcterms:modified>
</cp:coreProperties>
</file>