
<file path=[Content_Types].xml><?xml version="1.0" encoding="utf-8"?>
<Types xmlns="http://schemas.openxmlformats.org/package/2006/content-types">
  <Override PartName="/ppt/slides/slide29.xml" ContentType="application/vnd.openxmlformats-officedocument.presentationml.slide+xml"/>
  <Override PartName="/ppt/slideLayouts/slideLayout39.xml" ContentType="application/vnd.openxmlformats-officedocument.presentationml.slideLayout+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slideLayouts/slideLayout49.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Default Extension="jpeg" ContentType="image/jpeg"/>
  <Override PartName="/ppt/slideLayouts/slideLayout4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Default Extension="gif" ContentType="image/gif"/>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3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 id="2147484038" r:id="rId2"/>
  </p:sldMasterIdLst>
  <p:notesMasterIdLst>
    <p:notesMasterId r:id="rId32"/>
  </p:notesMasterIdLst>
  <p:sldIdLst>
    <p:sldId id="256" r:id="rId3"/>
    <p:sldId id="257" r:id="rId4"/>
    <p:sldId id="313" r:id="rId5"/>
    <p:sldId id="264" r:id="rId6"/>
    <p:sldId id="323" r:id="rId7"/>
    <p:sldId id="265" r:id="rId8"/>
    <p:sldId id="318" r:id="rId9"/>
    <p:sldId id="266" r:id="rId10"/>
    <p:sldId id="268" r:id="rId11"/>
    <p:sldId id="320" r:id="rId12"/>
    <p:sldId id="271" r:id="rId13"/>
    <p:sldId id="324" r:id="rId14"/>
    <p:sldId id="321" r:id="rId15"/>
    <p:sldId id="326" r:id="rId16"/>
    <p:sldId id="272" r:id="rId17"/>
    <p:sldId id="314" r:id="rId18"/>
    <p:sldId id="295" r:id="rId19"/>
    <p:sldId id="310" r:id="rId20"/>
    <p:sldId id="305" r:id="rId21"/>
    <p:sldId id="301" r:id="rId22"/>
    <p:sldId id="328" r:id="rId23"/>
    <p:sldId id="277" r:id="rId24"/>
    <p:sldId id="306" r:id="rId25"/>
    <p:sldId id="332" r:id="rId26"/>
    <p:sldId id="308" r:id="rId27"/>
    <p:sldId id="330" r:id="rId28"/>
    <p:sldId id="285" r:id="rId29"/>
    <p:sldId id="288" r:id="rId30"/>
    <p:sldId id="333"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0" d="100"/>
          <a:sy n="70" d="100"/>
        </p:scale>
        <p:origin x="-1386" y="-54"/>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5EECE3B-304E-42FB-AEDC-2A154E2E0CAD}" type="doc">
      <dgm:prSet loTypeId="urn:microsoft.com/office/officeart/2005/8/layout/pyramid1" loCatId="pyramid" qsTypeId="urn:microsoft.com/office/officeart/2005/8/quickstyle/simple1" qsCatId="simple" csTypeId="urn:microsoft.com/office/officeart/2005/8/colors/accent1_5" csCatId="accent1" phldr="1"/>
      <dgm:spPr/>
    </dgm:pt>
    <dgm:pt modelId="{FB8FD35A-7DB9-42B8-A9E2-592F90EAD588}">
      <dgm:prSet phldrT="[Text]" custT="1"/>
      <dgm:spPr/>
      <dgm:t>
        <a:bodyPr/>
        <a:lstStyle/>
        <a:p>
          <a:r>
            <a:rPr lang="en-US" sz="1200" b="1" u="sng" dirty="0" smtClean="0"/>
            <a:t>Lower-middle and lower income</a:t>
          </a:r>
        </a:p>
        <a:p>
          <a:r>
            <a:rPr lang="en-US" sz="1200" b="0" u="none" dirty="0" smtClean="0"/>
            <a:t>Difficult to access finance due to low income levels, informal income sources, and inability to provide collateral</a:t>
          </a:r>
          <a:endParaRPr lang="en-US" sz="1200" b="0" u="none" dirty="0"/>
        </a:p>
      </dgm:t>
    </dgm:pt>
    <dgm:pt modelId="{784CC512-1920-4D41-B17F-6AF11355761F}" type="sibTrans" cxnId="{427DEBBF-A807-47E1-A160-FEEC3AA8E19E}">
      <dgm:prSet/>
      <dgm:spPr/>
      <dgm:t>
        <a:bodyPr/>
        <a:lstStyle/>
        <a:p>
          <a:endParaRPr lang="en-US"/>
        </a:p>
      </dgm:t>
    </dgm:pt>
    <dgm:pt modelId="{26002629-B269-463A-B926-B0FA95C597F5}" type="parTrans" cxnId="{427DEBBF-A807-47E1-A160-FEEC3AA8E19E}">
      <dgm:prSet/>
      <dgm:spPr/>
      <dgm:t>
        <a:bodyPr/>
        <a:lstStyle/>
        <a:p>
          <a:endParaRPr lang="en-US"/>
        </a:p>
      </dgm:t>
    </dgm:pt>
    <dgm:pt modelId="{73BCDDFB-681A-4477-8987-5E9D0B6BEEC5}">
      <dgm:prSet phldrT="[Text]" custT="1"/>
      <dgm:spPr/>
      <dgm:t>
        <a:bodyPr/>
        <a:lstStyle/>
        <a:p>
          <a:r>
            <a:rPr lang="en-US" sz="1200" b="1" u="sng" dirty="0" smtClean="0"/>
            <a:t>Middle income </a:t>
          </a:r>
        </a:p>
        <a:p>
          <a:r>
            <a:rPr lang="en-US" sz="1200" b="0" u="none" dirty="0" smtClean="0"/>
            <a:t>Less able to access finance due to informal income sources  or inability to provide collateral (often due to inability to secure land title)</a:t>
          </a:r>
          <a:endParaRPr lang="en-US" sz="1200" b="0" u="none" dirty="0"/>
        </a:p>
      </dgm:t>
    </dgm:pt>
    <dgm:pt modelId="{F656C3CE-229A-4ACC-9275-53AE649C14EA}" type="sibTrans" cxnId="{7D077C1F-BBFD-4A8D-A3A2-23B67B21CB6B}">
      <dgm:prSet/>
      <dgm:spPr/>
      <dgm:t>
        <a:bodyPr/>
        <a:lstStyle/>
        <a:p>
          <a:endParaRPr lang="en-US"/>
        </a:p>
      </dgm:t>
    </dgm:pt>
    <dgm:pt modelId="{85DD8E6E-8D69-48D0-B1BB-F077D61E5421}" type="parTrans" cxnId="{7D077C1F-BBFD-4A8D-A3A2-23B67B21CB6B}">
      <dgm:prSet/>
      <dgm:spPr/>
      <dgm:t>
        <a:bodyPr/>
        <a:lstStyle/>
        <a:p>
          <a:endParaRPr lang="en-US"/>
        </a:p>
      </dgm:t>
    </dgm:pt>
    <dgm:pt modelId="{885B6C24-97FF-4C51-8BDE-DB9992F63E40}">
      <dgm:prSet phldrT="[Text]" custT="1"/>
      <dgm:spPr/>
      <dgm:t>
        <a:bodyPr/>
        <a:lstStyle/>
        <a:p>
          <a:endParaRPr lang="en-US" sz="2000" dirty="0" smtClean="0"/>
        </a:p>
      </dgm:t>
    </dgm:pt>
    <dgm:pt modelId="{26F1D1BB-A8E3-4DAF-B91D-E85064C071FA}" type="sibTrans" cxnId="{F37E0745-5375-4FEA-8E4E-BC9894559AD8}">
      <dgm:prSet/>
      <dgm:spPr/>
      <dgm:t>
        <a:bodyPr/>
        <a:lstStyle/>
        <a:p>
          <a:endParaRPr lang="en-US"/>
        </a:p>
      </dgm:t>
    </dgm:pt>
    <dgm:pt modelId="{0E3F4F90-FA58-4387-8DB2-702B36589D9D}" type="parTrans" cxnId="{F37E0745-5375-4FEA-8E4E-BC9894559AD8}">
      <dgm:prSet/>
      <dgm:spPr/>
      <dgm:t>
        <a:bodyPr/>
        <a:lstStyle/>
        <a:p>
          <a:endParaRPr lang="en-US"/>
        </a:p>
      </dgm:t>
    </dgm:pt>
    <dgm:pt modelId="{F7725E13-F10F-49D7-92E6-823FCD39737E}">
      <dgm:prSet phldrT="[Text]" custT="1"/>
      <dgm:spPr/>
      <dgm:t>
        <a:bodyPr/>
        <a:lstStyle/>
        <a:p>
          <a:r>
            <a:rPr lang="en-US" sz="1200" b="1" u="sng" dirty="0" smtClean="0">
              <a:latin typeface="+mj-lt"/>
            </a:rPr>
            <a:t>Bottom of the pyramid</a:t>
          </a:r>
        </a:p>
        <a:p>
          <a:r>
            <a:rPr lang="en-US" sz="1200" b="0" u="none" dirty="0" smtClean="0">
              <a:latin typeface="+mj-lt"/>
            </a:rPr>
            <a:t>No access to finance due to low income levels, informal income sources and inability to provide collateral</a:t>
          </a:r>
          <a:endParaRPr lang="en-US" sz="1200" b="0" u="none" dirty="0">
            <a:latin typeface="+mj-lt"/>
          </a:endParaRPr>
        </a:p>
      </dgm:t>
    </dgm:pt>
    <dgm:pt modelId="{47D314A7-942D-4FFF-88F7-C514AE774A49}" type="parTrans" cxnId="{50042E1D-AB77-4A99-A8D5-21807A0F8EC9}">
      <dgm:prSet/>
      <dgm:spPr/>
      <dgm:t>
        <a:bodyPr/>
        <a:lstStyle/>
        <a:p>
          <a:endParaRPr lang="en-US"/>
        </a:p>
      </dgm:t>
    </dgm:pt>
    <dgm:pt modelId="{C8AD6398-09F7-476D-82DE-8FC8D5BE818D}" type="sibTrans" cxnId="{50042E1D-AB77-4A99-A8D5-21807A0F8EC9}">
      <dgm:prSet/>
      <dgm:spPr/>
      <dgm:t>
        <a:bodyPr/>
        <a:lstStyle/>
        <a:p>
          <a:endParaRPr lang="en-US"/>
        </a:p>
      </dgm:t>
    </dgm:pt>
    <dgm:pt modelId="{7E4D4E9A-E3B9-40C4-9C56-AAC3B552B35F}" type="pres">
      <dgm:prSet presAssocID="{45EECE3B-304E-42FB-AEDC-2A154E2E0CAD}" presName="Name0" presStyleCnt="0">
        <dgm:presLayoutVars>
          <dgm:dir/>
          <dgm:animLvl val="lvl"/>
          <dgm:resizeHandles val="exact"/>
        </dgm:presLayoutVars>
      </dgm:prSet>
      <dgm:spPr/>
    </dgm:pt>
    <dgm:pt modelId="{38355FF4-3C0F-4E2C-93D5-717C1B0AF634}" type="pres">
      <dgm:prSet presAssocID="{885B6C24-97FF-4C51-8BDE-DB9992F63E40}" presName="Name8" presStyleCnt="0"/>
      <dgm:spPr/>
    </dgm:pt>
    <dgm:pt modelId="{452D8CC2-937A-4118-832F-AE66CD0240E8}" type="pres">
      <dgm:prSet presAssocID="{885B6C24-97FF-4C51-8BDE-DB9992F63E40}" presName="level" presStyleLbl="node1" presStyleIdx="0" presStyleCnt="4" custLinFactNeighborY="-4938">
        <dgm:presLayoutVars>
          <dgm:chMax val="1"/>
          <dgm:bulletEnabled val="1"/>
        </dgm:presLayoutVars>
      </dgm:prSet>
      <dgm:spPr/>
      <dgm:t>
        <a:bodyPr/>
        <a:lstStyle/>
        <a:p>
          <a:endParaRPr lang="en-US"/>
        </a:p>
      </dgm:t>
    </dgm:pt>
    <dgm:pt modelId="{03E2698C-FDFE-4093-B6E8-0224AA068090}" type="pres">
      <dgm:prSet presAssocID="{885B6C24-97FF-4C51-8BDE-DB9992F63E40}" presName="levelTx" presStyleLbl="revTx" presStyleIdx="0" presStyleCnt="0">
        <dgm:presLayoutVars>
          <dgm:chMax val="1"/>
          <dgm:bulletEnabled val="1"/>
        </dgm:presLayoutVars>
      </dgm:prSet>
      <dgm:spPr/>
      <dgm:t>
        <a:bodyPr/>
        <a:lstStyle/>
        <a:p>
          <a:endParaRPr lang="en-US"/>
        </a:p>
      </dgm:t>
    </dgm:pt>
    <dgm:pt modelId="{7EE4E3B7-E9A3-40F9-B445-05AD61797BC0}" type="pres">
      <dgm:prSet presAssocID="{73BCDDFB-681A-4477-8987-5E9D0B6BEEC5}" presName="Name8" presStyleCnt="0"/>
      <dgm:spPr/>
    </dgm:pt>
    <dgm:pt modelId="{7C037A95-D078-4DAD-A8EE-54704F93D154}" type="pres">
      <dgm:prSet presAssocID="{73BCDDFB-681A-4477-8987-5E9D0B6BEEC5}" presName="level" presStyleLbl="node1" presStyleIdx="1" presStyleCnt="4">
        <dgm:presLayoutVars>
          <dgm:chMax val="1"/>
          <dgm:bulletEnabled val="1"/>
        </dgm:presLayoutVars>
      </dgm:prSet>
      <dgm:spPr/>
      <dgm:t>
        <a:bodyPr/>
        <a:lstStyle/>
        <a:p>
          <a:endParaRPr lang="en-US"/>
        </a:p>
      </dgm:t>
    </dgm:pt>
    <dgm:pt modelId="{D955E32B-2DD9-4DF8-B59C-5F2BE4BD6052}" type="pres">
      <dgm:prSet presAssocID="{73BCDDFB-681A-4477-8987-5E9D0B6BEEC5}" presName="levelTx" presStyleLbl="revTx" presStyleIdx="0" presStyleCnt="0">
        <dgm:presLayoutVars>
          <dgm:chMax val="1"/>
          <dgm:bulletEnabled val="1"/>
        </dgm:presLayoutVars>
      </dgm:prSet>
      <dgm:spPr/>
      <dgm:t>
        <a:bodyPr/>
        <a:lstStyle/>
        <a:p>
          <a:endParaRPr lang="en-US"/>
        </a:p>
      </dgm:t>
    </dgm:pt>
    <dgm:pt modelId="{54E3909C-803E-4EC3-B69D-E79A725C576B}" type="pres">
      <dgm:prSet presAssocID="{FB8FD35A-7DB9-42B8-A9E2-592F90EAD588}" presName="Name8" presStyleCnt="0"/>
      <dgm:spPr/>
    </dgm:pt>
    <dgm:pt modelId="{C1AAD8AD-5CCE-4C60-9BC0-42DCA9CC62A5}" type="pres">
      <dgm:prSet presAssocID="{FB8FD35A-7DB9-42B8-A9E2-592F90EAD588}" presName="level" presStyleLbl="node1" presStyleIdx="2" presStyleCnt="4">
        <dgm:presLayoutVars>
          <dgm:chMax val="1"/>
          <dgm:bulletEnabled val="1"/>
        </dgm:presLayoutVars>
      </dgm:prSet>
      <dgm:spPr/>
      <dgm:t>
        <a:bodyPr/>
        <a:lstStyle/>
        <a:p>
          <a:endParaRPr lang="en-US"/>
        </a:p>
      </dgm:t>
    </dgm:pt>
    <dgm:pt modelId="{1F4F99A6-27BA-4FDD-BEB3-AE0EA47A69C8}" type="pres">
      <dgm:prSet presAssocID="{FB8FD35A-7DB9-42B8-A9E2-592F90EAD588}" presName="levelTx" presStyleLbl="revTx" presStyleIdx="0" presStyleCnt="0">
        <dgm:presLayoutVars>
          <dgm:chMax val="1"/>
          <dgm:bulletEnabled val="1"/>
        </dgm:presLayoutVars>
      </dgm:prSet>
      <dgm:spPr/>
      <dgm:t>
        <a:bodyPr/>
        <a:lstStyle/>
        <a:p>
          <a:endParaRPr lang="en-US"/>
        </a:p>
      </dgm:t>
    </dgm:pt>
    <dgm:pt modelId="{AFAAE3D9-1E7C-4DE9-87CF-9B360A8BF657}" type="pres">
      <dgm:prSet presAssocID="{F7725E13-F10F-49D7-92E6-823FCD39737E}" presName="Name8" presStyleCnt="0"/>
      <dgm:spPr/>
    </dgm:pt>
    <dgm:pt modelId="{D89554F8-1A5B-4225-BEC2-E0C32F02D0FD}" type="pres">
      <dgm:prSet presAssocID="{F7725E13-F10F-49D7-92E6-823FCD39737E}" presName="level" presStyleLbl="node1" presStyleIdx="3" presStyleCnt="4" custLinFactNeighborY="1235">
        <dgm:presLayoutVars>
          <dgm:chMax val="1"/>
          <dgm:bulletEnabled val="1"/>
        </dgm:presLayoutVars>
      </dgm:prSet>
      <dgm:spPr/>
      <dgm:t>
        <a:bodyPr/>
        <a:lstStyle/>
        <a:p>
          <a:endParaRPr lang="en-US"/>
        </a:p>
      </dgm:t>
    </dgm:pt>
    <dgm:pt modelId="{6CFFFEE8-B6F1-47D1-A525-01E9C05BA967}" type="pres">
      <dgm:prSet presAssocID="{F7725E13-F10F-49D7-92E6-823FCD39737E}" presName="levelTx" presStyleLbl="revTx" presStyleIdx="0" presStyleCnt="0">
        <dgm:presLayoutVars>
          <dgm:chMax val="1"/>
          <dgm:bulletEnabled val="1"/>
        </dgm:presLayoutVars>
      </dgm:prSet>
      <dgm:spPr/>
      <dgm:t>
        <a:bodyPr/>
        <a:lstStyle/>
        <a:p>
          <a:endParaRPr lang="en-US"/>
        </a:p>
      </dgm:t>
    </dgm:pt>
  </dgm:ptLst>
  <dgm:cxnLst>
    <dgm:cxn modelId="{7D077C1F-BBFD-4A8D-A3A2-23B67B21CB6B}" srcId="{45EECE3B-304E-42FB-AEDC-2A154E2E0CAD}" destId="{73BCDDFB-681A-4477-8987-5E9D0B6BEEC5}" srcOrd="1" destOrd="0" parTransId="{85DD8E6E-8D69-48D0-B1BB-F077D61E5421}" sibTransId="{F656C3CE-229A-4ACC-9275-53AE649C14EA}"/>
    <dgm:cxn modelId="{181A2236-1DAF-43BE-85DC-E86F0151C13D}" type="presOf" srcId="{45EECE3B-304E-42FB-AEDC-2A154E2E0CAD}" destId="{7E4D4E9A-E3B9-40C4-9C56-AAC3B552B35F}" srcOrd="0" destOrd="0" presId="urn:microsoft.com/office/officeart/2005/8/layout/pyramid1"/>
    <dgm:cxn modelId="{F00C00DF-C096-40D2-9ECD-3D0187DD6161}" type="presOf" srcId="{73BCDDFB-681A-4477-8987-5E9D0B6BEEC5}" destId="{D955E32B-2DD9-4DF8-B59C-5F2BE4BD6052}" srcOrd="1" destOrd="0" presId="urn:microsoft.com/office/officeart/2005/8/layout/pyramid1"/>
    <dgm:cxn modelId="{4134459A-1EC1-4BE8-8DC5-2203FCEF1CF8}" type="presOf" srcId="{F7725E13-F10F-49D7-92E6-823FCD39737E}" destId="{6CFFFEE8-B6F1-47D1-A525-01E9C05BA967}" srcOrd="1" destOrd="0" presId="urn:microsoft.com/office/officeart/2005/8/layout/pyramid1"/>
    <dgm:cxn modelId="{427DEBBF-A807-47E1-A160-FEEC3AA8E19E}" srcId="{45EECE3B-304E-42FB-AEDC-2A154E2E0CAD}" destId="{FB8FD35A-7DB9-42B8-A9E2-592F90EAD588}" srcOrd="2" destOrd="0" parTransId="{26002629-B269-463A-B926-B0FA95C597F5}" sibTransId="{784CC512-1920-4D41-B17F-6AF11355761F}"/>
    <dgm:cxn modelId="{5BBC5EC9-EC0D-4941-81BE-9B6C56770737}" type="presOf" srcId="{FB8FD35A-7DB9-42B8-A9E2-592F90EAD588}" destId="{C1AAD8AD-5CCE-4C60-9BC0-42DCA9CC62A5}" srcOrd="0" destOrd="0" presId="urn:microsoft.com/office/officeart/2005/8/layout/pyramid1"/>
    <dgm:cxn modelId="{0404E351-6C3F-41FB-97D5-7D83B591B135}" type="presOf" srcId="{885B6C24-97FF-4C51-8BDE-DB9992F63E40}" destId="{452D8CC2-937A-4118-832F-AE66CD0240E8}" srcOrd="0" destOrd="0" presId="urn:microsoft.com/office/officeart/2005/8/layout/pyramid1"/>
    <dgm:cxn modelId="{F37E0745-5375-4FEA-8E4E-BC9894559AD8}" srcId="{45EECE3B-304E-42FB-AEDC-2A154E2E0CAD}" destId="{885B6C24-97FF-4C51-8BDE-DB9992F63E40}" srcOrd="0" destOrd="0" parTransId="{0E3F4F90-FA58-4387-8DB2-702B36589D9D}" sibTransId="{26F1D1BB-A8E3-4DAF-B91D-E85064C071FA}"/>
    <dgm:cxn modelId="{CFAB73DF-6F00-4434-AE87-CB85481CA9B1}" type="presOf" srcId="{73BCDDFB-681A-4477-8987-5E9D0B6BEEC5}" destId="{7C037A95-D078-4DAD-A8EE-54704F93D154}" srcOrd="0" destOrd="0" presId="urn:microsoft.com/office/officeart/2005/8/layout/pyramid1"/>
    <dgm:cxn modelId="{92D324B7-CFF9-4CE3-AC95-D06F2C0DCED7}" type="presOf" srcId="{FB8FD35A-7DB9-42B8-A9E2-592F90EAD588}" destId="{1F4F99A6-27BA-4FDD-BEB3-AE0EA47A69C8}" srcOrd="1" destOrd="0" presId="urn:microsoft.com/office/officeart/2005/8/layout/pyramid1"/>
    <dgm:cxn modelId="{50042E1D-AB77-4A99-A8D5-21807A0F8EC9}" srcId="{45EECE3B-304E-42FB-AEDC-2A154E2E0CAD}" destId="{F7725E13-F10F-49D7-92E6-823FCD39737E}" srcOrd="3" destOrd="0" parTransId="{47D314A7-942D-4FFF-88F7-C514AE774A49}" sibTransId="{C8AD6398-09F7-476D-82DE-8FC8D5BE818D}"/>
    <dgm:cxn modelId="{A7B2F8F6-3450-48C0-A280-27A8A152E532}" type="presOf" srcId="{F7725E13-F10F-49D7-92E6-823FCD39737E}" destId="{D89554F8-1A5B-4225-BEC2-E0C32F02D0FD}" srcOrd="0" destOrd="0" presId="urn:microsoft.com/office/officeart/2005/8/layout/pyramid1"/>
    <dgm:cxn modelId="{BF7593F6-7AAD-4DF2-9D9E-24D789A45597}" type="presOf" srcId="{885B6C24-97FF-4C51-8BDE-DB9992F63E40}" destId="{03E2698C-FDFE-4093-B6E8-0224AA068090}" srcOrd="1" destOrd="0" presId="urn:microsoft.com/office/officeart/2005/8/layout/pyramid1"/>
    <dgm:cxn modelId="{3D80246B-2339-46B0-B813-B95C378292A8}" type="presParOf" srcId="{7E4D4E9A-E3B9-40C4-9C56-AAC3B552B35F}" destId="{38355FF4-3C0F-4E2C-93D5-717C1B0AF634}" srcOrd="0" destOrd="0" presId="urn:microsoft.com/office/officeart/2005/8/layout/pyramid1"/>
    <dgm:cxn modelId="{4417D6F0-951B-4FA7-B351-EFB5595D7406}" type="presParOf" srcId="{38355FF4-3C0F-4E2C-93D5-717C1B0AF634}" destId="{452D8CC2-937A-4118-832F-AE66CD0240E8}" srcOrd="0" destOrd="0" presId="urn:microsoft.com/office/officeart/2005/8/layout/pyramid1"/>
    <dgm:cxn modelId="{0DE7ACC3-0CB0-441C-BBD1-2800AAAED762}" type="presParOf" srcId="{38355FF4-3C0F-4E2C-93D5-717C1B0AF634}" destId="{03E2698C-FDFE-4093-B6E8-0224AA068090}" srcOrd="1" destOrd="0" presId="urn:microsoft.com/office/officeart/2005/8/layout/pyramid1"/>
    <dgm:cxn modelId="{683C5137-E2D6-4598-8E99-78F135EBBA9C}" type="presParOf" srcId="{7E4D4E9A-E3B9-40C4-9C56-AAC3B552B35F}" destId="{7EE4E3B7-E9A3-40F9-B445-05AD61797BC0}" srcOrd="1" destOrd="0" presId="urn:microsoft.com/office/officeart/2005/8/layout/pyramid1"/>
    <dgm:cxn modelId="{CE19BC54-68E7-4369-9D6F-89CBC68B6273}" type="presParOf" srcId="{7EE4E3B7-E9A3-40F9-B445-05AD61797BC0}" destId="{7C037A95-D078-4DAD-A8EE-54704F93D154}" srcOrd="0" destOrd="0" presId="urn:microsoft.com/office/officeart/2005/8/layout/pyramid1"/>
    <dgm:cxn modelId="{BDAB8593-0AB9-4CC4-AB06-093C5FA802AF}" type="presParOf" srcId="{7EE4E3B7-E9A3-40F9-B445-05AD61797BC0}" destId="{D955E32B-2DD9-4DF8-B59C-5F2BE4BD6052}" srcOrd="1" destOrd="0" presId="urn:microsoft.com/office/officeart/2005/8/layout/pyramid1"/>
    <dgm:cxn modelId="{D724CE59-C6AF-4262-BA2A-8D624FF55946}" type="presParOf" srcId="{7E4D4E9A-E3B9-40C4-9C56-AAC3B552B35F}" destId="{54E3909C-803E-4EC3-B69D-E79A725C576B}" srcOrd="2" destOrd="0" presId="urn:microsoft.com/office/officeart/2005/8/layout/pyramid1"/>
    <dgm:cxn modelId="{AEC1E69E-B913-4289-BD8A-B1A04B87CC09}" type="presParOf" srcId="{54E3909C-803E-4EC3-B69D-E79A725C576B}" destId="{C1AAD8AD-5CCE-4C60-9BC0-42DCA9CC62A5}" srcOrd="0" destOrd="0" presId="urn:microsoft.com/office/officeart/2005/8/layout/pyramid1"/>
    <dgm:cxn modelId="{7D0D0418-98EC-43B7-ABF4-ABF077B67C47}" type="presParOf" srcId="{54E3909C-803E-4EC3-B69D-E79A725C576B}" destId="{1F4F99A6-27BA-4FDD-BEB3-AE0EA47A69C8}" srcOrd="1" destOrd="0" presId="urn:microsoft.com/office/officeart/2005/8/layout/pyramid1"/>
    <dgm:cxn modelId="{24BF728B-9B0B-4860-8B54-B490D05C2B86}" type="presParOf" srcId="{7E4D4E9A-E3B9-40C4-9C56-AAC3B552B35F}" destId="{AFAAE3D9-1E7C-4DE9-87CF-9B360A8BF657}" srcOrd="3" destOrd="0" presId="urn:microsoft.com/office/officeart/2005/8/layout/pyramid1"/>
    <dgm:cxn modelId="{7F8C6568-15D1-41F8-B1D7-3FD437AF4141}" type="presParOf" srcId="{AFAAE3D9-1E7C-4DE9-87CF-9B360A8BF657}" destId="{D89554F8-1A5B-4225-BEC2-E0C32F02D0FD}" srcOrd="0" destOrd="0" presId="urn:microsoft.com/office/officeart/2005/8/layout/pyramid1"/>
    <dgm:cxn modelId="{7C21E091-AC41-40F1-86B7-1FC0641D0EDC}" type="presParOf" srcId="{AFAAE3D9-1E7C-4DE9-87CF-9B360A8BF657}" destId="{6CFFFEE8-B6F1-47D1-A525-01E9C05BA967}" srcOrd="1" destOrd="0" presId="urn:microsoft.com/office/officeart/2005/8/layout/pyramid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9A7AE55-094F-46D5-A8A4-814B09DB2FF0}"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D352ABE9-78AE-4605-B15A-2582DBD357D5}">
      <dgm:prSet phldrT="[Text]" custT="1"/>
      <dgm:spPr/>
      <dgm:t>
        <a:bodyPr/>
        <a:lstStyle/>
        <a:p>
          <a:r>
            <a:rPr lang="en-US" sz="2400" dirty="0" smtClean="0"/>
            <a:t>Cost of land</a:t>
          </a:r>
          <a:endParaRPr lang="en-US" sz="2400" dirty="0"/>
        </a:p>
      </dgm:t>
    </dgm:pt>
    <dgm:pt modelId="{F7EBD6FD-CB57-4AB1-A569-88F5B4512F45}" type="parTrans" cxnId="{C63D5EDF-5FAF-42E1-AAEA-69FE662FF5FB}">
      <dgm:prSet/>
      <dgm:spPr/>
      <dgm:t>
        <a:bodyPr/>
        <a:lstStyle/>
        <a:p>
          <a:endParaRPr lang="en-US"/>
        </a:p>
      </dgm:t>
    </dgm:pt>
    <dgm:pt modelId="{78CB0B69-777C-41B6-B92D-CB8CE6A28D96}" type="sibTrans" cxnId="{C63D5EDF-5FAF-42E1-AAEA-69FE662FF5FB}">
      <dgm:prSet/>
      <dgm:spPr/>
      <dgm:t>
        <a:bodyPr/>
        <a:lstStyle/>
        <a:p>
          <a:endParaRPr lang="en-US"/>
        </a:p>
      </dgm:t>
    </dgm:pt>
    <dgm:pt modelId="{208F8636-373C-4460-92F7-DD30DB14550A}">
      <dgm:prSet phldrT="[Text]" custT="1"/>
      <dgm:spPr/>
      <dgm:t>
        <a:bodyPr/>
        <a:lstStyle/>
        <a:p>
          <a:r>
            <a:rPr lang="en-US" sz="2000" dirty="0" smtClean="0"/>
            <a:t>Land availability</a:t>
          </a:r>
          <a:endParaRPr lang="en-US" sz="2000" dirty="0"/>
        </a:p>
      </dgm:t>
    </dgm:pt>
    <dgm:pt modelId="{362BD5F9-07CB-4AAF-93AA-88C99855579C}" type="parTrans" cxnId="{C991DF67-A515-47DD-A26E-4323E761CEE2}">
      <dgm:prSet/>
      <dgm:spPr/>
      <dgm:t>
        <a:bodyPr/>
        <a:lstStyle/>
        <a:p>
          <a:endParaRPr lang="en-US"/>
        </a:p>
      </dgm:t>
    </dgm:pt>
    <dgm:pt modelId="{61C70F5B-9151-4D8A-A432-E2BD167B4A29}" type="sibTrans" cxnId="{C991DF67-A515-47DD-A26E-4323E761CEE2}">
      <dgm:prSet/>
      <dgm:spPr/>
      <dgm:t>
        <a:bodyPr/>
        <a:lstStyle/>
        <a:p>
          <a:endParaRPr lang="en-US"/>
        </a:p>
      </dgm:t>
    </dgm:pt>
    <dgm:pt modelId="{9653893A-7F58-4A23-808F-4876163460FF}">
      <dgm:prSet phldrT="[Text]" custT="1"/>
      <dgm:spPr/>
      <dgm:t>
        <a:bodyPr/>
        <a:lstStyle/>
        <a:p>
          <a:r>
            <a:rPr lang="en-US" sz="2400" dirty="0" smtClean="0"/>
            <a:t>Cost of construction</a:t>
          </a:r>
          <a:endParaRPr lang="en-US" sz="2400" dirty="0"/>
        </a:p>
      </dgm:t>
    </dgm:pt>
    <dgm:pt modelId="{CF6B0190-F851-464D-A434-EC7472ACDF11}" type="parTrans" cxnId="{919022E0-859F-48BC-9B39-8658E229D735}">
      <dgm:prSet/>
      <dgm:spPr/>
      <dgm:t>
        <a:bodyPr/>
        <a:lstStyle/>
        <a:p>
          <a:endParaRPr lang="en-US"/>
        </a:p>
      </dgm:t>
    </dgm:pt>
    <dgm:pt modelId="{7FCD271A-94E9-4067-A5F9-31D21D32072F}" type="sibTrans" cxnId="{919022E0-859F-48BC-9B39-8658E229D735}">
      <dgm:prSet/>
      <dgm:spPr/>
      <dgm:t>
        <a:bodyPr/>
        <a:lstStyle/>
        <a:p>
          <a:endParaRPr lang="en-US"/>
        </a:p>
      </dgm:t>
    </dgm:pt>
    <dgm:pt modelId="{2ABB56E2-80B9-487B-A0EA-13357ABAE3D9}">
      <dgm:prSet phldrT="[Text]" custT="1"/>
      <dgm:spPr/>
      <dgm:t>
        <a:bodyPr/>
        <a:lstStyle/>
        <a:p>
          <a:r>
            <a:rPr lang="en-US" sz="2000" dirty="0" smtClean="0"/>
            <a:t>Construction technology</a:t>
          </a:r>
          <a:endParaRPr lang="en-US" sz="2000" dirty="0"/>
        </a:p>
      </dgm:t>
    </dgm:pt>
    <dgm:pt modelId="{3F84AF08-432E-41B8-AB13-CB48306A34A7}" type="parTrans" cxnId="{417DC1C6-7D67-4350-A8D4-60FF0D2F75AC}">
      <dgm:prSet/>
      <dgm:spPr/>
      <dgm:t>
        <a:bodyPr/>
        <a:lstStyle/>
        <a:p>
          <a:endParaRPr lang="en-US"/>
        </a:p>
      </dgm:t>
    </dgm:pt>
    <dgm:pt modelId="{3B75958D-8C97-4E74-9667-5004AD2612D5}" type="sibTrans" cxnId="{417DC1C6-7D67-4350-A8D4-60FF0D2F75AC}">
      <dgm:prSet/>
      <dgm:spPr/>
      <dgm:t>
        <a:bodyPr/>
        <a:lstStyle/>
        <a:p>
          <a:endParaRPr lang="en-US"/>
        </a:p>
      </dgm:t>
    </dgm:pt>
    <dgm:pt modelId="{4F19C880-32C6-4602-BE0B-56120CA65ED6}">
      <dgm:prSet phldrT="[Text]" custT="1"/>
      <dgm:spPr/>
      <dgm:t>
        <a:bodyPr/>
        <a:lstStyle/>
        <a:p>
          <a:r>
            <a:rPr lang="en-US" sz="2000" dirty="0" smtClean="0"/>
            <a:t>Land use management, land allocation</a:t>
          </a:r>
          <a:endParaRPr lang="en-US" sz="2000" dirty="0"/>
        </a:p>
      </dgm:t>
    </dgm:pt>
    <dgm:pt modelId="{228D8968-B8FF-47E2-9478-09A23C6F26AF}" type="parTrans" cxnId="{56E4918C-9889-4978-8C08-D0FB7E3B3356}">
      <dgm:prSet/>
      <dgm:spPr/>
      <dgm:t>
        <a:bodyPr/>
        <a:lstStyle/>
        <a:p>
          <a:endParaRPr lang="en-US"/>
        </a:p>
      </dgm:t>
    </dgm:pt>
    <dgm:pt modelId="{9636ED0B-3227-4848-B36E-AB34ADCB4AC1}" type="sibTrans" cxnId="{56E4918C-9889-4978-8C08-D0FB7E3B3356}">
      <dgm:prSet/>
      <dgm:spPr/>
      <dgm:t>
        <a:bodyPr/>
        <a:lstStyle/>
        <a:p>
          <a:endParaRPr lang="en-US"/>
        </a:p>
      </dgm:t>
    </dgm:pt>
    <dgm:pt modelId="{83B03628-93FC-4A2E-96BE-ADE44ED1CAFF}">
      <dgm:prSet phldrT="[Text]" custT="1"/>
      <dgm:spPr/>
      <dgm:t>
        <a:bodyPr/>
        <a:lstStyle/>
        <a:p>
          <a:r>
            <a:rPr lang="en-US" sz="2000" dirty="0" smtClean="0"/>
            <a:t>Land ownership</a:t>
          </a:r>
          <a:endParaRPr lang="en-US" sz="2000" dirty="0"/>
        </a:p>
      </dgm:t>
    </dgm:pt>
    <dgm:pt modelId="{EAC330D4-0067-44F6-83CF-0A77A19038CC}" type="parTrans" cxnId="{8BBA8EC7-A654-456F-AADB-34FE7BA5A2A2}">
      <dgm:prSet/>
      <dgm:spPr/>
      <dgm:t>
        <a:bodyPr/>
        <a:lstStyle/>
        <a:p>
          <a:endParaRPr lang="en-US"/>
        </a:p>
      </dgm:t>
    </dgm:pt>
    <dgm:pt modelId="{BB3898B9-3ACF-4224-93B7-B30CD5B9126D}" type="sibTrans" cxnId="{8BBA8EC7-A654-456F-AADB-34FE7BA5A2A2}">
      <dgm:prSet/>
      <dgm:spPr/>
      <dgm:t>
        <a:bodyPr/>
        <a:lstStyle/>
        <a:p>
          <a:endParaRPr lang="en-US"/>
        </a:p>
      </dgm:t>
    </dgm:pt>
    <dgm:pt modelId="{CE7B1702-0E28-4678-B1EF-825692D4B62F}">
      <dgm:prSet phldrT="[Text]" custT="1"/>
      <dgm:spPr/>
      <dgm:t>
        <a:bodyPr/>
        <a:lstStyle/>
        <a:p>
          <a:r>
            <a:rPr lang="en-US" sz="2000" dirty="0" smtClean="0"/>
            <a:t>Government provision of serviced land</a:t>
          </a:r>
          <a:endParaRPr lang="en-US" sz="2000" dirty="0"/>
        </a:p>
      </dgm:t>
    </dgm:pt>
    <dgm:pt modelId="{785D3522-0C52-4654-A6CF-3FDA149DA38D}" type="parTrans" cxnId="{25D0EF06-6819-4E43-B665-CD5EA79085D4}">
      <dgm:prSet/>
      <dgm:spPr/>
      <dgm:t>
        <a:bodyPr/>
        <a:lstStyle/>
        <a:p>
          <a:endParaRPr lang="en-US"/>
        </a:p>
      </dgm:t>
    </dgm:pt>
    <dgm:pt modelId="{CDCE0E27-6985-46EF-9BF4-FD1A9B53DEA1}" type="sibTrans" cxnId="{25D0EF06-6819-4E43-B665-CD5EA79085D4}">
      <dgm:prSet/>
      <dgm:spPr/>
      <dgm:t>
        <a:bodyPr/>
        <a:lstStyle/>
        <a:p>
          <a:endParaRPr lang="en-US"/>
        </a:p>
      </dgm:t>
    </dgm:pt>
    <dgm:pt modelId="{15D91032-E943-48BB-911C-FAC44F227C8E}">
      <dgm:prSet phldrT="[Text]" custT="1"/>
      <dgm:spPr/>
      <dgm:t>
        <a:bodyPr/>
        <a:lstStyle/>
        <a:p>
          <a:r>
            <a:rPr lang="en-US" sz="2000" dirty="0" smtClean="0"/>
            <a:t>Fiscal and regulatory incentives</a:t>
          </a:r>
          <a:endParaRPr lang="en-US" sz="2000" dirty="0"/>
        </a:p>
      </dgm:t>
    </dgm:pt>
    <dgm:pt modelId="{B6E5B857-0FC8-4F3D-A2CD-A2716F0E4E8E}" type="sibTrans" cxnId="{256FCBD6-4C72-4FC3-95C1-223810B93F23}">
      <dgm:prSet/>
      <dgm:spPr/>
      <dgm:t>
        <a:bodyPr/>
        <a:lstStyle/>
        <a:p>
          <a:endParaRPr lang="en-US"/>
        </a:p>
      </dgm:t>
    </dgm:pt>
    <dgm:pt modelId="{1D6B841F-2BA6-4D05-8AE4-2F069DC892D4}" type="parTrans" cxnId="{256FCBD6-4C72-4FC3-95C1-223810B93F23}">
      <dgm:prSet/>
      <dgm:spPr/>
      <dgm:t>
        <a:bodyPr/>
        <a:lstStyle/>
        <a:p>
          <a:endParaRPr lang="en-US"/>
        </a:p>
      </dgm:t>
    </dgm:pt>
    <dgm:pt modelId="{25BBA2B2-1114-4EC8-9AE2-FBA216B48AA3}">
      <dgm:prSet phldrT="[Text]" custT="1"/>
      <dgm:spPr/>
      <dgm:t>
        <a:bodyPr/>
        <a:lstStyle/>
        <a:p>
          <a:r>
            <a:rPr lang="en-US" sz="2000" dirty="0" smtClean="0"/>
            <a:t>Self-built/incremental housing</a:t>
          </a:r>
          <a:endParaRPr lang="en-US" sz="2000" dirty="0"/>
        </a:p>
      </dgm:t>
    </dgm:pt>
    <dgm:pt modelId="{89F157EF-48CF-4D59-ADA5-E8CBB70F4779}" type="sibTrans" cxnId="{37B68FBD-0603-47D6-A094-BC569ED0F1AE}">
      <dgm:prSet/>
      <dgm:spPr/>
      <dgm:t>
        <a:bodyPr/>
        <a:lstStyle/>
        <a:p>
          <a:endParaRPr lang="en-US"/>
        </a:p>
      </dgm:t>
    </dgm:pt>
    <dgm:pt modelId="{4E6AE8EE-0543-410C-959D-9B0AE0037EFF}" type="parTrans" cxnId="{37B68FBD-0603-47D6-A094-BC569ED0F1AE}">
      <dgm:prSet/>
      <dgm:spPr/>
      <dgm:t>
        <a:bodyPr/>
        <a:lstStyle/>
        <a:p>
          <a:endParaRPr lang="en-US"/>
        </a:p>
      </dgm:t>
    </dgm:pt>
    <dgm:pt modelId="{0479389A-B6E5-41B8-88B4-EA4A6A6076A4}">
      <dgm:prSet phldrT="[Text]" custT="1"/>
      <dgm:spPr/>
      <dgm:t>
        <a:bodyPr/>
        <a:lstStyle/>
        <a:p>
          <a:r>
            <a:rPr lang="en-US" sz="2000" dirty="0" smtClean="0"/>
            <a:t>Local construction materials</a:t>
          </a:r>
          <a:endParaRPr lang="en-US" sz="2000" dirty="0"/>
        </a:p>
      </dgm:t>
    </dgm:pt>
    <dgm:pt modelId="{99E74430-B7B7-4DB9-95A2-019325C5905C}" type="sibTrans" cxnId="{028D4BC3-A102-41E7-83D8-378C4C46FAE2}">
      <dgm:prSet/>
      <dgm:spPr/>
      <dgm:t>
        <a:bodyPr/>
        <a:lstStyle/>
        <a:p>
          <a:endParaRPr lang="en-US"/>
        </a:p>
      </dgm:t>
    </dgm:pt>
    <dgm:pt modelId="{8F816071-2A8F-4839-A663-D269A399225B}" type="parTrans" cxnId="{028D4BC3-A102-41E7-83D8-378C4C46FAE2}">
      <dgm:prSet/>
      <dgm:spPr/>
      <dgm:t>
        <a:bodyPr/>
        <a:lstStyle/>
        <a:p>
          <a:endParaRPr lang="en-US"/>
        </a:p>
      </dgm:t>
    </dgm:pt>
    <dgm:pt modelId="{FD37E9E4-E6DC-4BC4-908E-FFB3133A3D78}" type="pres">
      <dgm:prSet presAssocID="{69A7AE55-094F-46D5-A8A4-814B09DB2FF0}" presName="Name0" presStyleCnt="0">
        <dgm:presLayoutVars>
          <dgm:dir/>
          <dgm:animLvl val="lvl"/>
          <dgm:resizeHandles val="exact"/>
        </dgm:presLayoutVars>
      </dgm:prSet>
      <dgm:spPr/>
      <dgm:t>
        <a:bodyPr/>
        <a:lstStyle/>
        <a:p>
          <a:endParaRPr lang="en-US"/>
        </a:p>
      </dgm:t>
    </dgm:pt>
    <dgm:pt modelId="{82DF3654-8935-46DF-9310-9B2B836AA93E}" type="pres">
      <dgm:prSet presAssocID="{D352ABE9-78AE-4605-B15A-2582DBD357D5}" presName="composite" presStyleCnt="0"/>
      <dgm:spPr/>
    </dgm:pt>
    <dgm:pt modelId="{31EB2750-0698-4B6F-831E-E3F998121BE6}" type="pres">
      <dgm:prSet presAssocID="{D352ABE9-78AE-4605-B15A-2582DBD357D5}" presName="parTx" presStyleLbl="alignNode1" presStyleIdx="0" presStyleCnt="2">
        <dgm:presLayoutVars>
          <dgm:chMax val="0"/>
          <dgm:chPref val="0"/>
          <dgm:bulletEnabled val="1"/>
        </dgm:presLayoutVars>
      </dgm:prSet>
      <dgm:spPr/>
      <dgm:t>
        <a:bodyPr/>
        <a:lstStyle/>
        <a:p>
          <a:endParaRPr lang="en-US"/>
        </a:p>
      </dgm:t>
    </dgm:pt>
    <dgm:pt modelId="{FCA2B497-CFA1-43B7-821C-1DBB0E6B9A32}" type="pres">
      <dgm:prSet presAssocID="{D352ABE9-78AE-4605-B15A-2582DBD357D5}" presName="desTx" presStyleLbl="alignAccFollowNode1" presStyleIdx="0" presStyleCnt="2">
        <dgm:presLayoutVars>
          <dgm:bulletEnabled val="1"/>
        </dgm:presLayoutVars>
      </dgm:prSet>
      <dgm:spPr/>
      <dgm:t>
        <a:bodyPr/>
        <a:lstStyle/>
        <a:p>
          <a:endParaRPr lang="en-US"/>
        </a:p>
      </dgm:t>
    </dgm:pt>
    <dgm:pt modelId="{80ABA297-C854-470A-8BBD-3CDABCFAED07}" type="pres">
      <dgm:prSet presAssocID="{78CB0B69-777C-41B6-B92D-CB8CE6A28D96}" presName="space" presStyleCnt="0"/>
      <dgm:spPr/>
    </dgm:pt>
    <dgm:pt modelId="{33BEDCB2-FDB7-412A-8F2A-52FD9BEE8B67}" type="pres">
      <dgm:prSet presAssocID="{9653893A-7F58-4A23-808F-4876163460FF}" presName="composite" presStyleCnt="0"/>
      <dgm:spPr/>
    </dgm:pt>
    <dgm:pt modelId="{B161B235-6C46-4659-AB59-C02D036CE117}" type="pres">
      <dgm:prSet presAssocID="{9653893A-7F58-4A23-808F-4876163460FF}" presName="parTx" presStyleLbl="alignNode1" presStyleIdx="1" presStyleCnt="2">
        <dgm:presLayoutVars>
          <dgm:chMax val="0"/>
          <dgm:chPref val="0"/>
          <dgm:bulletEnabled val="1"/>
        </dgm:presLayoutVars>
      </dgm:prSet>
      <dgm:spPr/>
      <dgm:t>
        <a:bodyPr/>
        <a:lstStyle/>
        <a:p>
          <a:endParaRPr lang="en-US"/>
        </a:p>
      </dgm:t>
    </dgm:pt>
    <dgm:pt modelId="{C4E19D87-3D85-4FC4-99D4-230B28B21A63}" type="pres">
      <dgm:prSet presAssocID="{9653893A-7F58-4A23-808F-4876163460FF}" presName="desTx" presStyleLbl="alignAccFollowNode1" presStyleIdx="1" presStyleCnt="2">
        <dgm:presLayoutVars>
          <dgm:bulletEnabled val="1"/>
        </dgm:presLayoutVars>
      </dgm:prSet>
      <dgm:spPr/>
      <dgm:t>
        <a:bodyPr/>
        <a:lstStyle/>
        <a:p>
          <a:endParaRPr lang="en-US"/>
        </a:p>
      </dgm:t>
    </dgm:pt>
  </dgm:ptLst>
  <dgm:cxnLst>
    <dgm:cxn modelId="{C991DF67-A515-47DD-A26E-4323E761CEE2}" srcId="{D352ABE9-78AE-4605-B15A-2582DBD357D5}" destId="{208F8636-373C-4460-92F7-DD30DB14550A}" srcOrd="0" destOrd="0" parTransId="{362BD5F9-07CB-4AAF-93AA-88C99855579C}" sibTransId="{61C70F5B-9151-4D8A-A432-E2BD167B4A29}"/>
    <dgm:cxn modelId="{FA562FAD-8150-40CC-96D4-2B38E32DB980}" type="presOf" srcId="{9653893A-7F58-4A23-808F-4876163460FF}" destId="{B161B235-6C46-4659-AB59-C02D036CE117}" srcOrd="0" destOrd="0" presId="urn:microsoft.com/office/officeart/2005/8/layout/hList1"/>
    <dgm:cxn modelId="{155123EB-3DDC-4CBE-9253-D37A7AFE55C9}" type="presOf" srcId="{CE7B1702-0E28-4678-B1EF-825692D4B62F}" destId="{FCA2B497-CFA1-43B7-821C-1DBB0E6B9A32}" srcOrd="0" destOrd="3" presId="urn:microsoft.com/office/officeart/2005/8/layout/hList1"/>
    <dgm:cxn modelId="{7390603E-197E-419B-A2BB-518FEEEEC267}" type="presOf" srcId="{2ABB56E2-80B9-487B-A0EA-13357ABAE3D9}" destId="{C4E19D87-3D85-4FC4-99D4-230B28B21A63}" srcOrd="0" destOrd="0" presId="urn:microsoft.com/office/officeart/2005/8/layout/hList1"/>
    <dgm:cxn modelId="{33C0B665-CF22-4485-8770-B17073EFE27A}" type="presOf" srcId="{69A7AE55-094F-46D5-A8A4-814B09DB2FF0}" destId="{FD37E9E4-E6DC-4BC4-908E-FFB3133A3D78}" srcOrd="0" destOrd="0" presId="urn:microsoft.com/office/officeart/2005/8/layout/hList1"/>
    <dgm:cxn modelId="{417DC1C6-7D67-4350-A8D4-60FF0D2F75AC}" srcId="{9653893A-7F58-4A23-808F-4876163460FF}" destId="{2ABB56E2-80B9-487B-A0EA-13357ABAE3D9}" srcOrd="0" destOrd="0" parTransId="{3F84AF08-432E-41B8-AB13-CB48306A34A7}" sibTransId="{3B75958D-8C97-4E74-9667-5004AD2612D5}"/>
    <dgm:cxn modelId="{ECEEEB86-BB34-432B-B0B4-DDBB4FACED6B}" type="presOf" srcId="{83B03628-93FC-4A2E-96BE-ADE44ED1CAFF}" destId="{FCA2B497-CFA1-43B7-821C-1DBB0E6B9A32}" srcOrd="0" destOrd="2" presId="urn:microsoft.com/office/officeart/2005/8/layout/hList1"/>
    <dgm:cxn modelId="{25D0EF06-6819-4E43-B665-CD5EA79085D4}" srcId="{D352ABE9-78AE-4605-B15A-2582DBD357D5}" destId="{CE7B1702-0E28-4678-B1EF-825692D4B62F}" srcOrd="3" destOrd="0" parTransId="{785D3522-0C52-4654-A6CF-3FDA149DA38D}" sibTransId="{CDCE0E27-6985-46EF-9BF4-FD1A9B53DEA1}"/>
    <dgm:cxn modelId="{4E2702FF-F0B4-47CE-BB49-3D3727227503}" type="presOf" srcId="{208F8636-373C-4460-92F7-DD30DB14550A}" destId="{FCA2B497-CFA1-43B7-821C-1DBB0E6B9A32}" srcOrd="0" destOrd="0" presId="urn:microsoft.com/office/officeart/2005/8/layout/hList1"/>
    <dgm:cxn modelId="{BB644CA1-527E-4F97-A51D-5CAA43B32B96}" type="presOf" srcId="{4F19C880-32C6-4602-BE0B-56120CA65ED6}" destId="{FCA2B497-CFA1-43B7-821C-1DBB0E6B9A32}" srcOrd="0" destOrd="1" presId="urn:microsoft.com/office/officeart/2005/8/layout/hList1"/>
    <dgm:cxn modelId="{2E08C78A-7732-4928-9010-5135E5D50CAA}" type="presOf" srcId="{15D91032-E943-48BB-911C-FAC44F227C8E}" destId="{C4E19D87-3D85-4FC4-99D4-230B28B21A63}" srcOrd="0" destOrd="3" presId="urn:microsoft.com/office/officeart/2005/8/layout/hList1"/>
    <dgm:cxn modelId="{8BBA8EC7-A654-456F-AADB-34FE7BA5A2A2}" srcId="{D352ABE9-78AE-4605-B15A-2582DBD357D5}" destId="{83B03628-93FC-4A2E-96BE-ADE44ED1CAFF}" srcOrd="2" destOrd="0" parTransId="{EAC330D4-0067-44F6-83CF-0A77A19038CC}" sibTransId="{BB3898B9-3ACF-4224-93B7-B30CD5B9126D}"/>
    <dgm:cxn modelId="{AD0849E4-D562-4176-8D7F-108760D2FE34}" type="presOf" srcId="{D352ABE9-78AE-4605-B15A-2582DBD357D5}" destId="{31EB2750-0698-4B6F-831E-E3F998121BE6}" srcOrd="0" destOrd="0" presId="urn:microsoft.com/office/officeart/2005/8/layout/hList1"/>
    <dgm:cxn modelId="{9734CE11-C738-48D4-94BE-000280A48065}" type="presOf" srcId="{25BBA2B2-1114-4EC8-9AE2-FBA216B48AA3}" destId="{C4E19D87-3D85-4FC4-99D4-230B28B21A63}" srcOrd="0" destOrd="2" presId="urn:microsoft.com/office/officeart/2005/8/layout/hList1"/>
    <dgm:cxn modelId="{C63D5EDF-5FAF-42E1-AAEA-69FE662FF5FB}" srcId="{69A7AE55-094F-46D5-A8A4-814B09DB2FF0}" destId="{D352ABE9-78AE-4605-B15A-2582DBD357D5}" srcOrd="0" destOrd="0" parTransId="{F7EBD6FD-CB57-4AB1-A569-88F5B4512F45}" sibTransId="{78CB0B69-777C-41B6-B92D-CB8CE6A28D96}"/>
    <dgm:cxn modelId="{56E4918C-9889-4978-8C08-D0FB7E3B3356}" srcId="{D352ABE9-78AE-4605-B15A-2582DBD357D5}" destId="{4F19C880-32C6-4602-BE0B-56120CA65ED6}" srcOrd="1" destOrd="0" parTransId="{228D8968-B8FF-47E2-9478-09A23C6F26AF}" sibTransId="{9636ED0B-3227-4848-B36E-AB34ADCB4AC1}"/>
    <dgm:cxn modelId="{919022E0-859F-48BC-9B39-8658E229D735}" srcId="{69A7AE55-094F-46D5-A8A4-814B09DB2FF0}" destId="{9653893A-7F58-4A23-808F-4876163460FF}" srcOrd="1" destOrd="0" parTransId="{CF6B0190-F851-464D-A434-EC7472ACDF11}" sibTransId="{7FCD271A-94E9-4067-A5F9-31D21D32072F}"/>
    <dgm:cxn modelId="{2DF8CD5C-37C0-4E35-8559-CFDF0468014B}" type="presOf" srcId="{0479389A-B6E5-41B8-88B4-EA4A6A6076A4}" destId="{C4E19D87-3D85-4FC4-99D4-230B28B21A63}" srcOrd="0" destOrd="1" presId="urn:microsoft.com/office/officeart/2005/8/layout/hList1"/>
    <dgm:cxn modelId="{028D4BC3-A102-41E7-83D8-378C4C46FAE2}" srcId="{9653893A-7F58-4A23-808F-4876163460FF}" destId="{0479389A-B6E5-41B8-88B4-EA4A6A6076A4}" srcOrd="1" destOrd="0" parTransId="{8F816071-2A8F-4839-A663-D269A399225B}" sibTransId="{99E74430-B7B7-4DB9-95A2-019325C5905C}"/>
    <dgm:cxn modelId="{37B68FBD-0603-47D6-A094-BC569ED0F1AE}" srcId="{9653893A-7F58-4A23-808F-4876163460FF}" destId="{25BBA2B2-1114-4EC8-9AE2-FBA216B48AA3}" srcOrd="2" destOrd="0" parTransId="{4E6AE8EE-0543-410C-959D-9B0AE0037EFF}" sibTransId="{89F157EF-48CF-4D59-ADA5-E8CBB70F4779}"/>
    <dgm:cxn modelId="{256FCBD6-4C72-4FC3-95C1-223810B93F23}" srcId="{9653893A-7F58-4A23-808F-4876163460FF}" destId="{15D91032-E943-48BB-911C-FAC44F227C8E}" srcOrd="3" destOrd="0" parTransId="{1D6B841F-2BA6-4D05-8AE4-2F069DC892D4}" sibTransId="{B6E5B857-0FC8-4F3D-A2CD-A2716F0E4E8E}"/>
    <dgm:cxn modelId="{2B137B44-F400-4915-8D5A-26CA06D0E644}" type="presParOf" srcId="{FD37E9E4-E6DC-4BC4-908E-FFB3133A3D78}" destId="{82DF3654-8935-46DF-9310-9B2B836AA93E}" srcOrd="0" destOrd="0" presId="urn:microsoft.com/office/officeart/2005/8/layout/hList1"/>
    <dgm:cxn modelId="{F708CDF8-C760-4CC4-A244-2738B806288A}" type="presParOf" srcId="{82DF3654-8935-46DF-9310-9B2B836AA93E}" destId="{31EB2750-0698-4B6F-831E-E3F998121BE6}" srcOrd="0" destOrd="0" presId="urn:microsoft.com/office/officeart/2005/8/layout/hList1"/>
    <dgm:cxn modelId="{9F0895A4-0FE3-4C8F-BA08-F1EC41F7D723}" type="presParOf" srcId="{82DF3654-8935-46DF-9310-9B2B836AA93E}" destId="{FCA2B497-CFA1-43B7-821C-1DBB0E6B9A32}" srcOrd="1" destOrd="0" presId="urn:microsoft.com/office/officeart/2005/8/layout/hList1"/>
    <dgm:cxn modelId="{96E96DD6-C7AD-4FE0-8375-8183EAEE1D85}" type="presParOf" srcId="{FD37E9E4-E6DC-4BC4-908E-FFB3133A3D78}" destId="{80ABA297-C854-470A-8BBD-3CDABCFAED07}" srcOrd="1" destOrd="0" presId="urn:microsoft.com/office/officeart/2005/8/layout/hList1"/>
    <dgm:cxn modelId="{AB2F4C79-B85B-4468-8F3E-ABA5479B87B0}" type="presParOf" srcId="{FD37E9E4-E6DC-4BC4-908E-FFB3133A3D78}" destId="{33BEDCB2-FDB7-412A-8F2A-52FD9BEE8B67}" srcOrd="2" destOrd="0" presId="urn:microsoft.com/office/officeart/2005/8/layout/hList1"/>
    <dgm:cxn modelId="{E4DA9830-B1EF-4875-AF97-4F7743EAF0C8}" type="presParOf" srcId="{33BEDCB2-FDB7-412A-8F2A-52FD9BEE8B67}" destId="{B161B235-6C46-4659-AB59-C02D036CE117}" srcOrd="0" destOrd="0" presId="urn:microsoft.com/office/officeart/2005/8/layout/hList1"/>
    <dgm:cxn modelId="{630BFCB8-91C0-4CB9-B130-E9C6587D7EA1}" type="presParOf" srcId="{33BEDCB2-FDB7-412A-8F2A-52FD9BEE8B67}" destId="{C4E19D87-3D85-4FC4-99D4-230B28B21A63}"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2D8CC2-937A-4118-832F-AE66CD0240E8}">
      <dsp:nvSpPr>
        <dsp:cNvPr id="0" name=""/>
        <dsp:cNvSpPr/>
      </dsp:nvSpPr>
      <dsp:spPr>
        <a:xfrm>
          <a:off x="2242411" y="0"/>
          <a:ext cx="1494941" cy="1238250"/>
        </a:xfrm>
        <a:prstGeom prst="trapezoid">
          <a:avLst>
            <a:gd name="adj" fmla="val 60365"/>
          </a:avLst>
        </a:prstGeom>
        <a:solidFill>
          <a:schemeClr val="accent1">
            <a:alpha val="9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en-US" sz="2000" kern="1200" dirty="0" smtClean="0"/>
        </a:p>
      </dsp:txBody>
      <dsp:txXfrm>
        <a:off x="2242411" y="0"/>
        <a:ext cx="1494941" cy="1238250"/>
      </dsp:txXfrm>
    </dsp:sp>
    <dsp:sp modelId="{7C037A95-D078-4DAD-A8EE-54704F93D154}">
      <dsp:nvSpPr>
        <dsp:cNvPr id="0" name=""/>
        <dsp:cNvSpPr/>
      </dsp:nvSpPr>
      <dsp:spPr>
        <a:xfrm>
          <a:off x="1494941" y="1238249"/>
          <a:ext cx="2989882" cy="1238250"/>
        </a:xfrm>
        <a:prstGeom prst="trapezoid">
          <a:avLst>
            <a:gd name="adj" fmla="val 60365"/>
          </a:avLst>
        </a:prstGeom>
        <a:solidFill>
          <a:schemeClr val="accent1">
            <a:alpha val="90000"/>
            <a:hueOff val="0"/>
            <a:satOff val="0"/>
            <a:lumOff val="0"/>
            <a:alphaOff val="-13333"/>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u="sng" kern="1200" dirty="0" smtClean="0"/>
            <a:t>Middle income </a:t>
          </a:r>
        </a:p>
        <a:p>
          <a:pPr lvl="0" algn="ctr" defTabSz="533400">
            <a:lnSpc>
              <a:spcPct val="90000"/>
            </a:lnSpc>
            <a:spcBef>
              <a:spcPct val="0"/>
            </a:spcBef>
            <a:spcAft>
              <a:spcPct val="35000"/>
            </a:spcAft>
          </a:pPr>
          <a:r>
            <a:rPr lang="en-US" sz="1200" b="0" u="none" kern="1200" dirty="0" smtClean="0"/>
            <a:t>Less able to access finance due to informal income sources  or inability to provide collateral (often due to inability to secure land title)</a:t>
          </a:r>
          <a:endParaRPr lang="en-US" sz="1200" b="0" u="none" kern="1200" dirty="0"/>
        </a:p>
      </dsp:txBody>
      <dsp:txXfrm>
        <a:off x="2018170" y="1238249"/>
        <a:ext cx="1943423" cy="1238250"/>
      </dsp:txXfrm>
    </dsp:sp>
    <dsp:sp modelId="{C1AAD8AD-5CCE-4C60-9BC0-42DCA9CC62A5}">
      <dsp:nvSpPr>
        <dsp:cNvPr id="0" name=""/>
        <dsp:cNvSpPr/>
      </dsp:nvSpPr>
      <dsp:spPr>
        <a:xfrm>
          <a:off x="747470" y="2476499"/>
          <a:ext cx="4484823" cy="1238250"/>
        </a:xfrm>
        <a:prstGeom prst="trapezoid">
          <a:avLst>
            <a:gd name="adj" fmla="val 60365"/>
          </a:avLst>
        </a:prstGeom>
        <a:solidFill>
          <a:schemeClr val="accent1">
            <a:alpha val="90000"/>
            <a:hueOff val="0"/>
            <a:satOff val="0"/>
            <a:lumOff val="0"/>
            <a:alphaOff val="-26667"/>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u="sng" kern="1200" dirty="0" smtClean="0"/>
            <a:t>Lower-middle and lower income</a:t>
          </a:r>
        </a:p>
        <a:p>
          <a:pPr lvl="0" algn="ctr" defTabSz="533400">
            <a:lnSpc>
              <a:spcPct val="90000"/>
            </a:lnSpc>
            <a:spcBef>
              <a:spcPct val="0"/>
            </a:spcBef>
            <a:spcAft>
              <a:spcPct val="35000"/>
            </a:spcAft>
          </a:pPr>
          <a:r>
            <a:rPr lang="en-US" sz="1200" b="0" u="none" kern="1200" dirty="0" smtClean="0"/>
            <a:t>Difficult to access finance due to low income levels, informal income sources, and inability to provide collateral</a:t>
          </a:r>
          <a:endParaRPr lang="en-US" sz="1200" b="0" u="none" kern="1200" dirty="0"/>
        </a:p>
      </dsp:txBody>
      <dsp:txXfrm>
        <a:off x="1532314" y="2476499"/>
        <a:ext cx="2915135" cy="1238250"/>
      </dsp:txXfrm>
    </dsp:sp>
    <dsp:sp modelId="{D89554F8-1A5B-4225-BEC2-E0C32F02D0FD}">
      <dsp:nvSpPr>
        <dsp:cNvPr id="0" name=""/>
        <dsp:cNvSpPr/>
      </dsp:nvSpPr>
      <dsp:spPr>
        <a:xfrm>
          <a:off x="0" y="3714750"/>
          <a:ext cx="5979765" cy="1238250"/>
        </a:xfrm>
        <a:prstGeom prst="trapezoid">
          <a:avLst>
            <a:gd name="adj" fmla="val 60365"/>
          </a:avLst>
        </a:prstGeom>
        <a:solidFill>
          <a:schemeClr val="accent1">
            <a:alpha val="90000"/>
            <a:hueOff val="0"/>
            <a:satOff val="0"/>
            <a:lumOff val="0"/>
            <a:alphaOff val="-4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US" sz="1200" b="1" u="sng" kern="1200" dirty="0" smtClean="0">
              <a:latin typeface="+mj-lt"/>
            </a:rPr>
            <a:t>Bottom of the pyramid</a:t>
          </a:r>
        </a:p>
        <a:p>
          <a:pPr lvl="0" algn="ctr" defTabSz="533400">
            <a:lnSpc>
              <a:spcPct val="90000"/>
            </a:lnSpc>
            <a:spcBef>
              <a:spcPct val="0"/>
            </a:spcBef>
            <a:spcAft>
              <a:spcPct val="35000"/>
            </a:spcAft>
          </a:pPr>
          <a:r>
            <a:rPr lang="en-US" sz="1200" b="0" u="none" kern="1200" dirty="0" smtClean="0">
              <a:latin typeface="+mj-lt"/>
            </a:rPr>
            <a:t>No access to finance due to low income levels, informal income sources and inability to provide collateral</a:t>
          </a:r>
          <a:endParaRPr lang="en-US" sz="1200" b="0" u="none" kern="1200" dirty="0">
            <a:latin typeface="+mj-lt"/>
          </a:endParaRPr>
        </a:p>
      </dsp:txBody>
      <dsp:txXfrm>
        <a:off x="1046458" y="3714750"/>
        <a:ext cx="3886847" cy="12382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EB2750-0698-4B6F-831E-E3F998121BE6}">
      <dsp:nvSpPr>
        <dsp:cNvPr id="0" name=""/>
        <dsp:cNvSpPr/>
      </dsp:nvSpPr>
      <dsp:spPr>
        <a:xfrm>
          <a:off x="36" y="4515"/>
          <a:ext cx="3525105"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kern="1200" dirty="0" smtClean="0"/>
            <a:t>Cost of land</a:t>
          </a:r>
          <a:endParaRPr lang="en-US" sz="2400" kern="1200" dirty="0"/>
        </a:p>
      </dsp:txBody>
      <dsp:txXfrm>
        <a:off x="36" y="4515"/>
        <a:ext cx="3525105" cy="576000"/>
      </dsp:txXfrm>
    </dsp:sp>
    <dsp:sp modelId="{FCA2B497-CFA1-43B7-821C-1DBB0E6B9A32}">
      <dsp:nvSpPr>
        <dsp:cNvPr id="0" name=""/>
        <dsp:cNvSpPr/>
      </dsp:nvSpPr>
      <dsp:spPr>
        <a:xfrm>
          <a:off x="36" y="580515"/>
          <a:ext cx="3525105" cy="241216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Land availability</a:t>
          </a:r>
          <a:endParaRPr lang="en-US" sz="2000" kern="1200" dirty="0"/>
        </a:p>
        <a:p>
          <a:pPr marL="228600" lvl="1" indent="-228600" algn="l" defTabSz="889000">
            <a:lnSpc>
              <a:spcPct val="90000"/>
            </a:lnSpc>
            <a:spcBef>
              <a:spcPct val="0"/>
            </a:spcBef>
            <a:spcAft>
              <a:spcPct val="15000"/>
            </a:spcAft>
            <a:buChar char="••"/>
          </a:pPr>
          <a:r>
            <a:rPr lang="en-US" sz="2000" kern="1200" dirty="0" smtClean="0"/>
            <a:t>Land use management, land allocation</a:t>
          </a:r>
          <a:endParaRPr lang="en-US" sz="2000" kern="1200" dirty="0"/>
        </a:p>
        <a:p>
          <a:pPr marL="228600" lvl="1" indent="-228600" algn="l" defTabSz="889000">
            <a:lnSpc>
              <a:spcPct val="90000"/>
            </a:lnSpc>
            <a:spcBef>
              <a:spcPct val="0"/>
            </a:spcBef>
            <a:spcAft>
              <a:spcPct val="15000"/>
            </a:spcAft>
            <a:buChar char="••"/>
          </a:pPr>
          <a:r>
            <a:rPr lang="en-US" sz="2000" kern="1200" dirty="0" smtClean="0"/>
            <a:t>Land ownership</a:t>
          </a:r>
          <a:endParaRPr lang="en-US" sz="2000" kern="1200" dirty="0"/>
        </a:p>
        <a:p>
          <a:pPr marL="228600" lvl="1" indent="-228600" algn="l" defTabSz="889000">
            <a:lnSpc>
              <a:spcPct val="90000"/>
            </a:lnSpc>
            <a:spcBef>
              <a:spcPct val="0"/>
            </a:spcBef>
            <a:spcAft>
              <a:spcPct val="15000"/>
            </a:spcAft>
            <a:buChar char="••"/>
          </a:pPr>
          <a:r>
            <a:rPr lang="en-US" sz="2000" kern="1200" dirty="0" smtClean="0"/>
            <a:t>Government provision of serviced land</a:t>
          </a:r>
          <a:endParaRPr lang="en-US" sz="2000" kern="1200" dirty="0"/>
        </a:p>
      </dsp:txBody>
      <dsp:txXfrm>
        <a:off x="36" y="580515"/>
        <a:ext cx="3525105" cy="2412168"/>
      </dsp:txXfrm>
    </dsp:sp>
    <dsp:sp modelId="{B161B235-6C46-4659-AB59-C02D036CE117}">
      <dsp:nvSpPr>
        <dsp:cNvPr id="0" name=""/>
        <dsp:cNvSpPr/>
      </dsp:nvSpPr>
      <dsp:spPr>
        <a:xfrm>
          <a:off x="4018657" y="4515"/>
          <a:ext cx="3525105" cy="576000"/>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a:lnSpc>
              <a:spcPct val="90000"/>
            </a:lnSpc>
            <a:spcBef>
              <a:spcPct val="0"/>
            </a:spcBef>
            <a:spcAft>
              <a:spcPct val="35000"/>
            </a:spcAft>
          </a:pPr>
          <a:r>
            <a:rPr lang="en-US" sz="2400" kern="1200" dirty="0" smtClean="0"/>
            <a:t>Cost of construction</a:t>
          </a:r>
          <a:endParaRPr lang="en-US" sz="2400" kern="1200" dirty="0"/>
        </a:p>
      </dsp:txBody>
      <dsp:txXfrm>
        <a:off x="4018657" y="4515"/>
        <a:ext cx="3525105" cy="576000"/>
      </dsp:txXfrm>
    </dsp:sp>
    <dsp:sp modelId="{C4E19D87-3D85-4FC4-99D4-230B28B21A63}">
      <dsp:nvSpPr>
        <dsp:cNvPr id="0" name=""/>
        <dsp:cNvSpPr/>
      </dsp:nvSpPr>
      <dsp:spPr>
        <a:xfrm>
          <a:off x="4018657" y="580515"/>
          <a:ext cx="3525105" cy="2412168"/>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Construction technology</a:t>
          </a:r>
          <a:endParaRPr lang="en-US" sz="2000" kern="1200" dirty="0"/>
        </a:p>
        <a:p>
          <a:pPr marL="228600" lvl="1" indent="-228600" algn="l" defTabSz="889000">
            <a:lnSpc>
              <a:spcPct val="90000"/>
            </a:lnSpc>
            <a:spcBef>
              <a:spcPct val="0"/>
            </a:spcBef>
            <a:spcAft>
              <a:spcPct val="15000"/>
            </a:spcAft>
            <a:buChar char="••"/>
          </a:pPr>
          <a:r>
            <a:rPr lang="en-US" sz="2000" kern="1200" dirty="0" smtClean="0"/>
            <a:t>Local construction materials</a:t>
          </a:r>
          <a:endParaRPr lang="en-US" sz="2000" kern="1200" dirty="0"/>
        </a:p>
        <a:p>
          <a:pPr marL="228600" lvl="1" indent="-228600" algn="l" defTabSz="889000">
            <a:lnSpc>
              <a:spcPct val="90000"/>
            </a:lnSpc>
            <a:spcBef>
              <a:spcPct val="0"/>
            </a:spcBef>
            <a:spcAft>
              <a:spcPct val="15000"/>
            </a:spcAft>
            <a:buChar char="••"/>
          </a:pPr>
          <a:r>
            <a:rPr lang="en-US" sz="2000" kern="1200" dirty="0" smtClean="0"/>
            <a:t>Self-built/incremental housing</a:t>
          </a:r>
          <a:endParaRPr lang="en-US" sz="2000" kern="1200" dirty="0"/>
        </a:p>
        <a:p>
          <a:pPr marL="228600" lvl="1" indent="-228600" algn="l" defTabSz="889000">
            <a:lnSpc>
              <a:spcPct val="90000"/>
            </a:lnSpc>
            <a:spcBef>
              <a:spcPct val="0"/>
            </a:spcBef>
            <a:spcAft>
              <a:spcPct val="15000"/>
            </a:spcAft>
            <a:buChar char="••"/>
          </a:pPr>
          <a:r>
            <a:rPr lang="en-US" sz="2000" kern="1200" dirty="0" smtClean="0"/>
            <a:t>Fiscal and regulatory incentives</a:t>
          </a:r>
          <a:endParaRPr lang="en-US" sz="2000" kern="1200" dirty="0"/>
        </a:p>
      </dsp:txBody>
      <dsp:txXfrm>
        <a:off x="4018657" y="580515"/>
        <a:ext cx="3525105" cy="2412168"/>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74976EE-AE4C-4496-80DB-CBC03ED6F6E0}" type="datetimeFigureOut">
              <a:rPr lang="en-US" smtClean="0"/>
              <a:pPr/>
              <a:t>11/11/2013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4A710B7-EA6B-454D-B700-EE05B64D9E31}" type="slidenum">
              <a:rPr lang="en-US" smtClean="0"/>
              <a:pPr/>
              <a:t>‹#›</a:t>
            </a:fld>
            <a:endParaRPr lang="en-US"/>
          </a:p>
        </p:txBody>
      </p:sp>
    </p:spTree>
    <p:extLst>
      <p:ext uri="{BB962C8B-B14F-4D97-AF65-F5344CB8AC3E}">
        <p14:creationId xmlns:p14="http://schemas.microsoft.com/office/powerpoint/2010/main" xmlns="" val="6349746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ZR</a:t>
            </a:r>
          </a:p>
          <a:p>
            <a:r>
              <a:rPr lang="en-US" dirty="0"/>
              <a:t>-What is social housing? Introduction to SH – market rate vs. social housing/subsidized</a:t>
            </a:r>
          </a:p>
          <a:p>
            <a:r>
              <a:rPr lang="en-US" dirty="0"/>
              <a:t>-Who does it target? – market, refer to pyramid, gradual process for SHAF to go into slum upgrading</a:t>
            </a:r>
          </a:p>
          <a:p>
            <a:r>
              <a:rPr lang="en-US" dirty="0"/>
              <a:t>-How is it provided? Delivery channels – supply side</a:t>
            </a:r>
          </a:p>
          <a:p>
            <a:r>
              <a:rPr lang="en-US" dirty="0"/>
              <a:t>-Generic definition and country-specific definition</a:t>
            </a:r>
          </a:p>
        </p:txBody>
      </p:sp>
      <p:sp>
        <p:nvSpPr>
          <p:cNvPr id="4" name="Slide Number Placeholder 3"/>
          <p:cNvSpPr>
            <a:spLocks noGrp="1"/>
          </p:cNvSpPr>
          <p:nvPr>
            <p:ph type="sldNum" sz="quarter" idx="10"/>
          </p:nvPr>
        </p:nvSpPr>
        <p:spPr/>
        <p:txBody>
          <a:bodyPr/>
          <a:lstStyle/>
          <a:p>
            <a:fld id="{7A791BA3-0F0E-4D12-B22A-B747794F6A30}" type="slidenum">
              <a:rPr lang="en-US" smtClean="0">
                <a:solidFill>
                  <a:prstClr val="black"/>
                </a:solidFill>
              </a:rPr>
              <a:pPr/>
              <a:t>17</a:t>
            </a:fld>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ZR</a:t>
            </a:r>
          </a:p>
          <a:p>
            <a:r>
              <a:rPr lang="en-US" dirty="0" smtClean="0"/>
              <a:t>-How did we generate</a:t>
            </a:r>
            <a:r>
              <a:rPr lang="en-US" baseline="0" dirty="0" smtClean="0"/>
              <a:t> these parameters?</a:t>
            </a:r>
            <a:r>
              <a:rPr lang="en-US" baseline="0" dirty="0"/>
              <a:t> </a:t>
            </a:r>
            <a:r>
              <a:rPr lang="en-US" baseline="0" dirty="0" smtClean="0"/>
              <a:t>Example of Kenya</a:t>
            </a:r>
          </a:p>
        </p:txBody>
      </p:sp>
      <p:sp>
        <p:nvSpPr>
          <p:cNvPr id="4" name="Slide Number Placeholder 3"/>
          <p:cNvSpPr>
            <a:spLocks noGrp="1"/>
          </p:cNvSpPr>
          <p:nvPr>
            <p:ph type="sldNum" sz="quarter" idx="10"/>
          </p:nvPr>
        </p:nvSpPr>
        <p:spPr/>
        <p:txBody>
          <a:bodyPr/>
          <a:lstStyle/>
          <a:p>
            <a:fld id="{7A791BA3-0F0E-4D12-B22A-B747794F6A30}" type="slidenum">
              <a:rPr lang="en-US" smtClean="0">
                <a:solidFill>
                  <a:prstClr val="black"/>
                </a:solidFill>
              </a:rPr>
              <a:pPr/>
              <a:t>19</a:t>
            </a:fld>
            <a:endParaRPr lang="en-US"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ZR</a:t>
            </a:r>
            <a:endParaRPr lang="en-US" dirty="0"/>
          </a:p>
        </p:txBody>
      </p:sp>
      <p:sp>
        <p:nvSpPr>
          <p:cNvPr id="4" name="Slide Number Placeholder 3"/>
          <p:cNvSpPr>
            <a:spLocks noGrp="1"/>
          </p:cNvSpPr>
          <p:nvPr>
            <p:ph type="sldNum" sz="quarter" idx="10"/>
          </p:nvPr>
        </p:nvSpPr>
        <p:spPr/>
        <p:txBody>
          <a:bodyPr/>
          <a:lstStyle/>
          <a:p>
            <a:fld id="{7A791BA3-0F0E-4D12-B22A-B747794F6A30}" type="slidenum">
              <a:rPr lang="en-US" smtClean="0">
                <a:solidFill>
                  <a:prstClr val="black"/>
                </a:solidFill>
              </a:rPr>
              <a:pPr/>
              <a:t>20</a:t>
            </a:fld>
            <a:endParaRPr lang="en-US"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ZR</a:t>
            </a:r>
          </a:p>
          <a:p>
            <a:r>
              <a:rPr lang="en-US" dirty="0" smtClean="0"/>
              <a:t>-</a:t>
            </a:r>
            <a:r>
              <a:rPr lang="en-US" dirty="0" err="1" smtClean="0"/>
              <a:t>Moladi</a:t>
            </a:r>
            <a:r>
              <a:rPr lang="en-US" baseline="0" dirty="0" smtClean="0"/>
              <a:t> – South Africa</a:t>
            </a:r>
          </a:p>
          <a:p>
            <a:r>
              <a:rPr lang="en-US" baseline="0" dirty="0" smtClean="0"/>
              <a:t>-Select Africa – </a:t>
            </a:r>
            <a:r>
              <a:rPr lang="en-GB" dirty="0"/>
              <a:t>Select Africa, a housing microfinance provider operating in Swaziland, Lesotho, Kenya and Malawi, has adapted the use of institute brick technology, which is a brick made of compressed soil and resin which is culturally accepted due to its face brick finish. Select Africa has also encouraged the use of housing-related projects to improve the sustainability of projects, including water and water harvesting tools and solar products.</a:t>
            </a:r>
          </a:p>
          <a:p>
            <a:r>
              <a:rPr lang="en-GB" dirty="0"/>
              <a:t>-Kenya – pre-</a:t>
            </a:r>
            <a:r>
              <a:rPr lang="en-GB" dirty="0" err="1"/>
              <a:t>fab</a:t>
            </a:r>
            <a:r>
              <a:rPr lang="en-GB" dirty="0"/>
              <a:t> factories; on-site prefab vs. Off-site</a:t>
            </a:r>
            <a:endParaRPr lang="en-US" dirty="0" smtClean="0"/>
          </a:p>
        </p:txBody>
      </p:sp>
      <p:sp>
        <p:nvSpPr>
          <p:cNvPr id="4" name="Slide Number Placeholder 3"/>
          <p:cNvSpPr>
            <a:spLocks noGrp="1"/>
          </p:cNvSpPr>
          <p:nvPr>
            <p:ph type="sldNum" sz="quarter" idx="10"/>
          </p:nvPr>
        </p:nvSpPr>
        <p:spPr/>
        <p:txBody>
          <a:bodyPr/>
          <a:lstStyle/>
          <a:p>
            <a:fld id="{7A791BA3-0F0E-4D12-B22A-B747794F6A30}" type="slidenum">
              <a:rPr lang="en-US" smtClean="0">
                <a:solidFill>
                  <a:prstClr val="black"/>
                </a:solidFill>
              </a:rPr>
              <a:pPr/>
              <a:t>21</a:t>
            </a:fld>
            <a:endParaRPr lang="en-US" dirty="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USA</a:t>
            </a:r>
            <a:r>
              <a:rPr lang="en-US" baseline="0" dirty="0" smtClean="0"/>
              <a:t> info source: http://www.plunkettresearch.com/real-estate-construction-market-research/industry-statistics :: Source of GDP ratio: http://www.fgould.com/media/files/ici_2008_janfeb.pdf</a:t>
            </a:r>
            <a:endParaRPr lang="en-GB" dirty="0"/>
          </a:p>
        </p:txBody>
      </p:sp>
      <p:sp>
        <p:nvSpPr>
          <p:cNvPr id="4" name="Slide Number Placeholder 3"/>
          <p:cNvSpPr>
            <a:spLocks noGrp="1"/>
          </p:cNvSpPr>
          <p:nvPr>
            <p:ph type="sldNum" sz="quarter" idx="10"/>
          </p:nvPr>
        </p:nvSpPr>
        <p:spPr/>
        <p:txBody>
          <a:bodyPr/>
          <a:lstStyle/>
          <a:p>
            <a:fld id="{F4BF3624-E503-42C0-B78C-05D222E58114}" type="slidenum">
              <a:rPr lang="en-GB" smtClean="0">
                <a:solidFill>
                  <a:prstClr val="black"/>
                </a:solidFill>
              </a:rPr>
              <a:pPr/>
              <a:t>25</a:t>
            </a:fld>
            <a:endParaRPr lang="en-GB">
              <a:solidFill>
                <a:prstClr val="black"/>
              </a:solidFill>
            </a:endParaRPr>
          </a:p>
        </p:txBody>
      </p:sp>
    </p:spTree>
    <p:extLst>
      <p:ext uri="{BB962C8B-B14F-4D97-AF65-F5344CB8AC3E}">
        <p14:creationId xmlns:p14="http://schemas.microsoft.com/office/powerpoint/2010/main" xmlns="" val="35386782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ro-RO"/>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ro-RO"/>
          </a:p>
        </p:txBody>
      </p:sp>
      <p:sp>
        <p:nvSpPr>
          <p:cNvPr id="6" name="Slide Number Placeholder 5"/>
          <p:cNvSpPr>
            <a:spLocks noGrp="1"/>
          </p:cNvSpPr>
          <p:nvPr>
            <p:ph type="sldNum" sz="quarter" idx="12"/>
          </p:nvPr>
        </p:nvSpPr>
        <p:spPr/>
        <p:txBody>
          <a:bodyPr/>
          <a:lstStyle>
            <a:lvl1pPr>
              <a:defRPr/>
            </a:lvl1pPr>
          </a:lstStyle>
          <a:p>
            <a:pPr>
              <a:defRPr/>
            </a:pPr>
            <a:fld id="{EC57EF31-D49B-4764-B83B-7FC7DAFE3501}" type="slidenum">
              <a:rPr lang="ro-RO"/>
              <a:pPr>
                <a:defRPr/>
              </a:pPr>
              <a:t>‹#›</a:t>
            </a:fld>
            <a:endParaRPr lang="ro-RO"/>
          </a:p>
        </p:txBody>
      </p:sp>
    </p:spTree>
    <p:extLst>
      <p:ext uri="{BB962C8B-B14F-4D97-AF65-F5344CB8AC3E}">
        <p14:creationId xmlns:p14="http://schemas.microsoft.com/office/powerpoint/2010/main" xmlns="" val="446728683"/>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dirty="0" smtClean="0"/>
              <a:t>Click to edit Master title style</a:t>
            </a:r>
            <a:endParaRPr lang="ro-RO"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6" name="Slide Number Placeholder 5"/>
          <p:cNvSpPr>
            <a:spLocks noGrp="1"/>
          </p:cNvSpPr>
          <p:nvPr>
            <p:ph type="sldNum" sz="quarter" idx="12"/>
          </p:nvPr>
        </p:nvSpPr>
        <p:spPr/>
        <p:txBody>
          <a:bodyPr/>
          <a:lstStyle>
            <a:lvl1pPr>
              <a:defRPr/>
            </a:lvl1pPr>
          </a:lstStyle>
          <a:p>
            <a:pPr>
              <a:defRPr/>
            </a:pPr>
            <a:fld id="{F41EEEAB-3590-416D-B81C-BBC319D91B79}" type="slidenum">
              <a:rPr lang="ro-RO"/>
              <a:pPr>
                <a:defRPr/>
              </a:pPr>
              <a:t>‹#›</a:t>
            </a:fld>
            <a:endParaRPr lang="ro-RO"/>
          </a:p>
        </p:txBody>
      </p:sp>
    </p:spTree>
    <p:extLst>
      <p:ext uri="{BB962C8B-B14F-4D97-AF65-F5344CB8AC3E}">
        <p14:creationId xmlns:p14="http://schemas.microsoft.com/office/powerpoint/2010/main" xmlns="" val="329259110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ro-RO"/>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6" name="Slide Number Placeholder 5"/>
          <p:cNvSpPr>
            <a:spLocks noGrp="1"/>
          </p:cNvSpPr>
          <p:nvPr>
            <p:ph type="sldNum" sz="quarter" idx="12"/>
          </p:nvPr>
        </p:nvSpPr>
        <p:spPr/>
        <p:txBody>
          <a:bodyPr/>
          <a:lstStyle>
            <a:lvl1pPr>
              <a:defRPr/>
            </a:lvl1pPr>
          </a:lstStyle>
          <a:p>
            <a:pPr>
              <a:defRPr/>
            </a:pPr>
            <a:fld id="{1D57063D-7F28-4942-8096-4A1D5580E98B}" type="slidenum">
              <a:rPr lang="ro-RO"/>
              <a:pPr>
                <a:defRPr/>
              </a:pPr>
              <a:t>‹#›</a:t>
            </a:fld>
            <a:endParaRPr lang="ro-RO"/>
          </a:p>
        </p:txBody>
      </p:sp>
    </p:spTree>
    <p:extLst>
      <p:ext uri="{BB962C8B-B14F-4D97-AF65-F5344CB8AC3E}">
        <p14:creationId xmlns:p14="http://schemas.microsoft.com/office/powerpoint/2010/main" xmlns="" val="256894869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42361520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4740898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13475771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9543026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2638197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418612415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7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15350299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141497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ro-RO" dirty="0"/>
          </a:p>
        </p:txBody>
      </p:sp>
      <p:sp>
        <p:nvSpPr>
          <p:cNvPr id="2" name="Title 1"/>
          <p:cNvSpPr>
            <a:spLocks noGrp="1"/>
          </p:cNvSpPr>
          <p:nvPr>
            <p:ph type="title"/>
          </p:nvPr>
        </p:nvSpPr>
        <p:spPr/>
        <p:txBody>
          <a:bodyPr/>
          <a:lstStyle>
            <a:lvl1pPr>
              <a:defRPr sz="2400" b="0"/>
            </a:lvl1pPr>
          </a:lstStyle>
          <a:p>
            <a:r>
              <a:rPr lang="en-US" dirty="0" smtClean="0"/>
              <a:t>Click to edit Master title style</a:t>
            </a:r>
            <a:endParaRPr lang="ro-RO" dirty="0"/>
          </a:p>
        </p:txBody>
      </p:sp>
      <p:sp>
        <p:nvSpPr>
          <p:cNvPr id="6" name="Slide Number Placeholder 5"/>
          <p:cNvSpPr>
            <a:spLocks noGrp="1"/>
          </p:cNvSpPr>
          <p:nvPr>
            <p:ph type="sldNum" sz="quarter" idx="12"/>
          </p:nvPr>
        </p:nvSpPr>
        <p:spPr/>
        <p:txBody>
          <a:bodyPr/>
          <a:lstStyle>
            <a:lvl1pPr>
              <a:defRPr/>
            </a:lvl1pPr>
          </a:lstStyle>
          <a:p>
            <a:pPr>
              <a:defRPr/>
            </a:pPr>
            <a:fld id="{B8C1432D-B0B1-4F75-9DD9-AB499C364361}" type="slidenum">
              <a:rPr lang="ro-RO"/>
              <a:pPr>
                <a:defRPr/>
              </a:pPr>
              <a:t>‹#›</a:t>
            </a:fld>
            <a:endParaRPr lang="ro-RO"/>
          </a:p>
        </p:txBody>
      </p:sp>
    </p:spTree>
    <p:extLst>
      <p:ext uri="{BB962C8B-B14F-4D97-AF65-F5344CB8AC3E}">
        <p14:creationId xmlns:p14="http://schemas.microsoft.com/office/powerpoint/2010/main" xmlns="" val="181492279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9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9809605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0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15154349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19622444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2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5457622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3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82231029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4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17329842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5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97098724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6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244385542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7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9143549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8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2279835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ro-RO"/>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lvl1pPr>
              <a:defRPr/>
            </a:lvl1pPr>
          </a:lstStyle>
          <a:p>
            <a:pPr>
              <a:defRPr/>
            </a:pPr>
            <a:fld id="{3D5DF53A-D829-4DE5-B446-A4C3459C903C}" type="slidenum">
              <a:rPr lang="ro-RO"/>
              <a:pPr>
                <a:defRPr/>
              </a:pPr>
              <a:t>‹#›</a:t>
            </a:fld>
            <a:endParaRPr lang="ro-RO"/>
          </a:p>
        </p:txBody>
      </p:sp>
    </p:spTree>
    <p:extLst>
      <p:ext uri="{BB962C8B-B14F-4D97-AF65-F5344CB8AC3E}">
        <p14:creationId xmlns:p14="http://schemas.microsoft.com/office/powerpoint/2010/main" xmlns="" val="296398193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9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13072288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0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252981170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21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419769836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2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327609494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3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45488353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4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100170591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5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286538905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userDrawn="1">
  <p:cSld name="26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291628894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27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209385757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28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4124290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dirty="0" smtClean="0"/>
              <a:t>Click to edit Master title style</a:t>
            </a:r>
            <a:endParaRPr lang="ro-RO"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7" name="Slide Number Placeholder 6"/>
          <p:cNvSpPr>
            <a:spLocks noGrp="1"/>
          </p:cNvSpPr>
          <p:nvPr>
            <p:ph type="sldNum" sz="quarter" idx="12"/>
          </p:nvPr>
        </p:nvSpPr>
        <p:spPr/>
        <p:txBody>
          <a:bodyPr/>
          <a:lstStyle>
            <a:lvl1pPr>
              <a:defRPr/>
            </a:lvl1pPr>
          </a:lstStyle>
          <a:p>
            <a:pPr>
              <a:defRPr/>
            </a:pPr>
            <a:fld id="{B04163E6-0996-4933-B8D0-1CCCC8117E86}" type="slidenum">
              <a:rPr lang="ro-RO"/>
              <a:pPr>
                <a:defRPr/>
              </a:pPr>
              <a:t>‹#›</a:t>
            </a:fld>
            <a:endParaRPr lang="ro-RO"/>
          </a:p>
        </p:txBody>
      </p:sp>
    </p:spTree>
    <p:extLst>
      <p:ext uri="{BB962C8B-B14F-4D97-AF65-F5344CB8AC3E}">
        <p14:creationId xmlns:p14="http://schemas.microsoft.com/office/powerpoint/2010/main" xmlns="" val="1322874643"/>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9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423839859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30_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609600" y="612774"/>
            <a:ext cx="8001000" cy="4416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Tree>
    <p:extLst>
      <p:ext uri="{BB962C8B-B14F-4D97-AF65-F5344CB8AC3E}">
        <p14:creationId xmlns:p14="http://schemas.microsoft.com/office/powerpoint/2010/main" xmlns="" val="393585307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EAB0777-4C60-462E-A92C-CDAFD498799C}" type="datetimeFigureOut">
              <a:rPr lang="en-US" smtClean="0"/>
              <a:pPr/>
              <a:t>11/11/2013</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pPr>
              <a:defRPr/>
            </a:pPr>
            <a:fld id="{EC57EF31-D49B-4764-B83B-7FC7DAFE3501}" type="slidenum">
              <a:rPr lang="ro-RO" smtClean="0"/>
              <a:pPr>
                <a:defRPr/>
              </a:pPr>
              <a:t>‹#›</a:t>
            </a:fld>
            <a:endParaRPr lang="ro-RO"/>
          </a:p>
        </p:txBody>
      </p:sp>
    </p:spTree>
  </p:cSld>
  <p:clrMapOvr>
    <a:overrideClrMapping bg1="dk1" tx1="lt1" bg2="dk2" tx2="lt2" accent1="accent1" accent2="accent2" accent3="accent3" accent4="accent4" accent5="accent5" accent6="accent6" hlink="hlink" folHlink="folHlink"/>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pPr/>
              <a:t>11/11/2013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B8C1432D-B0B1-4F75-9DD9-AB499C364361}" type="slidenum">
              <a:rPr lang="ro-RO" smtClean="0"/>
              <a:pPr>
                <a:defRPr/>
              </a:pPr>
              <a:t>‹#›</a:t>
            </a:fld>
            <a:endParaRPr lang="ro-RO"/>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EAB0777-4C60-462E-A92C-CDAFD498799C}" type="datetimeFigureOut">
              <a:rPr lang="en-US" smtClean="0"/>
              <a:pPr/>
              <a:t>11/11/2013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3D5DF53A-D829-4DE5-B446-A4C3459C903C}" type="slidenum">
              <a:rPr lang="ro-RO" smtClean="0"/>
              <a:pPr>
                <a:defRPr/>
              </a:pPr>
              <a:t>‹#›</a:t>
            </a:fld>
            <a:endParaRPr lang="ro-RO"/>
          </a:p>
        </p:txBody>
      </p:sp>
    </p:spTree>
  </p:cSld>
  <p:clrMapOvr>
    <a:overrideClrMapping bg1="dk1" tx1="lt1" bg2="dk2" tx2="lt2" accent1="accent1" accent2="accent2" accent3="accent3" accent4="accent4" accent5="accent5" accent6="accent6" hlink="hlink" folHlink="folHlink"/>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AB0777-4C60-462E-A92C-CDAFD498799C}" type="datetimeFigureOut">
              <a:rPr lang="en-US" smtClean="0"/>
              <a:pPr/>
              <a:t>11/11/2013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B04163E6-0996-4933-B8D0-1CCCC8117E86}" type="slidenum">
              <a:rPr lang="ro-RO" smtClean="0"/>
              <a:pPr>
                <a:defRPr/>
              </a:pPr>
              <a:t>‹#›</a:t>
            </a:fld>
            <a:endParaRPr lang="ro-RO"/>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EAB0777-4C60-462E-A92C-CDAFD498799C}" type="datetimeFigureOut">
              <a:rPr lang="en-US" smtClean="0"/>
              <a:pPr/>
              <a:t>11/11/2013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a:defRPr/>
            </a:pPr>
            <a:fld id="{5D56C0B5-5943-4E39-9D9A-8FDE15BB2EF6}" type="slidenum">
              <a:rPr lang="ro-RO" smtClean="0"/>
              <a:pPr>
                <a:defRPr/>
              </a:pPr>
              <a:t>‹#›</a:t>
            </a:fld>
            <a:endParaRPr lang="ro-RO"/>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EAB0777-4C60-462E-A92C-CDAFD498799C}" type="datetimeFigureOut">
              <a:rPr lang="en-US" smtClean="0"/>
              <a:pPr/>
              <a:t>11/11/2013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a:defRPr/>
            </a:pPr>
            <a:fld id="{1EE7A5DE-42E5-44CF-9876-2085DCAC6FF3}" type="slidenum">
              <a:rPr lang="ro-RO" smtClean="0"/>
              <a:pPr>
                <a:defRPr/>
              </a:pPr>
              <a:t>‹#›</a:t>
            </a:fld>
            <a:endParaRPr lang="ro-RO"/>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AB0777-4C60-462E-A92C-CDAFD498799C}" type="datetimeFigureOut">
              <a:rPr lang="en-US" smtClean="0"/>
              <a:pPr/>
              <a:t>11/11/2013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a:defRPr/>
            </a:pPr>
            <a:fld id="{2F9E7EB4-650C-47A8-9081-13C541D67033}" type="slidenum">
              <a:rPr lang="ro-RO" smtClean="0"/>
              <a:pPr>
                <a:defRPr/>
              </a:pPr>
              <a:t>‹#›</a:t>
            </a:fld>
            <a:endParaRPr lang="ro-RO"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EAB0777-4C60-462E-A92C-CDAFD498799C}" type="datetimeFigureOut">
              <a:rPr lang="en-US" smtClean="0"/>
              <a:pPr/>
              <a:t>11/11/2013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a:defRPr/>
            </a:pPr>
            <a:fld id="{6F7DE594-9C28-44CF-9376-AC817F4FC781}" type="slidenum">
              <a:rPr lang="ro-RO" smtClean="0"/>
              <a:pPr>
                <a:defRPr/>
              </a:pPr>
              <a:t>‹#›</a:t>
            </a:fld>
            <a:endParaRPr lang="ro-R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dirty="0" smtClean="0"/>
              <a:t>Click to edit Master title style</a:t>
            </a:r>
            <a:endParaRPr lang="ro-RO"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9" name="Slide Number Placeholder 8"/>
          <p:cNvSpPr>
            <a:spLocks noGrp="1"/>
          </p:cNvSpPr>
          <p:nvPr>
            <p:ph type="sldNum" sz="quarter" idx="12"/>
          </p:nvPr>
        </p:nvSpPr>
        <p:spPr/>
        <p:txBody>
          <a:bodyPr/>
          <a:lstStyle>
            <a:lvl1pPr>
              <a:defRPr/>
            </a:lvl1pPr>
          </a:lstStyle>
          <a:p>
            <a:pPr>
              <a:defRPr/>
            </a:pPr>
            <a:fld id="{5D56C0B5-5943-4E39-9D9A-8FDE15BB2EF6}" type="slidenum">
              <a:rPr lang="ro-RO"/>
              <a:pPr>
                <a:defRPr/>
              </a:pPr>
              <a:t>‹#›</a:t>
            </a:fld>
            <a:endParaRPr lang="ro-RO"/>
          </a:p>
        </p:txBody>
      </p:sp>
    </p:spTree>
    <p:extLst>
      <p:ext uri="{BB962C8B-B14F-4D97-AF65-F5344CB8AC3E}">
        <p14:creationId xmlns:p14="http://schemas.microsoft.com/office/powerpoint/2010/main" xmlns="" val="71577297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EAB0777-4C60-462E-A92C-CDAFD498799C}" type="datetimeFigureOut">
              <a:rPr lang="en-US" smtClean="0"/>
              <a:pPr/>
              <a:t>11/11/2013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236D8563-0A40-45BF-9347-51E1A732B140}" type="slidenum">
              <a:rPr lang="ro-RO" smtClean="0"/>
              <a:pPr>
                <a:defRPr/>
              </a:pPr>
              <a:t>‹#›</a:t>
            </a:fld>
            <a:endParaRPr lang="ro-RO"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pPr/>
              <a:t>11/11/2013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F41EEEAB-3590-416D-B81C-BBC319D91B79}" type="slidenum">
              <a:rPr lang="ro-RO" smtClean="0"/>
              <a:pPr>
                <a:defRPr/>
              </a:pPr>
              <a:t>‹#›</a:t>
            </a:fld>
            <a:endParaRPr lang="ro-RO"/>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EAB0777-4C60-462E-A92C-CDAFD498799C}" type="datetimeFigureOut">
              <a:rPr lang="en-US" smtClean="0"/>
              <a:pPr/>
              <a:t>11/11/2013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a:defRPr/>
            </a:pPr>
            <a:fld id="{1D57063D-7F28-4942-8096-4A1D5580E98B}" type="slidenum">
              <a:rPr lang="ro-RO" smtClean="0"/>
              <a:pPr>
                <a:defRPr/>
              </a:pPr>
              <a:t>‹#›</a:t>
            </a:fld>
            <a:endParaRPr lang="ro-R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ro-RO"/>
          </a:p>
        </p:txBody>
      </p:sp>
      <p:sp>
        <p:nvSpPr>
          <p:cNvPr id="5" name="Slide Number Placeholder 4"/>
          <p:cNvSpPr>
            <a:spLocks noGrp="1"/>
          </p:cNvSpPr>
          <p:nvPr>
            <p:ph type="sldNum" sz="quarter" idx="12"/>
          </p:nvPr>
        </p:nvSpPr>
        <p:spPr/>
        <p:txBody>
          <a:bodyPr/>
          <a:lstStyle>
            <a:lvl1pPr>
              <a:defRPr/>
            </a:lvl1pPr>
          </a:lstStyle>
          <a:p>
            <a:pPr>
              <a:defRPr/>
            </a:pPr>
            <a:fld id="{1EE7A5DE-42E5-44CF-9876-2085DCAC6FF3}" type="slidenum">
              <a:rPr lang="ro-RO"/>
              <a:pPr>
                <a:defRPr/>
              </a:pPr>
              <a:t>‹#›</a:t>
            </a:fld>
            <a:endParaRPr lang="ro-RO"/>
          </a:p>
        </p:txBody>
      </p:sp>
    </p:spTree>
    <p:extLst>
      <p:ext uri="{BB962C8B-B14F-4D97-AF65-F5344CB8AC3E}">
        <p14:creationId xmlns:p14="http://schemas.microsoft.com/office/powerpoint/2010/main" xmlns="" val="2309754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pPr>
              <a:defRPr/>
            </a:pPr>
            <a:fld id="{2F9E7EB4-650C-47A8-9081-13C541D67033}" type="slidenum">
              <a:rPr lang="ro-RO" smtClean="0"/>
              <a:pPr>
                <a:defRPr/>
              </a:pPr>
              <a:t>‹#›</a:t>
            </a:fld>
            <a:endParaRPr lang="ro-RO" dirty="0"/>
          </a:p>
        </p:txBody>
      </p:sp>
    </p:spTree>
    <p:extLst>
      <p:ext uri="{BB962C8B-B14F-4D97-AF65-F5344CB8AC3E}">
        <p14:creationId xmlns:p14="http://schemas.microsoft.com/office/powerpoint/2010/main" xmlns="" val="1086799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ro-RO"/>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ro-RO"/>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lvl1pPr>
              <a:defRPr/>
            </a:lvl1pPr>
          </a:lstStyle>
          <a:p>
            <a:pPr>
              <a:defRPr/>
            </a:pPr>
            <a:fld id="{6F7DE594-9C28-44CF-9376-AC817F4FC781}" type="slidenum">
              <a:rPr lang="ro-RO"/>
              <a:pPr>
                <a:defRPr/>
              </a:pPr>
              <a:t>‹#›</a:t>
            </a:fld>
            <a:endParaRPr lang="ro-RO"/>
          </a:p>
        </p:txBody>
      </p:sp>
    </p:spTree>
    <p:extLst>
      <p:ext uri="{BB962C8B-B14F-4D97-AF65-F5344CB8AC3E}">
        <p14:creationId xmlns:p14="http://schemas.microsoft.com/office/powerpoint/2010/main" xmlns="" val="721147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ro-RO"/>
          </a:p>
        </p:txBody>
      </p:sp>
      <p:sp>
        <p:nvSpPr>
          <p:cNvPr id="3" name="Picture Placeholder 2"/>
          <p:cNvSpPr>
            <a:spLocks noGrp="1"/>
          </p:cNvSpPr>
          <p:nvPr>
            <p:ph type="pic" idx="1" hasCustomPrompt="1"/>
          </p:nvPr>
        </p:nvSpPr>
        <p:spPr>
          <a:xfrm>
            <a:off x="152400" y="761999"/>
            <a:ext cx="8839200" cy="396557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to paste Charts</a:t>
            </a:r>
            <a:endParaRPr lang="ro-RO" noProof="0" dirty="0"/>
          </a:p>
        </p:txBody>
      </p:sp>
      <p:sp>
        <p:nvSpPr>
          <p:cNvPr id="4" name="Text Placeholder 3"/>
          <p:cNvSpPr>
            <a:spLocks noGrp="1"/>
          </p:cNvSpPr>
          <p:nvPr>
            <p:ph type="body" sz="half" idx="2"/>
          </p:nvPr>
        </p:nvSpPr>
        <p:spPr>
          <a:xfrm>
            <a:off x="152400" y="4800600"/>
            <a:ext cx="8839200" cy="1371600"/>
          </a:xfrm>
          <a:solidFill>
            <a:schemeClr val="bg1">
              <a:lumMod val="85000"/>
            </a:schemeClr>
          </a:solidFill>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7" name="Slide Number Placeholder 6"/>
          <p:cNvSpPr>
            <a:spLocks noGrp="1"/>
          </p:cNvSpPr>
          <p:nvPr>
            <p:ph type="sldNum" sz="quarter" idx="12"/>
          </p:nvPr>
        </p:nvSpPr>
        <p:spPr/>
        <p:txBody>
          <a:bodyPr/>
          <a:lstStyle>
            <a:lvl1pPr>
              <a:defRPr/>
            </a:lvl1pPr>
          </a:lstStyle>
          <a:p>
            <a:pPr>
              <a:defRPr/>
            </a:pPr>
            <a:fld id="{236D8563-0A40-45BF-9347-51E1A732B140}" type="slidenum">
              <a:rPr lang="ro-RO"/>
              <a:pPr>
                <a:defRPr/>
              </a:pPr>
              <a:t>‹#›</a:t>
            </a:fld>
            <a:endParaRPr lang="ro-RO" dirty="0"/>
          </a:p>
        </p:txBody>
      </p:sp>
      <p:sp>
        <p:nvSpPr>
          <p:cNvPr id="6" name="Title 1"/>
          <p:cNvSpPr txBox="1">
            <a:spLocks/>
          </p:cNvSpPr>
          <p:nvPr userDrawn="1"/>
        </p:nvSpPr>
        <p:spPr bwMode="auto">
          <a:xfrm>
            <a:off x="457200" y="0"/>
            <a:ext cx="8229600" cy="736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rtl="0" fontAlgn="base">
              <a:spcBef>
                <a:spcPct val="0"/>
              </a:spcBef>
              <a:spcAft>
                <a:spcPct val="0"/>
              </a:spcAft>
              <a:defRPr sz="2400" b="0" kern="1200">
                <a:solidFill>
                  <a:schemeClr val="bg1"/>
                </a:solidFill>
                <a:latin typeface="+mj-lt"/>
                <a:ea typeface="+mj-ea"/>
                <a:cs typeface="+mj-cs"/>
              </a:defRPr>
            </a:lvl1pPr>
            <a:lvl2pPr algn="l" rtl="0" fontAlgn="base">
              <a:spcBef>
                <a:spcPct val="0"/>
              </a:spcBef>
              <a:spcAft>
                <a:spcPct val="0"/>
              </a:spcAft>
              <a:defRPr sz="3200">
                <a:solidFill>
                  <a:schemeClr val="bg1"/>
                </a:solidFill>
                <a:latin typeface="Calibri" pitchFamily="34" charset="0"/>
              </a:defRPr>
            </a:lvl2pPr>
            <a:lvl3pPr algn="l" rtl="0" fontAlgn="base">
              <a:spcBef>
                <a:spcPct val="0"/>
              </a:spcBef>
              <a:spcAft>
                <a:spcPct val="0"/>
              </a:spcAft>
              <a:defRPr sz="3200">
                <a:solidFill>
                  <a:schemeClr val="bg1"/>
                </a:solidFill>
                <a:latin typeface="Calibri" pitchFamily="34" charset="0"/>
              </a:defRPr>
            </a:lvl3pPr>
            <a:lvl4pPr algn="l" rtl="0" fontAlgn="base">
              <a:spcBef>
                <a:spcPct val="0"/>
              </a:spcBef>
              <a:spcAft>
                <a:spcPct val="0"/>
              </a:spcAft>
              <a:defRPr sz="3200">
                <a:solidFill>
                  <a:schemeClr val="bg1"/>
                </a:solidFill>
                <a:latin typeface="Calibri" pitchFamily="34" charset="0"/>
              </a:defRPr>
            </a:lvl4pPr>
            <a:lvl5pPr algn="l" rtl="0" fontAlgn="base">
              <a:spcBef>
                <a:spcPct val="0"/>
              </a:spcBef>
              <a:spcAft>
                <a:spcPct val="0"/>
              </a:spcAft>
              <a:defRPr sz="3200">
                <a:solidFill>
                  <a:schemeClr val="bg1"/>
                </a:solidFill>
                <a:latin typeface="Calibri" pitchFamily="34" charset="0"/>
              </a:defRPr>
            </a:lvl5pPr>
            <a:lvl6pPr marL="457200" algn="l" rtl="0" fontAlgn="base">
              <a:spcBef>
                <a:spcPct val="0"/>
              </a:spcBef>
              <a:spcAft>
                <a:spcPct val="0"/>
              </a:spcAft>
              <a:defRPr sz="3200">
                <a:solidFill>
                  <a:schemeClr val="bg1"/>
                </a:solidFill>
                <a:latin typeface="Calibri" pitchFamily="34" charset="0"/>
              </a:defRPr>
            </a:lvl6pPr>
            <a:lvl7pPr marL="914400" algn="l" rtl="0" fontAlgn="base">
              <a:spcBef>
                <a:spcPct val="0"/>
              </a:spcBef>
              <a:spcAft>
                <a:spcPct val="0"/>
              </a:spcAft>
              <a:defRPr sz="3200">
                <a:solidFill>
                  <a:schemeClr val="bg1"/>
                </a:solidFill>
                <a:latin typeface="Calibri" pitchFamily="34" charset="0"/>
              </a:defRPr>
            </a:lvl7pPr>
            <a:lvl8pPr marL="1371600" algn="l" rtl="0" fontAlgn="base">
              <a:spcBef>
                <a:spcPct val="0"/>
              </a:spcBef>
              <a:spcAft>
                <a:spcPct val="0"/>
              </a:spcAft>
              <a:defRPr sz="3200">
                <a:solidFill>
                  <a:schemeClr val="bg1"/>
                </a:solidFill>
                <a:latin typeface="Calibri" pitchFamily="34" charset="0"/>
              </a:defRPr>
            </a:lvl8pPr>
            <a:lvl9pPr marL="1828800" algn="l" rtl="0" fontAlgn="base">
              <a:spcBef>
                <a:spcPct val="0"/>
              </a:spcBef>
              <a:spcAft>
                <a:spcPct val="0"/>
              </a:spcAft>
              <a:defRPr sz="3200">
                <a:solidFill>
                  <a:schemeClr val="bg1"/>
                </a:solidFill>
                <a:latin typeface="Calibri" pitchFamily="34" charset="0"/>
              </a:defRPr>
            </a:lvl9pPr>
          </a:lstStyle>
          <a:p>
            <a:endParaRPr lang="ro-RO" dirty="0">
              <a:solidFill>
                <a:prstClr val="white"/>
              </a:solidFill>
            </a:endParaRPr>
          </a:p>
        </p:txBody>
      </p:sp>
    </p:spTree>
    <p:extLst>
      <p:ext uri="{BB962C8B-B14F-4D97-AF65-F5344CB8AC3E}">
        <p14:creationId xmlns:p14="http://schemas.microsoft.com/office/powerpoint/2010/main" xmlns="" val="150036502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42"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slideLayout" Target="../slideLayouts/slideLayout4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4" Type="http://schemas.openxmlformats.org/officeDocument/2006/relationships/image" Target="../media/image2.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9.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theme" Target="../theme/theme2.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1" name="Rectangle 10"/>
          <p:cNvSpPr/>
          <p:nvPr userDrawn="1"/>
        </p:nvSpPr>
        <p:spPr>
          <a:xfrm>
            <a:off x="0" y="0"/>
            <a:ext cx="9144000" cy="762000"/>
          </a:xfrm>
          <a:prstGeom prst="rect">
            <a:avLst/>
          </a:prstGeom>
          <a:solidFill>
            <a:srgbClr val="4C24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base">
              <a:spcBef>
                <a:spcPct val="0"/>
              </a:spcBef>
              <a:spcAft>
                <a:spcPct val="0"/>
              </a:spcAft>
            </a:pPr>
            <a:endParaRPr lang="en-US" dirty="0">
              <a:solidFill>
                <a:prstClr val="white"/>
              </a:solidFill>
            </a:endParaRP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ro-RO" dirty="0" smtClean="0"/>
          </a:p>
        </p:txBody>
      </p:sp>
      <p:sp>
        <p:nvSpPr>
          <p:cNvPr id="6" name="Slide Number Placeholder 5"/>
          <p:cNvSpPr>
            <a:spLocks noGrp="1"/>
          </p:cNvSpPr>
          <p:nvPr>
            <p:ph type="sldNum" sz="quarter" idx="4"/>
          </p:nvPr>
        </p:nvSpPr>
        <p:spPr>
          <a:xfrm>
            <a:off x="3505200" y="6489032"/>
            <a:ext cx="2133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rgbClr val="919194"/>
                </a:solidFill>
                <a:latin typeface="+mn-lt"/>
              </a:defRPr>
            </a:lvl1pPr>
          </a:lstStyle>
          <a:p>
            <a:pPr>
              <a:defRPr/>
            </a:pPr>
            <a:fld id="{83B40FF6-5787-9E4F-B99A-819C893DFBFF}" type="slidenum">
              <a:rPr lang="ro-RO"/>
              <a:pPr>
                <a:defRPr/>
              </a:pPr>
              <a:t>‹#›</a:t>
            </a:fld>
            <a:endParaRPr lang="ro-RO" dirty="0"/>
          </a:p>
        </p:txBody>
      </p:sp>
      <p:sp>
        <p:nvSpPr>
          <p:cNvPr id="2053" name="Title Placeholder 1"/>
          <p:cNvSpPr>
            <a:spLocks noGrp="1"/>
          </p:cNvSpPr>
          <p:nvPr>
            <p:ph type="title"/>
          </p:nvPr>
        </p:nvSpPr>
        <p:spPr bwMode="auto">
          <a:xfrm>
            <a:off x="457200" y="0"/>
            <a:ext cx="8229600" cy="736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endParaRPr lang="ro-RO" dirty="0" smtClean="0"/>
          </a:p>
        </p:txBody>
      </p:sp>
      <p:pic>
        <p:nvPicPr>
          <p:cNvPr id="9" name="Picture 8" descr="SBI_logo_March_2011.jpg"/>
          <p:cNvPicPr>
            <a:picLocks noChangeAspect="1"/>
          </p:cNvPicPr>
          <p:nvPr userDrawn="1"/>
        </p:nvPicPr>
        <p:blipFill>
          <a:blip r:embed="rId43" cstate="print">
            <a:clrChange>
              <a:clrFrom>
                <a:srgbClr val="FFFFFF"/>
              </a:clrFrom>
              <a:clrTo>
                <a:srgbClr val="FFFFFF">
                  <a:alpha val="0"/>
                </a:srgbClr>
              </a:clrTo>
            </a:clrChange>
          </a:blip>
          <a:stretch>
            <a:fillRect/>
          </a:stretch>
        </p:blipFill>
        <p:spPr>
          <a:xfrm>
            <a:off x="7924800" y="6046050"/>
            <a:ext cx="765186" cy="811950"/>
          </a:xfrm>
          <a:prstGeom prst="rect">
            <a:avLst/>
          </a:prstGeom>
        </p:spPr>
      </p:pic>
      <p:pic>
        <p:nvPicPr>
          <p:cNvPr id="110594" name="Picture 2" descr="http://www.shelterafrique.org/images/logo.jpg"/>
          <p:cNvPicPr>
            <a:picLocks noChangeAspect="1" noChangeArrowheads="1"/>
          </p:cNvPicPr>
          <p:nvPr userDrawn="1"/>
        </p:nvPicPr>
        <p:blipFill>
          <a:blip r:embed="rId44" cstate="print"/>
          <a:srcRect l="1481" r="65926" b="13726"/>
          <a:stretch>
            <a:fillRect/>
          </a:stretch>
        </p:blipFill>
        <p:spPr bwMode="auto">
          <a:xfrm>
            <a:off x="6858000" y="6172200"/>
            <a:ext cx="1066800" cy="533400"/>
          </a:xfrm>
          <a:prstGeom prst="rect">
            <a:avLst/>
          </a:prstGeom>
          <a:noFill/>
        </p:spPr>
      </p:pic>
    </p:spTree>
    <p:extLst>
      <p:ext uri="{BB962C8B-B14F-4D97-AF65-F5344CB8AC3E}">
        <p14:creationId xmlns:p14="http://schemas.microsoft.com/office/powerpoint/2010/main" xmlns="" val="3386135122"/>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 id="2147483852" r:id="rId12"/>
    <p:sldLayoutId id="2147483853" r:id="rId13"/>
    <p:sldLayoutId id="2147483854" r:id="rId14"/>
    <p:sldLayoutId id="2147483855" r:id="rId15"/>
    <p:sldLayoutId id="2147483856" r:id="rId16"/>
    <p:sldLayoutId id="2147483857" r:id="rId17"/>
    <p:sldLayoutId id="2147483858" r:id="rId18"/>
    <p:sldLayoutId id="2147483859" r:id="rId19"/>
    <p:sldLayoutId id="2147483860" r:id="rId20"/>
    <p:sldLayoutId id="2147483861" r:id="rId21"/>
    <p:sldLayoutId id="2147483862" r:id="rId22"/>
    <p:sldLayoutId id="2147483863" r:id="rId23"/>
    <p:sldLayoutId id="2147483864" r:id="rId24"/>
    <p:sldLayoutId id="2147483865" r:id="rId25"/>
    <p:sldLayoutId id="2147483866" r:id="rId26"/>
    <p:sldLayoutId id="2147483867" r:id="rId27"/>
    <p:sldLayoutId id="2147483868" r:id="rId28"/>
    <p:sldLayoutId id="2147483869" r:id="rId29"/>
    <p:sldLayoutId id="2147483870" r:id="rId30"/>
    <p:sldLayoutId id="2147483871" r:id="rId31"/>
    <p:sldLayoutId id="2147483872" r:id="rId32"/>
    <p:sldLayoutId id="2147483873" r:id="rId33"/>
    <p:sldLayoutId id="2147483874" r:id="rId34"/>
    <p:sldLayoutId id="2147483875" r:id="rId35"/>
    <p:sldLayoutId id="2147483876" r:id="rId36"/>
    <p:sldLayoutId id="2147483877" r:id="rId37"/>
    <p:sldLayoutId id="2147483878" r:id="rId38"/>
    <p:sldLayoutId id="2147483879" r:id="rId39"/>
    <p:sldLayoutId id="2147483880" r:id="rId40"/>
    <p:sldLayoutId id="2147483881" r:id="rId41"/>
  </p:sldLayoutIdLst>
  <p:timing>
    <p:tnLst>
      <p:par>
        <p:cTn id="1" dur="indefinite" restart="never" nodeType="tmRoot"/>
      </p:par>
    </p:tnLst>
  </p:timing>
  <p:hf hdr="0" ftr="0" dt="0"/>
  <p:txStyles>
    <p:titleStyle>
      <a:lvl1pPr algn="l" rtl="0" fontAlgn="base">
        <a:spcBef>
          <a:spcPct val="0"/>
        </a:spcBef>
        <a:spcAft>
          <a:spcPct val="0"/>
        </a:spcAft>
        <a:defRPr sz="2400" b="0" kern="1200">
          <a:solidFill>
            <a:schemeClr val="bg1"/>
          </a:solidFill>
          <a:latin typeface="+mj-lt"/>
          <a:ea typeface="+mj-ea"/>
          <a:cs typeface="+mj-cs"/>
        </a:defRPr>
      </a:lvl1pPr>
      <a:lvl2pPr algn="l" rtl="0" fontAlgn="base">
        <a:spcBef>
          <a:spcPct val="0"/>
        </a:spcBef>
        <a:spcAft>
          <a:spcPct val="0"/>
        </a:spcAft>
        <a:defRPr sz="3200">
          <a:solidFill>
            <a:schemeClr val="bg1"/>
          </a:solidFill>
          <a:latin typeface="Calibri" pitchFamily="34" charset="0"/>
        </a:defRPr>
      </a:lvl2pPr>
      <a:lvl3pPr algn="l" rtl="0" fontAlgn="base">
        <a:spcBef>
          <a:spcPct val="0"/>
        </a:spcBef>
        <a:spcAft>
          <a:spcPct val="0"/>
        </a:spcAft>
        <a:defRPr sz="3200">
          <a:solidFill>
            <a:schemeClr val="bg1"/>
          </a:solidFill>
          <a:latin typeface="Calibri" pitchFamily="34" charset="0"/>
        </a:defRPr>
      </a:lvl3pPr>
      <a:lvl4pPr algn="l" rtl="0" fontAlgn="base">
        <a:spcBef>
          <a:spcPct val="0"/>
        </a:spcBef>
        <a:spcAft>
          <a:spcPct val="0"/>
        </a:spcAft>
        <a:defRPr sz="3200">
          <a:solidFill>
            <a:schemeClr val="bg1"/>
          </a:solidFill>
          <a:latin typeface="Calibri" pitchFamily="34" charset="0"/>
        </a:defRPr>
      </a:lvl4pPr>
      <a:lvl5pPr algn="l" rtl="0" fontAlgn="base">
        <a:spcBef>
          <a:spcPct val="0"/>
        </a:spcBef>
        <a:spcAft>
          <a:spcPct val="0"/>
        </a:spcAft>
        <a:defRPr sz="3200">
          <a:solidFill>
            <a:schemeClr val="bg1"/>
          </a:solidFill>
          <a:latin typeface="Calibri" pitchFamily="34" charset="0"/>
        </a:defRPr>
      </a:lvl5pPr>
      <a:lvl6pPr marL="457200" algn="l" rtl="0" fontAlgn="base">
        <a:spcBef>
          <a:spcPct val="0"/>
        </a:spcBef>
        <a:spcAft>
          <a:spcPct val="0"/>
        </a:spcAft>
        <a:defRPr sz="3200">
          <a:solidFill>
            <a:schemeClr val="bg1"/>
          </a:solidFill>
          <a:latin typeface="Calibri" pitchFamily="34" charset="0"/>
        </a:defRPr>
      </a:lvl6pPr>
      <a:lvl7pPr marL="914400" algn="l" rtl="0" fontAlgn="base">
        <a:spcBef>
          <a:spcPct val="0"/>
        </a:spcBef>
        <a:spcAft>
          <a:spcPct val="0"/>
        </a:spcAft>
        <a:defRPr sz="3200">
          <a:solidFill>
            <a:schemeClr val="bg1"/>
          </a:solidFill>
          <a:latin typeface="Calibri" pitchFamily="34" charset="0"/>
        </a:defRPr>
      </a:lvl7pPr>
      <a:lvl8pPr marL="1371600" algn="l" rtl="0" fontAlgn="base">
        <a:spcBef>
          <a:spcPct val="0"/>
        </a:spcBef>
        <a:spcAft>
          <a:spcPct val="0"/>
        </a:spcAft>
        <a:defRPr sz="3200">
          <a:solidFill>
            <a:schemeClr val="bg1"/>
          </a:solidFill>
          <a:latin typeface="Calibri" pitchFamily="34" charset="0"/>
        </a:defRPr>
      </a:lvl8pPr>
      <a:lvl9pPr marL="1828800" algn="l" rtl="0" fontAlgn="base">
        <a:spcBef>
          <a:spcPct val="0"/>
        </a:spcBef>
        <a:spcAft>
          <a:spcPct val="0"/>
        </a:spcAft>
        <a:defRPr sz="3200">
          <a:solidFill>
            <a:schemeClr val="bg1"/>
          </a:solidFill>
          <a:latin typeface="Calibri" pitchFamily="34" charset="0"/>
        </a:defRPr>
      </a:lvl9pPr>
    </p:titleStyle>
    <p:bodyStyle>
      <a:lvl1pPr marL="342900" indent="-342900" algn="l" rtl="0" fontAlgn="base">
        <a:spcBef>
          <a:spcPct val="20000"/>
        </a:spcBef>
        <a:spcAft>
          <a:spcPct val="0"/>
        </a:spcAft>
        <a:buClr>
          <a:schemeClr val="tx1">
            <a:lumMod val="85000"/>
            <a:lumOff val="15000"/>
          </a:schemeClr>
        </a:buClr>
        <a:buFont typeface="Courier New" pitchFamily="49" charset="0"/>
        <a:buChar char="o"/>
        <a:defRPr sz="2800" kern="1200">
          <a:solidFill>
            <a:schemeClr val="tx1"/>
          </a:solidFill>
          <a:latin typeface="+mn-lt"/>
          <a:ea typeface="+mn-ea"/>
          <a:cs typeface="+mn-cs"/>
        </a:defRPr>
      </a:lvl1pPr>
      <a:lvl2pPr marL="742950" indent="-285750" algn="l" rtl="0" fontAlgn="base">
        <a:spcBef>
          <a:spcPct val="20000"/>
        </a:spcBef>
        <a:spcAft>
          <a:spcPct val="0"/>
        </a:spcAft>
        <a:buClr>
          <a:schemeClr val="tx1">
            <a:lumMod val="85000"/>
            <a:lumOff val="15000"/>
          </a:schemeClr>
        </a:buClr>
        <a:buFont typeface="Wingdings" pitchFamily="2" charset="2"/>
        <a:buChar char="§"/>
        <a:defRPr sz="2400" kern="1200">
          <a:solidFill>
            <a:schemeClr val="tx1"/>
          </a:solidFill>
          <a:latin typeface="+mn-lt"/>
          <a:ea typeface="+mn-ea"/>
          <a:cs typeface="+mn-cs"/>
        </a:defRPr>
      </a:lvl2pPr>
      <a:lvl3pPr marL="1143000" indent="-228600" algn="l" rtl="0" fontAlgn="base">
        <a:spcBef>
          <a:spcPct val="20000"/>
        </a:spcBef>
        <a:spcAft>
          <a:spcPct val="0"/>
        </a:spcAft>
        <a:buClr>
          <a:schemeClr val="tx1">
            <a:lumMod val="85000"/>
            <a:lumOff val="15000"/>
          </a:schemeClr>
        </a:buClr>
        <a:buFont typeface="Arial"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Clr>
          <a:schemeClr val="tx1">
            <a:lumMod val="85000"/>
            <a:lumOff val="15000"/>
          </a:schemeClr>
        </a:buClr>
        <a:buFont typeface="Wingdings" pitchFamily="2" charset="2"/>
        <a:buChar char="Ø"/>
        <a:defRPr kern="1200">
          <a:solidFill>
            <a:schemeClr val="tx1"/>
          </a:solidFill>
          <a:latin typeface="+mn-lt"/>
          <a:ea typeface="+mn-ea"/>
          <a:cs typeface="+mn-cs"/>
        </a:defRPr>
      </a:lvl4pPr>
      <a:lvl5pPr marL="2057400" indent="-228600" algn="l" rtl="0" fontAlgn="base">
        <a:spcBef>
          <a:spcPct val="20000"/>
        </a:spcBef>
        <a:spcAft>
          <a:spcPct val="0"/>
        </a:spcAft>
        <a:buClr>
          <a:schemeClr val="tx1">
            <a:lumMod val="85000"/>
            <a:lumOff val="15000"/>
          </a:schemeClr>
        </a:buClr>
        <a:buFont typeface="Wingdings" pitchFamily="2" charset="2"/>
        <a:buChar char="ü"/>
        <a:defRPr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EAB0777-4C60-462E-A92C-CDAFD498799C}" type="datetimeFigureOut">
              <a:rPr lang="en-US" smtClean="0"/>
              <a:pPr/>
              <a:t>11/11/2013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83B40FF6-5787-9E4F-B99A-819C893DFBFF}" type="slidenum">
              <a:rPr lang="ro-RO" smtClean="0"/>
              <a:pPr>
                <a:defRPr/>
              </a:pPr>
              <a:t>‹#›</a:t>
            </a:fld>
            <a:endParaRPr lang="ro-RO"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039" r:id="rId1"/>
    <p:sldLayoutId id="2147484040" r:id="rId2"/>
    <p:sldLayoutId id="2147484041" r:id="rId3"/>
    <p:sldLayoutId id="2147484042" r:id="rId4"/>
    <p:sldLayoutId id="2147484043" r:id="rId5"/>
    <p:sldLayoutId id="2147484044" r:id="rId6"/>
    <p:sldLayoutId id="2147484045" r:id="rId7"/>
    <p:sldLayoutId id="2147484046" r:id="rId8"/>
    <p:sldLayoutId id="2147484047" r:id="rId9"/>
    <p:sldLayoutId id="2147484048" r:id="rId10"/>
    <p:sldLayoutId id="2147484049"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8.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4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43.xml"/><Relationship Id="rId5" Type="http://schemas.openxmlformats.org/officeDocument/2006/relationships/image" Target="../media/image8.gif"/><Relationship Id="rId4" Type="http://schemas.openxmlformats.org/officeDocument/2006/relationships/image" Target="../media/image7.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09600"/>
            <a:ext cx="7772400" cy="2743200"/>
          </a:xfrm>
        </p:spPr>
        <p:txBody>
          <a:bodyPr>
            <a:normAutofit/>
          </a:bodyPr>
          <a:lstStyle/>
          <a:p>
            <a:r>
              <a:rPr lang="en-US" sz="2800" b="1" i="0" dirty="0" smtClean="0">
                <a:solidFill>
                  <a:srgbClr val="000000"/>
                </a:solidFill>
                <a:effectLst/>
                <a:latin typeface="times new roman"/>
              </a:rPr>
              <a:t>Housing Challenges and Role of Construction Industry: Asian Scenario </a:t>
            </a:r>
            <a:r>
              <a:rPr lang="en-US" sz="3600" b="1" i="0" dirty="0" smtClean="0">
                <a:solidFill>
                  <a:srgbClr val="000000"/>
                </a:solidFill>
                <a:effectLst/>
                <a:latin typeface="times new roman"/>
              </a:rPr>
              <a:t/>
            </a:r>
            <a:br>
              <a:rPr lang="en-US" sz="3600" b="1" i="0" dirty="0" smtClean="0">
                <a:solidFill>
                  <a:srgbClr val="000000"/>
                </a:solidFill>
                <a:effectLst/>
                <a:latin typeface="times new roman"/>
              </a:rPr>
            </a:br>
            <a:r>
              <a:rPr lang="en-US" sz="2400" b="1" dirty="0" smtClean="0">
                <a:solidFill>
                  <a:srgbClr val="000000"/>
                </a:solidFill>
                <a:latin typeface="times new roman"/>
              </a:rPr>
              <a:t>Presentation By:</a:t>
            </a:r>
            <a:br>
              <a:rPr lang="en-US" sz="2400" b="1" dirty="0" smtClean="0">
                <a:solidFill>
                  <a:srgbClr val="000000"/>
                </a:solidFill>
                <a:latin typeface="times new roman"/>
              </a:rPr>
            </a:br>
            <a:r>
              <a:rPr lang="en-US" sz="2400" b="1" dirty="0" smtClean="0">
                <a:solidFill>
                  <a:srgbClr val="FFFF00"/>
                </a:solidFill>
                <a:latin typeface="times new roman"/>
              </a:rPr>
              <a:t>Zaigham M. </a:t>
            </a:r>
            <a:r>
              <a:rPr lang="en-US" sz="2400" b="1" dirty="0" err="1" smtClean="0">
                <a:solidFill>
                  <a:srgbClr val="FFFF00"/>
                </a:solidFill>
                <a:latin typeface="times new roman"/>
              </a:rPr>
              <a:t>Rizvi</a:t>
            </a:r>
            <a:endParaRPr lang="en-US" sz="2400" dirty="0"/>
          </a:p>
        </p:txBody>
      </p:sp>
      <p:sp>
        <p:nvSpPr>
          <p:cNvPr id="3" name="Subtitle 2"/>
          <p:cNvSpPr>
            <a:spLocks noGrp="1"/>
          </p:cNvSpPr>
          <p:nvPr>
            <p:ph type="subTitle" idx="1"/>
          </p:nvPr>
        </p:nvSpPr>
        <p:spPr>
          <a:xfrm>
            <a:off x="609600" y="4572000"/>
            <a:ext cx="7854696" cy="1572064"/>
          </a:xfrm>
        </p:spPr>
        <p:txBody>
          <a:bodyPr>
            <a:normAutofit/>
          </a:bodyPr>
          <a:lstStyle/>
          <a:p>
            <a:r>
              <a:rPr lang="en-US" sz="2400" dirty="0" smtClean="0"/>
              <a:t>9</a:t>
            </a:r>
            <a:r>
              <a:rPr lang="en-US" sz="2400" baseline="30000" dirty="0" smtClean="0"/>
              <a:t>th</a:t>
            </a:r>
            <a:r>
              <a:rPr lang="en-US" sz="2400" dirty="0" smtClean="0"/>
              <a:t> Build Asia Conference on</a:t>
            </a:r>
          </a:p>
          <a:p>
            <a:r>
              <a:rPr lang="en-US" sz="2400" dirty="0" smtClean="0"/>
              <a:t>Construction Industry and Economy</a:t>
            </a:r>
          </a:p>
          <a:p>
            <a:r>
              <a:rPr lang="en-US" sz="2400" dirty="0" smtClean="0"/>
              <a:t>November 19</a:t>
            </a:r>
            <a:r>
              <a:rPr lang="en-US" sz="2400" baseline="30000" dirty="0" smtClean="0"/>
              <a:t>th</a:t>
            </a:r>
            <a:r>
              <a:rPr lang="en-US" sz="2400" dirty="0" smtClean="0"/>
              <a:t>, 2013 Expo Center Karachi </a:t>
            </a:r>
            <a:endParaRPr lang="en-US" sz="2400" dirty="0" smtClean="0"/>
          </a:p>
          <a:p>
            <a:endParaRPr lang="en-US" dirty="0"/>
          </a:p>
        </p:txBody>
      </p:sp>
    </p:spTree>
    <p:extLst>
      <p:ext uri="{BB962C8B-B14F-4D97-AF65-F5344CB8AC3E}">
        <p14:creationId xmlns:p14="http://schemas.microsoft.com/office/powerpoint/2010/main" xmlns="" val="976227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04088"/>
          </a:xfrm>
        </p:spPr>
        <p:txBody>
          <a:bodyPr>
            <a:normAutofit fontScale="90000"/>
          </a:bodyPr>
          <a:lstStyle/>
          <a:p>
            <a:r>
              <a:rPr lang="en-US" dirty="0" smtClean="0"/>
              <a:t>Slums Prevalence in Asia</a:t>
            </a:r>
            <a:endParaRPr lang="en-GB" dirty="0"/>
          </a:p>
        </p:txBody>
      </p:sp>
      <p:sp>
        <p:nvSpPr>
          <p:cNvPr id="3" name="Content Placeholder 2"/>
          <p:cNvSpPr>
            <a:spLocks noGrp="1"/>
          </p:cNvSpPr>
          <p:nvPr>
            <p:ph idx="1"/>
          </p:nvPr>
        </p:nvSpPr>
        <p:spPr/>
        <p:txBody>
          <a:bodyPr>
            <a:normAutofit fontScale="77500" lnSpcReduction="20000"/>
          </a:bodyPr>
          <a:lstStyle/>
          <a:p>
            <a:pPr>
              <a:spcAft>
                <a:spcPts val="600"/>
              </a:spcAft>
            </a:pPr>
            <a:r>
              <a:rPr lang="en-US" dirty="0" smtClean="0"/>
              <a:t>Afghanistan: 80% of Kabul’s population (2.44 </a:t>
            </a:r>
            <a:r>
              <a:rPr lang="en-US" dirty="0" err="1" smtClean="0"/>
              <a:t>mn</a:t>
            </a:r>
            <a:r>
              <a:rPr lang="en-US" dirty="0" smtClean="0"/>
              <a:t>) live in slums or damaged/destroyed housing</a:t>
            </a:r>
          </a:p>
          <a:p>
            <a:pPr>
              <a:spcAft>
                <a:spcPts val="600"/>
              </a:spcAft>
            </a:pPr>
            <a:r>
              <a:rPr lang="en-US" dirty="0" smtClean="0"/>
              <a:t>Bangladesh: 2,100 slums.  In Dhaka, 2 </a:t>
            </a:r>
            <a:r>
              <a:rPr lang="en-US" dirty="0" err="1" smtClean="0"/>
              <a:t>mn</a:t>
            </a:r>
            <a:r>
              <a:rPr lang="en-US" dirty="0" smtClean="0"/>
              <a:t> people live either in slums or are without any proper shelter </a:t>
            </a:r>
          </a:p>
          <a:p>
            <a:pPr>
              <a:spcAft>
                <a:spcPts val="600"/>
              </a:spcAft>
            </a:pPr>
            <a:r>
              <a:rPr lang="en-US" dirty="0" smtClean="0"/>
              <a:t>India: 52,000 slums providing housing to 8 </a:t>
            </a:r>
            <a:r>
              <a:rPr lang="en-US" dirty="0" err="1" smtClean="0"/>
              <a:t>mn</a:t>
            </a:r>
            <a:r>
              <a:rPr lang="en-US" dirty="0" smtClean="0"/>
              <a:t> people (about 14% of the total urban population)</a:t>
            </a:r>
          </a:p>
          <a:p>
            <a:pPr>
              <a:spcAft>
                <a:spcPts val="600"/>
              </a:spcAft>
            </a:pPr>
            <a:r>
              <a:rPr lang="en-US" dirty="0" smtClean="0"/>
              <a:t>Pakistan: Karachi alone has between 600-800 slums sheltering 7.6 </a:t>
            </a:r>
            <a:r>
              <a:rPr lang="en-US" dirty="0" err="1" smtClean="0"/>
              <a:t>mn</a:t>
            </a:r>
            <a:r>
              <a:rPr lang="en-US" dirty="0" smtClean="0"/>
              <a:t> people (1 million households) out of the total city’s population of 15.1 </a:t>
            </a:r>
            <a:r>
              <a:rPr lang="en-US" dirty="0" err="1" smtClean="0"/>
              <a:t>mn</a:t>
            </a:r>
            <a:r>
              <a:rPr lang="en-US" dirty="0" smtClean="0"/>
              <a:t> people</a:t>
            </a:r>
          </a:p>
          <a:p>
            <a:pPr>
              <a:spcAft>
                <a:spcPts val="600"/>
              </a:spcAft>
            </a:pPr>
            <a:r>
              <a:rPr lang="en-US" dirty="0" smtClean="0"/>
              <a:t>Sri Lanka: A considerable share of the population of Sri Lanka lives in plantations, slums or  shanties</a:t>
            </a:r>
          </a:p>
          <a:p>
            <a:pPr>
              <a:spcAft>
                <a:spcPts val="600"/>
              </a:spcAft>
            </a:pPr>
            <a:r>
              <a:rPr lang="en-US" dirty="0" smtClean="0"/>
              <a:t>Mongolia: 51% of the population residing in temporary ‘</a:t>
            </a:r>
            <a:r>
              <a:rPr lang="en-US" dirty="0" err="1" smtClean="0"/>
              <a:t>ger</a:t>
            </a:r>
            <a:r>
              <a:rPr lang="en-US" dirty="0" smtClean="0"/>
              <a:t>’ dwellings</a:t>
            </a:r>
          </a:p>
          <a:p>
            <a:pPr>
              <a:spcAft>
                <a:spcPts val="600"/>
              </a:spcAft>
            </a:pPr>
            <a:r>
              <a:rPr lang="en-US" dirty="0" smtClean="0"/>
              <a:t>Indonesia: 17.2 </a:t>
            </a:r>
            <a:r>
              <a:rPr lang="en-US" dirty="0" err="1" smtClean="0"/>
              <a:t>mn</a:t>
            </a:r>
            <a:r>
              <a:rPr lang="en-US" dirty="0" smtClean="0"/>
              <a:t> families live in approximately 10,000 slum areas</a:t>
            </a:r>
          </a:p>
        </p:txBody>
      </p:sp>
      <p:sp>
        <p:nvSpPr>
          <p:cNvPr id="4" name="Footer Placeholder 3"/>
          <p:cNvSpPr>
            <a:spLocks noGrp="1"/>
          </p:cNvSpPr>
          <p:nvPr>
            <p:ph type="ftr" sz="quarter" idx="11"/>
          </p:nvPr>
        </p:nvSpPr>
        <p:spPr/>
        <p:txBody>
          <a:bodyPr/>
          <a:lstStyle/>
          <a:p>
            <a:r>
              <a:rPr lang="en-US" smtClean="0">
                <a:solidFill>
                  <a:prstClr val="black"/>
                </a:solidFill>
              </a:rPr>
              <a:t>Presentation on Housing and Housing Finance by Zaigham Rizvi</a:t>
            </a:r>
            <a:endParaRPr lang="en-US" dirty="0" smtClean="0">
              <a:solidFill>
                <a:prstClr val="black"/>
              </a:solidFill>
            </a:endParaRPr>
          </a:p>
        </p:txBody>
      </p:sp>
      <p:sp>
        <p:nvSpPr>
          <p:cNvPr id="5" name="Slide Number Placeholder 4"/>
          <p:cNvSpPr>
            <a:spLocks noGrp="1"/>
          </p:cNvSpPr>
          <p:nvPr>
            <p:ph type="sldNum" sz="quarter" idx="12"/>
          </p:nvPr>
        </p:nvSpPr>
        <p:spPr/>
        <p:txBody>
          <a:bodyPr/>
          <a:lstStyle/>
          <a:p>
            <a:fld id="{0D03FCAF-3107-4F14-97F4-3C7779A2A693}"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xmlns="" val="6513238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Urban Realities – A glimpse into reality</a:t>
            </a:r>
            <a:endParaRPr lang="en-GB" dirty="0"/>
          </a:p>
        </p:txBody>
      </p:sp>
      <p:sp>
        <p:nvSpPr>
          <p:cNvPr id="6" name="Footer Placeholder 5"/>
          <p:cNvSpPr>
            <a:spLocks noGrp="1"/>
          </p:cNvSpPr>
          <p:nvPr>
            <p:ph type="ftr" sz="quarter" idx="11"/>
          </p:nvPr>
        </p:nvSpPr>
        <p:spPr/>
        <p:txBody>
          <a:bodyPr/>
          <a:lstStyle/>
          <a:p>
            <a:r>
              <a:rPr lang="en-US" smtClean="0">
                <a:solidFill>
                  <a:prstClr val="black"/>
                </a:solidFill>
              </a:rPr>
              <a:t>Presentation on Housing and Housing Finance by Zaigham Rizvi</a:t>
            </a:r>
            <a:endParaRPr lang="en-US" dirty="0" smtClean="0">
              <a:solidFill>
                <a:prstClr val="black"/>
              </a:solidFill>
            </a:endParaRPr>
          </a:p>
        </p:txBody>
      </p:sp>
      <p:sp>
        <p:nvSpPr>
          <p:cNvPr id="7" name="Slide Number Placeholder 6"/>
          <p:cNvSpPr>
            <a:spLocks noGrp="1"/>
          </p:cNvSpPr>
          <p:nvPr>
            <p:ph type="sldNum" sz="quarter" idx="12"/>
          </p:nvPr>
        </p:nvSpPr>
        <p:spPr/>
        <p:txBody>
          <a:bodyPr/>
          <a:lstStyle/>
          <a:p>
            <a:fld id="{0D03FCAF-3107-4F14-97F4-3C7779A2A693}" type="slidenum">
              <a:rPr lang="en-US" smtClean="0">
                <a:solidFill>
                  <a:prstClr val="black"/>
                </a:solidFill>
              </a:rPr>
              <a:pPr/>
              <a:t>11</a:t>
            </a:fld>
            <a:endParaRPr lang="en-US" dirty="0">
              <a:solidFill>
                <a:prstClr val="black"/>
              </a:solidFill>
            </a:endParaRPr>
          </a:p>
        </p:txBody>
      </p:sp>
      <p:pic>
        <p:nvPicPr>
          <p:cNvPr id="4" name="Picture 3" descr="slumsanitation"/>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225188" y="2133600"/>
            <a:ext cx="4419600" cy="2528887"/>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pic>
      <p:pic>
        <p:nvPicPr>
          <p:cNvPr id="5" name="Picture 4" descr="navimumbai_slum"/>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4772024" y="3233737"/>
            <a:ext cx="4264025" cy="285750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535599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09600"/>
            <a:ext cx="8229600" cy="990600"/>
          </a:xfrm>
        </p:spPr>
        <p:txBody>
          <a:bodyPr>
            <a:normAutofit fontScale="90000"/>
          </a:bodyPr>
          <a:lstStyle/>
          <a:p>
            <a:pPr lvl="0">
              <a:spcBef>
                <a:spcPts val="0"/>
              </a:spcBef>
            </a:pPr>
            <a:r>
              <a:rPr lang="en-US" sz="3600" b="0" dirty="0">
                <a:solidFill>
                  <a:srgbClr val="1F497D"/>
                </a:solidFill>
                <a:latin typeface="times new roman"/>
                <a:ea typeface="+mn-ea"/>
                <a:cs typeface="+mn-cs"/>
              </a:rPr>
              <a:t>Linking Urban Planning with development of affordable and sustainable </a:t>
            </a:r>
            <a:r>
              <a:rPr lang="en-US" sz="3600" b="0" dirty="0" smtClean="0">
                <a:solidFill>
                  <a:srgbClr val="1F497D"/>
                </a:solidFill>
                <a:latin typeface="times new roman"/>
                <a:ea typeface="+mn-ea"/>
                <a:cs typeface="+mn-cs"/>
              </a:rPr>
              <a:t>neighborhoods</a:t>
            </a:r>
            <a:endParaRPr lang="en-US" dirty="0"/>
          </a:p>
        </p:txBody>
      </p:sp>
      <p:sp>
        <p:nvSpPr>
          <p:cNvPr id="3" name="Content Placeholder 2"/>
          <p:cNvSpPr>
            <a:spLocks noGrp="1"/>
          </p:cNvSpPr>
          <p:nvPr>
            <p:ph idx="1"/>
          </p:nvPr>
        </p:nvSpPr>
        <p:spPr>
          <a:xfrm>
            <a:off x="533400" y="1828800"/>
            <a:ext cx="8229600" cy="4389120"/>
          </a:xfrm>
        </p:spPr>
        <p:txBody>
          <a:bodyPr>
            <a:normAutofit fontScale="85000" lnSpcReduction="10000"/>
          </a:bodyPr>
          <a:lstStyle/>
          <a:p>
            <a:pPr>
              <a:spcBef>
                <a:spcPts val="475"/>
              </a:spcBef>
              <a:spcAft>
                <a:spcPts val="600"/>
              </a:spcAft>
            </a:pPr>
            <a:r>
              <a:rPr lang="en-US" dirty="0" smtClean="0"/>
              <a:t>Rapid Urbanization, prior backlog, and affordability challenges call for innovative approaches to urban planning.</a:t>
            </a:r>
          </a:p>
          <a:p>
            <a:r>
              <a:rPr lang="en-US" dirty="0" smtClean="0"/>
              <a:t>Current trend of cities expanding in circles around circles , resulting in densification of cities is to be addressed,</a:t>
            </a:r>
          </a:p>
          <a:p>
            <a:r>
              <a:rPr lang="en-US" dirty="0" smtClean="0"/>
              <a:t>Urban Planners need to find alternates options for slums prevalence, expansion and inefficient use of land.</a:t>
            </a:r>
          </a:p>
          <a:p>
            <a:r>
              <a:rPr lang="en-US" dirty="0" smtClean="0"/>
              <a:t>Planners need to develop new </a:t>
            </a:r>
            <a:r>
              <a:rPr lang="en-US" dirty="0"/>
              <a:t>neighborhood/satellite </a:t>
            </a:r>
            <a:r>
              <a:rPr lang="en-US" dirty="0" smtClean="0"/>
              <a:t>towns equipped with physical, social infrastructure, transport etc.</a:t>
            </a:r>
          </a:p>
          <a:p>
            <a:r>
              <a:rPr lang="en-US" dirty="0" smtClean="0"/>
              <a:t>Wisdom sharing and on-going coordination between urban planners, housing, developers and academia.</a:t>
            </a:r>
          </a:p>
          <a:p>
            <a:r>
              <a:rPr lang="en-US" dirty="0" smtClean="0"/>
              <a:t>Business Model of Pubic-Private partnership for viable and sustainable plans and projects</a:t>
            </a:r>
          </a:p>
          <a:p>
            <a:endParaRPr lang="en-US" dirty="0" smtClean="0"/>
          </a:p>
          <a:p>
            <a:endParaRPr lang="en-US" dirty="0" smtClean="0"/>
          </a:p>
          <a:p>
            <a:pPr marL="0" indent="0">
              <a:buNone/>
            </a:pPr>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smtClean="0">
                <a:solidFill>
                  <a:prstClr val="black"/>
                </a:solidFill>
              </a:rPr>
              <a:t>Presentation on Housing and Housing Finance by Zaigham Rizvi</a:t>
            </a:r>
            <a:endParaRPr lang="en-US" dirty="0">
              <a:solidFill>
                <a:prstClr val="black"/>
              </a:solidFill>
            </a:endParaRPr>
          </a:p>
        </p:txBody>
      </p:sp>
      <p:sp>
        <p:nvSpPr>
          <p:cNvPr id="5" name="Slide Number Placeholder 4"/>
          <p:cNvSpPr>
            <a:spLocks noGrp="1"/>
          </p:cNvSpPr>
          <p:nvPr>
            <p:ph type="sldNum" sz="quarter" idx="12"/>
          </p:nvPr>
        </p:nvSpPr>
        <p:spPr/>
        <p:txBody>
          <a:bodyPr/>
          <a:lstStyle/>
          <a:p>
            <a:fld id="{0D03FCAF-3107-4F14-97F4-3C7779A2A693}"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xmlns="" val="106943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533400"/>
          </a:xfrm>
        </p:spPr>
        <p:txBody>
          <a:bodyPr>
            <a:normAutofit/>
          </a:bodyPr>
          <a:lstStyle/>
          <a:p>
            <a:pPr marL="342900" lvl="0" indent="-342900">
              <a:spcBef>
                <a:spcPct val="20000"/>
              </a:spcBef>
            </a:pPr>
            <a:r>
              <a:rPr lang="en-US" sz="3200">
                <a:solidFill>
                  <a:srgbClr val="1F497D"/>
                </a:solidFill>
                <a:latin typeface="times new roman"/>
                <a:ea typeface="+mn-ea"/>
                <a:cs typeface="+mn-cs"/>
              </a:rPr>
              <a:t>Affordability </a:t>
            </a:r>
            <a:r>
              <a:rPr lang="en-US" sz="3200" smtClean="0">
                <a:solidFill>
                  <a:srgbClr val="1F497D"/>
                </a:solidFill>
                <a:latin typeface="times new roman"/>
                <a:ea typeface="+mn-ea"/>
                <a:cs typeface="+mn-cs"/>
              </a:rPr>
              <a:t>Defined</a:t>
            </a:r>
            <a:endParaRPr lang="en-US" sz="3200" dirty="0">
              <a:solidFill>
                <a:srgbClr val="1F497D"/>
              </a:solidFill>
              <a:latin typeface="times new roman"/>
              <a:ea typeface="+mn-ea"/>
              <a:cs typeface="+mn-cs"/>
            </a:endParaRPr>
          </a:p>
        </p:txBody>
      </p:sp>
      <p:sp>
        <p:nvSpPr>
          <p:cNvPr id="3" name="Content Placeholder 2"/>
          <p:cNvSpPr>
            <a:spLocks noGrp="1"/>
          </p:cNvSpPr>
          <p:nvPr>
            <p:ph idx="1"/>
          </p:nvPr>
        </p:nvSpPr>
        <p:spPr>
          <a:xfrm>
            <a:off x="533400" y="1524000"/>
            <a:ext cx="8229600" cy="4495800"/>
          </a:xfrm>
        </p:spPr>
        <p:txBody>
          <a:bodyPr>
            <a:normAutofit fontScale="92500"/>
          </a:bodyPr>
          <a:lstStyle/>
          <a:p>
            <a:r>
              <a:rPr lang="en-US" dirty="0" smtClean="0"/>
              <a:t>Housing units supplied in the “ Market Housing” are affordable, since that “Income Segment” can afford them. So supply matches demand, and at times exceeds.</a:t>
            </a:r>
          </a:p>
          <a:p>
            <a:r>
              <a:rPr lang="en-US" dirty="0" smtClean="0"/>
              <a:t>So housing units in this segment are affordable. The One Billion $ house in Mumbai, was affordable, since Mr. </a:t>
            </a:r>
            <a:r>
              <a:rPr lang="en-US" dirty="0" err="1" smtClean="0"/>
              <a:t>Ambani</a:t>
            </a:r>
            <a:r>
              <a:rPr lang="en-US" dirty="0" smtClean="0"/>
              <a:t> could afford that.</a:t>
            </a:r>
          </a:p>
          <a:p>
            <a:r>
              <a:rPr lang="en-US" dirty="0" smtClean="0"/>
              <a:t>Affordability is an issue of Low-Income Segment, where housing backlog and demand is massive, and market forces/developers do not come forward with supply.</a:t>
            </a:r>
          </a:p>
          <a:p>
            <a:r>
              <a:rPr lang="en-US" dirty="0" smtClean="0"/>
              <a:t>Affordability issue arises where low-income does not have an affordability match with high-cost of housing.</a:t>
            </a:r>
          </a:p>
          <a:p>
            <a:endParaRPr lang="en-US" dirty="0" smtClean="0"/>
          </a:p>
          <a:p>
            <a:endParaRPr lang="en-US" dirty="0" smtClean="0"/>
          </a:p>
          <a:p>
            <a:pPr marL="0" indent="0">
              <a:buNone/>
            </a:pPr>
            <a:endParaRPr lang="en-US" dirty="0"/>
          </a:p>
        </p:txBody>
      </p:sp>
      <p:sp>
        <p:nvSpPr>
          <p:cNvPr id="4" name="Footer Placeholder 3"/>
          <p:cNvSpPr>
            <a:spLocks noGrp="1"/>
          </p:cNvSpPr>
          <p:nvPr>
            <p:ph type="ftr" sz="quarter" idx="11"/>
          </p:nvPr>
        </p:nvSpPr>
        <p:spPr/>
        <p:txBody>
          <a:bodyPr/>
          <a:lstStyle/>
          <a:p>
            <a:r>
              <a:rPr lang="en-US" smtClean="0">
                <a:solidFill>
                  <a:prstClr val="black"/>
                </a:solidFill>
              </a:rPr>
              <a:t>Presentation on Housing and Housing Finance by Zaigham Rizvi</a:t>
            </a:r>
            <a:endParaRPr lang="en-US" dirty="0">
              <a:solidFill>
                <a:prstClr val="black"/>
              </a:solidFill>
            </a:endParaRPr>
          </a:p>
        </p:txBody>
      </p:sp>
      <p:sp>
        <p:nvSpPr>
          <p:cNvPr id="5" name="Slide Number Placeholder 4"/>
          <p:cNvSpPr>
            <a:spLocks noGrp="1"/>
          </p:cNvSpPr>
          <p:nvPr>
            <p:ph type="sldNum" sz="quarter" idx="12"/>
          </p:nvPr>
        </p:nvSpPr>
        <p:spPr/>
        <p:txBody>
          <a:bodyPr/>
          <a:lstStyle/>
          <a:p>
            <a:fld id="{0D03FCAF-3107-4F14-97F4-3C7779A2A693}" type="slidenum">
              <a:rPr lang="en-US" smtClean="0">
                <a:solidFill>
                  <a:prstClr val="black"/>
                </a:solidFill>
              </a:rPr>
              <a:pPr/>
              <a:t>13</a:t>
            </a:fld>
            <a:endParaRPr lang="en-US" dirty="0">
              <a:solidFill>
                <a:prstClr val="black"/>
              </a:solidFill>
            </a:endParaRPr>
          </a:p>
        </p:txBody>
      </p:sp>
    </p:spTree>
    <p:extLst>
      <p:ext uri="{BB962C8B-B14F-4D97-AF65-F5344CB8AC3E}">
        <p14:creationId xmlns:p14="http://schemas.microsoft.com/office/powerpoint/2010/main" xmlns="" val="13912623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Affordability Defined as per market practice</a:t>
            </a:r>
            <a:endParaRPr lang="en-US" dirty="0"/>
          </a:p>
        </p:txBody>
      </p:sp>
      <p:sp>
        <p:nvSpPr>
          <p:cNvPr id="3" name="Content Placeholder 2"/>
          <p:cNvSpPr>
            <a:spLocks noGrp="1"/>
          </p:cNvSpPr>
          <p:nvPr>
            <p:ph idx="1"/>
          </p:nvPr>
        </p:nvSpPr>
        <p:spPr>
          <a:xfrm>
            <a:off x="533400" y="1935480"/>
            <a:ext cx="8153400" cy="4389120"/>
          </a:xfrm>
        </p:spPr>
        <p:txBody>
          <a:bodyPr>
            <a:normAutofit fontScale="85000" lnSpcReduction="20000"/>
          </a:bodyPr>
          <a:lstStyle/>
          <a:p>
            <a:pPr marL="0" indent="0">
              <a:buNone/>
            </a:pPr>
            <a:r>
              <a:rPr lang="en-US" b="1" i="1" dirty="0" smtClean="0"/>
              <a:t>Income Affordability </a:t>
            </a:r>
            <a:r>
              <a:rPr lang="en-US" dirty="0" smtClean="0"/>
              <a:t>:</a:t>
            </a:r>
          </a:p>
          <a:p>
            <a:r>
              <a:rPr lang="en-US" dirty="0" smtClean="0"/>
              <a:t>When 35-40% of the disposable income could match the equated mortgage payments (EMIs) </a:t>
            </a:r>
          </a:p>
          <a:p>
            <a:r>
              <a:rPr lang="en-US" dirty="0" smtClean="0"/>
              <a:t>Loan to value (LTV) ratios used are 80:20 </a:t>
            </a:r>
          </a:p>
          <a:p>
            <a:r>
              <a:rPr lang="en-US" dirty="0" smtClean="0"/>
              <a:t>Loan Tenors are long term of 20-30 years</a:t>
            </a:r>
          </a:p>
          <a:p>
            <a:pPr marL="0" indent="0">
              <a:buNone/>
            </a:pPr>
            <a:endParaRPr lang="en-US" sz="1600" dirty="0" smtClean="0"/>
          </a:p>
          <a:p>
            <a:pPr marL="0" indent="0">
              <a:buNone/>
            </a:pPr>
            <a:r>
              <a:rPr lang="en-US" b="1" i="1" dirty="0" smtClean="0"/>
              <a:t>Cost Affordability</a:t>
            </a:r>
            <a:r>
              <a:rPr lang="en-US" dirty="0" smtClean="0"/>
              <a:t>:</a:t>
            </a:r>
          </a:p>
          <a:p>
            <a:r>
              <a:rPr lang="en-US" dirty="0" smtClean="0"/>
              <a:t>The cost of the housing unit is equal to 60-70 times ( 5-6 years) of monthly income and EMI is determined for a long term loan</a:t>
            </a:r>
          </a:p>
          <a:p>
            <a:pPr marL="0" indent="0">
              <a:buNone/>
            </a:pPr>
            <a:endParaRPr lang="en-US" sz="1400" dirty="0" smtClean="0"/>
          </a:p>
          <a:p>
            <a:pPr marL="0" indent="0">
              <a:buNone/>
            </a:pPr>
            <a:r>
              <a:rPr lang="en-US" dirty="0" smtClean="0"/>
              <a:t>The above market norms are used for  low and lower-middle income segments of population and do not apply in case of Housing Microfinance (Bottom of Pyramid), where an entirely different business model is used</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solidFill>
                  <a:prstClr val="black"/>
                </a:solidFill>
              </a:rPr>
              <a:t>Presentation on Housing and Housing Finance by Zaigham Rizvi</a:t>
            </a:r>
            <a:endParaRPr lang="en-US" dirty="0">
              <a:solidFill>
                <a:prstClr val="black"/>
              </a:solidFill>
            </a:endParaRPr>
          </a:p>
        </p:txBody>
      </p:sp>
      <p:sp>
        <p:nvSpPr>
          <p:cNvPr id="5" name="Slide Number Placeholder 4"/>
          <p:cNvSpPr>
            <a:spLocks noGrp="1"/>
          </p:cNvSpPr>
          <p:nvPr>
            <p:ph type="sldNum" sz="quarter" idx="12"/>
          </p:nvPr>
        </p:nvSpPr>
        <p:spPr/>
        <p:txBody>
          <a:bodyPr/>
          <a:lstStyle/>
          <a:p>
            <a:fld id="{0D03FCAF-3107-4F14-97F4-3C7779A2A693}" type="slidenum">
              <a:rPr lang="en-US" smtClean="0">
                <a:solidFill>
                  <a:prstClr val="black"/>
                </a:solidFill>
              </a:rPr>
              <a:pPr/>
              <a:t>14</a:t>
            </a:fld>
            <a:endParaRPr lang="en-US" dirty="0">
              <a:solidFill>
                <a:prstClr val="black"/>
              </a:solidFill>
            </a:endParaRPr>
          </a:p>
        </p:txBody>
      </p:sp>
    </p:spTree>
    <p:extLst>
      <p:ext uri="{BB962C8B-B14F-4D97-AF65-F5344CB8AC3E}">
        <p14:creationId xmlns:p14="http://schemas.microsoft.com/office/powerpoint/2010/main" xmlns="" val="33857673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627888"/>
          </a:xfrm>
        </p:spPr>
        <p:txBody>
          <a:bodyPr>
            <a:normAutofit fontScale="90000"/>
          </a:bodyPr>
          <a:lstStyle/>
          <a:p>
            <a:r>
              <a:rPr lang="en-US" sz="4000" dirty="0" smtClean="0"/>
              <a:t>Market Segmentation for Affordability</a:t>
            </a:r>
            <a:endParaRPr lang="en-US" sz="4000" dirty="0"/>
          </a:p>
        </p:txBody>
      </p:sp>
      <p:sp>
        <p:nvSpPr>
          <p:cNvPr id="3" name="Content Placeholder 2"/>
          <p:cNvSpPr>
            <a:spLocks noGrp="1"/>
          </p:cNvSpPr>
          <p:nvPr>
            <p:ph idx="1"/>
          </p:nvPr>
        </p:nvSpPr>
        <p:spPr>
          <a:xfrm>
            <a:off x="457200" y="1447800"/>
            <a:ext cx="8229600" cy="4953000"/>
          </a:xfrm>
        </p:spPr>
        <p:txBody>
          <a:bodyPr>
            <a:normAutofit fontScale="85000" lnSpcReduction="10000"/>
          </a:bodyPr>
          <a:lstStyle/>
          <a:p>
            <a:pPr marL="0" indent="0">
              <a:buNone/>
            </a:pPr>
            <a:r>
              <a:rPr lang="en-US" dirty="0" smtClean="0"/>
              <a:t>Housing Continuum covers:</a:t>
            </a:r>
          </a:p>
          <a:p>
            <a:pPr marL="0" indent="0">
              <a:buNone/>
            </a:pPr>
            <a:r>
              <a:rPr lang="en-US" b="1" i="1" dirty="0" smtClean="0"/>
              <a:t>Market Housing:</a:t>
            </a:r>
          </a:p>
          <a:p>
            <a:pPr marL="450850" indent="-273050"/>
            <a:r>
              <a:rPr lang="en-US" dirty="0"/>
              <a:t>R</a:t>
            </a:r>
            <a:r>
              <a:rPr lang="en-US" dirty="0" smtClean="0"/>
              <a:t>epresents High and Middle Income Market Segments</a:t>
            </a:r>
          </a:p>
          <a:p>
            <a:pPr marL="450850" lvl="0" indent="-273050"/>
            <a:r>
              <a:rPr lang="en-US" dirty="0" smtClean="0">
                <a:solidFill>
                  <a:prstClr val="black"/>
                </a:solidFill>
              </a:rPr>
              <a:t>Market Segment </a:t>
            </a:r>
            <a:r>
              <a:rPr lang="en-US" dirty="0">
                <a:solidFill>
                  <a:prstClr val="black"/>
                </a:solidFill>
              </a:rPr>
              <a:t>which is addressed by market forces on its own, without any need for state-intervention or </a:t>
            </a:r>
            <a:r>
              <a:rPr lang="en-US" dirty="0" smtClean="0">
                <a:solidFill>
                  <a:prstClr val="black"/>
                </a:solidFill>
              </a:rPr>
              <a:t>support</a:t>
            </a:r>
          </a:p>
          <a:p>
            <a:pPr marL="450850" lvl="0" indent="-273050"/>
            <a:r>
              <a:rPr lang="en-US" dirty="0" smtClean="0">
                <a:solidFill>
                  <a:prstClr val="black"/>
                </a:solidFill>
              </a:rPr>
              <a:t>Supply is there to meet the demand</a:t>
            </a:r>
            <a:endParaRPr lang="en-US" dirty="0">
              <a:solidFill>
                <a:prstClr val="black"/>
              </a:solidFill>
            </a:endParaRPr>
          </a:p>
          <a:p>
            <a:pPr marL="0" indent="0">
              <a:buNone/>
            </a:pPr>
            <a:r>
              <a:rPr lang="en-US" b="1" i="1" dirty="0" smtClean="0"/>
              <a:t>Social Housing:</a:t>
            </a:r>
          </a:p>
          <a:p>
            <a:pPr marL="450850" indent="-273050"/>
            <a:r>
              <a:rPr lang="en-US" dirty="0" smtClean="0"/>
              <a:t>Represents Lower-Middle and Low Income Market </a:t>
            </a:r>
          </a:p>
          <a:p>
            <a:pPr marL="450850" indent="-273050"/>
            <a:r>
              <a:rPr lang="en-US" dirty="0" smtClean="0"/>
              <a:t>Market Segment which needs State-Intervention and support to facilitate affordable housing supply, alongside an enabling role for the Stake-holders</a:t>
            </a:r>
          </a:p>
          <a:p>
            <a:pPr marL="450850" indent="-273050"/>
            <a:r>
              <a:rPr lang="en-US" dirty="0" smtClean="0"/>
              <a:t>Bottom of Pyramid: They are candidates for Housing Microfinance and needs special delivery models and direct/indirect subsidies from the state </a:t>
            </a:r>
          </a:p>
          <a:p>
            <a:endParaRPr lang="en-US" dirty="0" smtClean="0"/>
          </a:p>
          <a:p>
            <a:endParaRPr lang="en-US" dirty="0" smtClean="0"/>
          </a:p>
          <a:p>
            <a:endParaRPr lang="en-US" dirty="0" smtClean="0"/>
          </a:p>
          <a:p>
            <a:endParaRPr lang="en-US" dirty="0" smtClean="0"/>
          </a:p>
          <a:p>
            <a:endParaRPr lang="en-US" dirty="0" smtClean="0"/>
          </a:p>
          <a:p>
            <a:endParaRPr lang="en-US" dirty="0" smtClean="0"/>
          </a:p>
          <a:p>
            <a:pPr marL="0" indent="0">
              <a:buNone/>
            </a:pPr>
            <a:endParaRPr lang="en-US" dirty="0" smtClean="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solidFill>
                  <a:prstClr val="black"/>
                </a:solidFill>
              </a:rPr>
              <a:t>Presentation on Housing and Housing Finance by Zaigham Rizvi</a:t>
            </a:r>
            <a:endParaRPr lang="en-US" dirty="0">
              <a:solidFill>
                <a:prstClr val="black"/>
              </a:solidFill>
            </a:endParaRPr>
          </a:p>
        </p:txBody>
      </p:sp>
      <p:sp>
        <p:nvSpPr>
          <p:cNvPr id="5" name="Slide Number Placeholder 4"/>
          <p:cNvSpPr>
            <a:spLocks noGrp="1"/>
          </p:cNvSpPr>
          <p:nvPr>
            <p:ph type="sldNum" sz="quarter" idx="12"/>
          </p:nvPr>
        </p:nvSpPr>
        <p:spPr/>
        <p:txBody>
          <a:bodyPr/>
          <a:lstStyle/>
          <a:p>
            <a:fld id="{0D03FCAF-3107-4F14-97F4-3C7779A2A693}" type="slidenum">
              <a:rPr lang="en-US" smtClean="0">
                <a:solidFill>
                  <a:prstClr val="black"/>
                </a:solidFill>
              </a:rPr>
              <a:pPr/>
              <a:t>15</a:t>
            </a:fld>
            <a:endParaRPr lang="en-US" dirty="0">
              <a:solidFill>
                <a:prstClr val="black"/>
              </a:solidFill>
            </a:endParaRPr>
          </a:p>
        </p:txBody>
      </p:sp>
    </p:spTree>
    <p:extLst>
      <p:ext uri="{BB962C8B-B14F-4D97-AF65-F5344CB8AC3E}">
        <p14:creationId xmlns:p14="http://schemas.microsoft.com/office/powerpoint/2010/main" xmlns="" val="23861065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6" name="Slide Number Placeholder 6"/>
          <p:cNvSpPr>
            <a:spLocks noGrp="1"/>
          </p:cNvSpPr>
          <p:nvPr>
            <p:ph type="sldNum" sz="quarter" idx="12"/>
          </p:nvPr>
        </p:nvSpPr>
        <p:spPr>
          <a:xfrm>
            <a:off x="8613775" y="6305550"/>
            <a:ext cx="457200" cy="476250"/>
          </a:xfrm>
        </p:spPr>
        <p:txBody>
          <a:bodyPr/>
          <a:lstStyle/>
          <a:p>
            <a:pPr>
              <a:defRPr/>
            </a:pPr>
            <a:fld id="{B2FF4E2D-D4DA-4957-8B91-CD3DB9A77F3D}" type="slidenum">
              <a:rPr lang="en-US">
                <a:solidFill>
                  <a:srgbClr val="E7DEC9">
                    <a:shade val="50000"/>
                    <a:satMod val="200000"/>
                  </a:srgbClr>
                </a:solidFill>
              </a:rPr>
              <a:pPr>
                <a:defRPr/>
              </a:pPr>
              <a:t>16</a:t>
            </a:fld>
            <a:endParaRPr lang="en-US" dirty="0">
              <a:solidFill>
                <a:srgbClr val="E7DEC9">
                  <a:shade val="50000"/>
                  <a:satMod val="200000"/>
                </a:srgbClr>
              </a:solidFill>
            </a:endParaRPr>
          </a:p>
        </p:txBody>
      </p:sp>
      <p:sp>
        <p:nvSpPr>
          <p:cNvPr id="10242" name="Rectangle 2"/>
          <p:cNvSpPr>
            <a:spLocks noGrp="1" noChangeArrowheads="1"/>
          </p:cNvSpPr>
          <p:nvPr>
            <p:ph type="title" idx="4294967295"/>
          </p:nvPr>
        </p:nvSpPr>
        <p:spPr>
          <a:xfrm>
            <a:off x="609600" y="685800"/>
            <a:ext cx="7272337" cy="685800"/>
          </a:xfrm>
        </p:spPr>
        <p:txBody>
          <a:bodyPr/>
          <a:lstStyle/>
          <a:p>
            <a:pPr>
              <a:defRPr/>
            </a:pPr>
            <a:r>
              <a:rPr lang="en-US" sz="3600" b="1" kern="1200" dirty="0">
                <a:solidFill>
                  <a:schemeClr val="accent1">
                    <a:lumMod val="75000"/>
                  </a:schemeClr>
                </a:solidFill>
                <a:latin typeface="Book Antiqua" pitchFamily="18" charset="0"/>
                <a:ea typeface="+mj-ea"/>
                <a:cs typeface="+mj-cs"/>
              </a:rPr>
              <a:t>Affordability Issues</a:t>
            </a:r>
          </a:p>
        </p:txBody>
      </p:sp>
      <p:sp>
        <p:nvSpPr>
          <p:cNvPr id="27651" name="Rectangle 3"/>
          <p:cNvSpPr>
            <a:spLocks noGrp="1" noChangeArrowheads="1"/>
          </p:cNvSpPr>
          <p:nvPr>
            <p:ph sz="half" idx="4294967295"/>
          </p:nvPr>
        </p:nvSpPr>
        <p:spPr>
          <a:xfrm>
            <a:off x="609600" y="1600200"/>
            <a:ext cx="3857625" cy="3857625"/>
          </a:xfrm>
        </p:spPr>
        <p:txBody>
          <a:bodyPr/>
          <a:lstStyle/>
          <a:p>
            <a:pPr marL="736600" indent="-549275">
              <a:lnSpc>
                <a:spcPct val="95000"/>
              </a:lnSpc>
              <a:spcAft>
                <a:spcPts val="600"/>
              </a:spcAft>
              <a:buFontTx/>
              <a:buNone/>
              <a:defRPr/>
            </a:pPr>
            <a:r>
              <a:rPr lang="en-US" sz="2400" b="1" kern="1200" dirty="0">
                <a:latin typeface="Book Antiqua" pitchFamily="18" charset="0"/>
                <a:ea typeface="+mn-ea"/>
                <a:cs typeface="+mn-cs"/>
              </a:rPr>
              <a:t>Financial Sector Issues</a:t>
            </a:r>
          </a:p>
          <a:p>
            <a:pPr marL="280988" indent="-280988" algn="just">
              <a:lnSpc>
                <a:spcPct val="80000"/>
              </a:lnSpc>
              <a:spcBef>
                <a:spcPts val="1200"/>
              </a:spcBef>
              <a:spcAft>
                <a:spcPts val="1200"/>
              </a:spcAft>
              <a:buSzPct val="85000"/>
              <a:defRPr/>
            </a:pPr>
            <a:r>
              <a:rPr lang="en-US" sz="2400" kern="1200" dirty="0">
                <a:latin typeface="Book Antiqua" pitchFamily="18" charset="0"/>
                <a:ea typeface="+mn-ea"/>
                <a:cs typeface="+mn-cs"/>
              </a:rPr>
              <a:t>Project Finance </a:t>
            </a:r>
          </a:p>
          <a:p>
            <a:pPr marL="280988" indent="-280988" algn="just">
              <a:lnSpc>
                <a:spcPct val="80000"/>
              </a:lnSpc>
              <a:spcBef>
                <a:spcPts val="1200"/>
              </a:spcBef>
              <a:spcAft>
                <a:spcPts val="1200"/>
              </a:spcAft>
              <a:buSzPct val="85000"/>
              <a:defRPr/>
            </a:pPr>
            <a:r>
              <a:rPr lang="en-US" sz="2400" kern="1200" dirty="0">
                <a:latin typeface="Book Antiqua" pitchFamily="18" charset="0"/>
                <a:ea typeface="+mn-ea"/>
                <a:cs typeface="+mn-cs"/>
              </a:rPr>
              <a:t>Individual Loans </a:t>
            </a:r>
          </a:p>
          <a:p>
            <a:pPr marL="280988" indent="-280988" algn="just">
              <a:lnSpc>
                <a:spcPct val="80000"/>
              </a:lnSpc>
              <a:spcBef>
                <a:spcPts val="1200"/>
              </a:spcBef>
              <a:spcAft>
                <a:spcPts val="1200"/>
              </a:spcAft>
              <a:buSzPct val="85000"/>
              <a:defRPr/>
            </a:pPr>
            <a:r>
              <a:rPr lang="en-US" sz="2400" kern="1200" dirty="0">
                <a:latin typeface="Book Antiqua" pitchFamily="18" charset="0"/>
                <a:ea typeface="+mn-ea"/>
                <a:cs typeface="+mn-cs"/>
              </a:rPr>
              <a:t>Supply of Funds</a:t>
            </a:r>
          </a:p>
          <a:p>
            <a:pPr marL="280988" indent="-280988" algn="just">
              <a:lnSpc>
                <a:spcPct val="80000"/>
              </a:lnSpc>
              <a:spcBef>
                <a:spcPts val="1200"/>
              </a:spcBef>
              <a:spcAft>
                <a:spcPts val="1200"/>
              </a:spcAft>
              <a:buSzPct val="85000"/>
              <a:defRPr/>
            </a:pPr>
            <a:r>
              <a:rPr lang="en-US" sz="2400" kern="1200" dirty="0">
                <a:latin typeface="Book Antiqua" pitchFamily="18" charset="0"/>
                <a:ea typeface="+mn-ea"/>
                <a:cs typeface="+mn-cs"/>
              </a:rPr>
              <a:t>Cost of Funds</a:t>
            </a:r>
          </a:p>
          <a:p>
            <a:pPr marL="280988" indent="-280988" algn="just">
              <a:lnSpc>
                <a:spcPct val="80000"/>
              </a:lnSpc>
              <a:spcBef>
                <a:spcPts val="1200"/>
              </a:spcBef>
              <a:spcAft>
                <a:spcPts val="1200"/>
              </a:spcAft>
              <a:buSzPct val="85000"/>
              <a:defRPr/>
            </a:pPr>
            <a:r>
              <a:rPr lang="en-US" sz="2400" kern="1200" dirty="0">
                <a:latin typeface="Book Antiqua" pitchFamily="18" charset="0"/>
                <a:ea typeface="+mn-ea"/>
                <a:cs typeface="+mn-cs"/>
              </a:rPr>
              <a:t>Whether market based solution?</a:t>
            </a:r>
            <a:endParaRPr lang="en-US" sz="2400" b="1" kern="1200" dirty="0">
              <a:latin typeface="Book Antiqua" pitchFamily="18" charset="0"/>
              <a:ea typeface="+mn-ea"/>
              <a:cs typeface="+mn-cs"/>
            </a:endParaRPr>
          </a:p>
        </p:txBody>
      </p:sp>
      <p:sp>
        <p:nvSpPr>
          <p:cNvPr id="28676" name="Rectangle 4"/>
          <p:cNvSpPr>
            <a:spLocks noGrp="1" noChangeArrowheads="1"/>
          </p:cNvSpPr>
          <p:nvPr>
            <p:ph sz="half" idx="4294967295"/>
          </p:nvPr>
        </p:nvSpPr>
        <p:spPr>
          <a:xfrm>
            <a:off x="4857750" y="1600200"/>
            <a:ext cx="3962400" cy="3857625"/>
          </a:xfrm>
        </p:spPr>
        <p:txBody>
          <a:bodyPr>
            <a:normAutofit lnSpcReduction="10000"/>
          </a:bodyPr>
          <a:lstStyle/>
          <a:p>
            <a:pPr>
              <a:lnSpc>
                <a:spcPct val="95000"/>
              </a:lnSpc>
              <a:spcAft>
                <a:spcPct val="5000"/>
              </a:spcAft>
              <a:buFontTx/>
              <a:buNone/>
            </a:pPr>
            <a:r>
              <a:rPr lang="en-US" sz="1000" b="1" dirty="0">
                <a:latin typeface="Book Antiqua" pitchFamily="18" charset="0"/>
              </a:rPr>
              <a:t>       </a:t>
            </a:r>
            <a:r>
              <a:rPr lang="en-US" sz="2400" b="1" dirty="0">
                <a:latin typeface="Book Antiqua" pitchFamily="18" charset="0"/>
              </a:rPr>
              <a:t>Real Sector Issues </a:t>
            </a:r>
          </a:p>
          <a:p>
            <a:pPr algn="just">
              <a:lnSpc>
                <a:spcPct val="80000"/>
              </a:lnSpc>
              <a:spcBef>
                <a:spcPts val="900"/>
              </a:spcBef>
              <a:spcAft>
                <a:spcPts val="900"/>
              </a:spcAft>
              <a:buSzPct val="85000"/>
            </a:pPr>
            <a:r>
              <a:rPr lang="en-US" sz="2400" dirty="0">
                <a:latin typeface="Book Antiqua" pitchFamily="18" charset="0"/>
              </a:rPr>
              <a:t>Land Supply</a:t>
            </a:r>
          </a:p>
          <a:p>
            <a:pPr algn="just">
              <a:lnSpc>
                <a:spcPct val="80000"/>
              </a:lnSpc>
              <a:spcBef>
                <a:spcPts val="900"/>
              </a:spcBef>
              <a:spcAft>
                <a:spcPts val="900"/>
              </a:spcAft>
              <a:buSzPct val="85000"/>
            </a:pPr>
            <a:r>
              <a:rPr lang="en-US" sz="2400" dirty="0">
                <a:latin typeface="Book Antiqua" pitchFamily="18" charset="0"/>
              </a:rPr>
              <a:t>Cost of Land</a:t>
            </a:r>
          </a:p>
          <a:p>
            <a:pPr algn="just">
              <a:lnSpc>
                <a:spcPct val="80000"/>
              </a:lnSpc>
              <a:spcBef>
                <a:spcPts val="900"/>
              </a:spcBef>
              <a:spcAft>
                <a:spcPts val="900"/>
              </a:spcAft>
              <a:buSzPct val="85000"/>
            </a:pPr>
            <a:r>
              <a:rPr lang="en-US" sz="2400" dirty="0">
                <a:latin typeface="Book Antiqua" pitchFamily="18" charset="0"/>
              </a:rPr>
              <a:t>Land market functioning</a:t>
            </a:r>
          </a:p>
          <a:p>
            <a:pPr algn="just">
              <a:lnSpc>
                <a:spcPct val="80000"/>
              </a:lnSpc>
              <a:spcBef>
                <a:spcPts val="900"/>
              </a:spcBef>
              <a:spcAft>
                <a:spcPts val="900"/>
              </a:spcAft>
              <a:buSzPct val="85000"/>
            </a:pPr>
            <a:r>
              <a:rPr lang="en-US" sz="2400" dirty="0">
                <a:latin typeface="Book Antiqua" pitchFamily="18" charset="0"/>
              </a:rPr>
              <a:t>Infrastructure provision</a:t>
            </a:r>
          </a:p>
          <a:p>
            <a:pPr algn="just">
              <a:lnSpc>
                <a:spcPct val="95000"/>
              </a:lnSpc>
              <a:spcBef>
                <a:spcPts val="900"/>
              </a:spcBef>
              <a:spcAft>
                <a:spcPts val="900"/>
              </a:spcAft>
              <a:buSzPct val="85000"/>
            </a:pPr>
            <a:r>
              <a:rPr lang="en-US" sz="2400" dirty="0">
                <a:latin typeface="Book Antiqua" pitchFamily="18" charset="0"/>
              </a:rPr>
              <a:t>Construction &amp; Delivery</a:t>
            </a:r>
          </a:p>
          <a:p>
            <a:pPr algn="just">
              <a:lnSpc>
                <a:spcPct val="95000"/>
              </a:lnSpc>
              <a:spcBef>
                <a:spcPts val="900"/>
              </a:spcBef>
              <a:spcAft>
                <a:spcPts val="900"/>
              </a:spcAft>
              <a:buSzPct val="85000"/>
            </a:pPr>
            <a:r>
              <a:rPr lang="en-US" sz="2400" dirty="0">
                <a:latin typeface="Book Antiqua" pitchFamily="18" charset="0"/>
              </a:rPr>
              <a:t>Role of Public &amp; Private Sector</a:t>
            </a:r>
          </a:p>
          <a:p>
            <a:pPr>
              <a:lnSpc>
                <a:spcPct val="80000"/>
              </a:lnSpc>
              <a:buFontTx/>
              <a:buNone/>
            </a:pPr>
            <a:endParaRPr lang="en-US" sz="2700" dirty="0">
              <a:latin typeface="Book Antiqua" pitchFamily="18" charset="0"/>
            </a:endParaRPr>
          </a:p>
        </p:txBody>
      </p:sp>
    </p:spTree>
    <p:extLst>
      <p:ext uri="{BB962C8B-B14F-4D97-AF65-F5344CB8AC3E}">
        <p14:creationId xmlns:p14="http://schemas.microsoft.com/office/powerpoint/2010/main" xmlns="" val="217606027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33400" y="152400"/>
            <a:ext cx="8229600" cy="685800"/>
          </a:xfrm>
        </p:spPr>
        <p:txBody>
          <a:bodyPr>
            <a:normAutofit/>
          </a:bodyPr>
          <a:lstStyle/>
          <a:p>
            <a:pPr algn="ctr"/>
            <a:r>
              <a:rPr lang="en-US" sz="4000" dirty="0" smtClean="0"/>
              <a:t>Definition of social housing</a:t>
            </a:r>
            <a:endParaRPr lang="en-US" sz="4000" dirty="0"/>
          </a:p>
        </p:txBody>
      </p:sp>
      <p:sp>
        <p:nvSpPr>
          <p:cNvPr id="4" name="Slide Number Placeholder 3"/>
          <p:cNvSpPr>
            <a:spLocks noGrp="1"/>
          </p:cNvSpPr>
          <p:nvPr>
            <p:ph type="sldNum" sz="quarter" idx="12"/>
          </p:nvPr>
        </p:nvSpPr>
        <p:spPr/>
        <p:txBody>
          <a:bodyPr/>
          <a:lstStyle/>
          <a:p>
            <a:pPr>
              <a:defRPr/>
            </a:pPr>
            <a:fld id="{B8C1432D-B0B1-4F75-9DD9-AB499C364361}" type="slidenum">
              <a:rPr lang="ro-RO" smtClean="0"/>
              <a:pPr>
                <a:defRPr/>
              </a:pPr>
              <a:t>17</a:t>
            </a:fld>
            <a:endParaRPr lang="ro-RO"/>
          </a:p>
        </p:txBody>
      </p:sp>
      <p:cxnSp>
        <p:nvCxnSpPr>
          <p:cNvPr id="6" name="Straight Connector 5"/>
          <p:cNvCxnSpPr/>
          <p:nvPr/>
        </p:nvCxnSpPr>
        <p:spPr>
          <a:xfrm flipH="1">
            <a:off x="1447799" y="5029200"/>
            <a:ext cx="1" cy="68580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7" name="Diagram 6"/>
          <p:cNvGraphicFramePr/>
          <p:nvPr>
            <p:extLst>
              <p:ext uri="{D42A27DB-BD31-4B8C-83A1-F6EECF244321}">
                <p14:modId xmlns:p14="http://schemas.microsoft.com/office/powerpoint/2010/main" xmlns="" val="268012668"/>
              </p:ext>
            </p:extLst>
          </p:nvPr>
        </p:nvGraphicFramePr>
        <p:xfrm>
          <a:off x="2590800" y="801006"/>
          <a:ext cx="5979765"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4876800" y="912167"/>
            <a:ext cx="1435144" cy="1292662"/>
          </a:xfrm>
          <a:prstGeom prst="rect">
            <a:avLst/>
          </a:prstGeom>
          <a:noFill/>
        </p:spPr>
        <p:txBody>
          <a:bodyPr wrap="square" rtlCol="0">
            <a:spAutoFit/>
          </a:bodyPr>
          <a:lstStyle/>
          <a:p>
            <a:pPr algn="ctr" fontAlgn="base">
              <a:spcBef>
                <a:spcPct val="0"/>
              </a:spcBef>
              <a:spcAft>
                <a:spcPct val="0"/>
              </a:spcAft>
            </a:pPr>
            <a:r>
              <a:rPr lang="en-US" sz="1200" b="1" u="sng" dirty="0" smtClean="0">
                <a:solidFill>
                  <a:prstClr val="black"/>
                </a:solidFill>
              </a:rPr>
              <a:t>High income </a:t>
            </a:r>
          </a:p>
          <a:p>
            <a:pPr algn="ctr" fontAlgn="base">
              <a:spcBef>
                <a:spcPct val="0"/>
              </a:spcBef>
              <a:spcAft>
                <a:spcPct val="0"/>
              </a:spcAft>
            </a:pPr>
            <a:r>
              <a:rPr lang="en-US" sz="1200" dirty="0" smtClean="0">
                <a:solidFill>
                  <a:prstClr val="black"/>
                </a:solidFill>
              </a:rPr>
              <a:t>Formal employment and title, can obtain mortgages</a:t>
            </a:r>
          </a:p>
          <a:p>
            <a:pPr fontAlgn="base">
              <a:spcBef>
                <a:spcPct val="0"/>
              </a:spcBef>
              <a:spcAft>
                <a:spcPct val="0"/>
              </a:spcAft>
            </a:pPr>
            <a:endParaRPr lang="en-US" dirty="0">
              <a:solidFill>
                <a:prstClr val="black"/>
              </a:solidFill>
            </a:endParaRPr>
          </a:p>
        </p:txBody>
      </p:sp>
      <p:cxnSp>
        <p:nvCxnSpPr>
          <p:cNvPr id="9" name="Straight Connector 8"/>
          <p:cNvCxnSpPr/>
          <p:nvPr/>
        </p:nvCxnSpPr>
        <p:spPr>
          <a:xfrm rot="10800000">
            <a:off x="1143002" y="914400"/>
            <a:ext cx="3505198"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0800000">
            <a:off x="1143002" y="1973997"/>
            <a:ext cx="289559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685800" y="1676399"/>
            <a:ext cx="152400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a:off x="800100" y="3086100"/>
            <a:ext cx="1295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1144139" y="3205750"/>
            <a:ext cx="2513461"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a:off x="762000" y="4419600"/>
            <a:ext cx="1371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1066800" y="4512185"/>
            <a:ext cx="2113714"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1004015" y="3284560"/>
            <a:ext cx="1864965" cy="1200329"/>
          </a:xfrm>
          <a:prstGeom prst="rect">
            <a:avLst/>
          </a:prstGeom>
          <a:solidFill>
            <a:schemeClr val="bg1"/>
          </a:solidFill>
          <a:ln>
            <a:noFill/>
          </a:ln>
        </p:spPr>
        <p:txBody>
          <a:bodyPr wrap="square" rtlCol="0">
            <a:spAutoFit/>
          </a:bodyPr>
          <a:lstStyle/>
          <a:p>
            <a:pPr fontAlgn="base">
              <a:spcBef>
                <a:spcPct val="0"/>
              </a:spcBef>
              <a:spcAft>
                <a:spcPct val="0"/>
              </a:spcAft>
            </a:pPr>
            <a:r>
              <a:rPr lang="en-US" sz="1200" b="1" dirty="0" smtClean="0">
                <a:solidFill>
                  <a:prstClr val="black"/>
                </a:solidFill>
                <a:latin typeface="Arial" pitchFamily="34" charset="0"/>
              </a:rPr>
              <a:t>Supply</a:t>
            </a:r>
            <a:r>
              <a:rPr lang="en-US" sz="1200" dirty="0" smtClean="0">
                <a:solidFill>
                  <a:prstClr val="black"/>
                </a:solidFill>
                <a:latin typeface="Arial" pitchFamily="34" charset="0"/>
              </a:rPr>
              <a:t>: Social housing, self-built housing</a:t>
            </a:r>
          </a:p>
          <a:p>
            <a:pPr fontAlgn="base">
              <a:spcBef>
                <a:spcPct val="0"/>
              </a:spcBef>
              <a:spcAft>
                <a:spcPct val="0"/>
              </a:spcAft>
            </a:pPr>
            <a:endParaRPr lang="en-US" sz="1200" b="1" dirty="0" smtClean="0">
              <a:solidFill>
                <a:prstClr val="black"/>
              </a:solidFill>
              <a:latin typeface="Arial" pitchFamily="34" charset="0"/>
            </a:endParaRPr>
          </a:p>
          <a:p>
            <a:pPr fontAlgn="base">
              <a:spcBef>
                <a:spcPct val="0"/>
              </a:spcBef>
              <a:spcAft>
                <a:spcPct val="0"/>
              </a:spcAft>
            </a:pPr>
            <a:r>
              <a:rPr lang="en-US" sz="1200" b="1" dirty="0" smtClean="0">
                <a:solidFill>
                  <a:prstClr val="black"/>
                </a:solidFill>
                <a:latin typeface="Arial" pitchFamily="34" charset="0"/>
              </a:rPr>
              <a:t>Finance</a:t>
            </a:r>
            <a:r>
              <a:rPr lang="en-US" sz="1200" dirty="0" smtClean="0">
                <a:solidFill>
                  <a:prstClr val="black"/>
                </a:solidFill>
                <a:latin typeface="Arial" pitchFamily="34" charset="0"/>
              </a:rPr>
              <a:t>: Housing microfinance, home improvement lending</a:t>
            </a:r>
          </a:p>
        </p:txBody>
      </p:sp>
      <p:sp>
        <p:nvSpPr>
          <p:cNvPr id="17" name="TextBox 16"/>
          <p:cNvSpPr txBox="1"/>
          <p:nvPr/>
        </p:nvSpPr>
        <p:spPr>
          <a:xfrm>
            <a:off x="954205" y="2190086"/>
            <a:ext cx="2057400" cy="1015663"/>
          </a:xfrm>
          <a:prstGeom prst="rect">
            <a:avLst/>
          </a:prstGeom>
          <a:solidFill>
            <a:schemeClr val="bg1"/>
          </a:solidFill>
          <a:ln>
            <a:noFill/>
          </a:ln>
        </p:spPr>
        <p:txBody>
          <a:bodyPr wrap="square" rtlCol="0">
            <a:spAutoFit/>
          </a:bodyPr>
          <a:lstStyle/>
          <a:p>
            <a:pPr fontAlgn="base">
              <a:spcBef>
                <a:spcPct val="0"/>
              </a:spcBef>
              <a:spcAft>
                <a:spcPct val="0"/>
              </a:spcAft>
            </a:pPr>
            <a:r>
              <a:rPr lang="en-US" sz="1200" b="1" dirty="0" smtClean="0">
                <a:solidFill>
                  <a:prstClr val="black"/>
                </a:solidFill>
                <a:latin typeface="Arial" pitchFamily="34" charset="0"/>
              </a:rPr>
              <a:t>Supply</a:t>
            </a:r>
            <a:r>
              <a:rPr lang="en-US" sz="1200" dirty="0" smtClean="0">
                <a:solidFill>
                  <a:prstClr val="black"/>
                </a:solidFill>
                <a:latin typeface="Arial" pitchFamily="34" charset="0"/>
              </a:rPr>
              <a:t>: Limited market rate housing, non-profit and private sector involvement</a:t>
            </a:r>
          </a:p>
          <a:p>
            <a:pPr fontAlgn="base">
              <a:spcBef>
                <a:spcPct val="0"/>
              </a:spcBef>
              <a:spcAft>
                <a:spcPct val="0"/>
              </a:spcAft>
            </a:pPr>
            <a:endParaRPr lang="en-US" sz="1200" b="1" dirty="0" smtClean="0">
              <a:solidFill>
                <a:prstClr val="black"/>
              </a:solidFill>
              <a:latin typeface="Arial" pitchFamily="34" charset="0"/>
            </a:endParaRPr>
          </a:p>
          <a:p>
            <a:pPr fontAlgn="base">
              <a:spcBef>
                <a:spcPct val="0"/>
              </a:spcBef>
              <a:spcAft>
                <a:spcPct val="0"/>
              </a:spcAft>
            </a:pPr>
            <a:r>
              <a:rPr lang="en-US" sz="1200" b="1" dirty="0" smtClean="0">
                <a:solidFill>
                  <a:prstClr val="black"/>
                </a:solidFill>
                <a:latin typeface="Arial" pitchFamily="34" charset="0"/>
              </a:rPr>
              <a:t>Finance</a:t>
            </a:r>
            <a:r>
              <a:rPr lang="en-US" sz="1200" dirty="0" smtClean="0">
                <a:solidFill>
                  <a:prstClr val="black"/>
                </a:solidFill>
                <a:latin typeface="Arial" pitchFamily="34" charset="0"/>
              </a:rPr>
              <a:t>: Micro-mortgages</a:t>
            </a:r>
            <a:endParaRPr lang="en-US" sz="1200" dirty="0">
              <a:solidFill>
                <a:prstClr val="black"/>
              </a:solidFill>
              <a:latin typeface="Arial" pitchFamily="34" charset="0"/>
            </a:endParaRPr>
          </a:p>
        </p:txBody>
      </p:sp>
      <p:sp>
        <p:nvSpPr>
          <p:cNvPr id="18" name="TextBox 17"/>
          <p:cNvSpPr txBox="1"/>
          <p:nvPr/>
        </p:nvSpPr>
        <p:spPr>
          <a:xfrm>
            <a:off x="952019" y="1143000"/>
            <a:ext cx="2228495" cy="830997"/>
          </a:xfrm>
          <a:prstGeom prst="rect">
            <a:avLst/>
          </a:prstGeom>
          <a:solidFill>
            <a:schemeClr val="bg1"/>
          </a:solidFill>
          <a:ln>
            <a:noFill/>
          </a:ln>
        </p:spPr>
        <p:txBody>
          <a:bodyPr wrap="none" rtlCol="0">
            <a:spAutoFit/>
          </a:bodyPr>
          <a:lstStyle/>
          <a:p>
            <a:pPr fontAlgn="base">
              <a:spcBef>
                <a:spcPct val="0"/>
              </a:spcBef>
              <a:spcAft>
                <a:spcPct val="0"/>
              </a:spcAft>
            </a:pPr>
            <a:r>
              <a:rPr lang="en-US" sz="1200" b="1" dirty="0" smtClean="0">
                <a:solidFill>
                  <a:prstClr val="black"/>
                </a:solidFill>
                <a:latin typeface="Arial" pitchFamily="34" charset="0"/>
              </a:rPr>
              <a:t>Supply</a:t>
            </a:r>
            <a:r>
              <a:rPr lang="en-US" sz="1200" dirty="0" smtClean="0">
                <a:solidFill>
                  <a:prstClr val="black"/>
                </a:solidFill>
                <a:latin typeface="Arial" pitchFamily="34" charset="0"/>
              </a:rPr>
              <a:t>: Market rate housing, </a:t>
            </a:r>
          </a:p>
          <a:p>
            <a:pPr fontAlgn="base">
              <a:spcBef>
                <a:spcPct val="0"/>
              </a:spcBef>
              <a:spcAft>
                <a:spcPct val="0"/>
              </a:spcAft>
            </a:pPr>
            <a:r>
              <a:rPr lang="en-US" sz="1200" dirty="0" smtClean="0">
                <a:solidFill>
                  <a:prstClr val="black"/>
                </a:solidFill>
                <a:latin typeface="Arial" pitchFamily="34" charset="0"/>
              </a:rPr>
              <a:t>private sector</a:t>
            </a:r>
          </a:p>
          <a:p>
            <a:pPr fontAlgn="base">
              <a:spcBef>
                <a:spcPct val="0"/>
              </a:spcBef>
              <a:spcAft>
                <a:spcPct val="0"/>
              </a:spcAft>
            </a:pPr>
            <a:endParaRPr lang="en-US" sz="1200" b="1" dirty="0" smtClean="0">
              <a:solidFill>
                <a:prstClr val="black"/>
              </a:solidFill>
              <a:latin typeface="Arial" pitchFamily="34" charset="0"/>
            </a:endParaRPr>
          </a:p>
          <a:p>
            <a:pPr fontAlgn="base">
              <a:spcBef>
                <a:spcPct val="0"/>
              </a:spcBef>
              <a:spcAft>
                <a:spcPct val="0"/>
              </a:spcAft>
            </a:pPr>
            <a:r>
              <a:rPr lang="en-US" sz="1200" b="1" dirty="0" smtClean="0">
                <a:solidFill>
                  <a:prstClr val="black"/>
                </a:solidFill>
                <a:latin typeface="Arial" pitchFamily="34" charset="0"/>
              </a:rPr>
              <a:t>Finance</a:t>
            </a:r>
            <a:r>
              <a:rPr lang="en-US" sz="1200" dirty="0" smtClean="0">
                <a:solidFill>
                  <a:prstClr val="black"/>
                </a:solidFill>
                <a:latin typeface="Arial" pitchFamily="34" charset="0"/>
              </a:rPr>
              <a:t>: Mortgage</a:t>
            </a:r>
            <a:endParaRPr lang="en-US" sz="1200" dirty="0">
              <a:solidFill>
                <a:prstClr val="black"/>
              </a:solidFill>
              <a:latin typeface="Arial" pitchFamily="34" charset="0"/>
            </a:endParaRPr>
          </a:p>
        </p:txBody>
      </p:sp>
      <p:sp>
        <p:nvSpPr>
          <p:cNvPr id="19" name="TextBox 18"/>
          <p:cNvSpPr txBox="1"/>
          <p:nvPr/>
        </p:nvSpPr>
        <p:spPr>
          <a:xfrm>
            <a:off x="1004015" y="4740153"/>
            <a:ext cx="1219200" cy="646331"/>
          </a:xfrm>
          <a:prstGeom prst="rect">
            <a:avLst/>
          </a:prstGeom>
          <a:solidFill>
            <a:schemeClr val="bg1"/>
          </a:solidFill>
          <a:ln>
            <a:noFill/>
          </a:ln>
        </p:spPr>
        <p:txBody>
          <a:bodyPr wrap="square" rtlCol="0">
            <a:spAutoFit/>
          </a:bodyPr>
          <a:lstStyle/>
          <a:p>
            <a:pPr fontAlgn="base">
              <a:spcBef>
                <a:spcPct val="0"/>
              </a:spcBef>
              <a:spcAft>
                <a:spcPct val="0"/>
              </a:spcAft>
            </a:pPr>
            <a:r>
              <a:rPr lang="en-US" sz="1200" dirty="0" smtClean="0">
                <a:solidFill>
                  <a:prstClr val="black"/>
                </a:solidFill>
                <a:latin typeface="Arial" pitchFamily="34" charset="0"/>
              </a:rPr>
              <a:t>Slum redevelopment and upgrading</a:t>
            </a:r>
          </a:p>
        </p:txBody>
      </p:sp>
      <p:cxnSp>
        <p:nvCxnSpPr>
          <p:cNvPr id="20" name="Straight Connector 19"/>
          <p:cNvCxnSpPr/>
          <p:nvPr/>
        </p:nvCxnSpPr>
        <p:spPr>
          <a:xfrm>
            <a:off x="1220905" y="5715000"/>
            <a:ext cx="117996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5988332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ChangeArrowheads="1"/>
          </p:cNvSpPr>
          <p:nvPr/>
        </p:nvSpPr>
        <p:spPr bwMode="auto">
          <a:xfrm rot="10800000">
            <a:off x="3267075" y="1701800"/>
            <a:ext cx="2209800" cy="2971800"/>
          </a:xfrm>
          <a:prstGeom prst="triangle">
            <a:avLst>
              <a:gd name="adj" fmla="val 5046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pPr algn="ctr"/>
            <a:endParaRPr lang="en-US" sz="1000">
              <a:solidFill>
                <a:prstClr val="black"/>
              </a:solidFill>
            </a:endParaRPr>
          </a:p>
        </p:txBody>
      </p:sp>
      <p:sp>
        <p:nvSpPr>
          <p:cNvPr id="33795" name="AutoShape 3"/>
          <p:cNvSpPr>
            <a:spLocks noChangeArrowheads="1"/>
          </p:cNvSpPr>
          <p:nvPr/>
        </p:nvSpPr>
        <p:spPr bwMode="auto">
          <a:xfrm>
            <a:off x="2200275" y="1676400"/>
            <a:ext cx="2133600" cy="2971800"/>
          </a:xfrm>
          <a:prstGeom prst="triangle">
            <a:avLst>
              <a:gd name="adj" fmla="val 5046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en-US" sz="1000">
              <a:solidFill>
                <a:prstClr val="black"/>
              </a:solidFill>
            </a:endParaRPr>
          </a:p>
        </p:txBody>
      </p:sp>
      <p:sp>
        <p:nvSpPr>
          <p:cNvPr id="33796" name="AutoShape 4"/>
          <p:cNvSpPr>
            <a:spLocks noChangeArrowheads="1"/>
          </p:cNvSpPr>
          <p:nvPr/>
        </p:nvSpPr>
        <p:spPr bwMode="auto">
          <a:xfrm rot="10800000">
            <a:off x="1219200" y="1701800"/>
            <a:ext cx="2057400" cy="2971800"/>
          </a:xfrm>
          <a:prstGeom prst="triangle">
            <a:avLst>
              <a:gd name="adj" fmla="val 5046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rot="10800000" wrap="none" anchor="ctr"/>
          <a:lstStyle/>
          <a:p>
            <a:pPr algn="ctr"/>
            <a:endParaRPr lang="en-US" sz="1000">
              <a:solidFill>
                <a:prstClr val="black"/>
              </a:solidFill>
            </a:endParaRPr>
          </a:p>
        </p:txBody>
      </p:sp>
      <p:sp>
        <p:nvSpPr>
          <p:cNvPr id="33797" name="Text Box 5"/>
          <p:cNvSpPr txBox="1">
            <a:spLocks noChangeArrowheads="1"/>
          </p:cNvSpPr>
          <p:nvPr/>
        </p:nvSpPr>
        <p:spPr bwMode="auto">
          <a:xfrm>
            <a:off x="1371600" y="2073275"/>
            <a:ext cx="1828800"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400" b="1">
                <a:solidFill>
                  <a:prstClr val="black"/>
                </a:solidFill>
              </a:rPr>
              <a:t>Commercial</a:t>
            </a:r>
          </a:p>
          <a:p>
            <a:pPr algn="ctr"/>
            <a:r>
              <a:rPr lang="en-US" sz="1400" b="1">
                <a:solidFill>
                  <a:prstClr val="black"/>
                </a:solidFill>
              </a:rPr>
              <a:t>Banks</a:t>
            </a:r>
          </a:p>
        </p:txBody>
      </p:sp>
      <p:sp>
        <p:nvSpPr>
          <p:cNvPr id="33798" name="Text Box 6"/>
          <p:cNvSpPr txBox="1">
            <a:spLocks noChangeArrowheads="1"/>
          </p:cNvSpPr>
          <p:nvPr/>
        </p:nvSpPr>
        <p:spPr bwMode="auto">
          <a:xfrm>
            <a:off x="914400" y="1371600"/>
            <a:ext cx="25273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200" b="1">
                <a:solidFill>
                  <a:prstClr val="white"/>
                </a:solidFill>
              </a:rPr>
              <a:t>Housing Finance Player</a:t>
            </a:r>
          </a:p>
        </p:txBody>
      </p:sp>
      <p:sp>
        <p:nvSpPr>
          <p:cNvPr id="33799" name="Text Box 7"/>
          <p:cNvSpPr txBox="1">
            <a:spLocks noChangeArrowheads="1"/>
          </p:cNvSpPr>
          <p:nvPr/>
        </p:nvSpPr>
        <p:spPr bwMode="auto">
          <a:xfrm>
            <a:off x="3581400" y="1371600"/>
            <a:ext cx="135890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200" b="1">
                <a:solidFill>
                  <a:prstClr val="white"/>
                </a:solidFill>
              </a:rPr>
              <a:t>Market Segment</a:t>
            </a:r>
          </a:p>
        </p:txBody>
      </p:sp>
      <p:sp>
        <p:nvSpPr>
          <p:cNvPr id="33800" name="Text Box 8"/>
          <p:cNvSpPr txBox="1">
            <a:spLocks noChangeArrowheads="1"/>
          </p:cNvSpPr>
          <p:nvPr/>
        </p:nvSpPr>
        <p:spPr bwMode="auto">
          <a:xfrm>
            <a:off x="4572000" y="4648200"/>
            <a:ext cx="21336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US" sz="1400" b="1">
                <a:solidFill>
                  <a:prstClr val="white"/>
                </a:solidFill>
              </a:rPr>
              <a:t>Income Distribution</a:t>
            </a:r>
          </a:p>
        </p:txBody>
      </p:sp>
      <p:sp>
        <p:nvSpPr>
          <p:cNvPr id="33801" name="Text Box 9"/>
          <p:cNvSpPr txBox="1">
            <a:spLocks noChangeArrowheads="1"/>
          </p:cNvSpPr>
          <p:nvPr/>
        </p:nvSpPr>
        <p:spPr bwMode="auto">
          <a:xfrm>
            <a:off x="322263" y="4724400"/>
            <a:ext cx="1811337" cy="4270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200" b="1">
                <a:solidFill>
                  <a:prstClr val="white"/>
                </a:solidFill>
              </a:rPr>
              <a:t>Mortgage Affordability</a:t>
            </a:r>
            <a:br>
              <a:rPr lang="en-US" sz="1200" b="1">
                <a:solidFill>
                  <a:prstClr val="white"/>
                </a:solidFill>
              </a:rPr>
            </a:br>
            <a:r>
              <a:rPr lang="en-US" sz="1000" b="1">
                <a:solidFill>
                  <a:prstClr val="white"/>
                </a:solidFill>
              </a:rPr>
              <a:t>(Rupees in Million)</a:t>
            </a:r>
          </a:p>
        </p:txBody>
      </p:sp>
      <p:sp>
        <p:nvSpPr>
          <p:cNvPr id="33802" name="AutoShape 10"/>
          <p:cNvSpPr>
            <a:spLocks noChangeArrowheads="1"/>
          </p:cNvSpPr>
          <p:nvPr/>
        </p:nvSpPr>
        <p:spPr bwMode="auto">
          <a:xfrm>
            <a:off x="4333875" y="1676400"/>
            <a:ext cx="2209800" cy="2971800"/>
          </a:xfrm>
          <a:prstGeom prst="triangle">
            <a:avLst>
              <a:gd name="adj" fmla="val 5046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en-US" sz="1000">
              <a:solidFill>
                <a:prstClr val="black"/>
              </a:solidFill>
            </a:endParaRPr>
          </a:p>
        </p:txBody>
      </p:sp>
      <p:sp>
        <p:nvSpPr>
          <p:cNvPr id="33803" name="Text Box 11"/>
          <p:cNvSpPr txBox="1">
            <a:spLocks noChangeArrowheads="1"/>
          </p:cNvSpPr>
          <p:nvPr/>
        </p:nvSpPr>
        <p:spPr bwMode="auto">
          <a:xfrm>
            <a:off x="1916526" y="2895600"/>
            <a:ext cx="702436"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400" b="1">
                <a:solidFill>
                  <a:prstClr val="black"/>
                </a:solidFill>
              </a:rPr>
              <a:t>HBFC</a:t>
            </a:r>
          </a:p>
          <a:p>
            <a:pPr algn="ctr"/>
            <a:r>
              <a:rPr lang="en-US" sz="1400" b="1">
                <a:solidFill>
                  <a:prstClr val="black"/>
                </a:solidFill>
              </a:rPr>
              <a:t>(SMH)</a:t>
            </a:r>
          </a:p>
        </p:txBody>
      </p:sp>
      <p:sp>
        <p:nvSpPr>
          <p:cNvPr id="33804" name="Text Box 12"/>
          <p:cNvSpPr txBox="1">
            <a:spLocks noChangeArrowheads="1"/>
          </p:cNvSpPr>
          <p:nvPr/>
        </p:nvSpPr>
        <p:spPr bwMode="auto">
          <a:xfrm>
            <a:off x="1918385" y="3530600"/>
            <a:ext cx="646331"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900" b="1">
                <a:solidFill>
                  <a:prstClr val="black"/>
                </a:solidFill>
              </a:rPr>
              <a:t>HBFC &amp;</a:t>
            </a:r>
            <a:br>
              <a:rPr lang="en-US" sz="900" b="1">
                <a:solidFill>
                  <a:prstClr val="black"/>
                </a:solidFill>
              </a:rPr>
            </a:br>
            <a:r>
              <a:rPr lang="en-US" sz="900" b="1">
                <a:solidFill>
                  <a:prstClr val="black"/>
                </a:solidFill>
              </a:rPr>
              <a:t>Social</a:t>
            </a:r>
          </a:p>
          <a:p>
            <a:pPr algn="ctr"/>
            <a:r>
              <a:rPr lang="en-US" sz="900" b="1">
                <a:solidFill>
                  <a:prstClr val="black"/>
                </a:solidFill>
              </a:rPr>
              <a:t>Housing</a:t>
            </a:r>
          </a:p>
          <a:p>
            <a:pPr algn="ctr"/>
            <a:r>
              <a:rPr lang="en-US" sz="900" b="1">
                <a:solidFill>
                  <a:prstClr val="black"/>
                </a:solidFill>
              </a:rPr>
              <a:t>Bank</a:t>
            </a:r>
          </a:p>
        </p:txBody>
      </p:sp>
      <p:sp>
        <p:nvSpPr>
          <p:cNvPr id="33805" name="Text Box 13"/>
          <p:cNvSpPr txBox="1">
            <a:spLocks noChangeArrowheads="1"/>
          </p:cNvSpPr>
          <p:nvPr/>
        </p:nvSpPr>
        <p:spPr bwMode="auto">
          <a:xfrm>
            <a:off x="2891885" y="3810000"/>
            <a:ext cx="899605"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400" b="1">
                <a:solidFill>
                  <a:prstClr val="black"/>
                </a:solidFill>
              </a:rPr>
              <a:t>Social</a:t>
            </a:r>
          </a:p>
          <a:p>
            <a:pPr algn="ctr"/>
            <a:r>
              <a:rPr lang="en-US" sz="1400" b="1">
                <a:solidFill>
                  <a:prstClr val="black"/>
                </a:solidFill>
              </a:rPr>
              <a:t>Housing</a:t>
            </a:r>
          </a:p>
        </p:txBody>
      </p:sp>
      <p:sp>
        <p:nvSpPr>
          <p:cNvPr id="33806" name="Text Box 14"/>
          <p:cNvSpPr txBox="1">
            <a:spLocks noChangeArrowheads="1"/>
          </p:cNvSpPr>
          <p:nvPr/>
        </p:nvSpPr>
        <p:spPr bwMode="auto">
          <a:xfrm>
            <a:off x="2815685" y="2606675"/>
            <a:ext cx="899605" cy="52322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400" b="1">
                <a:solidFill>
                  <a:prstClr val="black"/>
                </a:solidFill>
              </a:rPr>
              <a:t>Market</a:t>
            </a:r>
          </a:p>
          <a:p>
            <a:pPr algn="ctr"/>
            <a:r>
              <a:rPr lang="en-US" sz="1400" b="1">
                <a:solidFill>
                  <a:prstClr val="black"/>
                </a:solidFill>
              </a:rPr>
              <a:t>Housing</a:t>
            </a:r>
          </a:p>
        </p:txBody>
      </p:sp>
      <p:sp>
        <p:nvSpPr>
          <p:cNvPr id="33807" name="Text Box 15"/>
          <p:cNvSpPr txBox="1">
            <a:spLocks noChangeArrowheads="1"/>
          </p:cNvSpPr>
          <p:nvPr/>
        </p:nvSpPr>
        <p:spPr bwMode="auto">
          <a:xfrm>
            <a:off x="3913188" y="2498725"/>
            <a:ext cx="741362"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000" b="1">
                <a:solidFill>
                  <a:prstClr val="black"/>
                </a:solidFill>
              </a:rPr>
              <a:t>High End</a:t>
            </a:r>
          </a:p>
        </p:txBody>
      </p:sp>
      <p:sp>
        <p:nvSpPr>
          <p:cNvPr id="33808" name="Text Box 16"/>
          <p:cNvSpPr txBox="1">
            <a:spLocks noChangeArrowheads="1"/>
          </p:cNvSpPr>
          <p:nvPr/>
        </p:nvSpPr>
        <p:spPr bwMode="auto">
          <a:xfrm>
            <a:off x="3810000" y="2895600"/>
            <a:ext cx="987425"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000" b="1">
                <a:solidFill>
                  <a:prstClr val="black"/>
                </a:solidFill>
              </a:rPr>
              <a:t>Upper Middle</a:t>
            </a:r>
          </a:p>
        </p:txBody>
      </p:sp>
      <p:sp>
        <p:nvSpPr>
          <p:cNvPr id="33809" name="Text Box 17"/>
          <p:cNvSpPr txBox="1">
            <a:spLocks noChangeArrowheads="1"/>
          </p:cNvSpPr>
          <p:nvPr/>
        </p:nvSpPr>
        <p:spPr bwMode="auto">
          <a:xfrm>
            <a:off x="3857625" y="3260725"/>
            <a:ext cx="993775"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000" b="1">
                <a:solidFill>
                  <a:prstClr val="black"/>
                </a:solidFill>
              </a:rPr>
              <a:t>Lower Middle</a:t>
            </a:r>
          </a:p>
        </p:txBody>
      </p:sp>
      <p:sp>
        <p:nvSpPr>
          <p:cNvPr id="33810" name="Text Box 18"/>
          <p:cNvSpPr txBox="1">
            <a:spLocks noChangeArrowheads="1"/>
          </p:cNvSpPr>
          <p:nvPr/>
        </p:nvSpPr>
        <p:spPr bwMode="auto">
          <a:xfrm>
            <a:off x="4106863" y="3657600"/>
            <a:ext cx="520700"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000" b="1">
                <a:solidFill>
                  <a:prstClr val="black"/>
                </a:solidFill>
              </a:rPr>
              <a:t>Small</a:t>
            </a:r>
          </a:p>
        </p:txBody>
      </p:sp>
      <p:sp>
        <p:nvSpPr>
          <p:cNvPr id="33811" name="Text Box 19"/>
          <p:cNvSpPr txBox="1">
            <a:spLocks noChangeArrowheads="1"/>
          </p:cNvSpPr>
          <p:nvPr/>
        </p:nvSpPr>
        <p:spPr bwMode="auto">
          <a:xfrm>
            <a:off x="4086225" y="3924300"/>
            <a:ext cx="522288"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000" b="1">
                <a:solidFill>
                  <a:prstClr val="black"/>
                </a:solidFill>
              </a:rPr>
              <a:t>Micro</a:t>
            </a:r>
          </a:p>
        </p:txBody>
      </p:sp>
      <p:sp>
        <p:nvSpPr>
          <p:cNvPr id="33812" name="Text Box 20"/>
          <p:cNvSpPr txBox="1">
            <a:spLocks noChangeArrowheads="1"/>
          </p:cNvSpPr>
          <p:nvPr/>
        </p:nvSpPr>
        <p:spPr bwMode="auto">
          <a:xfrm>
            <a:off x="4902200" y="4038600"/>
            <a:ext cx="939800" cy="22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900" b="1">
                <a:solidFill>
                  <a:prstClr val="black"/>
                </a:solidFill>
              </a:rPr>
              <a:t>Upto Rs.4,000</a:t>
            </a:r>
            <a:endParaRPr lang="en-US" sz="900">
              <a:solidFill>
                <a:prstClr val="black"/>
              </a:solidFill>
            </a:endParaRPr>
          </a:p>
        </p:txBody>
      </p:sp>
      <p:sp>
        <p:nvSpPr>
          <p:cNvPr id="33813" name="Text Box 21"/>
          <p:cNvSpPr txBox="1">
            <a:spLocks noChangeArrowheads="1"/>
          </p:cNvSpPr>
          <p:nvPr/>
        </p:nvSpPr>
        <p:spPr bwMode="auto">
          <a:xfrm>
            <a:off x="2482850" y="4719638"/>
            <a:ext cx="1512888"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400" b="1">
                <a:solidFill>
                  <a:prstClr val="white"/>
                </a:solidFill>
              </a:rPr>
              <a:t>Housing Market</a:t>
            </a:r>
          </a:p>
        </p:txBody>
      </p:sp>
      <p:sp>
        <p:nvSpPr>
          <p:cNvPr id="33814" name="Rectangle 22"/>
          <p:cNvSpPr>
            <a:spLocks noChangeArrowheads="1"/>
          </p:cNvSpPr>
          <p:nvPr/>
        </p:nvSpPr>
        <p:spPr bwMode="auto">
          <a:xfrm>
            <a:off x="5011738" y="2540000"/>
            <a:ext cx="774700" cy="22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900" b="1">
                <a:solidFill>
                  <a:prstClr val="black"/>
                </a:solidFill>
              </a:rPr>
              <a:t>Rs.100,000</a:t>
            </a:r>
            <a:endParaRPr lang="en-US" sz="1400" b="1">
              <a:solidFill>
                <a:prstClr val="black"/>
              </a:solidFill>
            </a:endParaRPr>
          </a:p>
        </p:txBody>
      </p:sp>
      <p:sp>
        <p:nvSpPr>
          <p:cNvPr id="33815" name="Text Box 23"/>
          <p:cNvSpPr txBox="1">
            <a:spLocks noChangeArrowheads="1"/>
          </p:cNvSpPr>
          <p:nvPr/>
        </p:nvSpPr>
        <p:spPr bwMode="auto">
          <a:xfrm>
            <a:off x="4954250" y="2844800"/>
            <a:ext cx="85792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900" b="1">
                <a:solidFill>
                  <a:prstClr val="black"/>
                </a:solidFill>
              </a:rPr>
              <a:t>Rs.25,001 to</a:t>
            </a:r>
          </a:p>
          <a:p>
            <a:pPr algn="ctr"/>
            <a:r>
              <a:rPr lang="en-US" sz="900" b="1">
                <a:solidFill>
                  <a:prstClr val="black"/>
                </a:solidFill>
              </a:rPr>
              <a:t>Rs.50,000</a:t>
            </a:r>
            <a:endParaRPr lang="en-US" sz="900">
              <a:solidFill>
                <a:prstClr val="black"/>
              </a:solidFill>
            </a:endParaRPr>
          </a:p>
        </p:txBody>
      </p:sp>
      <p:sp>
        <p:nvSpPr>
          <p:cNvPr id="33816" name="Text Box 24"/>
          <p:cNvSpPr txBox="1">
            <a:spLocks noChangeArrowheads="1"/>
          </p:cNvSpPr>
          <p:nvPr/>
        </p:nvSpPr>
        <p:spPr bwMode="auto">
          <a:xfrm>
            <a:off x="4946312" y="3263900"/>
            <a:ext cx="85792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900" b="1">
                <a:solidFill>
                  <a:prstClr val="black"/>
                </a:solidFill>
              </a:rPr>
              <a:t>Rs.10,001 to</a:t>
            </a:r>
          </a:p>
          <a:p>
            <a:pPr algn="ctr"/>
            <a:r>
              <a:rPr lang="en-US" sz="900" b="1">
                <a:solidFill>
                  <a:prstClr val="black"/>
                </a:solidFill>
              </a:rPr>
              <a:t>Rs.25,000</a:t>
            </a:r>
            <a:endParaRPr lang="en-US" sz="900">
              <a:solidFill>
                <a:prstClr val="black"/>
              </a:solidFill>
            </a:endParaRPr>
          </a:p>
        </p:txBody>
      </p:sp>
      <p:sp>
        <p:nvSpPr>
          <p:cNvPr id="33817" name="Text Box 25"/>
          <p:cNvSpPr txBox="1">
            <a:spLocks noChangeArrowheads="1"/>
          </p:cNvSpPr>
          <p:nvPr/>
        </p:nvSpPr>
        <p:spPr bwMode="auto">
          <a:xfrm>
            <a:off x="4967260" y="3597275"/>
            <a:ext cx="79380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900" b="1">
                <a:solidFill>
                  <a:prstClr val="black"/>
                </a:solidFill>
              </a:rPr>
              <a:t>Rs.4,001 to</a:t>
            </a:r>
          </a:p>
          <a:p>
            <a:pPr algn="ctr"/>
            <a:r>
              <a:rPr lang="en-US" sz="900" b="1">
                <a:solidFill>
                  <a:prstClr val="black"/>
                </a:solidFill>
              </a:rPr>
              <a:t>Rs.10,000</a:t>
            </a:r>
            <a:endParaRPr lang="en-US" sz="900">
              <a:solidFill>
                <a:prstClr val="black"/>
              </a:solidFill>
            </a:endParaRPr>
          </a:p>
        </p:txBody>
      </p:sp>
      <p:sp>
        <p:nvSpPr>
          <p:cNvPr id="33818" name="AutoShape 26"/>
          <p:cNvSpPr>
            <a:spLocks noChangeArrowheads="1"/>
          </p:cNvSpPr>
          <p:nvPr/>
        </p:nvSpPr>
        <p:spPr bwMode="auto">
          <a:xfrm>
            <a:off x="228600" y="1689100"/>
            <a:ext cx="1981200" cy="2971800"/>
          </a:xfrm>
          <a:prstGeom prst="triangle">
            <a:avLst>
              <a:gd name="adj" fmla="val 5046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en-US" sz="1000">
              <a:solidFill>
                <a:prstClr val="white"/>
              </a:solidFill>
            </a:endParaRPr>
          </a:p>
        </p:txBody>
      </p:sp>
      <p:sp>
        <p:nvSpPr>
          <p:cNvPr id="33819" name="Line 27"/>
          <p:cNvSpPr>
            <a:spLocks noChangeShapeType="1"/>
          </p:cNvSpPr>
          <p:nvPr/>
        </p:nvSpPr>
        <p:spPr bwMode="auto">
          <a:xfrm>
            <a:off x="838200" y="2843213"/>
            <a:ext cx="2057400" cy="1587"/>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solidFill>
                <a:prstClr val="black"/>
              </a:solidFill>
            </a:endParaRPr>
          </a:p>
        </p:txBody>
      </p:sp>
      <p:sp>
        <p:nvSpPr>
          <p:cNvPr id="33820" name="Line 28"/>
          <p:cNvSpPr>
            <a:spLocks noChangeShapeType="1"/>
          </p:cNvSpPr>
          <p:nvPr/>
        </p:nvSpPr>
        <p:spPr bwMode="auto">
          <a:xfrm>
            <a:off x="736600" y="3200400"/>
            <a:ext cx="10160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solidFill>
                <a:prstClr val="black"/>
              </a:solidFill>
            </a:endParaRPr>
          </a:p>
        </p:txBody>
      </p:sp>
      <p:sp>
        <p:nvSpPr>
          <p:cNvPr id="33821" name="Line 29"/>
          <p:cNvSpPr>
            <a:spLocks noChangeShapeType="1"/>
          </p:cNvSpPr>
          <p:nvPr/>
        </p:nvSpPr>
        <p:spPr bwMode="auto">
          <a:xfrm>
            <a:off x="457200" y="3962400"/>
            <a:ext cx="1524000" cy="1588"/>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solidFill>
                <a:prstClr val="black"/>
              </a:solidFill>
            </a:endParaRPr>
          </a:p>
        </p:txBody>
      </p:sp>
      <p:sp>
        <p:nvSpPr>
          <p:cNvPr id="33822" name="Rectangle 30"/>
          <p:cNvSpPr>
            <a:spLocks noChangeArrowheads="1"/>
          </p:cNvSpPr>
          <p:nvPr/>
        </p:nvSpPr>
        <p:spPr bwMode="auto">
          <a:xfrm>
            <a:off x="927100" y="2133600"/>
            <a:ext cx="609600" cy="3365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800" b="1">
                <a:solidFill>
                  <a:prstClr val="black"/>
                </a:solidFill>
              </a:rPr>
              <a:t>Rs 5.0 </a:t>
            </a:r>
            <a:br>
              <a:rPr lang="en-US" sz="800" b="1">
                <a:solidFill>
                  <a:prstClr val="black"/>
                </a:solidFill>
              </a:rPr>
            </a:br>
            <a:r>
              <a:rPr lang="en-US" sz="800" b="1">
                <a:solidFill>
                  <a:prstClr val="black"/>
                </a:solidFill>
              </a:rPr>
              <a:t>&amp; above </a:t>
            </a:r>
            <a:endParaRPr lang="en-US" sz="1200" b="1">
              <a:solidFill>
                <a:prstClr val="black"/>
              </a:solidFill>
            </a:endParaRPr>
          </a:p>
        </p:txBody>
      </p:sp>
      <p:sp>
        <p:nvSpPr>
          <p:cNvPr id="33823" name="Text Box 31"/>
          <p:cNvSpPr txBox="1">
            <a:spLocks noChangeArrowheads="1"/>
          </p:cNvSpPr>
          <p:nvPr/>
        </p:nvSpPr>
        <p:spPr bwMode="auto">
          <a:xfrm>
            <a:off x="733425" y="2959100"/>
            <a:ext cx="968375" cy="22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900" b="1">
                <a:solidFill>
                  <a:prstClr val="black"/>
                </a:solidFill>
              </a:rPr>
              <a:t>Rs 1.25  ~ 2.50</a:t>
            </a:r>
            <a:endParaRPr lang="en-US" sz="900">
              <a:solidFill>
                <a:prstClr val="black"/>
              </a:solidFill>
            </a:endParaRPr>
          </a:p>
        </p:txBody>
      </p:sp>
      <p:sp>
        <p:nvSpPr>
          <p:cNvPr id="33824" name="Text Box 32"/>
          <p:cNvSpPr txBox="1">
            <a:spLocks noChangeArrowheads="1"/>
          </p:cNvSpPr>
          <p:nvPr/>
        </p:nvSpPr>
        <p:spPr bwMode="auto">
          <a:xfrm>
            <a:off x="795338" y="3276600"/>
            <a:ext cx="873125" cy="22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900" b="1">
                <a:solidFill>
                  <a:prstClr val="black"/>
                </a:solidFill>
              </a:rPr>
              <a:t>Rs 0.5 ~ 1.25</a:t>
            </a:r>
            <a:endParaRPr lang="en-US" sz="900">
              <a:solidFill>
                <a:prstClr val="black"/>
              </a:solidFill>
            </a:endParaRPr>
          </a:p>
        </p:txBody>
      </p:sp>
      <p:sp>
        <p:nvSpPr>
          <p:cNvPr id="33825" name="Text Box 33"/>
          <p:cNvSpPr txBox="1">
            <a:spLocks noChangeArrowheads="1"/>
          </p:cNvSpPr>
          <p:nvPr/>
        </p:nvSpPr>
        <p:spPr bwMode="auto">
          <a:xfrm>
            <a:off x="679450" y="3657600"/>
            <a:ext cx="1082675" cy="22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900" b="1">
                <a:solidFill>
                  <a:prstClr val="black"/>
                </a:solidFill>
              </a:rPr>
              <a:t>Rs 0.20~Rs.0.50 </a:t>
            </a:r>
            <a:endParaRPr lang="en-US" sz="900">
              <a:solidFill>
                <a:prstClr val="black"/>
              </a:solidFill>
            </a:endParaRPr>
          </a:p>
        </p:txBody>
      </p:sp>
      <p:sp>
        <p:nvSpPr>
          <p:cNvPr id="33826" name="Text Box 34"/>
          <p:cNvSpPr txBox="1">
            <a:spLocks noChangeArrowheads="1"/>
          </p:cNvSpPr>
          <p:nvPr/>
        </p:nvSpPr>
        <p:spPr bwMode="auto">
          <a:xfrm>
            <a:off x="679450" y="509423"/>
            <a:ext cx="7434262"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en-US" sz="3600" b="1" dirty="0">
                <a:solidFill>
                  <a:srgbClr val="FFFF00"/>
                </a:solidFill>
              </a:rPr>
              <a:t>Housing </a:t>
            </a:r>
            <a:r>
              <a:rPr lang="en-US" sz="3600" b="1" dirty="0" smtClean="0">
                <a:solidFill>
                  <a:srgbClr val="FFFF00"/>
                </a:solidFill>
              </a:rPr>
              <a:t>Continuum in Pakistan</a:t>
            </a:r>
            <a:endParaRPr lang="en-US" sz="3600" b="1" dirty="0">
              <a:solidFill>
                <a:srgbClr val="FFFF00"/>
              </a:solidFill>
            </a:endParaRPr>
          </a:p>
        </p:txBody>
      </p:sp>
      <p:sp>
        <p:nvSpPr>
          <p:cNvPr id="33827" name="Text Box 35"/>
          <p:cNvSpPr txBox="1">
            <a:spLocks noChangeArrowheads="1"/>
          </p:cNvSpPr>
          <p:nvPr/>
        </p:nvSpPr>
        <p:spPr bwMode="auto">
          <a:xfrm>
            <a:off x="903288" y="4191000"/>
            <a:ext cx="584200" cy="228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900" b="1">
                <a:solidFill>
                  <a:prstClr val="black"/>
                </a:solidFill>
              </a:rPr>
              <a:t>Rs 0.20</a:t>
            </a:r>
            <a:endParaRPr lang="en-US" sz="900">
              <a:solidFill>
                <a:prstClr val="black"/>
              </a:solidFill>
            </a:endParaRPr>
          </a:p>
        </p:txBody>
      </p:sp>
      <p:sp>
        <p:nvSpPr>
          <p:cNvPr id="33828" name="Rectangle 36"/>
          <p:cNvSpPr>
            <a:spLocks noChangeArrowheads="1"/>
          </p:cNvSpPr>
          <p:nvPr/>
        </p:nvSpPr>
        <p:spPr bwMode="auto">
          <a:xfrm>
            <a:off x="5105992" y="1962150"/>
            <a:ext cx="665567" cy="5078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900" b="1">
                <a:solidFill>
                  <a:prstClr val="black"/>
                </a:solidFill>
              </a:rPr>
              <a:t>Rs</a:t>
            </a:r>
            <a:br>
              <a:rPr lang="en-US" sz="900" b="1">
                <a:solidFill>
                  <a:prstClr val="black"/>
                </a:solidFill>
              </a:rPr>
            </a:br>
            <a:r>
              <a:rPr lang="en-US" sz="900" b="1">
                <a:solidFill>
                  <a:prstClr val="black"/>
                </a:solidFill>
              </a:rPr>
              <a:t>1 Lac</a:t>
            </a:r>
            <a:br>
              <a:rPr lang="en-US" sz="900" b="1">
                <a:solidFill>
                  <a:prstClr val="black"/>
                </a:solidFill>
              </a:rPr>
            </a:br>
            <a:r>
              <a:rPr lang="en-US" sz="900" b="1">
                <a:solidFill>
                  <a:prstClr val="black"/>
                </a:solidFill>
              </a:rPr>
              <a:t>&amp; above.</a:t>
            </a:r>
            <a:endParaRPr lang="en-US" sz="1400" b="1">
              <a:solidFill>
                <a:prstClr val="black"/>
              </a:solidFill>
            </a:endParaRPr>
          </a:p>
        </p:txBody>
      </p:sp>
      <p:sp>
        <p:nvSpPr>
          <p:cNvPr id="33829" name="Text Box 37"/>
          <p:cNvSpPr txBox="1">
            <a:spLocks noChangeArrowheads="1"/>
          </p:cNvSpPr>
          <p:nvPr/>
        </p:nvSpPr>
        <p:spPr bwMode="auto">
          <a:xfrm>
            <a:off x="3810000" y="2041525"/>
            <a:ext cx="862013"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000" b="1">
                <a:solidFill>
                  <a:prstClr val="black"/>
                </a:solidFill>
              </a:rPr>
              <a:t>High - High</a:t>
            </a:r>
          </a:p>
        </p:txBody>
      </p:sp>
      <p:sp>
        <p:nvSpPr>
          <p:cNvPr id="33830" name="Line 38"/>
          <p:cNvSpPr>
            <a:spLocks noChangeShapeType="1"/>
          </p:cNvSpPr>
          <p:nvPr/>
        </p:nvSpPr>
        <p:spPr bwMode="auto">
          <a:xfrm>
            <a:off x="990600" y="2438400"/>
            <a:ext cx="4572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solidFill>
                <a:prstClr val="black"/>
              </a:solidFill>
            </a:endParaRPr>
          </a:p>
        </p:txBody>
      </p:sp>
      <p:sp>
        <p:nvSpPr>
          <p:cNvPr id="33831" name="Rectangle 39"/>
          <p:cNvSpPr>
            <a:spLocks noChangeArrowheads="1"/>
          </p:cNvSpPr>
          <p:nvPr/>
        </p:nvSpPr>
        <p:spPr bwMode="auto">
          <a:xfrm>
            <a:off x="898962" y="2438400"/>
            <a:ext cx="697627"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900" b="1">
                <a:solidFill>
                  <a:prstClr val="black"/>
                </a:solidFill>
              </a:rPr>
              <a:t>Rs 2.5 to </a:t>
            </a:r>
            <a:br>
              <a:rPr lang="en-US" sz="900" b="1">
                <a:solidFill>
                  <a:prstClr val="black"/>
                </a:solidFill>
              </a:rPr>
            </a:br>
            <a:r>
              <a:rPr lang="en-US" sz="900" b="1">
                <a:solidFill>
                  <a:prstClr val="black"/>
                </a:solidFill>
              </a:rPr>
              <a:t>Rs 5.0 </a:t>
            </a:r>
            <a:endParaRPr lang="en-US" sz="1400" b="1">
              <a:solidFill>
                <a:prstClr val="black"/>
              </a:solidFill>
            </a:endParaRPr>
          </a:p>
        </p:txBody>
      </p:sp>
      <p:sp>
        <p:nvSpPr>
          <p:cNvPr id="33832" name="AutoShape 40"/>
          <p:cNvSpPr>
            <a:spLocks noChangeArrowheads="1"/>
          </p:cNvSpPr>
          <p:nvPr/>
        </p:nvSpPr>
        <p:spPr bwMode="auto">
          <a:xfrm rot="10800000">
            <a:off x="5473700" y="1701800"/>
            <a:ext cx="2146300" cy="2971800"/>
          </a:xfrm>
          <a:prstGeom prst="triangle">
            <a:avLst>
              <a:gd name="adj" fmla="val 50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en-GB">
              <a:solidFill>
                <a:prstClr val="black"/>
              </a:solidFill>
            </a:endParaRPr>
          </a:p>
        </p:txBody>
      </p:sp>
      <p:sp>
        <p:nvSpPr>
          <p:cNvPr id="33833" name="Text Box 41"/>
          <p:cNvSpPr txBox="1">
            <a:spLocks noChangeArrowheads="1"/>
          </p:cNvSpPr>
          <p:nvPr/>
        </p:nvSpPr>
        <p:spPr bwMode="auto">
          <a:xfrm>
            <a:off x="5568950" y="1371600"/>
            <a:ext cx="1974850" cy="2746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r>
              <a:rPr lang="en-US" sz="1200" b="1">
                <a:solidFill>
                  <a:prstClr val="white"/>
                </a:solidFill>
              </a:rPr>
              <a:t>Income Distribution in %</a:t>
            </a:r>
          </a:p>
        </p:txBody>
      </p:sp>
      <p:sp>
        <p:nvSpPr>
          <p:cNvPr id="33834" name="Text Box 42"/>
          <p:cNvSpPr txBox="1">
            <a:spLocks noChangeArrowheads="1"/>
          </p:cNvSpPr>
          <p:nvPr/>
        </p:nvSpPr>
        <p:spPr bwMode="auto">
          <a:xfrm>
            <a:off x="6396038" y="2514600"/>
            <a:ext cx="401637"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000" b="1">
                <a:solidFill>
                  <a:prstClr val="black"/>
                </a:solidFill>
              </a:rPr>
              <a:t>4 %</a:t>
            </a:r>
          </a:p>
        </p:txBody>
      </p:sp>
      <p:sp>
        <p:nvSpPr>
          <p:cNvPr id="33835" name="Text Box 43"/>
          <p:cNvSpPr txBox="1">
            <a:spLocks noChangeArrowheads="1"/>
          </p:cNvSpPr>
          <p:nvPr/>
        </p:nvSpPr>
        <p:spPr bwMode="auto">
          <a:xfrm>
            <a:off x="6326188" y="2911475"/>
            <a:ext cx="471487"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000" b="1">
                <a:solidFill>
                  <a:prstClr val="black"/>
                </a:solidFill>
              </a:rPr>
              <a:t>15 %</a:t>
            </a:r>
          </a:p>
        </p:txBody>
      </p:sp>
      <p:sp>
        <p:nvSpPr>
          <p:cNvPr id="33836" name="Text Box 44"/>
          <p:cNvSpPr txBox="1">
            <a:spLocks noChangeArrowheads="1"/>
          </p:cNvSpPr>
          <p:nvPr/>
        </p:nvSpPr>
        <p:spPr bwMode="auto">
          <a:xfrm>
            <a:off x="6334125" y="3276600"/>
            <a:ext cx="471488"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000" b="1">
                <a:solidFill>
                  <a:prstClr val="black"/>
                </a:solidFill>
              </a:rPr>
              <a:t>20 %</a:t>
            </a:r>
          </a:p>
        </p:txBody>
      </p:sp>
      <p:sp>
        <p:nvSpPr>
          <p:cNvPr id="33837" name="Text Box 45"/>
          <p:cNvSpPr txBox="1">
            <a:spLocks noChangeArrowheads="1"/>
          </p:cNvSpPr>
          <p:nvPr/>
        </p:nvSpPr>
        <p:spPr bwMode="auto">
          <a:xfrm>
            <a:off x="6326188" y="3657600"/>
            <a:ext cx="471487"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000" b="1">
                <a:solidFill>
                  <a:prstClr val="black"/>
                </a:solidFill>
              </a:rPr>
              <a:t>40 %</a:t>
            </a:r>
          </a:p>
        </p:txBody>
      </p:sp>
      <p:sp>
        <p:nvSpPr>
          <p:cNvPr id="33838" name="Text Box 46"/>
          <p:cNvSpPr txBox="1">
            <a:spLocks noChangeArrowheads="1"/>
          </p:cNvSpPr>
          <p:nvPr/>
        </p:nvSpPr>
        <p:spPr bwMode="auto">
          <a:xfrm>
            <a:off x="6324600" y="4022725"/>
            <a:ext cx="471488"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000" b="1">
                <a:solidFill>
                  <a:prstClr val="black"/>
                </a:solidFill>
              </a:rPr>
              <a:t>20 %</a:t>
            </a:r>
          </a:p>
        </p:txBody>
      </p:sp>
      <p:sp>
        <p:nvSpPr>
          <p:cNvPr id="33839" name="Text Box 47"/>
          <p:cNvSpPr txBox="1">
            <a:spLocks noChangeArrowheads="1"/>
          </p:cNvSpPr>
          <p:nvPr/>
        </p:nvSpPr>
        <p:spPr bwMode="auto">
          <a:xfrm>
            <a:off x="6394718" y="2057400"/>
            <a:ext cx="404278" cy="2769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200" b="1">
                <a:solidFill>
                  <a:prstClr val="black"/>
                </a:solidFill>
              </a:rPr>
              <a:t>1 %</a:t>
            </a:r>
          </a:p>
        </p:txBody>
      </p:sp>
      <p:sp>
        <p:nvSpPr>
          <p:cNvPr id="33840" name="Text Box 48"/>
          <p:cNvSpPr txBox="1">
            <a:spLocks noChangeArrowheads="1"/>
          </p:cNvSpPr>
          <p:nvPr/>
        </p:nvSpPr>
        <p:spPr bwMode="auto">
          <a:xfrm>
            <a:off x="914400" y="5105400"/>
            <a:ext cx="5181600" cy="6238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spcBef>
                <a:spcPct val="50000"/>
              </a:spcBef>
              <a:buFontTx/>
              <a:buChar char="-"/>
            </a:pPr>
            <a:r>
              <a:rPr lang="en-US" sz="1400">
                <a:solidFill>
                  <a:prstClr val="white"/>
                </a:solidFill>
              </a:rPr>
              <a:t>   Per Capita Income 		Rs.5,000 per month</a:t>
            </a:r>
          </a:p>
          <a:p>
            <a:pPr>
              <a:spcBef>
                <a:spcPct val="50000"/>
              </a:spcBef>
              <a:buFontTx/>
              <a:buChar char="-"/>
            </a:pPr>
            <a:r>
              <a:rPr lang="en-US" sz="1400">
                <a:solidFill>
                  <a:prstClr val="white"/>
                </a:solidFill>
              </a:rPr>
              <a:t>   Minimum Wage Rate	Rs.4,000 per month</a:t>
            </a:r>
          </a:p>
        </p:txBody>
      </p:sp>
      <p:sp>
        <p:nvSpPr>
          <p:cNvPr id="33842" name="AutoShape 50"/>
          <p:cNvSpPr>
            <a:spLocks noChangeArrowheads="1"/>
          </p:cNvSpPr>
          <p:nvPr/>
        </p:nvSpPr>
        <p:spPr bwMode="auto">
          <a:xfrm>
            <a:off x="6527800" y="1676400"/>
            <a:ext cx="2235200" cy="2971800"/>
          </a:xfrm>
          <a:prstGeom prst="triangle">
            <a:avLst>
              <a:gd name="adj" fmla="val 50468"/>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endParaRPr lang="en-US" sz="1000">
              <a:solidFill>
                <a:prstClr val="white"/>
              </a:solidFill>
            </a:endParaRPr>
          </a:p>
        </p:txBody>
      </p:sp>
      <p:sp>
        <p:nvSpPr>
          <p:cNvPr id="33843" name="Line 51"/>
          <p:cNvSpPr>
            <a:spLocks noChangeShapeType="1"/>
          </p:cNvSpPr>
          <p:nvPr/>
        </p:nvSpPr>
        <p:spPr bwMode="auto">
          <a:xfrm>
            <a:off x="609600" y="3581400"/>
            <a:ext cx="77724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solidFill>
                <a:prstClr val="black"/>
              </a:solidFill>
            </a:endParaRPr>
          </a:p>
        </p:txBody>
      </p:sp>
      <p:sp>
        <p:nvSpPr>
          <p:cNvPr id="33844" name="Line 52"/>
          <p:cNvSpPr>
            <a:spLocks noChangeShapeType="1"/>
          </p:cNvSpPr>
          <p:nvPr/>
        </p:nvSpPr>
        <p:spPr bwMode="auto">
          <a:xfrm>
            <a:off x="3810000" y="3200400"/>
            <a:ext cx="4419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solidFill>
                <a:prstClr val="black"/>
              </a:solidFill>
            </a:endParaRPr>
          </a:p>
        </p:txBody>
      </p:sp>
      <p:sp>
        <p:nvSpPr>
          <p:cNvPr id="33845" name="Line 53"/>
          <p:cNvSpPr>
            <a:spLocks noChangeShapeType="1"/>
          </p:cNvSpPr>
          <p:nvPr/>
        </p:nvSpPr>
        <p:spPr bwMode="auto">
          <a:xfrm>
            <a:off x="3733800" y="2843213"/>
            <a:ext cx="4343400" cy="1587"/>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solidFill>
                <a:prstClr val="black"/>
              </a:solidFill>
            </a:endParaRPr>
          </a:p>
        </p:txBody>
      </p:sp>
      <p:sp>
        <p:nvSpPr>
          <p:cNvPr id="33846" name="Line 54"/>
          <p:cNvSpPr>
            <a:spLocks noChangeShapeType="1"/>
          </p:cNvSpPr>
          <p:nvPr/>
        </p:nvSpPr>
        <p:spPr bwMode="auto">
          <a:xfrm>
            <a:off x="3581400" y="2438400"/>
            <a:ext cx="4343400" cy="3175"/>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solidFill>
                <a:prstClr val="black"/>
              </a:solidFill>
            </a:endParaRPr>
          </a:p>
        </p:txBody>
      </p:sp>
      <p:sp>
        <p:nvSpPr>
          <p:cNvPr id="33847" name="Text Box 55"/>
          <p:cNvSpPr txBox="1">
            <a:spLocks noChangeArrowheads="1"/>
          </p:cNvSpPr>
          <p:nvPr/>
        </p:nvSpPr>
        <p:spPr bwMode="auto">
          <a:xfrm>
            <a:off x="6629400" y="4694238"/>
            <a:ext cx="21336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400" b="1">
                <a:solidFill>
                  <a:prstClr val="white"/>
                </a:solidFill>
              </a:rPr>
              <a:t>Housing Shortage *</a:t>
            </a:r>
            <a:br>
              <a:rPr lang="en-US" sz="1400" b="1">
                <a:solidFill>
                  <a:prstClr val="white"/>
                </a:solidFill>
              </a:rPr>
            </a:br>
            <a:r>
              <a:rPr lang="en-US" sz="1000" b="1">
                <a:solidFill>
                  <a:prstClr val="white"/>
                </a:solidFill>
              </a:rPr>
              <a:t>(In Million)</a:t>
            </a:r>
          </a:p>
        </p:txBody>
      </p:sp>
      <p:sp>
        <p:nvSpPr>
          <p:cNvPr id="33848" name="Line 56"/>
          <p:cNvSpPr>
            <a:spLocks noChangeShapeType="1"/>
          </p:cNvSpPr>
          <p:nvPr/>
        </p:nvSpPr>
        <p:spPr bwMode="auto">
          <a:xfrm>
            <a:off x="4114800" y="3962400"/>
            <a:ext cx="4419600" cy="0"/>
          </a:xfrm>
          <a:prstGeom prst="line">
            <a:avLst/>
          </a:prstGeom>
          <a:noFill/>
          <a:ln w="9525">
            <a:solidFill>
              <a:schemeClr val="tx1"/>
            </a:solidFill>
            <a:round/>
            <a:headEnd/>
            <a:tailEnd/>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endParaRPr lang="en-GB">
              <a:solidFill>
                <a:prstClr val="black"/>
              </a:solidFill>
            </a:endParaRPr>
          </a:p>
        </p:txBody>
      </p:sp>
      <p:sp>
        <p:nvSpPr>
          <p:cNvPr id="33849" name="Text Box 57"/>
          <p:cNvSpPr txBox="1">
            <a:spLocks noChangeArrowheads="1"/>
          </p:cNvSpPr>
          <p:nvPr/>
        </p:nvSpPr>
        <p:spPr bwMode="auto">
          <a:xfrm>
            <a:off x="7372350" y="2514600"/>
            <a:ext cx="533400"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000" b="1">
                <a:solidFill>
                  <a:prstClr val="black"/>
                </a:solidFill>
              </a:rPr>
              <a:t>0.300 </a:t>
            </a:r>
          </a:p>
        </p:txBody>
      </p:sp>
      <p:sp>
        <p:nvSpPr>
          <p:cNvPr id="33850" name="Text Box 58"/>
          <p:cNvSpPr txBox="1">
            <a:spLocks noChangeArrowheads="1"/>
          </p:cNvSpPr>
          <p:nvPr/>
        </p:nvSpPr>
        <p:spPr bwMode="auto">
          <a:xfrm>
            <a:off x="7337425" y="2911475"/>
            <a:ext cx="533400"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000" b="1">
                <a:solidFill>
                  <a:prstClr val="black"/>
                </a:solidFill>
              </a:rPr>
              <a:t>1.125 </a:t>
            </a:r>
          </a:p>
        </p:txBody>
      </p:sp>
      <p:sp>
        <p:nvSpPr>
          <p:cNvPr id="33851" name="Text Box 59"/>
          <p:cNvSpPr txBox="1">
            <a:spLocks noChangeArrowheads="1"/>
          </p:cNvSpPr>
          <p:nvPr/>
        </p:nvSpPr>
        <p:spPr bwMode="auto">
          <a:xfrm>
            <a:off x="7362825" y="3340100"/>
            <a:ext cx="498475"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000" b="1">
                <a:solidFill>
                  <a:prstClr val="black"/>
                </a:solidFill>
              </a:rPr>
              <a:t>1.500</a:t>
            </a:r>
          </a:p>
        </p:txBody>
      </p:sp>
      <p:sp>
        <p:nvSpPr>
          <p:cNvPr id="33852" name="Text Box 60"/>
          <p:cNvSpPr txBox="1">
            <a:spLocks noChangeArrowheads="1"/>
          </p:cNvSpPr>
          <p:nvPr/>
        </p:nvSpPr>
        <p:spPr bwMode="auto">
          <a:xfrm>
            <a:off x="7354888" y="3733800"/>
            <a:ext cx="498475"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000" b="1">
                <a:solidFill>
                  <a:prstClr val="black"/>
                </a:solidFill>
              </a:rPr>
              <a:t>3.000</a:t>
            </a:r>
          </a:p>
        </p:txBody>
      </p:sp>
      <p:sp>
        <p:nvSpPr>
          <p:cNvPr id="33853" name="Text Box 61"/>
          <p:cNvSpPr txBox="1">
            <a:spLocks noChangeArrowheads="1"/>
          </p:cNvSpPr>
          <p:nvPr/>
        </p:nvSpPr>
        <p:spPr bwMode="auto">
          <a:xfrm>
            <a:off x="7353300" y="4022725"/>
            <a:ext cx="498475"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000" b="1">
                <a:solidFill>
                  <a:prstClr val="black"/>
                </a:solidFill>
              </a:rPr>
              <a:t>1.500</a:t>
            </a:r>
          </a:p>
        </p:txBody>
      </p:sp>
      <p:sp>
        <p:nvSpPr>
          <p:cNvPr id="33854" name="Text Box 62"/>
          <p:cNvSpPr txBox="1">
            <a:spLocks noChangeArrowheads="1"/>
          </p:cNvSpPr>
          <p:nvPr/>
        </p:nvSpPr>
        <p:spPr bwMode="auto">
          <a:xfrm>
            <a:off x="7426325" y="2193925"/>
            <a:ext cx="498475" cy="2444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spAutoFit/>
          </a:bodyPr>
          <a:lstStyle/>
          <a:p>
            <a:pPr algn="ctr"/>
            <a:r>
              <a:rPr lang="en-US" sz="1000" b="1">
                <a:solidFill>
                  <a:prstClr val="black"/>
                </a:solidFill>
              </a:rPr>
              <a:t>0.075</a:t>
            </a:r>
          </a:p>
        </p:txBody>
      </p:sp>
      <p:sp>
        <p:nvSpPr>
          <p:cNvPr id="33855" name="Text Box 63"/>
          <p:cNvSpPr txBox="1">
            <a:spLocks noChangeArrowheads="1"/>
          </p:cNvSpPr>
          <p:nvPr/>
        </p:nvSpPr>
        <p:spPr bwMode="auto">
          <a:xfrm>
            <a:off x="593725" y="5913438"/>
            <a:ext cx="7864475" cy="6397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r>
              <a:rPr lang="en-US" sz="1200">
                <a:solidFill>
                  <a:prstClr val="white"/>
                </a:solidFill>
              </a:rPr>
              <a:t>* Total existing backlog is estimated at 7.5 Million units. The shortage in various income segments is assumed in the same proportion, as per income distribution pattern. However, actual shortage is much higher in low income segments as opposed to higher income segments. </a:t>
            </a:r>
          </a:p>
        </p:txBody>
      </p:sp>
      <p:sp>
        <p:nvSpPr>
          <p:cNvPr id="2" name="Slide Number Placeholder 1"/>
          <p:cNvSpPr>
            <a:spLocks noGrp="1"/>
          </p:cNvSpPr>
          <p:nvPr>
            <p:ph type="sldNum" sz="quarter" idx="12"/>
          </p:nvPr>
        </p:nvSpPr>
        <p:spPr/>
        <p:txBody>
          <a:bodyPr/>
          <a:lstStyle/>
          <a:p>
            <a:fld id="{D2E63280-FC79-49E0-BD95-D1DD342C09FD}" type="slidenum">
              <a:rPr lang="en-US" smtClean="0">
                <a:solidFill>
                  <a:prstClr val="white"/>
                </a:solidFill>
              </a:rPr>
              <a:pPr/>
              <a:t>18</a:t>
            </a:fld>
            <a:endParaRPr lang="en-US">
              <a:solidFill>
                <a:prstClr val="white"/>
              </a:solidFill>
            </a:endParaRPr>
          </a:p>
        </p:txBody>
      </p:sp>
    </p:spTree>
    <p:extLst>
      <p:ext uri="{BB962C8B-B14F-4D97-AF65-F5344CB8AC3E}">
        <p14:creationId xmlns:p14="http://schemas.microsoft.com/office/powerpoint/2010/main" xmlns="" val="14112865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704088"/>
            <a:ext cx="7620000" cy="1143000"/>
          </a:xfrm>
        </p:spPr>
        <p:txBody>
          <a:bodyPr>
            <a:normAutofit/>
          </a:bodyPr>
          <a:lstStyle/>
          <a:p>
            <a:r>
              <a:rPr lang="en-US" sz="4000" b="1" dirty="0" smtClean="0"/>
              <a:t>Cross-country level analysis</a:t>
            </a:r>
            <a:endParaRPr lang="en-US" sz="4000" b="1" dirty="0"/>
          </a:p>
        </p:txBody>
      </p:sp>
      <p:sp>
        <p:nvSpPr>
          <p:cNvPr id="4" name="Slide Number Placeholder 3"/>
          <p:cNvSpPr>
            <a:spLocks noGrp="1"/>
          </p:cNvSpPr>
          <p:nvPr>
            <p:ph type="sldNum" sz="quarter" idx="12"/>
          </p:nvPr>
        </p:nvSpPr>
        <p:spPr/>
        <p:txBody>
          <a:bodyPr/>
          <a:lstStyle/>
          <a:p>
            <a:pPr>
              <a:defRPr/>
            </a:pPr>
            <a:fld id="{B8C1432D-B0B1-4F75-9DD9-AB499C364361}" type="slidenum">
              <a:rPr lang="ro-RO" smtClean="0"/>
              <a:pPr>
                <a:defRPr/>
              </a:pPr>
              <a:t>19</a:t>
            </a:fld>
            <a:endParaRPr lang="ro-RO"/>
          </a:p>
        </p:txBody>
      </p:sp>
      <p:graphicFrame>
        <p:nvGraphicFramePr>
          <p:cNvPr id="5" name="Table 4"/>
          <p:cNvGraphicFramePr>
            <a:graphicFrameLocks noGrp="1"/>
          </p:cNvGraphicFramePr>
          <p:nvPr>
            <p:extLst>
              <p:ext uri="{D42A27DB-BD31-4B8C-83A1-F6EECF244321}">
                <p14:modId xmlns:p14="http://schemas.microsoft.com/office/powerpoint/2010/main" xmlns="" val="4253667344"/>
              </p:ext>
            </p:extLst>
          </p:nvPr>
        </p:nvGraphicFramePr>
        <p:xfrm>
          <a:off x="762000" y="2286000"/>
          <a:ext cx="7345363" cy="3235960"/>
        </p:xfrm>
        <a:graphic>
          <a:graphicData uri="http://schemas.openxmlformats.org/drawingml/2006/table">
            <a:tbl>
              <a:tblPr firstRow="1" bandRow="1">
                <a:tableStyleId>{5C22544A-7EE6-4342-B048-85BDC9FD1C3A}</a:tableStyleId>
              </a:tblPr>
              <a:tblGrid>
                <a:gridCol w="1144397"/>
                <a:gridCol w="1264920"/>
                <a:gridCol w="1999615"/>
                <a:gridCol w="1105218"/>
                <a:gridCol w="1831213"/>
              </a:tblGrid>
              <a:tr h="370840">
                <a:tc>
                  <a:txBody>
                    <a:bodyPr/>
                    <a:lstStyle/>
                    <a:p>
                      <a:pPr algn="l"/>
                      <a:r>
                        <a:rPr lang="en-US" dirty="0" smtClean="0"/>
                        <a:t>Country</a:t>
                      </a:r>
                      <a:endParaRPr lang="en-US" dirty="0"/>
                    </a:p>
                  </a:txBody>
                  <a:tcPr/>
                </a:tc>
                <a:tc>
                  <a:txBody>
                    <a:bodyPr/>
                    <a:lstStyle/>
                    <a:p>
                      <a:pPr algn="l"/>
                      <a:r>
                        <a:rPr lang="en-US" dirty="0" smtClean="0"/>
                        <a:t>Income ($)</a:t>
                      </a:r>
                      <a:endParaRPr lang="en-US" dirty="0"/>
                    </a:p>
                  </a:txBody>
                  <a:tcPr/>
                </a:tc>
                <a:tc>
                  <a:txBody>
                    <a:bodyPr/>
                    <a:lstStyle/>
                    <a:p>
                      <a:pPr algn="l"/>
                      <a:r>
                        <a:rPr lang="en-US" dirty="0" smtClean="0"/>
                        <a:t>Cost of housing ($)</a:t>
                      </a:r>
                      <a:endParaRPr lang="en-US" dirty="0"/>
                    </a:p>
                  </a:txBody>
                  <a:tcPr/>
                </a:tc>
                <a:tc>
                  <a:txBody>
                    <a:bodyPr/>
                    <a:lstStyle/>
                    <a:p>
                      <a:pPr algn="l"/>
                      <a:r>
                        <a:rPr lang="en-US" dirty="0" smtClean="0"/>
                        <a:t>EMI</a:t>
                      </a:r>
                      <a:endParaRPr lang="en-US" dirty="0"/>
                    </a:p>
                  </a:txBody>
                  <a:tcPr/>
                </a:tc>
                <a:tc>
                  <a:txBody>
                    <a:bodyPr/>
                    <a:lstStyle/>
                    <a:p>
                      <a:pPr algn="l"/>
                      <a:r>
                        <a:rPr lang="en-US" dirty="0" smtClean="0"/>
                        <a:t>Housing unit size</a:t>
                      </a:r>
                      <a:endParaRPr lang="en-US" dirty="0"/>
                    </a:p>
                  </a:txBody>
                  <a:tcPr/>
                </a:tc>
              </a:tr>
              <a:tr h="370840">
                <a:tc>
                  <a:txBody>
                    <a:bodyPr/>
                    <a:lstStyle/>
                    <a:p>
                      <a:pPr algn="l"/>
                      <a:r>
                        <a:rPr lang="en-US" dirty="0" smtClean="0"/>
                        <a:t>Kenya</a:t>
                      </a:r>
                      <a:endParaRPr lang="en-US" dirty="0"/>
                    </a:p>
                  </a:txBody>
                  <a:tcPr/>
                </a:tc>
                <a:tc>
                  <a:txBody>
                    <a:bodyPr/>
                    <a:lstStyle/>
                    <a:p>
                      <a:pPr algn="l"/>
                      <a:r>
                        <a:rPr lang="en-US" dirty="0" smtClean="0"/>
                        <a:t>Up to $240</a:t>
                      </a:r>
                      <a:endParaRPr lang="en-US" dirty="0"/>
                    </a:p>
                  </a:txBody>
                  <a:tcPr/>
                </a:tc>
                <a:tc>
                  <a:txBody>
                    <a:bodyPr/>
                    <a:lstStyle/>
                    <a:p>
                      <a:pPr algn="l"/>
                      <a:r>
                        <a:rPr lang="en-US" dirty="0" smtClean="0"/>
                        <a:t>Up to $14,000</a:t>
                      </a:r>
                      <a:endParaRPr lang="en-US" dirty="0"/>
                    </a:p>
                  </a:txBody>
                  <a:tcPr/>
                </a:tc>
                <a:tc>
                  <a:txBody>
                    <a:bodyPr/>
                    <a:lstStyle/>
                    <a:p>
                      <a:pPr algn="l"/>
                      <a:r>
                        <a:rPr lang="en-US" dirty="0" smtClean="0"/>
                        <a:t>$85</a:t>
                      </a:r>
                      <a:endParaRPr lang="en-US" dirty="0"/>
                    </a:p>
                  </a:txBody>
                  <a:tcPr/>
                </a:tc>
                <a:tc>
                  <a:txBody>
                    <a:bodyPr/>
                    <a:lstStyle/>
                    <a:p>
                      <a:pPr algn="l"/>
                      <a:r>
                        <a:rPr lang="en-US" sz="1800" kern="1200" dirty="0" smtClean="0">
                          <a:solidFill>
                            <a:schemeClr val="dk1"/>
                          </a:solidFill>
                          <a:latin typeface="+mn-lt"/>
                          <a:ea typeface="+mn-ea"/>
                          <a:cs typeface="+mn-cs"/>
                        </a:rPr>
                        <a:t>Minimum 30 m</a:t>
                      </a:r>
                      <a:r>
                        <a:rPr lang="en-US" sz="1800" kern="1200" baseline="30000" dirty="0" smtClean="0">
                          <a:solidFill>
                            <a:schemeClr val="dk1"/>
                          </a:solidFill>
                          <a:latin typeface="+mn-lt"/>
                          <a:ea typeface="+mn-ea"/>
                          <a:cs typeface="+mn-cs"/>
                        </a:rPr>
                        <a:t>2</a:t>
                      </a:r>
                      <a:endParaRPr lang="en-US" dirty="0"/>
                    </a:p>
                  </a:txBody>
                  <a:tcPr/>
                </a:tc>
              </a:tr>
              <a:tr h="370840">
                <a:tc>
                  <a:txBody>
                    <a:bodyPr/>
                    <a:lstStyle/>
                    <a:p>
                      <a:pPr algn="l"/>
                      <a:r>
                        <a:rPr lang="en-US" dirty="0" smtClean="0"/>
                        <a:t>Uganda</a:t>
                      </a:r>
                      <a:endParaRPr lang="en-US" dirty="0"/>
                    </a:p>
                  </a:txBody>
                  <a:tcPr/>
                </a:tc>
                <a:tc>
                  <a:txBody>
                    <a:bodyPr/>
                    <a:lstStyle/>
                    <a:p>
                      <a:pPr algn="l"/>
                      <a:r>
                        <a:rPr lang="en-US" dirty="0" smtClean="0"/>
                        <a:t>Up to $210</a:t>
                      </a:r>
                      <a:endParaRPr lang="en-US" dirty="0"/>
                    </a:p>
                  </a:txBody>
                  <a:tcPr/>
                </a:tc>
                <a:tc>
                  <a:txBody>
                    <a:bodyPr/>
                    <a:lstStyle/>
                    <a:p>
                      <a:pPr marL="0" algn="l" defTabSz="914400" rtl="0" eaLnBrk="1" latinLnBrk="0" hangingPunct="1"/>
                      <a:r>
                        <a:rPr lang="en-US" sz="1800" kern="1200" dirty="0" smtClean="0">
                          <a:solidFill>
                            <a:schemeClr val="dk1"/>
                          </a:solidFill>
                          <a:latin typeface="+mn-lt"/>
                          <a:ea typeface="+mn-ea"/>
                          <a:cs typeface="+mn-cs"/>
                        </a:rPr>
                        <a:t>Up to $12,000</a:t>
                      </a:r>
                      <a:endParaRPr lang="en-US" sz="1800" kern="1200" dirty="0">
                        <a:solidFill>
                          <a:schemeClr val="dk1"/>
                        </a:solidFill>
                        <a:latin typeface="+mn-lt"/>
                        <a:ea typeface="+mn-ea"/>
                        <a:cs typeface="+mn-cs"/>
                      </a:endParaRPr>
                    </a:p>
                  </a:txBody>
                  <a:tcPr>
                    <a:solidFill>
                      <a:srgbClr val="E9EDF4"/>
                    </a:solidFill>
                  </a:tcPr>
                </a:tc>
                <a:tc>
                  <a:txBody>
                    <a:bodyPr/>
                    <a:lstStyle/>
                    <a:p>
                      <a:pPr algn="l"/>
                      <a:r>
                        <a:rPr lang="en-US" dirty="0" smtClean="0"/>
                        <a:t>$65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Minimum 30 m</a:t>
                      </a:r>
                      <a:r>
                        <a:rPr lang="en-US" sz="1800" kern="1200" baseline="30000" dirty="0" smtClean="0">
                          <a:solidFill>
                            <a:schemeClr val="dk1"/>
                          </a:solidFill>
                          <a:latin typeface="+mn-lt"/>
                          <a:ea typeface="+mn-ea"/>
                          <a:cs typeface="+mn-cs"/>
                        </a:rPr>
                        <a:t>2</a:t>
                      </a:r>
                      <a:endParaRPr lang="en-US" dirty="0" smtClean="0"/>
                    </a:p>
                  </a:txBody>
                  <a:tcPr/>
                </a:tc>
              </a:tr>
              <a:tr h="370840">
                <a:tc>
                  <a:txBody>
                    <a:bodyPr/>
                    <a:lstStyle/>
                    <a:p>
                      <a:pPr algn="l"/>
                      <a:r>
                        <a:rPr lang="en-US" dirty="0" smtClean="0"/>
                        <a:t>Zambia</a:t>
                      </a:r>
                      <a:endParaRPr lang="en-US" dirty="0"/>
                    </a:p>
                  </a:txBody>
                  <a:tcPr/>
                </a:tc>
                <a:tc>
                  <a:txBody>
                    <a:bodyPr/>
                    <a:lstStyle/>
                    <a:p>
                      <a:pPr algn="l"/>
                      <a:r>
                        <a:rPr lang="en-US" dirty="0" smtClean="0"/>
                        <a:t>Up to $318</a:t>
                      </a:r>
                      <a:endParaRPr lang="en-US" dirty="0"/>
                    </a:p>
                  </a:txBody>
                  <a:tcPr/>
                </a:tc>
                <a:tc>
                  <a:txBody>
                    <a:bodyPr/>
                    <a:lstStyle/>
                    <a:p>
                      <a:pPr algn="l"/>
                      <a:r>
                        <a:rPr lang="en-US" dirty="0" smtClean="0"/>
                        <a:t>Up to $11,000</a:t>
                      </a:r>
                      <a:endParaRPr lang="en-US" dirty="0"/>
                    </a:p>
                  </a:txBody>
                  <a:tcPr/>
                </a:tc>
                <a:tc>
                  <a:txBody>
                    <a:bodyPr/>
                    <a:lstStyle/>
                    <a:p>
                      <a:pPr algn="l"/>
                      <a:r>
                        <a:rPr lang="en-US" dirty="0" smtClean="0"/>
                        <a:t>$95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Minimum 35 m</a:t>
                      </a:r>
                      <a:r>
                        <a:rPr lang="en-US" sz="1800" kern="1200" baseline="30000" dirty="0" smtClean="0">
                          <a:solidFill>
                            <a:schemeClr val="dk1"/>
                          </a:solidFill>
                          <a:latin typeface="+mn-lt"/>
                          <a:ea typeface="+mn-ea"/>
                          <a:cs typeface="+mn-cs"/>
                        </a:rPr>
                        <a:t>2</a:t>
                      </a:r>
                      <a:endParaRPr lang="en-US" dirty="0" smtClean="0"/>
                    </a:p>
                  </a:txBody>
                  <a:tcPr/>
                </a:tc>
              </a:tr>
              <a:tr h="370840">
                <a:tc>
                  <a:txBody>
                    <a:bodyPr/>
                    <a:lstStyle/>
                    <a:p>
                      <a:pPr algn="l"/>
                      <a:r>
                        <a:rPr lang="en-US" dirty="0" smtClean="0"/>
                        <a:t>Senegal</a:t>
                      </a:r>
                      <a:endParaRPr lang="en-US" dirty="0"/>
                    </a:p>
                  </a:txBody>
                  <a:tcPr/>
                </a:tc>
                <a:tc>
                  <a:txBody>
                    <a:bodyPr/>
                    <a:lstStyle/>
                    <a:p>
                      <a:pPr algn="l"/>
                      <a:r>
                        <a:rPr lang="en-US" dirty="0" smtClean="0"/>
                        <a:t>Up to $380</a:t>
                      </a:r>
                      <a:endParaRPr lang="en-US" dirty="0"/>
                    </a:p>
                  </a:txBody>
                  <a:tcPr/>
                </a:tc>
                <a:tc>
                  <a:txBody>
                    <a:bodyPr/>
                    <a:lstStyle/>
                    <a:p>
                      <a:pPr algn="l"/>
                      <a:r>
                        <a:rPr lang="en-US" dirty="0" smtClean="0"/>
                        <a:t>Up to $22,000</a:t>
                      </a:r>
                      <a:endParaRPr lang="en-US" dirty="0"/>
                    </a:p>
                  </a:txBody>
                  <a:tcPr/>
                </a:tc>
                <a:tc>
                  <a:txBody>
                    <a:bodyPr/>
                    <a:lstStyle/>
                    <a:p>
                      <a:pPr algn="l"/>
                      <a:r>
                        <a:rPr lang="en-US" dirty="0" smtClean="0"/>
                        <a:t>$112</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Minimum 40 m</a:t>
                      </a:r>
                      <a:r>
                        <a:rPr lang="en-US" sz="1800" kern="1200" baseline="30000" dirty="0" smtClean="0">
                          <a:solidFill>
                            <a:schemeClr val="dk1"/>
                          </a:solidFill>
                          <a:latin typeface="+mn-lt"/>
                          <a:ea typeface="+mn-ea"/>
                          <a:cs typeface="+mn-cs"/>
                        </a:rPr>
                        <a:t>2</a:t>
                      </a:r>
                      <a:endParaRPr lang="en-US" dirty="0" smtClean="0"/>
                    </a:p>
                  </a:txBody>
                  <a:tcPr/>
                </a:tc>
              </a:tr>
              <a:tr h="370840">
                <a:tc>
                  <a:txBody>
                    <a:bodyPr/>
                    <a:lstStyle/>
                    <a:p>
                      <a:pPr algn="l"/>
                      <a:r>
                        <a:rPr lang="en-US" dirty="0" smtClean="0"/>
                        <a:t>Botswana</a:t>
                      </a:r>
                      <a:endParaRPr lang="en-US" dirty="0"/>
                    </a:p>
                  </a:txBody>
                  <a:tcPr/>
                </a:tc>
                <a:tc>
                  <a:txBody>
                    <a:bodyPr/>
                    <a:lstStyle/>
                    <a:p>
                      <a:pPr algn="l"/>
                      <a:r>
                        <a:rPr lang="en-US" dirty="0" smtClean="0"/>
                        <a:t>Up</a:t>
                      </a:r>
                      <a:r>
                        <a:rPr lang="en-US" baseline="0" dirty="0" smtClean="0"/>
                        <a:t> to $770</a:t>
                      </a:r>
                      <a:endParaRPr lang="en-US" dirty="0"/>
                    </a:p>
                  </a:txBody>
                  <a:tcPr/>
                </a:tc>
                <a:tc>
                  <a:txBody>
                    <a:bodyPr/>
                    <a:lstStyle/>
                    <a:p>
                      <a:pPr algn="l"/>
                      <a:r>
                        <a:rPr lang="en-US" dirty="0" smtClean="0"/>
                        <a:t>Up</a:t>
                      </a:r>
                      <a:r>
                        <a:rPr lang="en-US" baseline="0" dirty="0" smtClean="0"/>
                        <a:t> to $23,000</a:t>
                      </a:r>
                      <a:endParaRPr lang="en-US" dirty="0"/>
                    </a:p>
                  </a:txBody>
                  <a:tcPr/>
                </a:tc>
                <a:tc>
                  <a:txBody>
                    <a:bodyPr/>
                    <a:lstStyle/>
                    <a:p>
                      <a:pPr algn="l"/>
                      <a:r>
                        <a:rPr lang="en-US" dirty="0" smtClean="0"/>
                        <a:t>$310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Minimum 40 m</a:t>
                      </a:r>
                      <a:r>
                        <a:rPr lang="en-US" sz="1800" kern="1200" baseline="30000" dirty="0" smtClean="0">
                          <a:solidFill>
                            <a:schemeClr val="dk1"/>
                          </a:solidFill>
                          <a:latin typeface="+mn-lt"/>
                          <a:ea typeface="+mn-ea"/>
                          <a:cs typeface="+mn-cs"/>
                        </a:rPr>
                        <a:t>2</a:t>
                      </a:r>
                      <a:endParaRPr lang="en-US" dirty="0" smtClean="0"/>
                    </a:p>
                  </a:txBody>
                  <a:tcPr/>
                </a:tc>
              </a:tr>
              <a:tr h="370840">
                <a:tc>
                  <a:txBody>
                    <a:bodyPr/>
                    <a:lstStyle/>
                    <a:p>
                      <a:pPr algn="l"/>
                      <a:r>
                        <a:rPr lang="en-US" dirty="0" smtClean="0"/>
                        <a:t>Ghana</a:t>
                      </a:r>
                      <a:endParaRPr lang="en-US" dirty="0"/>
                    </a:p>
                  </a:txBody>
                  <a:tcPr/>
                </a:tc>
                <a:tc>
                  <a:txBody>
                    <a:bodyPr/>
                    <a:lstStyle/>
                    <a:p>
                      <a:pPr algn="l"/>
                      <a:r>
                        <a:rPr lang="en-US" dirty="0" smtClean="0"/>
                        <a:t>Up to $200</a:t>
                      </a:r>
                      <a:endParaRPr lang="en-US" dirty="0"/>
                    </a:p>
                  </a:txBody>
                  <a:tcPr/>
                </a:tc>
                <a:tc>
                  <a:txBody>
                    <a:bodyPr/>
                    <a:lstStyle/>
                    <a:p>
                      <a:pPr algn="l"/>
                      <a:r>
                        <a:rPr lang="en-US" dirty="0" smtClean="0"/>
                        <a:t>Up to $14,000</a:t>
                      </a:r>
                      <a:endParaRPr lang="en-US" dirty="0"/>
                    </a:p>
                  </a:txBody>
                  <a:tcPr/>
                </a:tc>
                <a:tc>
                  <a:txBody>
                    <a:bodyPr/>
                    <a:lstStyle/>
                    <a:p>
                      <a:pPr algn="l"/>
                      <a:r>
                        <a:rPr lang="en-US" dirty="0" smtClean="0"/>
                        <a:t>$65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Minimum 35 </a:t>
                      </a:r>
                      <a:r>
                        <a:rPr lang="en-US" sz="1800" kern="1200" dirty="0" smtClean="0">
                          <a:solidFill>
                            <a:schemeClr val="dk1"/>
                          </a:solidFill>
                          <a:latin typeface="+mn-lt"/>
                          <a:ea typeface="+mn-ea"/>
                          <a:cs typeface="+mn-cs"/>
                        </a:rPr>
                        <a:t>m</a:t>
                      </a:r>
                      <a:r>
                        <a:rPr lang="en-US" sz="1800" kern="1200" baseline="30000" dirty="0" smtClean="0">
                          <a:solidFill>
                            <a:schemeClr val="dk1"/>
                          </a:solidFill>
                          <a:latin typeface="+mn-lt"/>
                          <a:ea typeface="+mn-ea"/>
                          <a:cs typeface="+mn-cs"/>
                        </a:rPr>
                        <a:t>2</a:t>
                      </a:r>
                      <a:endParaRPr lang="en-US" dirty="0" smtClean="0"/>
                    </a:p>
                  </a:txBody>
                  <a:tcPr/>
                </a:tc>
              </a:tr>
              <a:tr h="370840">
                <a:tc>
                  <a:txBody>
                    <a:bodyPr/>
                    <a:lstStyle/>
                    <a:p>
                      <a:pPr algn="l"/>
                      <a:r>
                        <a:rPr lang="en-US" dirty="0" smtClean="0"/>
                        <a:t>Malawi</a:t>
                      </a:r>
                      <a:endParaRPr lang="en-US" dirty="0"/>
                    </a:p>
                  </a:txBody>
                  <a:tcPr/>
                </a:tc>
                <a:tc>
                  <a:txBody>
                    <a:bodyPr/>
                    <a:lstStyle/>
                    <a:p>
                      <a:pPr algn="l"/>
                      <a:r>
                        <a:rPr lang="en-US" dirty="0" smtClean="0"/>
                        <a:t>Up to $150</a:t>
                      </a:r>
                      <a:endParaRPr lang="en-US" dirty="0"/>
                    </a:p>
                  </a:txBody>
                  <a:tcPr/>
                </a:tc>
                <a:tc>
                  <a:txBody>
                    <a:bodyPr/>
                    <a:lstStyle/>
                    <a:p>
                      <a:pPr algn="l"/>
                      <a:r>
                        <a:rPr lang="en-US" dirty="0" smtClean="0"/>
                        <a:t>Up to $9,000</a:t>
                      </a:r>
                      <a:endParaRPr lang="en-US" dirty="0"/>
                    </a:p>
                  </a:txBody>
                  <a:tcPr/>
                </a:tc>
                <a:tc>
                  <a:txBody>
                    <a:bodyPr/>
                    <a:lstStyle/>
                    <a:p>
                      <a:pPr algn="l"/>
                      <a:r>
                        <a:rPr lang="en-US" dirty="0" smtClean="0"/>
                        <a:t>$50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Minimum 30 m</a:t>
                      </a:r>
                      <a:r>
                        <a:rPr lang="en-US" sz="1800" kern="1200" baseline="30000" dirty="0" smtClean="0">
                          <a:solidFill>
                            <a:schemeClr val="dk1"/>
                          </a:solidFill>
                          <a:latin typeface="+mn-lt"/>
                          <a:ea typeface="+mn-ea"/>
                          <a:cs typeface="+mn-cs"/>
                        </a:rPr>
                        <a:t>2</a:t>
                      </a:r>
                      <a:endParaRPr lang="en-US" dirty="0" smtClean="0"/>
                    </a:p>
                  </a:txBody>
                  <a:tcPr/>
                </a:tc>
              </a:tr>
            </a:tbl>
          </a:graphicData>
        </a:graphic>
      </p:graphicFrame>
      <p:sp>
        <p:nvSpPr>
          <p:cNvPr id="6" name="Title 2"/>
          <p:cNvSpPr txBox="1">
            <a:spLocks/>
          </p:cNvSpPr>
          <p:nvPr/>
        </p:nvSpPr>
        <p:spPr bwMode="auto">
          <a:xfrm>
            <a:off x="510988" y="711200"/>
            <a:ext cx="8229600" cy="736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r>
              <a:rPr lang="en-US" sz="2000" i="1" dirty="0" smtClean="0">
                <a:solidFill>
                  <a:srgbClr val="6F0045"/>
                </a:solidFill>
              </a:rPr>
              <a:t>Social housing parameters by country</a:t>
            </a:r>
            <a:endParaRPr lang="en-US" sz="2000" i="1" dirty="0">
              <a:solidFill>
                <a:srgbClr val="6F0045"/>
              </a:solidFill>
            </a:endParaRPr>
          </a:p>
        </p:txBody>
      </p:sp>
    </p:spTree>
    <p:extLst>
      <p:ext uri="{BB962C8B-B14F-4D97-AF65-F5344CB8AC3E}">
        <p14:creationId xmlns:p14="http://schemas.microsoft.com/office/powerpoint/2010/main" xmlns="" val="25202796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t>Issues to be addressed </a:t>
            </a:r>
            <a:endParaRPr lang="en-US" dirty="0"/>
          </a:p>
        </p:txBody>
      </p:sp>
      <p:sp>
        <p:nvSpPr>
          <p:cNvPr id="3" name="Content Placeholder 2"/>
          <p:cNvSpPr>
            <a:spLocks noGrp="1"/>
          </p:cNvSpPr>
          <p:nvPr>
            <p:ph idx="1"/>
          </p:nvPr>
        </p:nvSpPr>
        <p:spPr/>
        <p:txBody>
          <a:bodyPr>
            <a:normAutofit lnSpcReduction="10000"/>
          </a:bodyPr>
          <a:lstStyle/>
          <a:p>
            <a:pPr>
              <a:spcBef>
                <a:spcPts val="0"/>
              </a:spcBef>
              <a:buFont typeface="Arial"/>
              <a:buChar char="•"/>
            </a:pPr>
            <a:r>
              <a:rPr lang="en-US" sz="2800" dirty="0" smtClean="0">
                <a:solidFill>
                  <a:srgbClr val="1F497D"/>
                </a:solidFill>
                <a:effectLst/>
                <a:latin typeface="times new roman"/>
              </a:rPr>
              <a:t>Challenges of Pro-Poor Affordable Housing</a:t>
            </a:r>
          </a:p>
          <a:p>
            <a:pPr>
              <a:spcBef>
                <a:spcPts val="0"/>
              </a:spcBef>
              <a:buFont typeface="Arial"/>
              <a:buChar char="•"/>
            </a:pPr>
            <a:r>
              <a:rPr lang="en-US" sz="2800" dirty="0" smtClean="0">
                <a:solidFill>
                  <a:srgbClr val="1F497D"/>
                </a:solidFill>
                <a:latin typeface="times new roman"/>
              </a:rPr>
              <a:t>Stakeholders in Pro-Poor Housing Supply</a:t>
            </a:r>
          </a:p>
          <a:p>
            <a:pPr lvl="0">
              <a:spcBef>
                <a:spcPts val="0"/>
              </a:spcBef>
              <a:buFont typeface="Arial"/>
              <a:buChar char="•"/>
            </a:pPr>
            <a:r>
              <a:rPr lang="en-US" sz="2800" dirty="0" smtClean="0">
                <a:solidFill>
                  <a:srgbClr val="1F497D"/>
                </a:solidFill>
                <a:latin typeface="times new roman"/>
              </a:rPr>
              <a:t>Linking Urban Planning with development of affordable </a:t>
            </a:r>
            <a:r>
              <a:rPr lang="en-US" sz="2800" dirty="0">
                <a:solidFill>
                  <a:srgbClr val="1F497D"/>
                </a:solidFill>
                <a:latin typeface="times new roman"/>
              </a:rPr>
              <a:t>and sustainable </a:t>
            </a:r>
            <a:r>
              <a:rPr lang="en-US" sz="2800" dirty="0" smtClean="0">
                <a:solidFill>
                  <a:srgbClr val="1F497D"/>
                </a:solidFill>
                <a:latin typeface="times new roman"/>
              </a:rPr>
              <a:t>neighborhoods</a:t>
            </a:r>
          </a:p>
          <a:p>
            <a:pPr lvl="0">
              <a:spcBef>
                <a:spcPts val="0"/>
              </a:spcBef>
              <a:buFont typeface="Arial"/>
              <a:buChar char="•"/>
            </a:pPr>
            <a:r>
              <a:rPr lang="en-US" sz="2800" dirty="0" smtClean="0">
                <a:solidFill>
                  <a:srgbClr val="1F497D"/>
                </a:solidFill>
                <a:latin typeface="times new roman"/>
              </a:rPr>
              <a:t>Housing Challenges in Asia and Muslim World</a:t>
            </a:r>
            <a:endParaRPr lang="en-US" sz="2800" dirty="0" smtClean="0">
              <a:solidFill>
                <a:srgbClr val="1F497D"/>
              </a:solidFill>
              <a:effectLst/>
              <a:latin typeface="times new roman"/>
            </a:endParaRPr>
          </a:p>
          <a:p>
            <a:pPr>
              <a:spcBef>
                <a:spcPts val="0"/>
              </a:spcBef>
              <a:buFont typeface="Arial"/>
              <a:buChar char="•"/>
            </a:pPr>
            <a:r>
              <a:rPr lang="en-US" sz="2800" dirty="0" smtClean="0">
                <a:solidFill>
                  <a:srgbClr val="1F497D"/>
                </a:solidFill>
                <a:latin typeface="times new roman"/>
              </a:rPr>
              <a:t>Role of Developer/Construction Industry in Affordable Housing Supply</a:t>
            </a:r>
          </a:p>
          <a:p>
            <a:pPr algn="just">
              <a:spcBef>
                <a:spcPts val="0"/>
              </a:spcBef>
              <a:buFont typeface="Arial"/>
              <a:buChar char="•"/>
            </a:pPr>
            <a:r>
              <a:rPr lang="en-US" sz="2800" dirty="0" smtClean="0">
                <a:solidFill>
                  <a:srgbClr val="1F497D"/>
                </a:solidFill>
                <a:latin typeface="times new roman"/>
              </a:rPr>
              <a:t>D</a:t>
            </a:r>
            <a:r>
              <a:rPr lang="en-US" sz="2800" dirty="0" smtClean="0">
                <a:solidFill>
                  <a:srgbClr val="1F497D"/>
                </a:solidFill>
                <a:effectLst/>
                <a:latin typeface="times new roman"/>
              </a:rPr>
              <a:t>efinition of Affordability in Market Housing and Social Housing</a:t>
            </a:r>
          </a:p>
          <a:p>
            <a:pPr algn="just">
              <a:spcBef>
                <a:spcPts val="0"/>
              </a:spcBef>
              <a:buFont typeface="Arial"/>
              <a:buChar char="•"/>
            </a:pPr>
            <a:r>
              <a:rPr lang="en-US" sz="2800" dirty="0" smtClean="0">
                <a:solidFill>
                  <a:srgbClr val="1F497D"/>
                </a:solidFill>
                <a:effectLst/>
                <a:latin typeface="times new roman"/>
              </a:rPr>
              <a:t>How to address Homebuyers expectations</a:t>
            </a:r>
            <a:r>
              <a:rPr lang="en-US" sz="2800" dirty="0" smtClean="0">
                <a:solidFill>
                  <a:srgbClr val="1F497D"/>
                </a:solidFill>
                <a:latin typeface="times new roman"/>
              </a:rPr>
              <a:t> for Affordable Housing</a:t>
            </a:r>
            <a:endParaRPr lang="en-US" sz="2800" dirty="0" smtClean="0">
              <a:solidFill>
                <a:srgbClr val="1F497D"/>
              </a:solidFill>
              <a:effectLst/>
              <a:latin typeface="times new roman"/>
            </a:endParaRPr>
          </a:p>
          <a:p>
            <a:endParaRPr lang="en-US" dirty="0"/>
          </a:p>
        </p:txBody>
      </p:sp>
    </p:spTree>
    <p:extLst>
      <p:ext uri="{BB962C8B-B14F-4D97-AF65-F5344CB8AC3E}">
        <p14:creationId xmlns:p14="http://schemas.microsoft.com/office/powerpoint/2010/main" xmlns="" val="232801960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510988" y="762000"/>
            <a:ext cx="8229600" cy="1143000"/>
          </a:xfrm>
        </p:spPr>
        <p:txBody>
          <a:bodyPr>
            <a:noAutofit/>
          </a:bodyPr>
          <a:lstStyle/>
          <a:p>
            <a:r>
              <a:rPr lang="en-US" sz="4000" dirty="0" smtClean="0"/>
              <a:t>Key Considerations for Social Housing Market</a:t>
            </a:r>
            <a:endParaRPr lang="en-US" sz="4000" dirty="0"/>
          </a:p>
        </p:txBody>
      </p:sp>
      <p:sp>
        <p:nvSpPr>
          <p:cNvPr id="4" name="Slide Number Placeholder 3"/>
          <p:cNvSpPr>
            <a:spLocks noGrp="1"/>
          </p:cNvSpPr>
          <p:nvPr>
            <p:ph type="sldNum" sz="quarter" idx="12"/>
          </p:nvPr>
        </p:nvSpPr>
        <p:spPr/>
        <p:txBody>
          <a:bodyPr/>
          <a:lstStyle/>
          <a:p>
            <a:pPr>
              <a:defRPr/>
            </a:pPr>
            <a:fld id="{B8C1432D-B0B1-4F75-9DD9-AB499C364361}" type="slidenum">
              <a:rPr lang="ro-RO" smtClean="0"/>
              <a:pPr>
                <a:defRPr/>
              </a:pPr>
              <a:t>20</a:t>
            </a:fld>
            <a:endParaRPr lang="ro-RO"/>
          </a:p>
        </p:txBody>
      </p:sp>
      <p:sp>
        <p:nvSpPr>
          <p:cNvPr id="6" name="Title 2"/>
          <p:cNvSpPr txBox="1">
            <a:spLocks/>
          </p:cNvSpPr>
          <p:nvPr/>
        </p:nvSpPr>
        <p:spPr bwMode="auto">
          <a:xfrm>
            <a:off x="510988" y="304800"/>
            <a:ext cx="8229600" cy="381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r>
              <a:rPr lang="en-US" sz="2000" i="1" dirty="0" smtClean="0">
                <a:solidFill>
                  <a:srgbClr val="6F0045"/>
                </a:solidFill>
              </a:rPr>
              <a:t>Supply of social housing</a:t>
            </a:r>
            <a:endParaRPr lang="en-US" sz="2000" i="1" dirty="0">
              <a:solidFill>
                <a:srgbClr val="6F0045"/>
              </a:solidFill>
            </a:endParaRPr>
          </a:p>
        </p:txBody>
      </p:sp>
      <p:graphicFrame>
        <p:nvGraphicFramePr>
          <p:cNvPr id="8" name="Diagram 7"/>
          <p:cNvGraphicFramePr/>
          <p:nvPr>
            <p:extLst>
              <p:ext uri="{D42A27DB-BD31-4B8C-83A1-F6EECF244321}">
                <p14:modId xmlns:p14="http://schemas.microsoft.com/office/powerpoint/2010/main" xmlns="" val="767049098"/>
              </p:ext>
            </p:extLst>
          </p:nvPr>
        </p:nvGraphicFramePr>
        <p:xfrm>
          <a:off x="743803" y="1981200"/>
          <a:ext cx="7543800" cy="2997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extBox 8"/>
          <p:cNvSpPr txBox="1"/>
          <p:nvPr/>
        </p:nvSpPr>
        <p:spPr>
          <a:xfrm>
            <a:off x="762000" y="5181600"/>
            <a:ext cx="7803621" cy="830997"/>
          </a:xfrm>
          <a:prstGeom prst="rect">
            <a:avLst/>
          </a:prstGeom>
          <a:solidFill>
            <a:schemeClr val="accent2">
              <a:lumMod val="20000"/>
              <a:lumOff val="80000"/>
            </a:schemeClr>
          </a:solidFill>
          <a:ln w="12700">
            <a:solidFill>
              <a:schemeClr val="accent1">
                <a:lumMod val="40000"/>
                <a:lumOff val="60000"/>
              </a:schemeClr>
            </a:solidFill>
          </a:ln>
        </p:spPr>
        <p:txBody>
          <a:bodyPr wrap="square" rtlCol="0">
            <a:spAutoFit/>
          </a:bodyPr>
          <a:lstStyle/>
          <a:p>
            <a:pPr algn="ctr" fontAlgn="base">
              <a:spcBef>
                <a:spcPct val="0"/>
              </a:spcBef>
              <a:spcAft>
                <a:spcPct val="0"/>
              </a:spcAft>
            </a:pPr>
            <a:r>
              <a:rPr lang="en-US" sz="1600" i="1" dirty="0" smtClean="0">
                <a:solidFill>
                  <a:prstClr val="black"/>
                </a:solidFill>
              </a:rPr>
              <a:t>Expanding the supply of affordable housing is a critical factor in the development of a successful social housing programme. The greatest challenge in expanding the affordable housing supply is managing the cost of the housing that is developed. </a:t>
            </a:r>
          </a:p>
        </p:txBody>
      </p:sp>
    </p:spTree>
    <p:extLst>
      <p:ext uri="{BB962C8B-B14F-4D97-AF65-F5344CB8AC3E}">
        <p14:creationId xmlns:p14="http://schemas.microsoft.com/office/powerpoint/2010/main" xmlns="" val="23382518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457200" y="76200"/>
            <a:ext cx="8229600" cy="1143000"/>
          </a:xfrm>
        </p:spPr>
        <p:txBody>
          <a:bodyPr>
            <a:noAutofit/>
          </a:bodyPr>
          <a:lstStyle/>
          <a:p>
            <a:r>
              <a:rPr lang="en-US" sz="4000" dirty="0" smtClean="0"/>
              <a:t>Key Considerations for Social Housing Market</a:t>
            </a:r>
            <a:endParaRPr lang="en-US" sz="4000" dirty="0"/>
          </a:p>
        </p:txBody>
      </p:sp>
      <p:sp>
        <p:nvSpPr>
          <p:cNvPr id="4" name="Slide Number Placeholder 3"/>
          <p:cNvSpPr>
            <a:spLocks noGrp="1"/>
          </p:cNvSpPr>
          <p:nvPr>
            <p:ph type="sldNum" sz="quarter" idx="12"/>
          </p:nvPr>
        </p:nvSpPr>
        <p:spPr/>
        <p:txBody>
          <a:bodyPr/>
          <a:lstStyle/>
          <a:p>
            <a:pPr>
              <a:defRPr/>
            </a:pPr>
            <a:fld id="{B8C1432D-B0B1-4F75-9DD9-AB499C364361}" type="slidenum">
              <a:rPr lang="ro-RO" smtClean="0"/>
              <a:pPr>
                <a:defRPr/>
              </a:pPr>
              <a:t>21</a:t>
            </a:fld>
            <a:endParaRPr lang="ro-RO"/>
          </a:p>
        </p:txBody>
      </p:sp>
      <p:sp>
        <p:nvSpPr>
          <p:cNvPr id="6" name="Title 2"/>
          <p:cNvSpPr txBox="1">
            <a:spLocks/>
          </p:cNvSpPr>
          <p:nvPr/>
        </p:nvSpPr>
        <p:spPr bwMode="auto">
          <a:xfrm>
            <a:off x="2057400" y="685800"/>
            <a:ext cx="6906768" cy="504824"/>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fontAlgn="base">
              <a:spcBef>
                <a:spcPct val="0"/>
              </a:spcBef>
              <a:spcAft>
                <a:spcPct val="0"/>
              </a:spcAft>
              <a:defRPr/>
            </a:pPr>
            <a:r>
              <a:rPr lang="en-US" sz="2000" i="1" dirty="0" smtClean="0">
                <a:solidFill>
                  <a:srgbClr val="6F0045"/>
                </a:solidFill>
              </a:rPr>
              <a:t>Supply of social housing – construction technologies in Africa</a:t>
            </a:r>
            <a:endParaRPr lang="en-US" sz="2000" i="1" dirty="0">
              <a:solidFill>
                <a:srgbClr val="6F0045"/>
              </a:solidFill>
            </a:endParaRPr>
          </a:p>
        </p:txBody>
      </p:sp>
      <p:sp>
        <p:nvSpPr>
          <p:cNvPr id="7" name="TextBox 6"/>
          <p:cNvSpPr txBox="1"/>
          <p:nvPr/>
        </p:nvSpPr>
        <p:spPr>
          <a:xfrm>
            <a:off x="533400" y="4866382"/>
            <a:ext cx="8153400" cy="1323439"/>
          </a:xfrm>
          <a:prstGeom prst="rect">
            <a:avLst/>
          </a:prstGeom>
          <a:solidFill>
            <a:schemeClr val="accent2">
              <a:lumMod val="20000"/>
              <a:lumOff val="80000"/>
            </a:schemeClr>
          </a:solidFill>
          <a:ln w="12700">
            <a:solidFill>
              <a:schemeClr val="accent1">
                <a:lumMod val="40000"/>
                <a:lumOff val="60000"/>
              </a:schemeClr>
            </a:solidFill>
          </a:ln>
        </p:spPr>
        <p:txBody>
          <a:bodyPr wrap="square" rtlCol="0">
            <a:spAutoFit/>
          </a:bodyPr>
          <a:lstStyle/>
          <a:p>
            <a:pPr marL="1350963" indent="-1350963" fontAlgn="base">
              <a:spcBef>
                <a:spcPct val="0"/>
              </a:spcBef>
              <a:spcAft>
                <a:spcPct val="0"/>
              </a:spcAft>
            </a:pPr>
            <a:r>
              <a:rPr lang="en-US" sz="1600" u="sng" dirty="0" smtClean="0">
                <a:solidFill>
                  <a:prstClr val="black"/>
                </a:solidFill>
              </a:rPr>
              <a:t>Formwork, fill</a:t>
            </a:r>
            <a:r>
              <a:rPr lang="en-US" sz="1600" dirty="0" smtClean="0">
                <a:solidFill>
                  <a:prstClr val="black"/>
                </a:solidFill>
              </a:rPr>
              <a:t>: Modular plastic shutter concrete formwork system , filled with concrete or fly ash</a:t>
            </a:r>
          </a:p>
          <a:p>
            <a:pPr marL="1350963" indent="-1350963" fontAlgn="base">
              <a:spcBef>
                <a:spcPct val="0"/>
              </a:spcBef>
              <a:spcAft>
                <a:spcPct val="0"/>
              </a:spcAft>
            </a:pPr>
            <a:r>
              <a:rPr lang="en-US" sz="1600" u="sng" dirty="0" smtClean="0">
                <a:solidFill>
                  <a:prstClr val="black"/>
                </a:solidFill>
              </a:rPr>
              <a:t>Process</a:t>
            </a:r>
            <a:r>
              <a:rPr lang="en-US" sz="1600" dirty="0" smtClean="0">
                <a:solidFill>
                  <a:prstClr val="black"/>
                </a:solidFill>
              </a:rPr>
              <a:t>: 	Lean assembly line, unskilled workers trained onsite to promote community participation and skills transfer</a:t>
            </a:r>
          </a:p>
          <a:p>
            <a:pPr marL="1350963" indent="-1350963" fontAlgn="base">
              <a:spcBef>
                <a:spcPct val="0"/>
              </a:spcBef>
              <a:spcAft>
                <a:spcPct val="0"/>
              </a:spcAft>
            </a:pPr>
            <a:r>
              <a:rPr lang="en-US" sz="1600" u="sng" dirty="0" smtClean="0">
                <a:solidFill>
                  <a:prstClr val="black"/>
                </a:solidFill>
              </a:rPr>
              <a:t>Timeline</a:t>
            </a:r>
            <a:r>
              <a:rPr lang="en-US" sz="1600" dirty="0" smtClean="0">
                <a:solidFill>
                  <a:prstClr val="black"/>
                </a:solidFill>
              </a:rPr>
              <a:t>: 	Rate of production of one house per day with one mould</a:t>
            </a:r>
          </a:p>
        </p:txBody>
      </p:sp>
      <p:pic>
        <p:nvPicPr>
          <p:cNvPr id="2050" name="Picture 2" descr="http://moladi.com/images/Concrete%20Formwork/Formwork.jpg"/>
          <p:cNvPicPr>
            <a:picLocks noChangeAspect="1" noChangeArrowheads="1"/>
          </p:cNvPicPr>
          <p:nvPr/>
        </p:nvPicPr>
        <p:blipFill>
          <a:blip r:embed="rId3" cstate="print"/>
          <a:srcRect/>
          <a:stretch>
            <a:fillRect/>
          </a:stretch>
        </p:blipFill>
        <p:spPr bwMode="auto">
          <a:xfrm>
            <a:off x="1524000" y="2661285"/>
            <a:ext cx="2971800" cy="1983412"/>
          </a:xfrm>
          <a:prstGeom prst="rect">
            <a:avLst/>
          </a:prstGeom>
          <a:noFill/>
        </p:spPr>
      </p:pic>
      <p:pic>
        <p:nvPicPr>
          <p:cNvPr id="2056" name="Picture 8" descr="http://moladi.com/images/moladi_foundation_shos.JPG"/>
          <p:cNvPicPr>
            <a:picLocks noChangeAspect="1" noChangeArrowheads="1"/>
          </p:cNvPicPr>
          <p:nvPr/>
        </p:nvPicPr>
        <p:blipFill>
          <a:blip r:embed="rId4" cstate="print"/>
          <a:srcRect/>
          <a:stretch>
            <a:fillRect/>
          </a:stretch>
        </p:blipFill>
        <p:spPr bwMode="auto">
          <a:xfrm>
            <a:off x="5029201" y="2667000"/>
            <a:ext cx="2645663" cy="1984248"/>
          </a:xfrm>
          <a:prstGeom prst="rect">
            <a:avLst/>
          </a:prstGeom>
          <a:noFill/>
        </p:spPr>
      </p:pic>
      <p:pic>
        <p:nvPicPr>
          <p:cNvPr id="2058" name="Picture 10" descr="http://www.moladi.net/(A(acQom2Q3zAEkAAAAZWU1NGYwNjAtMzM4Ny00NGQyLTk1NWMtYjUyYmYyN2Q3YzAy9AJBuz-ku9aBuTAryQzgUM7ZJJY1)S(zdlif5fnw3wrkpbv301yh2mq))/Images/Logo.gif"/>
          <p:cNvPicPr>
            <a:picLocks noChangeAspect="1" noChangeArrowheads="1"/>
          </p:cNvPicPr>
          <p:nvPr/>
        </p:nvPicPr>
        <p:blipFill>
          <a:blip r:embed="rId5" cstate="print"/>
          <a:srcRect/>
          <a:stretch>
            <a:fillRect/>
          </a:stretch>
        </p:blipFill>
        <p:spPr bwMode="auto">
          <a:xfrm>
            <a:off x="609600" y="1475095"/>
            <a:ext cx="2038350" cy="1095376"/>
          </a:xfrm>
          <a:prstGeom prst="rect">
            <a:avLst/>
          </a:prstGeom>
          <a:noFill/>
        </p:spPr>
      </p:pic>
      <p:sp>
        <p:nvSpPr>
          <p:cNvPr id="17" name="TextBox 16"/>
          <p:cNvSpPr txBox="1"/>
          <p:nvPr/>
        </p:nvSpPr>
        <p:spPr>
          <a:xfrm rot="10800000" flipV="1">
            <a:off x="2960427" y="1447800"/>
            <a:ext cx="5715000" cy="1077218"/>
          </a:xfrm>
          <a:prstGeom prst="rect">
            <a:avLst/>
          </a:prstGeom>
          <a:solidFill>
            <a:schemeClr val="accent2">
              <a:lumMod val="20000"/>
              <a:lumOff val="80000"/>
            </a:schemeClr>
          </a:solidFill>
          <a:ln w="12700">
            <a:solidFill>
              <a:schemeClr val="accent1">
                <a:lumMod val="40000"/>
                <a:lumOff val="60000"/>
              </a:schemeClr>
            </a:solidFill>
          </a:ln>
        </p:spPr>
        <p:txBody>
          <a:bodyPr wrap="square" rtlCol="0">
            <a:spAutoFit/>
          </a:bodyPr>
          <a:lstStyle/>
          <a:p>
            <a:pPr algn="ctr" fontAlgn="base">
              <a:spcBef>
                <a:spcPct val="0"/>
              </a:spcBef>
              <a:spcAft>
                <a:spcPct val="0"/>
              </a:spcAft>
            </a:pPr>
            <a:r>
              <a:rPr lang="en-US" sz="1600" dirty="0" err="1" smtClean="0">
                <a:solidFill>
                  <a:prstClr val="black"/>
                </a:solidFill>
              </a:rPr>
              <a:t>Moladi</a:t>
            </a:r>
            <a:r>
              <a:rPr lang="en-US" sz="1600" dirty="0" smtClean="0">
                <a:solidFill>
                  <a:prstClr val="black"/>
                </a:solidFill>
              </a:rPr>
              <a:t>: Established in 1986 in South Africa, developed construction technology to create durable, quality housing that is affordable and provides an alternative to traditional building methods</a:t>
            </a:r>
            <a:endParaRPr lang="en-US" sz="1600" b="1" i="1" dirty="0" smtClean="0">
              <a:solidFill>
                <a:prstClr val="black"/>
              </a:solidFill>
            </a:endParaRPr>
          </a:p>
        </p:txBody>
      </p:sp>
      <p:sp>
        <p:nvSpPr>
          <p:cNvPr id="10" name="TextBox 9"/>
          <p:cNvSpPr txBox="1"/>
          <p:nvPr/>
        </p:nvSpPr>
        <p:spPr>
          <a:xfrm>
            <a:off x="381000" y="6316639"/>
            <a:ext cx="1676400" cy="304800"/>
          </a:xfrm>
          <a:prstGeom prst="rect">
            <a:avLst/>
          </a:prstGeom>
          <a:solidFill>
            <a:schemeClr val="accent2">
              <a:lumMod val="20000"/>
              <a:lumOff val="80000"/>
            </a:schemeClr>
          </a:solidFill>
          <a:ln w="12700">
            <a:solidFill>
              <a:schemeClr val="accent1">
                <a:lumMod val="40000"/>
                <a:lumOff val="60000"/>
              </a:schemeClr>
            </a:solidFill>
          </a:ln>
        </p:spPr>
        <p:txBody>
          <a:bodyPr wrap="none" rtlCol="0">
            <a:noAutofit/>
          </a:bodyPr>
          <a:lstStyle/>
          <a:p>
            <a:pPr algn="ctr" fontAlgn="base">
              <a:spcBef>
                <a:spcPct val="0"/>
              </a:spcBef>
              <a:spcAft>
                <a:spcPct val="0"/>
              </a:spcAft>
            </a:pPr>
            <a:r>
              <a:rPr lang="en-US" sz="1200" dirty="0" smtClean="0">
                <a:solidFill>
                  <a:prstClr val="black"/>
                </a:solidFill>
              </a:rPr>
              <a:t>Source: </a:t>
            </a:r>
            <a:r>
              <a:rPr lang="en-US" sz="1200" dirty="0" err="1" smtClean="0">
                <a:solidFill>
                  <a:prstClr val="black"/>
                </a:solidFill>
              </a:rPr>
              <a:t>Moladi</a:t>
            </a:r>
            <a:r>
              <a:rPr lang="en-US" sz="1200" dirty="0" smtClean="0">
                <a:solidFill>
                  <a:prstClr val="black"/>
                </a:solidFill>
              </a:rPr>
              <a:t> website</a:t>
            </a:r>
            <a:endParaRPr lang="en-US" sz="1200" b="1" i="1" dirty="0" smtClean="0">
              <a:solidFill>
                <a:srgbClr val="FF0000"/>
              </a:solidFill>
            </a:endParaRPr>
          </a:p>
        </p:txBody>
      </p:sp>
    </p:spTree>
    <p:extLst>
      <p:ext uri="{BB962C8B-B14F-4D97-AF65-F5344CB8AC3E}">
        <p14:creationId xmlns:p14="http://schemas.microsoft.com/office/powerpoint/2010/main" xmlns="" val="27150865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219200"/>
            <a:ext cx="7851648" cy="2514600"/>
          </a:xfrm>
        </p:spPr>
        <p:txBody>
          <a:bodyPr>
            <a:normAutofit fontScale="90000"/>
          </a:bodyPr>
          <a:lstStyle/>
          <a:p>
            <a:r>
              <a:rPr lang="en-US" dirty="0" smtClean="0"/>
              <a:t>Role of the Developer Industry and the Construction Industry</a:t>
            </a:r>
            <a:br>
              <a:rPr lang="en-US" dirty="0" smtClean="0"/>
            </a:br>
            <a:endParaRPr lang="en-GB" dirty="0"/>
          </a:p>
        </p:txBody>
      </p:sp>
    </p:spTree>
    <p:extLst>
      <p:ext uri="{BB962C8B-B14F-4D97-AF65-F5344CB8AC3E}">
        <p14:creationId xmlns:p14="http://schemas.microsoft.com/office/powerpoint/2010/main" xmlns="" val="3503143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7315200" cy="565212"/>
          </a:xfrm>
        </p:spPr>
        <p:txBody>
          <a:bodyPr>
            <a:normAutofit fontScale="90000"/>
          </a:bodyPr>
          <a:lstStyle/>
          <a:p>
            <a:r>
              <a:rPr lang="en-US" dirty="0">
                <a:solidFill>
                  <a:schemeClr val="accent1">
                    <a:lumMod val="75000"/>
                  </a:schemeClr>
                </a:solidFill>
              </a:rPr>
              <a:t>Players of Construction sectors</a:t>
            </a:r>
          </a:p>
        </p:txBody>
      </p:sp>
      <p:sp>
        <p:nvSpPr>
          <p:cNvPr id="3" name="Content Placeholder 2"/>
          <p:cNvSpPr>
            <a:spLocks noGrp="1"/>
          </p:cNvSpPr>
          <p:nvPr>
            <p:ph idx="1"/>
          </p:nvPr>
        </p:nvSpPr>
        <p:spPr>
          <a:xfrm>
            <a:off x="914400" y="1676401"/>
            <a:ext cx="7315200" cy="4190999"/>
          </a:xfrm>
        </p:spPr>
        <p:txBody>
          <a:bodyPr>
            <a:normAutofit/>
          </a:bodyPr>
          <a:lstStyle/>
          <a:p>
            <a:pPr marL="442913" indent="-396875"/>
            <a:r>
              <a:rPr lang="en-US" sz="2200" dirty="0" smtClean="0"/>
              <a:t>Developers/contractors</a:t>
            </a:r>
          </a:p>
          <a:p>
            <a:pPr marL="442913" indent="-396875"/>
            <a:r>
              <a:rPr lang="en-US" sz="2200" dirty="0" smtClean="0"/>
              <a:t>Designers</a:t>
            </a:r>
          </a:p>
          <a:p>
            <a:pPr marL="442913" indent="-396875"/>
            <a:r>
              <a:rPr lang="en-US" sz="2200" dirty="0" smtClean="0"/>
              <a:t>Construction material Industry (CMI)</a:t>
            </a:r>
          </a:p>
          <a:p>
            <a:pPr marL="442913" indent="-396875"/>
            <a:r>
              <a:rPr lang="en-US" sz="2200" dirty="0" smtClean="0"/>
              <a:t>Labor/employment</a:t>
            </a:r>
          </a:p>
          <a:p>
            <a:pPr marL="442913" indent="-396875"/>
            <a:r>
              <a:rPr lang="en-US" sz="2200" dirty="0" smtClean="0"/>
              <a:t>Financial Institutions/Banks</a:t>
            </a:r>
          </a:p>
          <a:p>
            <a:pPr marL="442913" indent="-396875"/>
            <a:r>
              <a:rPr lang="en-US" sz="2200" dirty="0" smtClean="0"/>
              <a:t>Capital Market (REITs, MBS, </a:t>
            </a:r>
            <a:r>
              <a:rPr lang="en-US" sz="2200" dirty="0" err="1" smtClean="0"/>
              <a:t>Sukuk</a:t>
            </a:r>
            <a:r>
              <a:rPr lang="en-US" sz="2200" dirty="0" smtClean="0"/>
              <a:t> etc.)</a:t>
            </a:r>
          </a:p>
          <a:p>
            <a:pPr marL="442913" indent="-396875"/>
            <a:r>
              <a:rPr lang="en-US" sz="2200" dirty="0" smtClean="0"/>
              <a:t>Regulatory agencies/Fiscal Authorities</a:t>
            </a:r>
          </a:p>
          <a:p>
            <a:pPr marL="442913" indent="-396875"/>
            <a:r>
              <a:rPr lang="en-US" sz="2200" dirty="0" smtClean="0"/>
              <a:t>Trade Associations</a:t>
            </a:r>
          </a:p>
          <a:p>
            <a:pPr marL="442913" indent="-396875"/>
            <a:r>
              <a:rPr lang="en-US" sz="2200" dirty="0" smtClean="0"/>
              <a:t>Above all, the Central, Federal and Provincial Governments</a:t>
            </a:r>
          </a:p>
          <a:p>
            <a:endParaRPr lang="en-US" dirty="0"/>
          </a:p>
        </p:txBody>
      </p:sp>
      <p:sp>
        <p:nvSpPr>
          <p:cNvPr id="4" name="Slide Number Placeholder 3"/>
          <p:cNvSpPr>
            <a:spLocks noGrp="1"/>
          </p:cNvSpPr>
          <p:nvPr>
            <p:ph type="sldNum" sz="quarter" idx="12"/>
          </p:nvPr>
        </p:nvSpPr>
        <p:spPr/>
        <p:txBody>
          <a:bodyPr/>
          <a:lstStyle/>
          <a:p>
            <a:fld id="{D2E63280-FC79-49E0-BD95-D1DD342C09FD}" type="slidenum">
              <a:rPr lang="en-US" smtClean="0">
                <a:solidFill>
                  <a:prstClr val="white"/>
                </a:solidFill>
              </a:rPr>
              <a:pPr/>
              <a:t>23</a:t>
            </a:fld>
            <a:endParaRPr lang="en-US">
              <a:solidFill>
                <a:prstClr val="white"/>
              </a:solidFill>
            </a:endParaRPr>
          </a:p>
        </p:txBody>
      </p:sp>
    </p:spTree>
    <p:extLst>
      <p:ext uri="{BB962C8B-B14F-4D97-AF65-F5344CB8AC3E}">
        <p14:creationId xmlns:p14="http://schemas.microsoft.com/office/powerpoint/2010/main" xmlns="" val="5920699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Construction sectors covers the following</a:t>
            </a:r>
            <a:endParaRPr lang="en-GB" dirty="0"/>
          </a:p>
        </p:txBody>
      </p:sp>
      <p:sp>
        <p:nvSpPr>
          <p:cNvPr id="3" name="Content Placeholder 2"/>
          <p:cNvSpPr>
            <a:spLocks noGrp="1"/>
          </p:cNvSpPr>
          <p:nvPr>
            <p:ph idx="1"/>
          </p:nvPr>
        </p:nvSpPr>
        <p:spPr/>
        <p:txBody>
          <a:bodyPr>
            <a:normAutofit fontScale="92500" lnSpcReduction="20000"/>
          </a:bodyPr>
          <a:lstStyle/>
          <a:p>
            <a:r>
              <a:rPr lang="en-US" b="1" i="1" dirty="0" smtClean="0"/>
              <a:t>Real Sector</a:t>
            </a:r>
            <a:r>
              <a:rPr lang="en-US" dirty="0" smtClean="0"/>
              <a:t>: Residential and Commercial</a:t>
            </a:r>
          </a:p>
          <a:p>
            <a:r>
              <a:rPr lang="en-US" dirty="0" smtClean="0"/>
              <a:t>Industrial and Infrastructure</a:t>
            </a:r>
          </a:p>
          <a:p>
            <a:pPr lvl="0"/>
            <a:r>
              <a:rPr lang="en-US" dirty="0" smtClean="0">
                <a:solidFill>
                  <a:prstClr val="black"/>
                </a:solidFill>
              </a:rPr>
              <a:t>In </a:t>
            </a:r>
            <a:r>
              <a:rPr lang="en-US" dirty="0">
                <a:solidFill>
                  <a:prstClr val="black"/>
                </a:solidFill>
              </a:rPr>
              <a:t>the developed world, the real estate sector contributes to the growth and development of 71 CMIs</a:t>
            </a:r>
          </a:p>
          <a:p>
            <a:pPr lvl="1"/>
            <a:r>
              <a:rPr lang="en-US" dirty="0">
                <a:solidFill>
                  <a:prstClr val="black"/>
                </a:solidFill>
              </a:rPr>
              <a:t>Contribution to GDP is 7-10%.</a:t>
            </a:r>
          </a:p>
          <a:p>
            <a:pPr lvl="0"/>
            <a:r>
              <a:rPr lang="en-US" dirty="0">
                <a:solidFill>
                  <a:prstClr val="black"/>
                </a:solidFill>
              </a:rPr>
              <a:t>In the developing world, its contribution  spreads over about 42 CMIs</a:t>
            </a:r>
          </a:p>
          <a:p>
            <a:pPr lvl="1"/>
            <a:r>
              <a:rPr lang="en-US" dirty="0">
                <a:solidFill>
                  <a:prstClr val="black"/>
                </a:solidFill>
              </a:rPr>
              <a:t>Contribution to GDP is 3-6%.</a:t>
            </a:r>
          </a:p>
          <a:p>
            <a:pPr marL="0" lvl="0" indent="0">
              <a:buNone/>
            </a:pPr>
            <a:r>
              <a:rPr lang="en-US" b="1" i="1" dirty="0" smtClean="0">
                <a:solidFill>
                  <a:prstClr val="black"/>
                </a:solidFill>
              </a:rPr>
              <a:t>Low </a:t>
            </a:r>
            <a:r>
              <a:rPr lang="en-US" b="1" i="1" dirty="0">
                <a:solidFill>
                  <a:prstClr val="black"/>
                </a:solidFill>
              </a:rPr>
              <a:t>income housing</a:t>
            </a:r>
            <a:r>
              <a:rPr lang="en-US" dirty="0">
                <a:solidFill>
                  <a:prstClr val="black"/>
                </a:solidFill>
              </a:rPr>
              <a:t>: </a:t>
            </a:r>
          </a:p>
          <a:p>
            <a:pPr lvl="1"/>
            <a:r>
              <a:rPr lang="en-US" dirty="0">
                <a:solidFill>
                  <a:prstClr val="black"/>
                </a:solidFill>
              </a:rPr>
              <a:t>Is a challenge to the developer industry; and </a:t>
            </a:r>
          </a:p>
          <a:p>
            <a:pPr lvl="1"/>
            <a:r>
              <a:rPr lang="en-US" dirty="0">
                <a:solidFill>
                  <a:prstClr val="black"/>
                </a:solidFill>
              </a:rPr>
              <a:t>Needs to be addressed in a professional and commercially sustainable manner</a:t>
            </a:r>
          </a:p>
          <a:p>
            <a:pPr lvl="0"/>
            <a:endParaRPr lang="en-US" dirty="0">
              <a:solidFill>
                <a:prstClr val="black"/>
              </a:solidFill>
            </a:endParaRPr>
          </a:p>
          <a:p>
            <a:endParaRPr lang="en-GB" dirty="0"/>
          </a:p>
        </p:txBody>
      </p:sp>
      <p:sp>
        <p:nvSpPr>
          <p:cNvPr id="4" name="Footer Placeholder 3"/>
          <p:cNvSpPr>
            <a:spLocks noGrp="1"/>
          </p:cNvSpPr>
          <p:nvPr>
            <p:ph type="ftr" sz="quarter" idx="11"/>
          </p:nvPr>
        </p:nvSpPr>
        <p:spPr/>
        <p:txBody>
          <a:bodyPr/>
          <a:lstStyle/>
          <a:p>
            <a:r>
              <a:rPr lang="en-US" smtClean="0">
                <a:solidFill>
                  <a:prstClr val="black"/>
                </a:solidFill>
              </a:rPr>
              <a:t>Presentation on Housing and Housing Finance by Zaigham Rizvi</a:t>
            </a:r>
            <a:endParaRPr lang="en-US" dirty="0" smtClean="0">
              <a:solidFill>
                <a:prstClr val="black"/>
              </a:solidFill>
            </a:endParaRPr>
          </a:p>
        </p:txBody>
      </p:sp>
      <p:sp>
        <p:nvSpPr>
          <p:cNvPr id="5" name="Slide Number Placeholder 4"/>
          <p:cNvSpPr>
            <a:spLocks noGrp="1"/>
          </p:cNvSpPr>
          <p:nvPr>
            <p:ph type="sldNum" sz="quarter" idx="12"/>
          </p:nvPr>
        </p:nvSpPr>
        <p:spPr/>
        <p:txBody>
          <a:bodyPr/>
          <a:lstStyle/>
          <a:p>
            <a:fld id="{0D03FCAF-3107-4F14-97F4-3C7779A2A693}" type="slidenum">
              <a:rPr lang="en-US" smtClean="0">
                <a:solidFill>
                  <a:prstClr val="black"/>
                </a:solidFill>
              </a:rPr>
              <a:pPr/>
              <a:t>24</a:t>
            </a:fld>
            <a:endParaRPr lang="en-US" dirty="0">
              <a:solidFill>
                <a:prstClr val="black"/>
              </a:solidFill>
            </a:endParaRPr>
          </a:p>
        </p:txBody>
      </p:sp>
    </p:spTree>
    <p:extLst>
      <p:ext uri="{BB962C8B-B14F-4D97-AF65-F5344CB8AC3E}">
        <p14:creationId xmlns:p14="http://schemas.microsoft.com/office/powerpoint/2010/main" xmlns="" val="24859502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315200" cy="1154097"/>
          </a:xfrm>
        </p:spPr>
        <p:txBody>
          <a:bodyPr>
            <a:normAutofit fontScale="90000"/>
          </a:bodyPr>
          <a:lstStyle/>
          <a:p>
            <a:r>
              <a:rPr lang="en-US" dirty="0">
                <a:solidFill>
                  <a:schemeClr val="accent1">
                    <a:lumMod val="75000"/>
                  </a:schemeClr>
                </a:solidFill>
              </a:rPr>
              <a:t>Construction Industry </a:t>
            </a:r>
            <a:r>
              <a:rPr lang="en-US" dirty="0" smtClean="0">
                <a:solidFill>
                  <a:schemeClr val="accent1">
                    <a:lumMod val="75000"/>
                  </a:schemeClr>
                </a:solidFill>
              </a:rPr>
              <a:t>– INDIA, CHINA and USA</a:t>
            </a:r>
            <a:endParaRPr lang="en-US" dirty="0">
              <a:solidFill>
                <a:schemeClr val="accent1">
                  <a:lumMod val="75000"/>
                </a:schemeClr>
              </a:solidFill>
            </a:endParaRPr>
          </a:p>
        </p:txBody>
      </p:sp>
      <p:sp>
        <p:nvSpPr>
          <p:cNvPr id="3" name="Content Placeholder 2"/>
          <p:cNvSpPr>
            <a:spLocks noGrp="1"/>
          </p:cNvSpPr>
          <p:nvPr>
            <p:ph idx="1"/>
          </p:nvPr>
        </p:nvSpPr>
        <p:spPr>
          <a:xfrm>
            <a:off x="685800" y="2133600"/>
            <a:ext cx="8153400" cy="3539527"/>
          </a:xfrm>
        </p:spPr>
        <p:txBody>
          <a:bodyPr>
            <a:normAutofit lnSpcReduction="10000"/>
          </a:bodyPr>
          <a:lstStyle/>
          <a:p>
            <a:pPr marL="442913" indent="-396875"/>
            <a:r>
              <a:rPr lang="en-US" sz="2400" dirty="0" smtClean="0"/>
              <a:t>China and India are the two most populous countries in the world, representing one out of every three persons on the planet.</a:t>
            </a:r>
          </a:p>
          <a:p>
            <a:pPr marL="442913" indent="-396875"/>
            <a:r>
              <a:rPr lang="en-US" sz="2400" dirty="0" smtClean="0"/>
              <a:t>China has invested heavily in modernizing its physical infrastructure (India is way behind, but is in the race).</a:t>
            </a:r>
          </a:p>
          <a:p>
            <a:pPr marL="442913" indent="-396875"/>
            <a:r>
              <a:rPr lang="en-US" sz="2400" dirty="0" smtClean="0"/>
              <a:t>Construction sector value in 2007-</a:t>
            </a:r>
          </a:p>
          <a:p>
            <a:pPr marL="900113" lvl="1" indent="-360363">
              <a:buSzPct val="70000"/>
              <a:buFont typeface="Wingdings" pitchFamily="2" charset="2"/>
              <a:buChar char="Ø"/>
            </a:pPr>
            <a:r>
              <a:rPr lang="en-US" sz="2400" dirty="0" smtClean="0"/>
              <a:t>China:		$ 161 </a:t>
            </a:r>
            <a:r>
              <a:rPr lang="en-US" sz="2400" dirty="0" err="1" smtClean="0"/>
              <a:t>bn</a:t>
            </a:r>
            <a:r>
              <a:rPr lang="en-US" sz="2400" dirty="0" smtClean="0"/>
              <a:t> (5.6% of GDP)</a:t>
            </a:r>
          </a:p>
          <a:p>
            <a:pPr marL="900113" lvl="1" indent="-360363">
              <a:buSzPct val="70000"/>
              <a:buFont typeface="Wingdings" pitchFamily="2" charset="2"/>
              <a:buChar char="Ø"/>
            </a:pPr>
            <a:r>
              <a:rPr lang="en-US" sz="2400" dirty="0" smtClean="0"/>
              <a:t>India:		$  65 </a:t>
            </a:r>
            <a:r>
              <a:rPr lang="en-US" sz="2400" dirty="0" err="1" smtClean="0"/>
              <a:t>bn</a:t>
            </a:r>
            <a:r>
              <a:rPr lang="en-US" sz="2400" dirty="0" smtClean="0"/>
              <a:t> (6.9% of GDP)</a:t>
            </a:r>
          </a:p>
          <a:p>
            <a:pPr marL="900113" lvl="1" indent="-360363">
              <a:buSzPct val="70000"/>
              <a:buFont typeface="Wingdings" pitchFamily="2" charset="2"/>
              <a:buChar char="Ø"/>
            </a:pPr>
            <a:r>
              <a:rPr lang="en-US" sz="2400" dirty="0" smtClean="0"/>
              <a:t>USA:		$ 815 </a:t>
            </a:r>
            <a:r>
              <a:rPr lang="en-US" sz="2400" dirty="0" err="1" smtClean="0"/>
              <a:t>bn</a:t>
            </a:r>
            <a:r>
              <a:rPr lang="en-US" sz="2400" dirty="0" smtClean="0"/>
              <a:t> (9.0% of GDP)</a:t>
            </a:r>
          </a:p>
          <a:p>
            <a:endParaRPr lang="en-US" sz="2400" dirty="0"/>
          </a:p>
        </p:txBody>
      </p:sp>
      <p:sp>
        <p:nvSpPr>
          <p:cNvPr id="4" name="Slide Number Placeholder 3"/>
          <p:cNvSpPr>
            <a:spLocks noGrp="1"/>
          </p:cNvSpPr>
          <p:nvPr>
            <p:ph type="sldNum" sz="quarter" idx="12"/>
          </p:nvPr>
        </p:nvSpPr>
        <p:spPr/>
        <p:txBody>
          <a:bodyPr/>
          <a:lstStyle/>
          <a:p>
            <a:fld id="{D2E63280-FC79-49E0-BD95-D1DD342C09FD}" type="slidenum">
              <a:rPr lang="en-US" smtClean="0">
                <a:solidFill>
                  <a:prstClr val="white"/>
                </a:solidFill>
              </a:rPr>
              <a:pPr/>
              <a:t>25</a:t>
            </a:fld>
            <a:endParaRPr lang="en-US">
              <a:solidFill>
                <a:prstClr val="white"/>
              </a:solidFill>
            </a:endParaRPr>
          </a:p>
        </p:txBody>
      </p:sp>
    </p:spTree>
    <p:extLst>
      <p:ext uri="{BB962C8B-B14F-4D97-AF65-F5344CB8AC3E}">
        <p14:creationId xmlns:p14="http://schemas.microsoft.com/office/powerpoint/2010/main" xmlns="" val="15000561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609600"/>
            <a:ext cx="7315200" cy="717612"/>
          </a:xfrm>
        </p:spPr>
        <p:txBody>
          <a:bodyPr>
            <a:normAutofit fontScale="90000"/>
          </a:bodyPr>
          <a:lstStyle/>
          <a:p>
            <a:r>
              <a:rPr lang="en-US" dirty="0">
                <a:solidFill>
                  <a:schemeClr val="accent1">
                    <a:lumMod val="75000"/>
                  </a:schemeClr>
                </a:solidFill>
              </a:rPr>
              <a:t>Construction Industry </a:t>
            </a:r>
            <a:r>
              <a:rPr lang="en-US" dirty="0" smtClean="0">
                <a:solidFill>
                  <a:schemeClr val="accent1">
                    <a:lumMod val="75000"/>
                  </a:schemeClr>
                </a:solidFill>
              </a:rPr>
              <a:t>- UK</a:t>
            </a:r>
            <a:endParaRPr lang="en-US" dirty="0">
              <a:solidFill>
                <a:schemeClr val="accent1">
                  <a:lumMod val="75000"/>
                </a:schemeClr>
              </a:solidFill>
            </a:endParaRPr>
          </a:p>
        </p:txBody>
      </p:sp>
      <p:sp>
        <p:nvSpPr>
          <p:cNvPr id="3" name="Content Placeholder 2"/>
          <p:cNvSpPr>
            <a:spLocks noGrp="1"/>
          </p:cNvSpPr>
          <p:nvPr>
            <p:ph idx="1"/>
          </p:nvPr>
        </p:nvSpPr>
        <p:spPr>
          <a:xfrm>
            <a:off x="838200" y="1676400"/>
            <a:ext cx="7315200" cy="4343400"/>
          </a:xfrm>
        </p:spPr>
        <p:txBody>
          <a:bodyPr>
            <a:noAutofit/>
          </a:bodyPr>
          <a:lstStyle/>
          <a:p>
            <a:pPr marL="442913" indent="-396875"/>
            <a:r>
              <a:rPr lang="en-US" sz="2200" dirty="0" smtClean="0"/>
              <a:t>Construction sector is 10% of country’s GDP, employs 1.5 million people.</a:t>
            </a:r>
          </a:p>
          <a:p>
            <a:pPr marL="442913" indent="-396875"/>
            <a:r>
              <a:rPr lang="en-US" sz="2200" dirty="0" smtClean="0"/>
              <a:t>Average new homes 150,000 per year at average price £100,000 (£1.5 billion market).</a:t>
            </a:r>
          </a:p>
          <a:p>
            <a:pPr marL="442913" indent="-396875"/>
            <a:r>
              <a:rPr lang="en-US" sz="2200" dirty="0" smtClean="0"/>
              <a:t>Share in construction sector-</a:t>
            </a:r>
          </a:p>
          <a:p>
            <a:pPr marL="722313" lvl="1" indent="-279400"/>
            <a:r>
              <a:rPr lang="en-US" sz="2200" dirty="0" smtClean="0"/>
              <a:t>Housing		38%</a:t>
            </a:r>
          </a:p>
          <a:p>
            <a:pPr marL="722313" lvl="1" indent="-279400"/>
            <a:r>
              <a:rPr lang="en-US" sz="2200" dirty="0" smtClean="0"/>
              <a:t>Infrastructure	  9%</a:t>
            </a:r>
          </a:p>
          <a:p>
            <a:pPr marL="722313" lvl="1" indent="-279400"/>
            <a:r>
              <a:rPr lang="en-US" sz="2200" dirty="0" smtClean="0"/>
              <a:t>Industrial	  5%</a:t>
            </a:r>
          </a:p>
          <a:p>
            <a:pPr marL="722313" lvl="1" indent="-279400"/>
            <a:r>
              <a:rPr lang="en-US" sz="2200" dirty="0" smtClean="0"/>
              <a:t>Commercial	18%</a:t>
            </a:r>
          </a:p>
          <a:p>
            <a:pPr marL="722313" lvl="1" indent="-279400"/>
            <a:r>
              <a:rPr lang="en-US" sz="2200" dirty="0" smtClean="0"/>
              <a:t>CMI </a:t>
            </a:r>
            <a:r>
              <a:rPr lang="en-US" sz="2200" dirty="0" err="1" smtClean="0"/>
              <a:t>etc</a:t>
            </a:r>
            <a:r>
              <a:rPr lang="en-US" sz="2200" dirty="0" smtClean="0"/>
              <a:t>		30%</a:t>
            </a:r>
            <a:endParaRPr lang="en-US" sz="2200" dirty="0"/>
          </a:p>
        </p:txBody>
      </p:sp>
      <p:sp>
        <p:nvSpPr>
          <p:cNvPr id="4" name="Slide Number Placeholder 3"/>
          <p:cNvSpPr>
            <a:spLocks noGrp="1"/>
          </p:cNvSpPr>
          <p:nvPr>
            <p:ph type="sldNum" sz="quarter" idx="12"/>
          </p:nvPr>
        </p:nvSpPr>
        <p:spPr/>
        <p:txBody>
          <a:bodyPr/>
          <a:lstStyle/>
          <a:p>
            <a:fld id="{D2E63280-FC79-49E0-BD95-D1DD342C09FD}" type="slidenum">
              <a:rPr lang="en-US" smtClean="0">
                <a:solidFill>
                  <a:prstClr val="white"/>
                </a:solidFill>
              </a:rPr>
              <a:pPr/>
              <a:t>26</a:t>
            </a:fld>
            <a:endParaRPr lang="en-US">
              <a:solidFill>
                <a:prstClr val="white"/>
              </a:solidFill>
            </a:endParaRPr>
          </a:p>
        </p:txBody>
      </p:sp>
    </p:spTree>
    <p:extLst>
      <p:ext uri="{BB962C8B-B14F-4D97-AF65-F5344CB8AC3E}">
        <p14:creationId xmlns:p14="http://schemas.microsoft.com/office/powerpoint/2010/main" xmlns="" val="241309513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need to share common wisdom and experience</a:t>
            </a:r>
            <a:endParaRPr lang="en-GB" dirty="0"/>
          </a:p>
        </p:txBody>
      </p:sp>
      <p:sp>
        <p:nvSpPr>
          <p:cNvPr id="3" name="Content Placeholder 2"/>
          <p:cNvSpPr>
            <a:spLocks noGrp="1"/>
          </p:cNvSpPr>
          <p:nvPr>
            <p:ph idx="1"/>
          </p:nvPr>
        </p:nvSpPr>
        <p:spPr/>
        <p:txBody>
          <a:bodyPr>
            <a:normAutofit fontScale="85000" lnSpcReduction="20000"/>
          </a:bodyPr>
          <a:lstStyle/>
          <a:p>
            <a:r>
              <a:rPr lang="en-US" dirty="0" smtClean="0"/>
              <a:t>Issues are common, answers are different and not shared</a:t>
            </a:r>
          </a:p>
          <a:p>
            <a:pPr lvl="1"/>
            <a:r>
              <a:rPr lang="en-US" dirty="0" smtClean="0"/>
              <a:t>Experiences are varied but rarely documented</a:t>
            </a:r>
          </a:p>
          <a:p>
            <a:r>
              <a:rPr lang="en-US" dirty="0" smtClean="0"/>
              <a:t>Essential to promote Networking and Joint Ventures</a:t>
            </a:r>
          </a:p>
          <a:p>
            <a:r>
              <a:rPr lang="en-US" dirty="0" smtClean="0"/>
              <a:t>An immediate need to share:</a:t>
            </a:r>
          </a:p>
          <a:p>
            <a:pPr lvl="1"/>
            <a:r>
              <a:rPr lang="en-US" dirty="0" smtClean="0"/>
              <a:t>Low Cost Construction Technologies </a:t>
            </a:r>
          </a:p>
          <a:p>
            <a:pPr lvl="1"/>
            <a:r>
              <a:rPr lang="en-US" dirty="0" smtClean="0"/>
              <a:t>Low Cost Construction Material</a:t>
            </a:r>
          </a:p>
          <a:p>
            <a:pPr lvl="1"/>
            <a:r>
              <a:rPr lang="en-US" dirty="0" smtClean="0"/>
              <a:t>Builders with technical and financial muscle </a:t>
            </a:r>
          </a:p>
          <a:p>
            <a:pPr lvl="1"/>
            <a:r>
              <a:rPr lang="en-US" dirty="0" smtClean="0"/>
              <a:t>Long Term Funding, issues and answers</a:t>
            </a:r>
          </a:p>
          <a:p>
            <a:pPr lvl="1"/>
            <a:r>
              <a:rPr lang="en-US" dirty="0" smtClean="0"/>
              <a:t>Product innovation and experiences</a:t>
            </a:r>
          </a:p>
          <a:p>
            <a:pPr lvl="1"/>
            <a:r>
              <a:rPr lang="en-US" dirty="0" smtClean="0"/>
              <a:t>Policy Initiatives and Programs in different countries</a:t>
            </a:r>
          </a:p>
          <a:p>
            <a:pPr lvl="1"/>
            <a:r>
              <a:rPr lang="en-US" dirty="0" smtClean="0"/>
              <a:t>Provision of Affordable Serviced Land, and Land Banking</a:t>
            </a:r>
          </a:p>
          <a:p>
            <a:pPr lvl="1"/>
            <a:r>
              <a:rPr lang="en-US" dirty="0" smtClean="0"/>
              <a:t>Housing Micro-Finance Institutions</a:t>
            </a:r>
          </a:p>
          <a:p>
            <a:pPr lvl="1"/>
            <a:r>
              <a:rPr lang="en-US" dirty="0" smtClean="0"/>
              <a:t>Use and Abuse of Subsidies (Smart Subsidies vs. Charities)</a:t>
            </a:r>
          </a:p>
          <a:p>
            <a:endParaRPr lang="en-GB" dirty="0"/>
          </a:p>
        </p:txBody>
      </p:sp>
      <p:sp>
        <p:nvSpPr>
          <p:cNvPr id="4" name="Footer Placeholder 3"/>
          <p:cNvSpPr>
            <a:spLocks noGrp="1"/>
          </p:cNvSpPr>
          <p:nvPr>
            <p:ph type="ftr" sz="quarter" idx="11"/>
          </p:nvPr>
        </p:nvSpPr>
        <p:spPr/>
        <p:txBody>
          <a:bodyPr/>
          <a:lstStyle/>
          <a:p>
            <a:r>
              <a:rPr lang="en-US" smtClean="0">
                <a:solidFill>
                  <a:prstClr val="black"/>
                </a:solidFill>
              </a:rPr>
              <a:t>Presentation on Housing and Housing Finance by Zaigham Rizvi</a:t>
            </a:r>
            <a:endParaRPr lang="en-US" dirty="0" smtClean="0">
              <a:solidFill>
                <a:prstClr val="black"/>
              </a:solidFill>
            </a:endParaRPr>
          </a:p>
        </p:txBody>
      </p:sp>
      <p:sp>
        <p:nvSpPr>
          <p:cNvPr id="5" name="Slide Number Placeholder 4"/>
          <p:cNvSpPr>
            <a:spLocks noGrp="1"/>
          </p:cNvSpPr>
          <p:nvPr>
            <p:ph type="sldNum" sz="quarter" idx="12"/>
          </p:nvPr>
        </p:nvSpPr>
        <p:spPr/>
        <p:txBody>
          <a:bodyPr/>
          <a:lstStyle/>
          <a:p>
            <a:fld id="{0D03FCAF-3107-4F14-97F4-3C7779A2A693}" type="slidenum">
              <a:rPr lang="en-US" smtClean="0">
                <a:solidFill>
                  <a:prstClr val="black"/>
                </a:solidFill>
              </a:rPr>
              <a:pPr/>
              <a:t>27</a:t>
            </a:fld>
            <a:endParaRPr lang="en-US" dirty="0">
              <a:solidFill>
                <a:prstClr val="black"/>
              </a:solidFill>
            </a:endParaRPr>
          </a:p>
        </p:txBody>
      </p:sp>
    </p:spTree>
    <p:extLst>
      <p:ext uri="{BB962C8B-B14F-4D97-AF65-F5344CB8AC3E}">
        <p14:creationId xmlns:p14="http://schemas.microsoft.com/office/powerpoint/2010/main" xmlns="" val="35141490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27888"/>
          </a:xfrm>
        </p:spPr>
        <p:txBody>
          <a:bodyPr>
            <a:normAutofit fontScale="90000"/>
          </a:bodyPr>
          <a:lstStyle/>
          <a:p>
            <a:r>
              <a:rPr lang="en-US" sz="4000" dirty="0" smtClean="0"/>
              <a:t>Some Platforms for sharing wisdom</a:t>
            </a:r>
            <a:endParaRPr lang="en-US" sz="4000" dirty="0"/>
          </a:p>
        </p:txBody>
      </p:sp>
      <p:sp>
        <p:nvSpPr>
          <p:cNvPr id="3" name="Content Placeholder 2"/>
          <p:cNvSpPr>
            <a:spLocks noGrp="1"/>
          </p:cNvSpPr>
          <p:nvPr>
            <p:ph idx="1"/>
          </p:nvPr>
        </p:nvSpPr>
        <p:spPr>
          <a:xfrm>
            <a:off x="457200" y="1752600"/>
            <a:ext cx="8229600" cy="4389120"/>
          </a:xfrm>
        </p:spPr>
        <p:txBody>
          <a:bodyPr>
            <a:normAutofit fontScale="92500" lnSpcReduction="10000"/>
          </a:bodyPr>
          <a:lstStyle/>
          <a:p>
            <a:r>
              <a:rPr lang="en-US" dirty="0" smtClean="0"/>
              <a:t>International Union for Housing Finance</a:t>
            </a:r>
          </a:p>
          <a:p>
            <a:r>
              <a:rPr lang="en-US" dirty="0" smtClean="0"/>
              <a:t>Asia-Pacific Union for Housing Finance (www.apuhf.info)</a:t>
            </a:r>
          </a:p>
          <a:p>
            <a:r>
              <a:rPr lang="en-US" dirty="0" smtClean="0"/>
              <a:t>African Union for Housing Finance </a:t>
            </a:r>
            <a:r>
              <a:rPr lang="en-US" i="1" dirty="0" smtClean="0"/>
              <a:t>www.auhf.co.za</a:t>
            </a:r>
            <a:endParaRPr lang="en-US" dirty="0" smtClean="0"/>
          </a:p>
          <a:p>
            <a:r>
              <a:rPr lang="en-US" dirty="0" smtClean="0"/>
              <a:t>Centre for Affordable Housing Africa</a:t>
            </a:r>
          </a:p>
          <a:p>
            <a:pPr marL="0" indent="0">
              <a:buNone/>
            </a:pPr>
            <a:r>
              <a:rPr lang="en-US" dirty="0"/>
              <a:t> </a:t>
            </a:r>
            <a:r>
              <a:rPr lang="en-US" dirty="0" smtClean="0"/>
              <a:t>   </a:t>
            </a:r>
            <a:r>
              <a:rPr lang="en-US" dirty="0"/>
              <a:t>(</a:t>
            </a:r>
            <a:r>
              <a:rPr lang="en-US" dirty="0" smtClean="0"/>
              <a:t>Kecia@housingfinanceafrica.org)</a:t>
            </a:r>
          </a:p>
          <a:p>
            <a:r>
              <a:rPr lang="en-US" dirty="0" smtClean="0"/>
              <a:t>HOFINET.org</a:t>
            </a:r>
          </a:p>
          <a:p>
            <a:r>
              <a:rPr lang="en-US" dirty="0" smtClean="0"/>
              <a:t>Housing Finance International   (www.housingfinance.org) </a:t>
            </a:r>
          </a:p>
          <a:p>
            <a:r>
              <a:rPr lang="en-US" dirty="0" smtClean="0"/>
              <a:t>Center for Affordable Settlements and Housing (In Progress)</a:t>
            </a:r>
          </a:p>
          <a:p>
            <a:r>
              <a:rPr lang="en-US" dirty="0" smtClean="0"/>
              <a:t>Affordable Housing Institute (www.affordablehousinginstitute.org)</a:t>
            </a:r>
          </a:p>
          <a:p>
            <a:endParaRPr lang="en-US" dirty="0"/>
          </a:p>
        </p:txBody>
      </p:sp>
      <p:sp>
        <p:nvSpPr>
          <p:cNvPr id="4" name="Footer Placeholder 3"/>
          <p:cNvSpPr>
            <a:spLocks noGrp="1"/>
          </p:cNvSpPr>
          <p:nvPr>
            <p:ph type="ftr" sz="quarter" idx="11"/>
          </p:nvPr>
        </p:nvSpPr>
        <p:spPr/>
        <p:txBody>
          <a:bodyPr/>
          <a:lstStyle/>
          <a:p>
            <a:r>
              <a:rPr lang="en-US" smtClean="0">
                <a:solidFill>
                  <a:prstClr val="black"/>
                </a:solidFill>
              </a:rPr>
              <a:t>Presentation on Housing and Housing Finance by Zaigham Rizvi</a:t>
            </a:r>
            <a:endParaRPr lang="en-US" dirty="0">
              <a:solidFill>
                <a:prstClr val="black"/>
              </a:solidFill>
            </a:endParaRPr>
          </a:p>
        </p:txBody>
      </p:sp>
      <p:sp>
        <p:nvSpPr>
          <p:cNvPr id="5" name="Slide Number Placeholder 4"/>
          <p:cNvSpPr>
            <a:spLocks noGrp="1"/>
          </p:cNvSpPr>
          <p:nvPr>
            <p:ph type="sldNum" sz="quarter" idx="12"/>
          </p:nvPr>
        </p:nvSpPr>
        <p:spPr/>
        <p:txBody>
          <a:bodyPr/>
          <a:lstStyle/>
          <a:p>
            <a:fld id="{0D03FCAF-3107-4F14-97F4-3C7779A2A693}" type="slidenum">
              <a:rPr lang="en-US" smtClean="0">
                <a:solidFill>
                  <a:prstClr val="black"/>
                </a:solidFill>
              </a:rPr>
              <a:pPr/>
              <a:t>28</a:t>
            </a:fld>
            <a:endParaRPr lang="en-US" dirty="0">
              <a:solidFill>
                <a:prstClr val="black"/>
              </a:solidFill>
            </a:endParaRPr>
          </a:p>
        </p:txBody>
      </p:sp>
    </p:spTree>
    <p:extLst>
      <p:ext uri="{BB962C8B-B14F-4D97-AF65-F5344CB8AC3E}">
        <p14:creationId xmlns:p14="http://schemas.microsoft.com/office/powerpoint/2010/main" xmlns="" val="35160674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5A334C7-B19B-4994-A2CE-36E3BE5ECDD9}" type="slidenum">
              <a:rPr lang="en-GB" smtClean="0">
                <a:solidFill>
                  <a:prstClr val="black"/>
                </a:solidFill>
              </a:rPr>
              <a:pPr/>
              <a:t>29</a:t>
            </a:fld>
            <a:endParaRPr lang="en-GB">
              <a:solidFill>
                <a:prstClr val="black"/>
              </a:solidFill>
            </a:endParaRPr>
          </a:p>
        </p:txBody>
      </p:sp>
      <p:sp>
        <p:nvSpPr>
          <p:cNvPr id="7" name="Text Box 6"/>
          <p:cNvSpPr txBox="1">
            <a:spLocks noChangeArrowheads="1"/>
          </p:cNvSpPr>
          <p:nvPr/>
        </p:nvSpPr>
        <p:spPr bwMode="auto">
          <a:xfrm>
            <a:off x="1752600" y="1600199"/>
            <a:ext cx="5804443" cy="3674805"/>
          </a:xfrm>
          <a:prstGeom prst="rect">
            <a:avLst/>
          </a:prstGeom>
          <a:noFill/>
          <a:ln w="28575" algn="ctr">
            <a:noFill/>
            <a:miter lim="800000"/>
            <a:headEnd/>
            <a:tailEnd/>
          </a:ln>
          <a:effectLst/>
        </p:spPr>
        <p:txBody>
          <a:bodyPr wrap="square" lIns="0" tIns="0" rIns="36000" bIns="36000" anchor="ctr">
            <a:noAutofit/>
          </a:bodyPr>
          <a:lstStyle/>
          <a:p>
            <a:pPr marL="236538">
              <a:spcAft>
                <a:spcPts val="1200"/>
              </a:spcAft>
            </a:pPr>
            <a:r>
              <a:rPr lang="en-US" sz="2400" b="1" dirty="0" smtClean="0">
                <a:latin typeface="Verdana" pitchFamily="34" charset="0"/>
                <a:ea typeface="Verdana" pitchFamily="34" charset="0"/>
                <a:cs typeface="Verdana" pitchFamily="34" charset="0"/>
              </a:rPr>
              <a:t>Mr.    Zaigham Mahmood Rizvi</a:t>
            </a:r>
          </a:p>
          <a:p>
            <a:pPr marL="236538">
              <a:spcAft>
                <a:spcPts val="1200"/>
              </a:spcAft>
            </a:pPr>
            <a:r>
              <a:rPr lang="en-US" sz="2000" b="1" dirty="0" smtClean="0">
                <a:latin typeface="Verdana" pitchFamily="34" charset="0"/>
                <a:ea typeface="Verdana" pitchFamily="34" charset="0"/>
                <a:cs typeface="Verdana" pitchFamily="34" charset="0"/>
              </a:rPr>
              <a:t>           zaigham2r@yahoo.com</a:t>
            </a:r>
          </a:p>
          <a:p>
            <a:pPr marL="579438" indent="-342900">
              <a:spcAft>
                <a:spcPts val="1200"/>
              </a:spcAft>
              <a:buFont typeface="Arial" pitchFamily="34" charset="0"/>
              <a:buChar char="•"/>
            </a:pPr>
            <a:r>
              <a:rPr lang="en-US" sz="2000" b="1" dirty="0" smtClean="0">
                <a:latin typeface="Verdana" pitchFamily="34" charset="0"/>
                <a:ea typeface="Verdana" pitchFamily="34" charset="0"/>
                <a:cs typeface="Verdana" pitchFamily="34" charset="0"/>
              </a:rPr>
              <a:t>Expert Consultant Housing:   </a:t>
            </a:r>
          </a:p>
          <a:p>
            <a:pPr marL="236538">
              <a:spcAft>
                <a:spcPts val="1200"/>
              </a:spcAft>
            </a:pPr>
            <a:r>
              <a:rPr lang="en-US" sz="2000" b="1" dirty="0">
                <a:latin typeface="Verdana" pitchFamily="34" charset="0"/>
                <a:ea typeface="Verdana" pitchFamily="34" charset="0"/>
                <a:cs typeface="Verdana" pitchFamily="34" charset="0"/>
              </a:rPr>
              <a:t> </a:t>
            </a:r>
            <a:r>
              <a:rPr lang="en-US" sz="2000" b="1" dirty="0" smtClean="0">
                <a:latin typeface="Verdana" pitchFamily="34" charset="0"/>
                <a:ea typeface="Verdana" pitchFamily="34" charset="0"/>
                <a:cs typeface="Verdana" pitchFamily="34" charset="0"/>
              </a:rPr>
              <a:t>   The World Bank</a:t>
            </a:r>
          </a:p>
          <a:p>
            <a:pPr marL="579438" indent="-342900">
              <a:spcAft>
                <a:spcPts val="1200"/>
              </a:spcAft>
              <a:buFont typeface="Arial" pitchFamily="34" charset="0"/>
              <a:buChar char="•"/>
            </a:pPr>
            <a:r>
              <a:rPr lang="en-US" sz="2000" b="1" dirty="0" smtClean="0">
                <a:latin typeface="Verdana" pitchFamily="34" charset="0"/>
                <a:ea typeface="Verdana" pitchFamily="34" charset="0"/>
                <a:cs typeface="Verdana" pitchFamily="34" charset="0"/>
              </a:rPr>
              <a:t>Adviser Housing: State Bank of Pakistan</a:t>
            </a:r>
          </a:p>
          <a:p>
            <a:pPr marL="579438" indent="-342900">
              <a:spcAft>
                <a:spcPts val="1200"/>
              </a:spcAft>
              <a:buFont typeface="Arial" pitchFamily="34" charset="0"/>
              <a:buChar char="•"/>
            </a:pPr>
            <a:r>
              <a:rPr lang="en-US" sz="2000" b="1" i="1" dirty="0" smtClean="0">
                <a:latin typeface="Verdana" pitchFamily="34" charset="0"/>
                <a:ea typeface="Verdana" pitchFamily="34" charset="0"/>
                <a:cs typeface="Verdana" pitchFamily="34" charset="0"/>
              </a:rPr>
              <a:t>Secretary General: Asia-Pacific Union for Housing Finance-APUHF      www.apuhf.info</a:t>
            </a:r>
          </a:p>
          <a:p>
            <a:pPr marL="236538">
              <a:lnSpc>
                <a:spcPts val="1400"/>
              </a:lnSpc>
              <a:spcAft>
                <a:spcPts val="1200"/>
              </a:spcAft>
            </a:pPr>
            <a:endParaRPr lang="en-GB" sz="2400" b="1" dirty="0">
              <a:latin typeface="Verdana" pitchFamily="34" charset="0"/>
              <a:ea typeface="Verdana" pitchFamily="34" charset="0"/>
              <a:cs typeface="Verdana"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81000" y="990600"/>
            <a:ext cx="2514600" cy="1447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9682595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704088"/>
          </a:xfrm>
        </p:spPr>
        <p:txBody>
          <a:bodyPr>
            <a:normAutofit fontScale="90000"/>
          </a:bodyPr>
          <a:lstStyle/>
          <a:p>
            <a:r>
              <a:rPr lang="en-US" dirty="0" smtClean="0"/>
              <a:t>Issues we Know, Answers we Need</a:t>
            </a:r>
            <a:endParaRPr lang="en-US" dirty="0"/>
          </a:p>
        </p:txBody>
      </p:sp>
      <p:sp>
        <p:nvSpPr>
          <p:cNvPr id="3" name="Content Placeholder 2"/>
          <p:cNvSpPr>
            <a:spLocks noGrp="1"/>
          </p:cNvSpPr>
          <p:nvPr>
            <p:ph idx="1"/>
          </p:nvPr>
        </p:nvSpPr>
        <p:spPr>
          <a:xfrm>
            <a:off x="533400" y="2438400"/>
            <a:ext cx="8077200" cy="3611563"/>
          </a:xfrm>
        </p:spPr>
        <p:txBody>
          <a:bodyPr/>
          <a:lstStyle/>
          <a:p>
            <a:pPr marL="0" indent="0">
              <a:buNone/>
            </a:pPr>
            <a:r>
              <a:rPr lang="en-US" i="1" dirty="0" smtClean="0"/>
              <a:t>Pro-Poor Affordable Housing</a:t>
            </a:r>
          </a:p>
          <a:p>
            <a:pPr marL="0" indent="0">
              <a:buNone/>
            </a:pPr>
            <a:r>
              <a:rPr lang="en-US" dirty="0" smtClean="0"/>
              <a:t>                              is a </a:t>
            </a:r>
          </a:p>
          <a:p>
            <a:pPr marL="0" indent="0">
              <a:buNone/>
            </a:pPr>
            <a:r>
              <a:rPr lang="en-US" i="1" dirty="0" smtClean="0"/>
              <a:t>Global Issue </a:t>
            </a:r>
            <a:r>
              <a:rPr lang="en-US" dirty="0" smtClean="0"/>
              <a:t>with </a:t>
            </a:r>
            <a:r>
              <a:rPr lang="en-US" i="1" dirty="0" smtClean="0"/>
              <a:t>Country specific Challenges</a:t>
            </a:r>
          </a:p>
          <a:p>
            <a:pPr marL="0" indent="0">
              <a:buNone/>
            </a:pPr>
            <a:r>
              <a:rPr lang="en-US" dirty="0" smtClean="0"/>
              <a:t>                        and needs</a:t>
            </a:r>
          </a:p>
          <a:p>
            <a:pPr marL="0" indent="0">
              <a:buNone/>
            </a:pPr>
            <a:r>
              <a:rPr lang="en-US" i="1" dirty="0" smtClean="0"/>
              <a:t>Shared Wisdom </a:t>
            </a:r>
            <a:r>
              <a:rPr lang="en-US" dirty="0" smtClean="0"/>
              <a:t>and </a:t>
            </a:r>
            <a:r>
              <a:rPr lang="en-US" i="1" dirty="0"/>
              <a:t>I</a:t>
            </a:r>
            <a:r>
              <a:rPr lang="en-US" i="1" dirty="0" smtClean="0"/>
              <a:t>ndigenized Answers</a:t>
            </a:r>
          </a:p>
          <a:p>
            <a:pPr marL="0" indent="0">
              <a:buNone/>
            </a:pPr>
            <a:endParaRPr lang="en-US" dirty="0"/>
          </a:p>
        </p:txBody>
      </p:sp>
    </p:spTree>
    <p:extLst>
      <p:ext uri="{BB962C8B-B14F-4D97-AF65-F5344CB8AC3E}">
        <p14:creationId xmlns:p14="http://schemas.microsoft.com/office/powerpoint/2010/main" xmlns="" val="15407573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Housing is a ‘Numbers’ game –</a:t>
            </a:r>
            <a:br>
              <a:rPr lang="en-US" dirty="0" smtClean="0"/>
            </a:br>
            <a:r>
              <a:rPr lang="en-US" dirty="0" smtClean="0"/>
              <a:t>Muslim World is no exception!</a:t>
            </a:r>
            <a:endParaRPr lang="en-GB" dirty="0"/>
          </a:p>
        </p:txBody>
      </p:sp>
      <p:sp>
        <p:nvSpPr>
          <p:cNvPr id="5" name="Content Placeholder 4"/>
          <p:cNvSpPr>
            <a:spLocks noGrp="1"/>
          </p:cNvSpPr>
          <p:nvPr>
            <p:ph idx="1"/>
          </p:nvPr>
        </p:nvSpPr>
        <p:spPr>
          <a:xfrm>
            <a:off x="457200" y="2057400"/>
            <a:ext cx="8229600" cy="4389120"/>
          </a:xfrm>
        </p:spPr>
        <p:txBody>
          <a:bodyPr>
            <a:normAutofit fontScale="92500" lnSpcReduction="10000"/>
          </a:bodyPr>
          <a:lstStyle/>
          <a:p>
            <a:r>
              <a:rPr lang="en-US" dirty="0" smtClean="0"/>
              <a:t>The Muslim world represents 1 of 4 humans on the planet</a:t>
            </a:r>
          </a:p>
          <a:p>
            <a:r>
              <a:rPr lang="en-US" dirty="0" smtClean="0"/>
              <a:t>Nearly the same share in number of countries</a:t>
            </a:r>
          </a:p>
          <a:p>
            <a:r>
              <a:rPr lang="en-US" dirty="0" smtClean="0"/>
              <a:t>Represents 1 of 2 poor on the planet</a:t>
            </a:r>
          </a:p>
          <a:p>
            <a:r>
              <a:rPr lang="en-US" dirty="0" smtClean="0"/>
              <a:t>Facing acute challenge of widening demand/supply gap and rising housing backlog</a:t>
            </a:r>
          </a:p>
          <a:p>
            <a:r>
              <a:rPr lang="en-US" dirty="0" smtClean="0"/>
              <a:t>Most of the housing backlog and short supply is in low-income segment of the population</a:t>
            </a:r>
          </a:p>
          <a:p>
            <a:r>
              <a:rPr lang="en-US" dirty="0" smtClean="0"/>
              <a:t>Population growth and urbanization are further compounding the existing huge backlog</a:t>
            </a:r>
          </a:p>
          <a:p>
            <a:r>
              <a:rPr lang="en-US" dirty="0" smtClean="0"/>
              <a:t>Rising costs (land, construction, construction materials) are making housing unaffordable for the poor</a:t>
            </a:r>
          </a:p>
        </p:txBody>
      </p:sp>
      <p:sp>
        <p:nvSpPr>
          <p:cNvPr id="6" name="Footer Placeholder 5"/>
          <p:cNvSpPr>
            <a:spLocks noGrp="1"/>
          </p:cNvSpPr>
          <p:nvPr>
            <p:ph type="ftr" sz="quarter" idx="11"/>
          </p:nvPr>
        </p:nvSpPr>
        <p:spPr/>
        <p:txBody>
          <a:bodyPr/>
          <a:lstStyle/>
          <a:p>
            <a:r>
              <a:rPr lang="en-US" dirty="0" smtClean="0">
                <a:solidFill>
                  <a:prstClr val="black"/>
                </a:solidFill>
              </a:rPr>
              <a:t>Presentation on Housing and Housing Finance by Zaigham Rizvi</a:t>
            </a:r>
          </a:p>
        </p:txBody>
      </p:sp>
      <p:sp>
        <p:nvSpPr>
          <p:cNvPr id="7" name="Slide Number Placeholder 6"/>
          <p:cNvSpPr>
            <a:spLocks noGrp="1"/>
          </p:cNvSpPr>
          <p:nvPr>
            <p:ph type="sldNum" sz="quarter" idx="12"/>
          </p:nvPr>
        </p:nvSpPr>
        <p:spPr/>
        <p:txBody>
          <a:bodyPr/>
          <a:lstStyle/>
          <a:p>
            <a:fld id="{0D03FCAF-3107-4F14-97F4-3C7779A2A693}"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xmlns="" val="17229345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295400"/>
          </a:xfrm>
        </p:spPr>
        <p:txBody>
          <a:bodyPr>
            <a:normAutofit fontScale="90000"/>
          </a:bodyPr>
          <a:lstStyle/>
          <a:p>
            <a:r>
              <a:rPr lang="en-US" dirty="0" smtClean="0"/>
              <a:t>Housing Supply Challenge –</a:t>
            </a:r>
            <a:br>
              <a:rPr lang="en-US" dirty="0" smtClean="0"/>
            </a:br>
            <a:r>
              <a:rPr lang="en-US" dirty="0" smtClean="0"/>
              <a:t>Figures speak for themselves</a:t>
            </a:r>
            <a:endParaRPr lang="en-GB" dirty="0"/>
          </a:p>
        </p:txBody>
      </p:sp>
      <p:sp>
        <p:nvSpPr>
          <p:cNvPr id="3" name="Content Placeholder 2"/>
          <p:cNvSpPr>
            <a:spLocks noGrp="1"/>
          </p:cNvSpPr>
          <p:nvPr>
            <p:ph idx="1"/>
          </p:nvPr>
        </p:nvSpPr>
        <p:spPr>
          <a:xfrm>
            <a:off x="457200" y="2057400"/>
            <a:ext cx="8229600" cy="4525963"/>
          </a:xfrm>
        </p:spPr>
        <p:txBody>
          <a:bodyPr/>
          <a:lstStyle/>
          <a:p>
            <a:r>
              <a:rPr lang="en-US" sz="1800" dirty="0" smtClean="0"/>
              <a:t>IDB/IRTI recent study suggests housing needs of the Muslim World at 8 </a:t>
            </a:r>
            <a:r>
              <a:rPr lang="en-US" sz="1800" dirty="0" err="1" smtClean="0"/>
              <a:t>mn</a:t>
            </a:r>
            <a:r>
              <a:rPr lang="en-US" sz="1800" dirty="0" smtClean="0"/>
              <a:t> units/year, nearly all in Low-Income Segment</a:t>
            </a:r>
          </a:p>
          <a:p>
            <a:pPr lvl="1"/>
            <a:r>
              <a:rPr lang="en-US" sz="1800" dirty="0" smtClean="0"/>
              <a:t>The estimate needs further analysis and breakdown</a:t>
            </a:r>
          </a:p>
          <a:p>
            <a:pPr lvl="2"/>
            <a:r>
              <a:rPr lang="en-US" sz="1500" dirty="0" smtClean="0"/>
              <a:t>MENA 3.2 </a:t>
            </a:r>
            <a:r>
              <a:rPr lang="en-US" sz="1500" dirty="0" err="1" smtClean="0"/>
              <a:t>mn</a:t>
            </a:r>
            <a:r>
              <a:rPr lang="en-US" sz="1500" dirty="0"/>
              <a:t>;</a:t>
            </a:r>
            <a:r>
              <a:rPr lang="en-US" sz="1500" dirty="0" smtClean="0"/>
              <a:t> </a:t>
            </a:r>
          </a:p>
          <a:p>
            <a:pPr lvl="2"/>
            <a:r>
              <a:rPr lang="en-US" sz="1500" dirty="0" smtClean="0"/>
              <a:t>Asia 2.7 </a:t>
            </a:r>
            <a:r>
              <a:rPr lang="en-US" sz="1500" dirty="0" err="1" smtClean="0"/>
              <a:t>mn</a:t>
            </a:r>
            <a:r>
              <a:rPr lang="en-US" sz="1500" dirty="0" smtClean="0"/>
              <a:t>; and</a:t>
            </a:r>
          </a:p>
          <a:p>
            <a:pPr lvl="2"/>
            <a:r>
              <a:rPr lang="en-US" sz="1500" dirty="0" smtClean="0"/>
              <a:t>Africa/others 2.3 </a:t>
            </a:r>
            <a:r>
              <a:rPr lang="en-US" sz="1500" dirty="0" err="1" smtClean="0"/>
              <a:t>mn</a:t>
            </a:r>
            <a:r>
              <a:rPr lang="en-US" sz="1500" dirty="0" smtClean="0"/>
              <a:t>.</a:t>
            </a:r>
          </a:p>
          <a:p>
            <a:r>
              <a:rPr lang="en-US" sz="1800" dirty="0" smtClean="0"/>
              <a:t>Urban population likely to rise from 1/4</a:t>
            </a:r>
            <a:r>
              <a:rPr lang="en-US" sz="1800" baseline="30000" dirty="0" smtClean="0"/>
              <a:t>th</a:t>
            </a:r>
            <a:r>
              <a:rPr lang="en-US" sz="1800" dirty="0" smtClean="0"/>
              <a:t> to 1/3</a:t>
            </a:r>
            <a:r>
              <a:rPr lang="en-US" sz="1800" baseline="30000" dirty="0" smtClean="0"/>
              <a:t>rd</a:t>
            </a:r>
            <a:r>
              <a:rPr lang="en-US" sz="1800" dirty="0" smtClean="0"/>
              <a:t> of total</a:t>
            </a:r>
          </a:p>
          <a:p>
            <a:r>
              <a:rPr lang="en-US" sz="1800" dirty="0" smtClean="0"/>
              <a:t>Rapid Urbanization a major issue in low income housing</a:t>
            </a:r>
          </a:p>
          <a:p>
            <a:r>
              <a:rPr lang="en-US" sz="1800" dirty="0" smtClean="0"/>
              <a:t>Need for new housing of 8 </a:t>
            </a:r>
            <a:r>
              <a:rPr lang="en-US" sz="1800" dirty="0" err="1" smtClean="0"/>
              <a:t>mn</a:t>
            </a:r>
            <a:r>
              <a:rPr lang="en-US" sz="1800" dirty="0" smtClean="0"/>
              <a:t> due to population growth is based on 5-5.5/HH and population growth at 2.5%</a:t>
            </a:r>
          </a:p>
          <a:p>
            <a:r>
              <a:rPr lang="en-US" sz="1800" dirty="0" smtClean="0"/>
              <a:t>Urbanization and bulging family size further increases the year-on-year housing needs in major metropolitans</a:t>
            </a:r>
          </a:p>
          <a:p>
            <a:r>
              <a:rPr lang="en-US" sz="1800" dirty="0" smtClean="0"/>
              <a:t>Supply is 30-40% on new demand for housing</a:t>
            </a:r>
          </a:p>
        </p:txBody>
      </p:sp>
      <p:sp>
        <p:nvSpPr>
          <p:cNvPr id="4" name="Footer Placeholder 3"/>
          <p:cNvSpPr>
            <a:spLocks noGrp="1"/>
          </p:cNvSpPr>
          <p:nvPr>
            <p:ph type="ftr" sz="quarter" idx="11"/>
          </p:nvPr>
        </p:nvSpPr>
        <p:spPr/>
        <p:txBody>
          <a:bodyPr/>
          <a:lstStyle/>
          <a:p>
            <a:r>
              <a:rPr lang="en-US" smtClean="0">
                <a:solidFill>
                  <a:prstClr val="black"/>
                </a:solidFill>
              </a:rPr>
              <a:t>Presentation on Housing and Housing Finance by Zaigham Rizvi</a:t>
            </a:r>
            <a:endParaRPr lang="en-US" dirty="0" smtClean="0">
              <a:solidFill>
                <a:prstClr val="black"/>
              </a:solidFill>
            </a:endParaRPr>
          </a:p>
        </p:txBody>
      </p:sp>
      <p:sp>
        <p:nvSpPr>
          <p:cNvPr id="5" name="Slide Number Placeholder 4"/>
          <p:cNvSpPr>
            <a:spLocks noGrp="1"/>
          </p:cNvSpPr>
          <p:nvPr>
            <p:ph type="sldNum" sz="quarter" idx="12"/>
          </p:nvPr>
        </p:nvSpPr>
        <p:spPr/>
        <p:txBody>
          <a:bodyPr/>
          <a:lstStyle/>
          <a:p>
            <a:fld id="{0D03FCAF-3107-4F14-97F4-3C7779A2A693}"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xmlns="" val="47425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627888"/>
          </a:xfrm>
        </p:spPr>
        <p:txBody>
          <a:bodyPr>
            <a:normAutofit fontScale="90000"/>
          </a:bodyPr>
          <a:lstStyle/>
          <a:p>
            <a:r>
              <a:rPr lang="en-US" dirty="0" smtClean="0"/>
              <a:t>Housing Finance Challenges </a:t>
            </a:r>
            <a:endParaRPr lang="en-GB" dirty="0"/>
          </a:p>
        </p:txBody>
      </p:sp>
      <p:sp>
        <p:nvSpPr>
          <p:cNvPr id="3" name="Content Placeholder 2"/>
          <p:cNvSpPr>
            <a:spLocks noGrp="1"/>
          </p:cNvSpPr>
          <p:nvPr>
            <p:ph idx="1"/>
          </p:nvPr>
        </p:nvSpPr>
        <p:spPr>
          <a:xfrm>
            <a:off x="457200" y="1676400"/>
            <a:ext cx="8229600" cy="4114800"/>
          </a:xfrm>
        </p:spPr>
        <p:txBody>
          <a:bodyPr/>
          <a:lstStyle/>
          <a:p>
            <a:r>
              <a:rPr lang="en-US" sz="1800" dirty="0" smtClean="0"/>
              <a:t>As most of housing shortage is in low income segment, poor need empowerment through housing finance</a:t>
            </a:r>
          </a:p>
          <a:p>
            <a:r>
              <a:rPr lang="en-US" sz="1800" dirty="0" smtClean="0"/>
              <a:t>Institutional Housing Finance is either non-existent or in infancy stages in most of the Muslim World (Afghanistan and some African Countries)</a:t>
            </a:r>
          </a:p>
          <a:p>
            <a:r>
              <a:rPr lang="en-US" sz="1800" dirty="0" smtClean="0"/>
              <a:t>Slightly advanced in some others (Malaysia, Turkey, Egypt, Morocco, Indonesia, Pakistan and Saudi Arabia)</a:t>
            </a:r>
          </a:p>
          <a:p>
            <a:r>
              <a:rPr lang="en-US" sz="1800" dirty="0" smtClean="0"/>
              <a:t>Regulatory Framework needs strengthening</a:t>
            </a:r>
          </a:p>
          <a:p>
            <a:r>
              <a:rPr lang="en-US" sz="1800" dirty="0" smtClean="0"/>
              <a:t>Additional challenges include:</a:t>
            </a:r>
          </a:p>
          <a:p>
            <a:pPr lvl="1"/>
            <a:r>
              <a:rPr lang="en-US" sz="1800" dirty="0" smtClean="0"/>
              <a:t>Role and responsibilities of Specialized Housing Finance Institutions (HFIs) and Commercial Banks (CBs)</a:t>
            </a:r>
          </a:p>
          <a:p>
            <a:pPr lvl="1"/>
            <a:r>
              <a:rPr lang="en-US" sz="1800" dirty="0" smtClean="0"/>
              <a:t>Long Term Liquidity Facility Institutions and Instruments</a:t>
            </a:r>
          </a:p>
          <a:p>
            <a:pPr lvl="1"/>
            <a:r>
              <a:rPr lang="en-US" sz="1800" dirty="0" smtClean="0"/>
              <a:t>Low-Cost Housing Supply Agents and Technologies</a:t>
            </a:r>
          </a:p>
        </p:txBody>
      </p:sp>
      <p:sp>
        <p:nvSpPr>
          <p:cNvPr id="4" name="Footer Placeholder 3"/>
          <p:cNvSpPr>
            <a:spLocks noGrp="1"/>
          </p:cNvSpPr>
          <p:nvPr>
            <p:ph type="ftr" sz="quarter" idx="11"/>
          </p:nvPr>
        </p:nvSpPr>
        <p:spPr/>
        <p:txBody>
          <a:bodyPr/>
          <a:lstStyle/>
          <a:p>
            <a:r>
              <a:rPr lang="en-US" smtClean="0">
                <a:solidFill>
                  <a:prstClr val="black"/>
                </a:solidFill>
              </a:rPr>
              <a:t>Presentation on Housing and Housing Finance by Zaigham Rizvi</a:t>
            </a:r>
            <a:endParaRPr lang="en-US" dirty="0" smtClean="0">
              <a:solidFill>
                <a:prstClr val="black"/>
              </a:solidFill>
            </a:endParaRPr>
          </a:p>
        </p:txBody>
      </p:sp>
      <p:sp>
        <p:nvSpPr>
          <p:cNvPr id="5" name="Slide Number Placeholder 4"/>
          <p:cNvSpPr>
            <a:spLocks noGrp="1"/>
          </p:cNvSpPr>
          <p:nvPr>
            <p:ph type="sldNum" sz="quarter" idx="12"/>
          </p:nvPr>
        </p:nvSpPr>
        <p:spPr/>
        <p:txBody>
          <a:bodyPr/>
          <a:lstStyle/>
          <a:p>
            <a:fld id="{0D03FCAF-3107-4F14-97F4-3C7779A2A693}"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xmlns="" val="1603273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627888"/>
          </a:xfrm>
        </p:spPr>
        <p:txBody>
          <a:bodyPr>
            <a:normAutofit fontScale="90000"/>
          </a:bodyPr>
          <a:lstStyle/>
          <a:p>
            <a:r>
              <a:rPr lang="en-US" dirty="0" smtClean="0"/>
              <a:t>Sharia-Compatible Housing Finance</a:t>
            </a:r>
            <a:endParaRPr lang="en-GB" dirty="0"/>
          </a:p>
        </p:txBody>
      </p:sp>
      <p:sp>
        <p:nvSpPr>
          <p:cNvPr id="3" name="Content Placeholder 2"/>
          <p:cNvSpPr>
            <a:spLocks noGrp="1"/>
          </p:cNvSpPr>
          <p:nvPr>
            <p:ph idx="1"/>
          </p:nvPr>
        </p:nvSpPr>
        <p:spPr>
          <a:xfrm>
            <a:off x="685800" y="1676400"/>
            <a:ext cx="8077200" cy="4389120"/>
          </a:xfrm>
        </p:spPr>
        <p:txBody>
          <a:bodyPr>
            <a:normAutofit fontScale="92500"/>
          </a:bodyPr>
          <a:lstStyle/>
          <a:p>
            <a:r>
              <a:rPr lang="en-US" dirty="0" smtClean="0"/>
              <a:t>An issue of faith e.g. Afghanistan with nearly 100% Muslim Population</a:t>
            </a:r>
          </a:p>
          <a:p>
            <a:r>
              <a:rPr lang="en-US" dirty="0" smtClean="0"/>
              <a:t>Also an issue of Financial Inclusion. Even if conventional finance is available, Faith-Based clients do not avail it</a:t>
            </a:r>
          </a:p>
          <a:p>
            <a:r>
              <a:rPr lang="en-US" dirty="0" smtClean="0"/>
              <a:t>Standardization and Diversification of RE/Housing Products on Asset Side and Liability Side </a:t>
            </a:r>
          </a:p>
          <a:p>
            <a:r>
              <a:rPr lang="en-US" dirty="0" smtClean="0"/>
              <a:t>Islamic REITS and MBS Products</a:t>
            </a:r>
          </a:p>
          <a:p>
            <a:r>
              <a:rPr lang="en-US" dirty="0" smtClean="0"/>
              <a:t>Role of Islamic Banks and Islamic Windows of Conventional Banks</a:t>
            </a:r>
          </a:p>
          <a:p>
            <a:r>
              <a:rPr lang="en-US" dirty="0" smtClean="0"/>
              <a:t>Need for Research and Development Center</a:t>
            </a:r>
            <a:endParaRPr lang="en-GB" dirty="0"/>
          </a:p>
        </p:txBody>
      </p:sp>
      <p:sp>
        <p:nvSpPr>
          <p:cNvPr id="4" name="Footer Placeholder 3"/>
          <p:cNvSpPr>
            <a:spLocks noGrp="1"/>
          </p:cNvSpPr>
          <p:nvPr>
            <p:ph type="ftr" sz="quarter" idx="11"/>
          </p:nvPr>
        </p:nvSpPr>
        <p:spPr/>
        <p:txBody>
          <a:bodyPr/>
          <a:lstStyle/>
          <a:p>
            <a:r>
              <a:rPr lang="en-US" smtClean="0">
                <a:solidFill>
                  <a:prstClr val="black"/>
                </a:solidFill>
              </a:rPr>
              <a:t>Presentation on Housing and Housing Finance by Zaigham Rizvi</a:t>
            </a:r>
            <a:endParaRPr lang="en-US" dirty="0" smtClean="0">
              <a:solidFill>
                <a:prstClr val="black"/>
              </a:solidFill>
            </a:endParaRPr>
          </a:p>
        </p:txBody>
      </p:sp>
      <p:sp>
        <p:nvSpPr>
          <p:cNvPr id="5" name="Slide Number Placeholder 4"/>
          <p:cNvSpPr>
            <a:spLocks noGrp="1"/>
          </p:cNvSpPr>
          <p:nvPr>
            <p:ph type="sldNum" sz="quarter" idx="12"/>
          </p:nvPr>
        </p:nvSpPr>
        <p:spPr/>
        <p:txBody>
          <a:bodyPr/>
          <a:lstStyle/>
          <a:p>
            <a:fld id="{0D03FCAF-3107-4F14-97F4-3C7779A2A693}" type="slidenum">
              <a:rPr lang="en-US" smtClean="0">
                <a:solidFill>
                  <a:prstClr val="black"/>
                </a:solidFill>
              </a:rPr>
              <a:pPr/>
              <a:t>7</a:t>
            </a:fld>
            <a:endParaRPr lang="en-US" dirty="0">
              <a:solidFill>
                <a:prstClr val="black"/>
              </a:solidFill>
            </a:endParaRPr>
          </a:p>
        </p:txBody>
      </p:sp>
    </p:spTree>
    <p:extLst>
      <p:ext uri="{BB962C8B-B14F-4D97-AF65-F5344CB8AC3E}">
        <p14:creationId xmlns:p14="http://schemas.microsoft.com/office/powerpoint/2010/main" xmlns="" val="198806792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627888"/>
          </a:xfrm>
        </p:spPr>
        <p:txBody>
          <a:bodyPr>
            <a:normAutofit fontScale="90000"/>
          </a:bodyPr>
          <a:lstStyle/>
          <a:p>
            <a:r>
              <a:rPr lang="en-US" dirty="0" smtClean="0"/>
              <a:t>An Asian Snapshot</a:t>
            </a:r>
            <a:endParaRPr lang="en-GB" dirty="0"/>
          </a:p>
        </p:txBody>
      </p:sp>
      <p:sp>
        <p:nvSpPr>
          <p:cNvPr id="3" name="Content Placeholder 2"/>
          <p:cNvSpPr>
            <a:spLocks noGrp="1"/>
          </p:cNvSpPr>
          <p:nvPr>
            <p:ph idx="1"/>
          </p:nvPr>
        </p:nvSpPr>
        <p:spPr>
          <a:xfrm>
            <a:off x="457200" y="1676400"/>
            <a:ext cx="8229600" cy="4495800"/>
          </a:xfrm>
        </p:spPr>
        <p:txBody>
          <a:bodyPr/>
          <a:lstStyle/>
          <a:p>
            <a:r>
              <a:rPr lang="en-US" sz="1800" dirty="0" smtClean="0"/>
              <a:t>Asia-Pacific represents: </a:t>
            </a:r>
          </a:p>
          <a:p>
            <a:pPr lvl="1"/>
            <a:r>
              <a:rPr lang="en-US" sz="1800" dirty="0" smtClean="0"/>
              <a:t>1/4</a:t>
            </a:r>
            <a:r>
              <a:rPr lang="en-US" sz="1800" baseline="30000" dirty="0" smtClean="0"/>
              <a:t>th</a:t>
            </a:r>
            <a:r>
              <a:rPr lang="en-US" sz="1800" dirty="0" smtClean="0"/>
              <a:t> of the Worlds population, and</a:t>
            </a:r>
          </a:p>
          <a:p>
            <a:pPr lvl="1"/>
            <a:r>
              <a:rPr lang="en-US" sz="1800" dirty="0" smtClean="0"/>
              <a:t>Nearly ½ of the Worlds Poor</a:t>
            </a:r>
          </a:p>
          <a:p>
            <a:r>
              <a:rPr lang="en-US" sz="1800" dirty="0" smtClean="0"/>
              <a:t>Housing is an essential part of political </a:t>
            </a:r>
            <a:r>
              <a:rPr lang="en-US" sz="1800" dirty="0" err="1" smtClean="0"/>
              <a:t>sloganizm</a:t>
            </a:r>
            <a:endParaRPr lang="en-US" sz="1800" dirty="0"/>
          </a:p>
          <a:p>
            <a:pPr lvl="1"/>
            <a:r>
              <a:rPr lang="en-US" sz="1800" dirty="0" smtClean="0"/>
              <a:t>“Housing for all”; </a:t>
            </a:r>
          </a:p>
          <a:p>
            <a:pPr lvl="1"/>
            <a:r>
              <a:rPr lang="en-US" sz="1800" dirty="0" smtClean="0"/>
              <a:t>“Slum Free Cities”</a:t>
            </a:r>
          </a:p>
          <a:p>
            <a:pPr lvl="1"/>
            <a:r>
              <a:rPr lang="en-US" sz="1800" dirty="0" smtClean="0"/>
              <a:t>“</a:t>
            </a:r>
            <a:r>
              <a:rPr lang="en-US" sz="1800" dirty="0" err="1" smtClean="0"/>
              <a:t>Maang</a:t>
            </a:r>
            <a:r>
              <a:rPr lang="en-US" sz="1800" dirty="0" smtClean="0"/>
              <a:t> </a:t>
            </a:r>
            <a:r>
              <a:rPr lang="en-US" sz="1800" dirty="0" err="1" smtClean="0"/>
              <a:t>Raha</a:t>
            </a:r>
            <a:r>
              <a:rPr lang="en-US" sz="1800" dirty="0" smtClean="0"/>
              <a:t> </a:t>
            </a:r>
            <a:r>
              <a:rPr lang="en-US" sz="1800" dirty="0" err="1" smtClean="0"/>
              <a:t>hai</a:t>
            </a:r>
            <a:r>
              <a:rPr lang="en-US" sz="1800" dirty="0" smtClean="0"/>
              <a:t> </a:t>
            </a:r>
            <a:r>
              <a:rPr lang="en-US" sz="1800" dirty="0" err="1" smtClean="0"/>
              <a:t>har</a:t>
            </a:r>
            <a:r>
              <a:rPr lang="en-US" sz="1800" dirty="0" smtClean="0"/>
              <a:t> </a:t>
            </a:r>
            <a:r>
              <a:rPr lang="en-US" sz="1800" dirty="0" err="1" smtClean="0"/>
              <a:t>Insaan</a:t>
            </a:r>
            <a:r>
              <a:rPr lang="en-US" sz="1800" dirty="0" smtClean="0"/>
              <a:t>-Roti, </a:t>
            </a:r>
            <a:r>
              <a:rPr lang="en-US" sz="1800" dirty="0" err="1" smtClean="0"/>
              <a:t>Kapra</a:t>
            </a:r>
            <a:r>
              <a:rPr lang="en-US" sz="1800" dirty="0" smtClean="0"/>
              <a:t>, </a:t>
            </a:r>
            <a:r>
              <a:rPr lang="en-US" sz="1800" dirty="0" err="1" smtClean="0"/>
              <a:t>aur</a:t>
            </a:r>
            <a:r>
              <a:rPr lang="en-US" sz="1800" dirty="0" smtClean="0"/>
              <a:t> </a:t>
            </a:r>
            <a:r>
              <a:rPr lang="en-US" sz="1800" dirty="0" err="1" smtClean="0"/>
              <a:t>Makan</a:t>
            </a:r>
            <a:r>
              <a:rPr lang="en-US" sz="1800" dirty="0" smtClean="0"/>
              <a:t>” (Every human demands food, clothing and shelter); etc.</a:t>
            </a:r>
          </a:p>
          <a:p>
            <a:r>
              <a:rPr lang="en-US" sz="1800" dirty="0" smtClean="0"/>
              <a:t>In some countries there is SOME delivery but in most there is NONE</a:t>
            </a:r>
          </a:p>
          <a:p>
            <a:r>
              <a:rPr lang="en-US" sz="1800" dirty="0" smtClean="0"/>
              <a:t>Each country in the region has its own geo-socio- economic parameters and all face a common issue of “shelter less poor” </a:t>
            </a:r>
          </a:p>
          <a:p>
            <a:pPr lvl="1"/>
            <a:r>
              <a:rPr lang="en-US" sz="1800" dirty="0" smtClean="0"/>
              <a:t>Regional successful models would be need for sharing experience and knowledge</a:t>
            </a:r>
            <a:endParaRPr lang="en-GB" sz="1800" dirty="0"/>
          </a:p>
        </p:txBody>
      </p:sp>
      <p:sp>
        <p:nvSpPr>
          <p:cNvPr id="4" name="Footer Placeholder 3"/>
          <p:cNvSpPr>
            <a:spLocks noGrp="1"/>
          </p:cNvSpPr>
          <p:nvPr>
            <p:ph type="ftr" sz="quarter" idx="11"/>
          </p:nvPr>
        </p:nvSpPr>
        <p:spPr/>
        <p:txBody>
          <a:bodyPr/>
          <a:lstStyle/>
          <a:p>
            <a:r>
              <a:rPr lang="en-US" smtClean="0">
                <a:solidFill>
                  <a:prstClr val="black"/>
                </a:solidFill>
              </a:rPr>
              <a:t>Presentation on Housing and Housing Finance by Zaigham Rizvi</a:t>
            </a:r>
            <a:endParaRPr lang="en-US" dirty="0" smtClean="0">
              <a:solidFill>
                <a:prstClr val="black"/>
              </a:solidFill>
            </a:endParaRPr>
          </a:p>
        </p:txBody>
      </p:sp>
      <p:sp>
        <p:nvSpPr>
          <p:cNvPr id="5" name="Slide Number Placeholder 4"/>
          <p:cNvSpPr>
            <a:spLocks noGrp="1"/>
          </p:cNvSpPr>
          <p:nvPr>
            <p:ph type="sldNum" sz="quarter" idx="12"/>
          </p:nvPr>
        </p:nvSpPr>
        <p:spPr/>
        <p:txBody>
          <a:bodyPr/>
          <a:lstStyle/>
          <a:p>
            <a:fld id="{0D03FCAF-3107-4F14-97F4-3C7779A2A693}"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xmlns="" val="24933405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Housing Challenges in Asia-Pacific region</a:t>
            </a:r>
            <a:endParaRPr lang="en-GB" dirty="0"/>
          </a:p>
        </p:txBody>
      </p:sp>
      <p:sp>
        <p:nvSpPr>
          <p:cNvPr id="3" name="Content Placeholder 2"/>
          <p:cNvSpPr>
            <a:spLocks noGrp="1"/>
          </p:cNvSpPr>
          <p:nvPr>
            <p:ph idx="1"/>
          </p:nvPr>
        </p:nvSpPr>
        <p:spPr>
          <a:xfrm>
            <a:off x="457200" y="1981200"/>
            <a:ext cx="8229600" cy="4160520"/>
          </a:xfrm>
        </p:spPr>
        <p:txBody>
          <a:bodyPr>
            <a:normAutofit fontScale="85000" lnSpcReduction="20000"/>
          </a:bodyPr>
          <a:lstStyle/>
          <a:p>
            <a:r>
              <a:rPr lang="en-US" dirty="0" smtClean="0"/>
              <a:t>Region represents more than 1/4</a:t>
            </a:r>
            <a:r>
              <a:rPr lang="en-US" baseline="30000" dirty="0" smtClean="0"/>
              <a:t>th</a:t>
            </a:r>
            <a:r>
              <a:rPr lang="en-US" dirty="0" smtClean="0"/>
              <a:t> of Worlds population and ½ of the poor on the planet</a:t>
            </a:r>
          </a:p>
          <a:p>
            <a:r>
              <a:rPr lang="en-US" dirty="0" smtClean="0"/>
              <a:t>Including China, Asia-Pacific represents ½ of the Worlds population</a:t>
            </a:r>
          </a:p>
          <a:p>
            <a:r>
              <a:rPr lang="en-US" dirty="0" smtClean="0"/>
              <a:t>Region still among the lowest in terms of Mortgage Finance</a:t>
            </a:r>
          </a:p>
          <a:p>
            <a:pPr lvl="1"/>
            <a:r>
              <a:rPr lang="en-US" dirty="0" smtClean="0"/>
              <a:t>Average Mortgage Debt to GDP Ratio 3.3</a:t>
            </a:r>
          </a:p>
          <a:p>
            <a:r>
              <a:rPr lang="en-US" dirty="0" smtClean="0"/>
              <a:t>Region is faced with massive housing shortage </a:t>
            </a:r>
          </a:p>
          <a:p>
            <a:pPr lvl="1"/>
            <a:r>
              <a:rPr lang="en-US" dirty="0" smtClean="0"/>
              <a:t>India alone faces an Urban Housing shortage of 27 </a:t>
            </a:r>
            <a:r>
              <a:rPr lang="en-US" dirty="0" err="1" smtClean="0"/>
              <a:t>mn</a:t>
            </a:r>
            <a:endParaRPr lang="en-US" dirty="0" smtClean="0"/>
          </a:p>
          <a:p>
            <a:r>
              <a:rPr lang="en-US" dirty="0" smtClean="0"/>
              <a:t>Nearly entire urban shortage is in Low-Income Category</a:t>
            </a:r>
          </a:p>
          <a:p>
            <a:r>
              <a:rPr lang="en-US" dirty="0" smtClean="0"/>
              <a:t>Persons per Room Density: </a:t>
            </a:r>
          </a:p>
          <a:p>
            <a:pPr lvl="1"/>
            <a:r>
              <a:rPr lang="en-US" dirty="0" smtClean="0"/>
              <a:t>India/Pakistan is 3.5;</a:t>
            </a:r>
          </a:p>
          <a:p>
            <a:pPr lvl="1"/>
            <a:r>
              <a:rPr lang="en-US" dirty="0" smtClean="0"/>
              <a:t>EU is 1.1; and </a:t>
            </a:r>
          </a:p>
          <a:p>
            <a:pPr lvl="1"/>
            <a:r>
              <a:rPr lang="en-US" dirty="0" smtClean="0"/>
              <a:t>USA is 0.5</a:t>
            </a:r>
          </a:p>
          <a:p>
            <a:endParaRPr lang="en-GB" dirty="0"/>
          </a:p>
        </p:txBody>
      </p:sp>
      <p:sp>
        <p:nvSpPr>
          <p:cNvPr id="4" name="Footer Placeholder 3"/>
          <p:cNvSpPr>
            <a:spLocks noGrp="1"/>
          </p:cNvSpPr>
          <p:nvPr>
            <p:ph type="ftr" sz="quarter" idx="11"/>
          </p:nvPr>
        </p:nvSpPr>
        <p:spPr/>
        <p:txBody>
          <a:bodyPr/>
          <a:lstStyle/>
          <a:p>
            <a:r>
              <a:rPr lang="en-US" smtClean="0">
                <a:solidFill>
                  <a:prstClr val="black"/>
                </a:solidFill>
              </a:rPr>
              <a:t>Presentation on Housing and Housing Finance by Zaigham Rizvi</a:t>
            </a:r>
            <a:endParaRPr lang="en-US" dirty="0" smtClean="0">
              <a:solidFill>
                <a:prstClr val="black"/>
              </a:solidFill>
            </a:endParaRPr>
          </a:p>
        </p:txBody>
      </p:sp>
      <p:sp>
        <p:nvSpPr>
          <p:cNvPr id="5" name="Slide Number Placeholder 4"/>
          <p:cNvSpPr>
            <a:spLocks noGrp="1"/>
          </p:cNvSpPr>
          <p:nvPr>
            <p:ph type="sldNum" sz="quarter" idx="12"/>
          </p:nvPr>
        </p:nvSpPr>
        <p:spPr/>
        <p:txBody>
          <a:bodyPr/>
          <a:lstStyle/>
          <a:p>
            <a:fld id="{0D03FCAF-3107-4F14-97F4-3C7779A2A693}"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xmlns="" val="2272254648"/>
      </p:ext>
    </p:extLst>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solidFill>
          <a:schemeClr val="accent2">
            <a:lumMod val="20000"/>
            <a:lumOff val="80000"/>
          </a:schemeClr>
        </a:solidFill>
        <a:ln w="12700">
          <a:solidFill>
            <a:schemeClr val="accent1">
              <a:lumMod val="40000"/>
              <a:lumOff val="60000"/>
            </a:schemeClr>
          </a:solidFill>
        </a:ln>
      </a:spPr>
      <a:bodyPr wrap="square" rtlCol="0">
        <a:noAutofit/>
      </a:bodyPr>
      <a:lstStyle>
        <a:defPPr algn="ctr">
          <a:defRPr sz="1200" b="1" i="1" dirty="0" smtClean="0">
            <a:latin typeface="+mn-lt"/>
          </a:defRPr>
        </a:defPPr>
      </a:lstStyle>
    </a:txDef>
  </a:objectDefaults>
  <a:extraClrSchemeLst/>
</a:theme>
</file>

<file path=ppt/theme/theme2.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1067</TotalTime>
  <Words>2478</Words>
  <Application>Microsoft Office PowerPoint</Application>
  <PresentationFormat>On-screen Show (4:3)</PresentationFormat>
  <Paragraphs>403</Paragraphs>
  <Slides>29</Slides>
  <Notes>5</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Custom Design</vt:lpstr>
      <vt:lpstr>Flow</vt:lpstr>
      <vt:lpstr>Housing Challenges and Role of Construction Industry: Asian Scenario  Presentation By: Zaigham M. Rizvi</vt:lpstr>
      <vt:lpstr>Issues to be addressed </vt:lpstr>
      <vt:lpstr>Issues we Know, Answers we Need</vt:lpstr>
      <vt:lpstr>Housing is a ‘Numbers’ game – Muslim World is no exception!</vt:lpstr>
      <vt:lpstr>Housing Supply Challenge – Figures speak for themselves</vt:lpstr>
      <vt:lpstr>Housing Finance Challenges </vt:lpstr>
      <vt:lpstr>Sharia-Compatible Housing Finance</vt:lpstr>
      <vt:lpstr>An Asian Snapshot</vt:lpstr>
      <vt:lpstr>Housing Challenges in Asia-Pacific region</vt:lpstr>
      <vt:lpstr>Slums Prevalence in Asia</vt:lpstr>
      <vt:lpstr>Urban Realities – A glimpse into reality</vt:lpstr>
      <vt:lpstr>Linking Urban Planning with development of affordable and sustainable neighborhoods</vt:lpstr>
      <vt:lpstr>Affordability Defined</vt:lpstr>
      <vt:lpstr>Affordability Defined as per market practice</vt:lpstr>
      <vt:lpstr>Market Segmentation for Affordability</vt:lpstr>
      <vt:lpstr>Affordability Issues</vt:lpstr>
      <vt:lpstr>Definition of social housing</vt:lpstr>
      <vt:lpstr>Slide 18</vt:lpstr>
      <vt:lpstr>Cross-country level analysis</vt:lpstr>
      <vt:lpstr>Key Considerations for Social Housing Market</vt:lpstr>
      <vt:lpstr>Key Considerations for Social Housing Market</vt:lpstr>
      <vt:lpstr>Role of the Developer Industry and the Construction Industry </vt:lpstr>
      <vt:lpstr>Players of Construction sectors</vt:lpstr>
      <vt:lpstr>Construction sectors covers the following</vt:lpstr>
      <vt:lpstr>Construction Industry – INDIA, CHINA and USA</vt:lpstr>
      <vt:lpstr>Construction Industry - UK</vt:lpstr>
      <vt:lpstr>A need to share common wisdom and experience</vt:lpstr>
      <vt:lpstr>Some Platforms for sharing wisdom</vt:lpstr>
      <vt:lpstr>Slide 29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Identifying Key Criteria for successful and profitable affordable housing projects</dc:title>
  <dc:creator>Zaigham</dc:creator>
  <cp:lastModifiedBy>INTEL</cp:lastModifiedBy>
  <cp:revision>48</cp:revision>
  <dcterms:created xsi:type="dcterms:W3CDTF">2012-10-13T19:35:09Z</dcterms:created>
  <dcterms:modified xsi:type="dcterms:W3CDTF">2013-11-11T10:14:54Z</dcterms:modified>
</cp:coreProperties>
</file>