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348" r:id="rId2"/>
    <p:sldId id="292" r:id="rId3"/>
    <p:sldId id="295" r:id="rId4"/>
    <p:sldId id="296" r:id="rId5"/>
    <p:sldId id="328" r:id="rId6"/>
    <p:sldId id="310" r:id="rId7"/>
    <p:sldId id="336" r:id="rId8"/>
    <p:sldId id="309" r:id="rId9"/>
    <p:sldId id="345" r:id="rId10"/>
    <p:sldId id="326" r:id="rId11"/>
    <p:sldId id="312" r:id="rId12"/>
    <p:sldId id="258" r:id="rId13"/>
    <p:sldId id="268" r:id="rId14"/>
    <p:sldId id="270" r:id="rId15"/>
    <p:sldId id="271" r:id="rId16"/>
    <p:sldId id="330" r:id="rId17"/>
    <p:sldId id="273" r:id="rId18"/>
    <p:sldId id="329" r:id="rId19"/>
    <p:sldId id="278" r:id="rId20"/>
    <p:sldId id="276" r:id="rId21"/>
    <p:sldId id="277" r:id="rId22"/>
    <p:sldId id="279" r:id="rId23"/>
    <p:sldId id="316" r:id="rId24"/>
    <p:sldId id="285" r:id="rId25"/>
    <p:sldId id="343" r:id="rId26"/>
    <p:sldId id="341" r:id="rId27"/>
    <p:sldId id="346" r:id="rId28"/>
    <p:sldId id="349" r:id="rId29"/>
    <p:sldId id="29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433" autoAdjust="0"/>
  </p:normalViewPr>
  <p:slideViewPr>
    <p:cSldViewPr>
      <p:cViewPr varScale="1">
        <p:scale>
          <a:sx n="109" d="100"/>
          <a:sy n="109" d="100"/>
        </p:scale>
        <p:origin x="157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marL="180975" indent="0" algn="l">
              <a:defRPr sz="3800" b="1"/>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540544" y="2250280"/>
            <a:ext cx="8062912" cy="1752600"/>
          </a:xfrm>
        </p:spPr>
        <p:txBody>
          <a:bodyPr>
            <a:normAutofit/>
          </a:bodyPr>
          <a:lstStyle>
            <a:lvl1pPr marL="180975" marR="36576" indent="0" algn="l">
              <a:spcBef>
                <a:spcPts val="0"/>
              </a:spcBef>
              <a:buNone/>
              <a:tabLst/>
              <a:defRPr sz="2800" b="1">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EAD70784-B066-44C9-95D2-78A58CA2ABB2}" type="datetimeFigureOut">
              <a:rPr lang="en-US" smtClean="0"/>
              <a:t>9/17/2013</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A112649C-6F85-4167-B171-FBA2FC9DEE7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D70784-B066-44C9-95D2-78A58CA2ABB2}" type="datetimeFigureOut">
              <a:rPr lang="en-US" smtClean="0"/>
              <a:t>9/17/2013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12649C-6F85-4167-B171-FBA2FC9DEE7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D70784-B066-44C9-95D2-78A58CA2ABB2}" type="datetimeFigureOut">
              <a:rPr lang="en-US" smtClean="0"/>
              <a:t>9/17/2013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12649C-6F85-4167-B171-FBA2FC9DEE7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normAutofit/>
          </a:bodyPr>
          <a:lstStyle>
            <a:lvl1pPr marL="85725" indent="0">
              <a:defRPr sz="3800" b="1"/>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600200"/>
            <a:ext cx="8229600" cy="4854608"/>
          </a:xfrm>
        </p:spPr>
        <p:txBody>
          <a:bodyPr/>
          <a:lstStyle>
            <a:lvl2pPr>
              <a:spcAft>
                <a:spcPts val="1200"/>
              </a:spcAft>
              <a:defRPr/>
            </a:lvl2pPr>
            <a:lvl3pPr>
              <a:spcAft>
                <a:spcPts val="1200"/>
              </a:spcAft>
              <a:defRPr/>
            </a:lvl3pPr>
            <a:lvl4pPr>
              <a:spcAft>
                <a:spcPts val="1200"/>
              </a:spcAft>
              <a:defRPr/>
            </a:lvl4pPr>
            <a:lvl5pPr>
              <a:spcAft>
                <a:spcPts val="1200"/>
              </a:spcAft>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791456" y="6480048"/>
            <a:ext cx="2133600" cy="301752"/>
          </a:xfrm>
        </p:spPr>
        <p:txBody>
          <a:bodyPr/>
          <a:lstStyle/>
          <a:p>
            <a:fld id="{EAD70784-B066-44C9-95D2-78A58CA2ABB2}" type="datetimeFigureOut">
              <a:rPr lang="en-US" smtClean="0"/>
              <a:t>9/17/2013</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A112649C-6F85-4167-B171-FBA2FC9DEE79}" type="slidenum">
              <a:rPr lang="en-US" smtClean="0"/>
              <a:t>‹#›</a:t>
            </a:fld>
            <a:endParaRPr lang="en-US"/>
          </a:p>
        </p:txBody>
      </p:sp>
      <p:cxnSp>
        <p:nvCxnSpPr>
          <p:cNvPr id="7" name="Straight Connector 6"/>
          <p:cNvCxnSpPr/>
          <p:nvPr userDrawn="1"/>
        </p:nvCxnSpPr>
        <p:spPr>
          <a:xfrm>
            <a:off x="539552" y="1371600"/>
            <a:ext cx="8064896" cy="0"/>
          </a:xfrm>
          <a:prstGeom prst="line">
            <a:avLst/>
          </a:prstGeom>
          <a:ln w="25400" cmpd="thinThick">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EAD70784-B066-44C9-95D2-78A58CA2ABB2}" type="datetimeFigureOut">
              <a:rPr lang="en-US" smtClean="0"/>
              <a:t>9/17/2013</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A112649C-6F85-4167-B171-FBA2FC9DEE79}" type="slidenum">
              <a:rPr lang="en-US" smtClean="0"/>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12" name="Straight Connector 11"/>
          <p:cNvCxnSpPr/>
          <p:nvPr userDrawn="1"/>
        </p:nvCxnSpPr>
        <p:spPr>
          <a:xfrm>
            <a:off x="539552" y="1412776"/>
            <a:ext cx="8064896" cy="0"/>
          </a:xfrm>
          <a:prstGeom prst="line">
            <a:avLst/>
          </a:prstGeom>
          <a:ln w="25400" cmpd="thinThick">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marL="0" algn="l">
              <a:defRPr sz="3800" b="1"/>
            </a:lvl1pPr>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457200" y="1722437"/>
            <a:ext cx="4038600" cy="4525963"/>
          </a:xfrm>
        </p:spPr>
        <p:txBody>
          <a:bodyPr/>
          <a:lstStyle>
            <a:lvl1pPr>
              <a:spcAft>
                <a:spcPts val="1200"/>
              </a:spcAft>
              <a:defRPr sz="2600"/>
            </a:lvl1pPr>
            <a:lvl2pPr>
              <a:spcAft>
                <a:spcPts val="1200"/>
              </a:spcAft>
              <a:defRPr sz="2400"/>
            </a:lvl2pPr>
            <a:lvl3pPr>
              <a:spcAft>
                <a:spcPts val="1200"/>
              </a:spcAft>
              <a:defRPr sz="2000"/>
            </a:lvl3pPr>
            <a:lvl4pPr>
              <a:spcAft>
                <a:spcPts val="1200"/>
              </a:spcAft>
              <a:defRPr sz="1800"/>
            </a:lvl4pPr>
            <a:lvl5pPr>
              <a:spcAft>
                <a:spcPts val="1200"/>
              </a:spcAft>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1722437"/>
            <a:ext cx="4038600" cy="4525963"/>
          </a:xfrm>
        </p:spPr>
        <p:txBody>
          <a:bodyPr/>
          <a:lstStyle>
            <a:lvl1pPr>
              <a:defRPr sz="2600"/>
            </a:lvl1pPr>
            <a:lvl2pPr>
              <a:spcAft>
                <a:spcPts val="1200"/>
              </a:spcAft>
              <a:defRPr sz="2400"/>
            </a:lvl2pPr>
            <a:lvl3pPr>
              <a:spcAft>
                <a:spcPts val="1200"/>
              </a:spcAft>
              <a:defRPr sz="2000"/>
            </a:lvl3pPr>
            <a:lvl4pPr>
              <a:spcAft>
                <a:spcPts val="1200"/>
              </a:spcAft>
              <a:defRPr sz="1800"/>
            </a:lvl4pPr>
            <a:lvl5pPr>
              <a:spcAft>
                <a:spcPts val="1200"/>
              </a:spcAft>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Date Placeholder 4"/>
          <p:cNvSpPr>
            <a:spLocks noGrp="1"/>
          </p:cNvSpPr>
          <p:nvPr>
            <p:ph type="dt" sz="half" idx="10"/>
          </p:nvPr>
        </p:nvSpPr>
        <p:spPr>
          <a:xfrm>
            <a:off x="4791456" y="6480969"/>
            <a:ext cx="2133600" cy="301752"/>
          </a:xfrm>
        </p:spPr>
        <p:txBody>
          <a:bodyPr/>
          <a:lstStyle/>
          <a:p>
            <a:fld id="{EAD70784-B066-44C9-95D2-78A58CA2ABB2}" type="datetimeFigureOut">
              <a:rPr lang="en-US" smtClean="0"/>
              <a:t>9/17/2013</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A112649C-6F85-4167-B171-FBA2FC9DEE7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EAD70784-B066-44C9-95D2-78A58CA2ABB2}" type="datetimeFigureOut">
              <a:rPr lang="en-US" smtClean="0"/>
              <a:t>9/17/2013</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A112649C-6F85-4167-B171-FBA2FC9DEE7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b="1"/>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AD70784-B066-44C9-95D2-78A58CA2ABB2}" type="datetimeFigureOut">
              <a:rPr lang="en-US" smtClean="0"/>
              <a:t>9/17/2013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12649C-6F85-4167-B171-FBA2FC9DEE79}" type="slidenum">
              <a:rPr lang="en-US" smtClean="0"/>
              <a:t>‹#›</a:t>
            </a:fld>
            <a:endParaRPr lang="en-US"/>
          </a:p>
        </p:txBody>
      </p:sp>
      <p:cxnSp>
        <p:nvCxnSpPr>
          <p:cNvPr id="6" name="Straight Connector 5"/>
          <p:cNvCxnSpPr/>
          <p:nvPr userDrawn="1"/>
        </p:nvCxnSpPr>
        <p:spPr>
          <a:xfrm>
            <a:off x="539552" y="1412776"/>
            <a:ext cx="8064896" cy="0"/>
          </a:xfrm>
          <a:prstGeom prst="line">
            <a:avLst/>
          </a:prstGeom>
          <a:ln w="25400" cmpd="thinThick">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EAD70784-B066-44C9-95D2-78A58CA2ABB2}" type="datetimeFigureOut">
              <a:rPr lang="en-US" smtClean="0"/>
              <a:t>9/17/2013</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A112649C-6F85-4167-B171-FBA2FC9DEE7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EAD70784-B066-44C9-95D2-78A58CA2ABB2}" type="datetimeFigureOut">
              <a:rPr lang="en-US" smtClean="0"/>
              <a:t>9/17/2013</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A112649C-6F85-4167-B171-FBA2FC9DEE7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EAD70784-B066-44C9-95D2-78A58CA2ABB2}" type="datetimeFigureOut">
              <a:rPr lang="en-US" smtClean="0"/>
              <a:t>9/17/2013</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A112649C-6F85-4167-B171-FBA2FC9DEE7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EAD70784-B066-44C9-95D2-78A58CA2ABB2}" type="datetimeFigureOut">
              <a:rPr lang="en-US" smtClean="0"/>
              <a:t>9/17/2013</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A112649C-6F85-4167-B171-FBA2FC9DEE7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hyperlink" Target="http://www.google.com/imgres?q=slum+in+dhaka+city&amp;hl=en&amp;sa=X&amp;tbo=d&amp;biw=1093&amp;bih=520&amp;tbm=isch&amp;tbnid=P7ehIwxMroI9WM:&amp;imgrefurl=http://asadbinyousuf.wordpress.com/page/4/&amp;docid=GIhmyglIG6dtrM&amp;imgurl=http://asadbinyousuf.files.wordpress.com/2009/03/risky-life-of-slum-people-copy.jpg&amp;w=639&amp;h=480&amp;ei=fb2WUPKcH6b30gHMzIHIDQ&amp;zoom=1&amp;iact=hc&amp;vpx=651&amp;vpy=39&amp;dur=2188&amp;hovh=195&amp;hovw=259&amp;tx=113.800048828125&amp;ty=89&amp;sig=111012663894494912127&amp;page=1&amp;tbnh=145&amp;tbnw=195&amp;start=0&amp;ndsp=15&amp;ved=1t:429,r:3,s:0,i:83" TargetMode="External"/><Relationship Id="rId1" Type="http://schemas.openxmlformats.org/officeDocument/2006/relationships/slideLayout" Target="../slideLayouts/slideLayout2.xml"/><Relationship Id="rId6" Type="http://schemas.openxmlformats.org/officeDocument/2006/relationships/hyperlink" Target="http://www.google.com/imgres?q=slum+in+dhaka+city&amp;hl=en&amp;sa=X&amp;tbo=d&amp;biw=1093&amp;bih=520&amp;tbm=isch&amp;tbnid=FrSrCIlWfgJL6M:&amp;imgrefurl=http://birdflujourney.typepad.com/a_journey_through_the_wor/2007/07/pandemic-and-me.html&amp;docid=ix4yB2S5OZPlMM&amp;imgurl=http://birdflujourney.typepad.com/a_journey_through_the_wor/072607_0023_Pandemicand2.jpg&amp;w=654&amp;h=329&amp;ei=fb2WUPKcH6b30gHMzIHIDQ&amp;zoom=1&amp;iact=hc&amp;vpx=196&amp;vpy=119&amp;dur=219&amp;hovh=159&amp;hovw=317&amp;tx=142.4000244140625&amp;ty=97.80000305175781&amp;sig=111012663894494912127&amp;page=2&amp;tbnh=137&amp;tbnw=258&amp;start=15&amp;ndsp=16&amp;ved=1t:429,r:16,s:0,i:122" TargetMode="External"/><Relationship Id="rId5" Type="http://schemas.openxmlformats.org/officeDocument/2006/relationships/image" Target="../media/image10.jpeg"/><Relationship Id="rId4" Type="http://schemas.openxmlformats.org/officeDocument/2006/relationships/hyperlink" Target="http://www.google.com/imgres?q=slum+in+dhaka+city&amp;hl=en&amp;sa=X&amp;tbo=d&amp;biw=1093&amp;bih=520&amp;tbm=isch&amp;tbnid=7F_SW4wvjgk9IM:&amp;imgrefurl=http://www.asiantrendsmonitoring.com/category/pro-poor-issues/page/2/&amp;docid=QwOIgZXnmtrFvM&amp;imgurl=http://www.asiantrendsmonitoring.com/wp-content/uploads/2012/02/DSCN6991_small.jpg&amp;w=2592&amp;h=1944&amp;ei=fb2WUPKcH6b30gHMzIHIDQ&amp;zoom=1&amp;iact=hc&amp;vpx=564&amp;vpy=211&amp;dur=1722&amp;hovh=194&amp;hovw=259&amp;tx=100&amp;ty=147.4000244140625&amp;sig=111012663894494912127&amp;page=1&amp;tbnh=148&amp;tbnw=216&amp;start=0&amp;ndsp=15&amp;ved=1t:429,r:13,s:0,i:113"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www.google.com/imgres?client=safari&amp;sa=X&amp;hl=en&amp;biw=1024&amp;bih=672&amp;tbm=isch&amp;tbnid=rOauQ8_EylkGOM:&amp;imgrefurl=http://policy-practice.oxfam.org.uk/blog/2013/04/income-inequality-and-social-mobility&amp;docid=o6cEDJ2qUF5rXM&amp;imgurl=http://policy-practice.oxfam.org.uk/~/media/49AC791F4FA944A7887A77394F052F0E.ashx&amp;w=650&amp;h=275&amp;ei=Sd4cUreyMsO2sATgpoCwDA&amp;zoom=1&amp;ved=1t:3588,r:57,s:0,i:260" TargetMode="External"/><Relationship Id="rId3" Type="http://schemas.openxmlformats.org/officeDocument/2006/relationships/image" Target="../media/image30.jpeg"/><Relationship Id="rId7" Type="http://schemas.openxmlformats.org/officeDocument/2006/relationships/image" Target="../media/image32.jpeg"/><Relationship Id="rId2" Type="http://schemas.openxmlformats.org/officeDocument/2006/relationships/hyperlink" Target="http://www.google.com/imgres?client=safari&amp;sa=X&amp;hl=en&amp;biw=1024&amp;bih=672&amp;tbm=isch&amp;tbnid=cTH43ndSyxE0rM:&amp;imgrefurl=http://www.unhcr.org/4b1e6f1a9.html&amp;docid=8iGAthcjfXsZzM&amp;imgurl=http://www.unhcr.org/thumb1/4b1e6ed76.jpg&amp;w=800&amp;h=531&amp;ei=Sd4cUreyMsO2sATgpoCwDA&amp;zoom=1&amp;ved=1t:3588,r:35,s:0,i:194" TargetMode="External"/><Relationship Id="rId1" Type="http://schemas.openxmlformats.org/officeDocument/2006/relationships/slideLayout" Target="../slideLayouts/slideLayout2.xml"/><Relationship Id="rId6" Type="http://schemas.openxmlformats.org/officeDocument/2006/relationships/hyperlink" Target="http://www.google.com/imgres?client=safari&amp;sa=X&amp;hl=en&amp;biw=1024&amp;bih=672&amp;tbm=isch&amp;tbnid=IqcOENjJuo1P8M:&amp;imgrefurl=http://usa.chinadaily.com.cn/china/2011-09/21/content_13745143.htm&amp;docid=7tYJJuZJG1kb4M&amp;imgurl=http://usa.chinadaily.com.cn/china/attachement/jpg/site1/20110921/0023ae6962090fe363eb04.jpg&amp;w=600&amp;h=400&amp;ei=Sd4cUreyMsO2sATgpoCwDA&amp;zoom=1&amp;ved=1t:3588,r:42,s:0,i:215" TargetMode="External"/><Relationship Id="rId5" Type="http://schemas.openxmlformats.org/officeDocument/2006/relationships/image" Target="../media/image31.jpeg"/><Relationship Id="rId4" Type="http://schemas.openxmlformats.org/officeDocument/2006/relationships/hyperlink" Target="http://www.google.com/imgres?client=safari&amp;sa=X&amp;hl=en&amp;biw=1024&amp;bih=672&amp;tbm=isch&amp;tbnid=uRHohsujcbLqhM:&amp;imgrefurl=http://www.flickr.com/photos/dziadek/6742222877/&amp;docid=8NsthJFbD-xC6M&amp;imgurl=http://farm8.staticflickr.com/7014/6742222877_f13bffae7d_z.jpg&amp;w=640&amp;h=427&amp;ei=Sd4cUreyMsO2sATgpoCwDA&amp;zoom=1&amp;ved=1t:3588,r:40,s:0,i:209" TargetMode="External"/><Relationship Id="rId9" Type="http://schemas.openxmlformats.org/officeDocument/2006/relationships/image" Target="../media/image33.jpeg"/></Relationships>
</file>

<file path=ppt/slides/_rels/slide2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4.jpeg"/><Relationship Id="rId7" Type="http://schemas.openxmlformats.org/officeDocument/2006/relationships/image" Target="../media/image36.jpeg"/><Relationship Id="rId2" Type="http://schemas.openxmlformats.org/officeDocument/2006/relationships/hyperlink" Target="http://www.google.com/imgres?client=safari&amp;sa=X&amp;hl=en&amp;biw=1024&amp;bih=672&amp;tbm=isch&amp;tbnid=NJ_ULJVMA153oM:&amp;imgrefurl=http://www.theroadtothehorizon.org/2009/05/real-slums-of-slumdog-millionaire.html&amp;docid=YOPn6rq5hyW7lM&amp;imgurl=http://theroadtothehorizon.net/photo/garib%20nagar%20slum.jpg&amp;w=400&amp;h=235&amp;ei=Sd4cUreyMsO2sATgpoCwDA&amp;zoom=1&amp;ved=1t:3588,r:7,s:0,i:102" TargetMode="External"/><Relationship Id="rId1" Type="http://schemas.openxmlformats.org/officeDocument/2006/relationships/slideLayout" Target="../slideLayouts/slideLayout2.xml"/><Relationship Id="rId6" Type="http://schemas.openxmlformats.org/officeDocument/2006/relationships/hyperlink" Target="http://www.google.com/imgres?client=safari&amp;sa=X&amp;hl=en&amp;biw=1024&amp;bih=672&amp;tbm=isch&amp;tbnid=ilwwNcc4DNlwiM:&amp;imgrefurl=http://www.amnestyusa.org/research/reports/fleeing-war-finding-misery-the-plight-of-the-internally-displaced-in-afghanistan&amp;docid=Uv_flMhuiu_O6M&amp;imgurl=http://www.amnestyusa.org/sites/default/files/imagecache/Content_Template_Full_Node/afghanistan_idps_and_slums_500x245.jpg&amp;w=500&amp;h=245&amp;ei=Sd4cUreyMsO2sATgpoCwDA&amp;zoom=1&amp;ved=1t:3588,r:58,s:0,i:263" TargetMode="External"/><Relationship Id="rId5" Type="http://schemas.openxmlformats.org/officeDocument/2006/relationships/image" Target="../media/image35.jpeg"/><Relationship Id="rId4" Type="http://schemas.openxmlformats.org/officeDocument/2006/relationships/hyperlink" Target="http://www.google.com/imgres?client=safari&amp;sa=X&amp;hl=en&amp;biw=1024&amp;bih=672&amp;tbm=isch&amp;tbnid=zxdiEjboBSKfzM:&amp;imgrefurl=http://www.boston.com/bigpicture/2012/02/slum_life.html&amp;docid=nIQ1eWbo07kdrM&amp;imgurl=http://inapcache.boston.com/universal/site_graphics/blogs/bigpicture/slumlife_020312/bp13.jpg&amp;w=990&amp;h=612&amp;ei=Sd4cUreyMsO2sATgpoCwDA&amp;zoom=1&amp;ved=1t:3588,r:22,s:0,i:155"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www.youtube.com/watch?v=MENjFkEAj9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772400" cy="2667000"/>
          </a:xfrm>
        </p:spPr>
        <p:txBody>
          <a:bodyPr>
            <a:noAutofit/>
          </a:bodyPr>
          <a:lstStyle/>
          <a:p>
            <a:pPr marL="0" algn="r"/>
            <a:r>
              <a:rPr lang="en-GB" sz="4000" b="1" dirty="0" smtClean="0">
                <a:solidFill>
                  <a:srgbClr val="FFFF00"/>
                </a:solidFill>
              </a:rPr>
              <a:t/>
            </a:r>
            <a:br>
              <a:rPr lang="en-GB" sz="4000" b="1" dirty="0" smtClean="0">
                <a:solidFill>
                  <a:srgbClr val="FFFF00"/>
                </a:solidFill>
              </a:rPr>
            </a:br>
            <a:r>
              <a:rPr lang="en-GB" sz="4000" b="1" dirty="0" smtClean="0">
                <a:solidFill>
                  <a:srgbClr val="FFFF00"/>
                </a:solidFill>
              </a:rPr>
              <a:t>Challenges </a:t>
            </a:r>
            <a:r>
              <a:rPr lang="en-GB" sz="4000" b="1" dirty="0">
                <a:solidFill>
                  <a:srgbClr val="FFFF00"/>
                </a:solidFill>
              </a:rPr>
              <a:t>to </a:t>
            </a:r>
            <a:r>
              <a:rPr lang="en-GB" sz="4000" b="1" dirty="0" smtClean="0">
                <a:solidFill>
                  <a:srgbClr val="FFFF00"/>
                </a:solidFill>
              </a:rPr>
              <a:t>Urban </a:t>
            </a:r>
            <a:r>
              <a:rPr lang="en-GB" sz="4000" dirty="0" smtClean="0">
                <a:solidFill>
                  <a:srgbClr val="FFFF00"/>
                </a:solidFill>
              </a:rPr>
              <a:t>Planners:</a:t>
            </a:r>
            <a:br>
              <a:rPr lang="en-GB" sz="4000" dirty="0" smtClean="0">
                <a:solidFill>
                  <a:srgbClr val="FFFF00"/>
                </a:solidFill>
              </a:rPr>
            </a:br>
            <a:r>
              <a:rPr lang="en-GB" sz="4000" dirty="0" smtClean="0">
                <a:solidFill>
                  <a:srgbClr val="FFFF00"/>
                </a:solidFill>
              </a:rPr>
              <a:t>Slums &amp; Urban Congestion</a:t>
            </a:r>
            <a:r>
              <a:rPr lang="en-GB" sz="4000" b="1" dirty="0" smtClean="0"/>
              <a:t/>
            </a:r>
            <a:br>
              <a:rPr lang="en-GB" sz="4000" b="1" dirty="0" smtClean="0"/>
            </a:br>
            <a:r>
              <a:rPr lang="en-GB" sz="2000" b="1" dirty="0" smtClean="0"/>
              <a:t/>
            </a:r>
            <a:br>
              <a:rPr lang="en-GB" sz="2000" b="1" dirty="0" smtClean="0"/>
            </a:br>
            <a:endParaRPr lang="en-US" sz="4000" dirty="0"/>
          </a:p>
        </p:txBody>
      </p:sp>
      <p:sp>
        <p:nvSpPr>
          <p:cNvPr id="3" name="Subtitle 2"/>
          <p:cNvSpPr>
            <a:spLocks noGrp="1"/>
          </p:cNvSpPr>
          <p:nvPr>
            <p:ph type="subTitle" idx="1"/>
          </p:nvPr>
        </p:nvSpPr>
        <p:spPr>
          <a:xfrm>
            <a:off x="472227" y="3276600"/>
            <a:ext cx="8062912" cy="2286000"/>
          </a:xfrm>
        </p:spPr>
        <p:txBody>
          <a:bodyPr>
            <a:normAutofit/>
          </a:bodyPr>
          <a:lstStyle/>
          <a:p>
            <a:pPr algn="r"/>
            <a:r>
              <a:rPr lang="en-US" sz="2800" b="1" dirty="0" smtClean="0"/>
              <a:t>MENA Mortgage and Affordable </a:t>
            </a:r>
          </a:p>
          <a:p>
            <a:pPr algn="r"/>
            <a:r>
              <a:rPr lang="en-US" sz="2800" b="1" dirty="0" smtClean="0"/>
              <a:t>Housing Conference</a:t>
            </a:r>
          </a:p>
          <a:p>
            <a:pPr algn="r"/>
            <a:r>
              <a:rPr lang="en-US" sz="2800" b="1" dirty="0" smtClean="0"/>
              <a:t>Dubai Oct. 6, 2013</a:t>
            </a:r>
          </a:p>
          <a:p>
            <a:pPr algn="r"/>
            <a:endParaRPr lang="en-US" dirty="0" smtClean="0"/>
          </a:p>
          <a:p>
            <a:pPr algn="r"/>
            <a:r>
              <a:rPr lang="en-US" sz="3200" dirty="0" err="1" smtClean="0"/>
              <a:t>Zaigham</a:t>
            </a:r>
            <a:r>
              <a:rPr lang="en-US" sz="3200" dirty="0" smtClean="0"/>
              <a:t> M Rizvi</a:t>
            </a:r>
          </a:p>
          <a:p>
            <a:pPr algn="r"/>
            <a:endParaRPr lang="en-US" dirty="0"/>
          </a:p>
          <a:p>
            <a:pPr algn="r"/>
            <a:endParaRPr lang="en-US" sz="2800" b="1" dirty="0" smtClean="0"/>
          </a:p>
          <a:p>
            <a:pPr algn="r"/>
            <a:endParaRPr lang="en-US" sz="2800" b="1" dirty="0" smtClean="0"/>
          </a:p>
          <a:p>
            <a:pPr algn="r"/>
            <a:endParaRPr lang="en-US" dirty="0"/>
          </a:p>
          <a:p>
            <a:pPr algn="r"/>
            <a:endParaRPr lang="en-US" sz="2800" b="1" dirty="0" smtClean="0"/>
          </a:p>
          <a:p>
            <a:pPr algn="r"/>
            <a:endParaRPr lang="en-US" sz="2800" b="1" dirty="0"/>
          </a:p>
        </p:txBody>
      </p:sp>
      <p:pic>
        <p:nvPicPr>
          <p:cNvPr id="4"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38800"/>
            <a:ext cx="2979683" cy="1242848"/>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9683" y="5637638"/>
            <a:ext cx="3048000" cy="124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7684" y="5631830"/>
            <a:ext cx="3124200" cy="1265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3327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Slums Prevalence in Asia</a:t>
            </a:r>
            <a:endParaRPr lang="en-GB" dirty="0">
              <a:solidFill>
                <a:srgbClr val="FFFF00"/>
              </a:solidFill>
            </a:endParaRPr>
          </a:p>
        </p:txBody>
      </p:sp>
      <p:sp>
        <p:nvSpPr>
          <p:cNvPr id="3" name="Content Placeholder 2"/>
          <p:cNvSpPr>
            <a:spLocks noGrp="1"/>
          </p:cNvSpPr>
          <p:nvPr>
            <p:ph idx="1"/>
          </p:nvPr>
        </p:nvSpPr>
        <p:spPr>
          <a:xfrm>
            <a:off x="457200" y="1524000"/>
            <a:ext cx="8229600" cy="4525963"/>
          </a:xfrm>
        </p:spPr>
        <p:txBody>
          <a:bodyPr>
            <a:noAutofit/>
          </a:bodyPr>
          <a:lstStyle/>
          <a:p>
            <a:pPr>
              <a:spcAft>
                <a:spcPts val="600"/>
              </a:spcAft>
            </a:pPr>
            <a:r>
              <a:rPr lang="en-US" sz="1800" b="1" dirty="0" smtClean="0"/>
              <a:t>Afghanistan</a:t>
            </a:r>
            <a:r>
              <a:rPr lang="en-US" sz="1800" dirty="0" smtClean="0"/>
              <a:t>: 80% of Kabul’s population (total 5 </a:t>
            </a:r>
            <a:r>
              <a:rPr lang="en-US" sz="1800" dirty="0" err="1" smtClean="0"/>
              <a:t>mn</a:t>
            </a:r>
            <a:r>
              <a:rPr lang="en-US" sz="1800" dirty="0" smtClean="0"/>
              <a:t>+) live in slums, hill housing or in houses damaged/destroyed during decades of wars</a:t>
            </a:r>
          </a:p>
          <a:p>
            <a:pPr>
              <a:spcAft>
                <a:spcPts val="600"/>
              </a:spcAft>
            </a:pPr>
            <a:r>
              <a:rPr lang="en-US" sz="1800" b="1" dirty="0" smtClean="0"/>
              <a:t>Bangladesh</a:t>
            </a:r>
            <a:r>
              <a:rPr lang="en-US" sz="1800" dirty="0" smtClean="0"/>
              <a:t>: 2,100 slums.  In Dhaka, 2 </a:t>
            </a:r>
            <a:r>
              <a:rPr lang="en-US" sz="1800" dirty="0" err="1" smtClean="0"/>
              <a:t>mn</a:t>
            </a:r>
            <a:r>
              <a:rPr lang="en-US" sz="1800" dirty="0" smtClean="0"/>
              <a:t> people live either in slums or are without any proper shelter </a:t>
            </a:r>
          </a:p>
          <a:p>
            <a:pPr>
              <a:spcAft>
                <a:spcPts val="600"/>
              </a:spcAft>
            </a:pPr>
            <a:r>
              <a:rPr lang="en-US" sz="1800" b="1" dirty="0" smtClean="0"/>
              <a:t>India</a:t>
            </a:r>
            <a:r>
              <a:rPr lang="en-US" sz="1800" dirty="0" smtClean="0"/>
              <a:t>: 52,000 slums provide housing to 8 </a:t>
            </a:r>
            <a:r>
              <a:rPr lang="en-US" sz="1800" dirty="0" err="1" smtClean="0"/>
              <a:t>mn</a:t>
            </a:r>
            <a:r>
              <a:rPr lang="en-US" sz="1800" dirty="0" smtClean="0"/>
              <a:t> people (about 14% of the total urban population)</a:t>
            </a:r>
          </a:p>
          <a:p>
            <a:pPr>
              <a:spcAft>
                <a:spcPts val="600"/>
              </a:spcAft>
            </a:pPr>
            <a:r>
              <a:rPr lang="en-US" sz="1800" b="1" dirty="0" smtClean="0"/>
              <a:t>Pakistan</a:t>
            </a:r>
            <a:r>
              <a:rPr lang="en-US" sz="1800" dirty="0" smtClean="0"/>
              <a:t>: Karachi alone has between 600-800 slums sheltering 7.6 </a:t>
            </a:r>
            <a:r>
              <a:rPr lang="en-US" sz="1800" dirty="0" err="1" smtClean="0"/>
              <a:t>mn</a:t>
            </a:r>
            <a:r>
              <a:rPr lang="en-US" sz="1800" dirty="0" smtClean="0"/>
              <a:t> people (1 million households) out of the total city’s population of 15.1 </a:t>
            </a:r>
            <a:r>
              <a:rPr lang="en-US" sz="1800" dirty="0" err="1" smtClean="0"/>
              <a:t>mn</a:t>
            </a:r>
            <a:r>
              <a:rPr lang="en-US" sz="1800" dirty="0" smtClean="0"/>
              <a:t> people</a:t>
            </a:r>
          </a:p>
          <a:p>
            <a:pPr>
              <a:spcAft>
                <a:spcPts val="600"/>
              </a:spcAft>
            </a:pPr>
            <a:r>
              <a:rPr lang="en-US" sz="1800" b="1" dirty="0" smtClean="0"/>
              <a:t>Sri Lanka</a:t>
            </a:r>
            <a:r>
              <a:rPr lang="en-US" sz="1800" dirty="0" smtClean="0"/>
              <a:t>: A considerable share of the population of Sri Lanka lives in plantations, slums or  shanties</a:t>
            </a:r>
          </a:p>
          <a:p>
            <a:pPr>
              <a:spcAft>
                <a:spcPts val="600"/>
              </a:spcAft>
            </a:pPr>
            <a:r>
              <a:rPr lang="en-US" sz="1800" b="1" dirty="0" smtClean="0"/>
              <a:t>Mongolia</a:t>
            </a:r>
            <a:r>
              <a:rPr lang="en-US" sz="1800" dirty="0" smtClean="0"/>
              <a:t>: 51% of the population residing in temporary ‘</a:t>
            </a:r>
            <a:r>
              <a:rPr lang="en-US" sz="1800" dirty="0" err="1" smtClean="0"/>
              <a:t>ger</a:t>
            </a:r>
            <a:r>
              <a:rPr lang="en-US" sz="1800" dirty="0" smtClean="0"/>
              <a:t>’ dwellings</a:t>
            </a:r>
          </a:p>
          <a:p>
            <a:pPr>
              <a:spcAft>
                <a:spcPts val="600"/>
              </a:spcAft>
            </a:pPr>
            <a:r>
              <a:rPr lang="en-US" sz="1800" b="1" dirty="0" smtClean="0"/>
              <a:t>Indonesia</a:t>
            </a:r>
            <a:r>
              <a:rPr lang="en-US" sz="1800" dirty="0" smtClean="0"/>
              <a:t>: 17.2 </a:t>
            </a:r>
            <a:r>
              <a:rPr lang="en-US" sz="1800" dirty="0" err="1" smtClean="0"/>
              <a:t>mn</a:t>
            </a:r>
            <a:r>
              <a:rPr lang="en-US" sz="1800" dirty="0" smtClean="0"/>
              <a:t> families live in approximately 10,000 slum areas</a:t>
            </a:r>
          </a:p>
        </p:txBody>
      </p:sp>
      <p:sp>
        <p:nvSpPr>
          <p:cNvPr id="12" name="Slide Number Placeholder 11"/>
          <p:cNvSpPr>
            <a:spLocks noGrp="1"/>
          </p:cNvSpPr>
          <p:nvPr>
            <p:ph type="sldNum" sz="quarter" idx="12"/>
          </p:nvPr>
        </p:nvSpPr>
        <p:spPr/>
        <p:txBody>
          <a:bodyPr/>
          <a:lstStyle/>
          <a:p>
            <a:fld id="{0D03FCAF-3107-4F14-97F4-3C7779A2A693}"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0413751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208366"/>
            <a:ext cx="8686800" cy="900336"/>
          </a:xfrm>
        </p:spPr>
        <p:txBody>
          <a:bodyPr>
            <a:normAutofit fontScale="90000"/>
          </a:bodyPr>
          <a:lstStyle/>
          <a:p>
            <a:r>
              <a:rPr lang="en-US" b="1" dirty="0">
                <a:solidFill>
                  <a:srgbClr val="FFFF00"/>
                </a:solidFill>
              </a:rPr>
              <a:t>Urban Realities – A glimpse into reality</a:t>
            </a:r>
            <a:endParaRPr lang="en-GB" b="1" dirty="0">
              <a:solidFill>
                <a:srgbClr val="FFFF00"/>
              </a:solidFill>
            </a:endParaRPr>
          </a:p>
        </p:txBody>
      </p:sp>
      <p:pic>
        <p:nvPicPr>
          <p:cNvPr id="4" name="Content Placeholder 3" descr="http://t1.gstatic.com/images?q=tbn:ANd9GcSjfLWKavZeM7etSo4VBTcuW5uEErRhDKSD9OQyUKIRpynVShrl">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1340768"/>
            <a:ext cx="4252664" cy="2545432"/>
          </a:xfrm>
          <a:prstGeom prst="rect">
            <a:avLst/>
          </a:prstGeom>
          <a:noFill/>
          <a:ln>
            <a:noFill/>
          </a:ln>
        </p:spPr>
      </p:pic>
      <p:pic>
        <p:nvPicPr>
          <p:cNvPr id="5" name="Picture 4" descr="http://t2.gstatic.com/images?q=tbn:ANd9GcSQRR1880xJsUkaMWYJ7mTbtvIXHxtmrYK7LdSPCXfsmM5rIuvN">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772025" y="1340768"/>
            <a:ext cx="4078061" cy="2545431"/>
          </a:xfrm>
          <a:prstGeom prst="rect">
            <a:avLst/>
          </a:prstGeom>
          <a:noFill/>
          <a:ln>
            <a:noFill/>
          </a:ln>
        </p:spPr>
      </p:pic>
      <p:pic>
        <p:nvPicPr>
          <p:cNvPr id="6" name="Picture 5" descr="http://t3.gstatic.com/images?q=tbn:ANd9GcTkCoXHombSiQqy1x3w6C1ZX-dgZY9COZhbZMzFiSHPr4n5SwCN">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395536" y="4052887"/>
            <a:ext cx="4252664" cy="2616473"/>
          </a:xfrm>
          <a:prstGeom prst="rect">
            <a:avLst/>
          </a:prstGeom>
          <a:noFill/>
          <a:ln>
            <a:noFill/>
          </a:ln>
        </p:spPr>
      </p:pic>
      <p:pic>
        <p:nvPicPr>
          <p:cNvPr id="7" name="Picture 6" descr="navimumbai_slu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72025" y="4052887"/>
            <a:ext cx="4078061" cy="26164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395536" y="1124744"/>
            <a:ext cx="8454550" cy="0"/>
          </a:xfrm>
          <a:prstGeom prst="line">
            <a:avLst/>
          </a:prstGeom>
          <a:ln w="25400" cmpd="thinThick">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6471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Characteristics of slums</a:t>
            </a:r>
            <a:endParaRPr lang="en-US" dirty="0">
              <a:solidFill>
                <a:srgbClr val="FFFF00"/>
              </a:solidFill>
            </a:endParaRPr>
          </a:p>
        </p:txBody>
      </p:sp>
      <p:sp>
        <p:nvSpPr>
          <p:cNvPr id="3" name="Content Placeholder 2"/>
          <p:cNvSpPr>
            <a:spLocks noGrp="1"/>
          </p:cNvSpPr>
          <p:nvPr>
            <p:ph idx="1"/>
          </p:nvPr>
        </p:nvSpPr>
        <p:spPr>
          <a:xfrm>
            <a:off x="457200" y="1600200"/>
            <a:ext cx="8229600" cy="5105400"/>
          </a:xfrm>
        </p:spPr>
        <p:txBody>
          <a:bodyPr>
            <a:normAutofit fontScale="62500" lnSpcReduction="20000"/>
          </a:bodyPr>
          <a:lstStyle/>
          <a:p>
            <a:pPr lvl="0">
              <a:lnSpc>
                <a:spcPct val="110000"/>
              </a:lnSpc>
            </a:pPr>
            <a:r>
              <a:rPr lang="en-US" sz="3100" dirty="0"/>
              <a:t>Poor structural quality and </a:t>
            </a:r>
            <a:r>
              <a:rPr lang="en-US" sz="3100" dirty="0" smtClean="0"/>
              <a:t>non-durability </a:t>
            </a:r>
            <a:r>
              <a:rPr lang="en-US" sz="3100" dirty="0"/>
              <a:t>of housing</a:t>
            </a:r>
          </a:p>
          <a:p>
            <a:pPr lvl="0">
              <a:lnSpc>
                <a:spcPct val="110000"/>
              </a:lnSpc>
            </a:pPr>
            <a:r>
              <a:rPr lang="en-US" sz="3100" dirty="0"/>
              <a:t>Insufficient </a:t>
            </a:r>
            <a:r>
              <a:rPr lang="en-US" sz="3100" dirty="0" smtClean="0"/>
              <a:t>living areas and indecent living conditions</a:t>
            </a:r>
          </a:p>
          <a:p>
            <a:pPr lvl="0">
              <a:lnSpc>
                <a:spcPct val="110000"/>
              </a:lnSpc>
            </a:pPr>
            <a:r>
              <a:rPr lang="en-US" sz="3100" dirty="0" smtClean="0"/>
              <a:t>In </a:t>
            </a:r>
            <a:r>
              <a:rPr lang="en-US" sz="3100" dirty="0" err="1" smtClean="0"/>
              <a:t>Kibera</a:t>
            </a:r>
            <a:r>
              <a:rPr lang="en-US" sz="3100" dirty="0" smtClean="0"/>
              <a:t>-Nairobi, at times, on a 40 Sq</a:t>
            </a:r>
            <a:r>
              <a:rPr lang="en-US" sz="3100" dirty="0"/>
              <a:t>.</a:t>
            </a:r>
            <a:r>
              <a:rPr lang="en-US" sz="3100" dirty="0" smtClean="0"/>
              <a:t>mt plot, three bedrooms accommodate three families,  with an average persons/room density of 6+</a:t>
            </a:r>
          </a:p>
          <a:p>
            <a:pPr lvl="0">
              <a:lnSpc>
                <a:spcPct val="110000"/>
              </a:lnSpc>
            </a:pPr>
            <a:r>
              <a:rPr lang="en-US" sz="3100" dirty="0" smtClean="0"/>
              <a:t>Situation is similar in slums of Afghanistan, India, Pakistan, Bangladesh and many other countries of Asia-Pacific</a:t>
            </a:r>
            <a:endParaRPr lang="en-US" sz="3100" dirty="0"/>
          </a:p>
          <a:p>
            <a:pPr lvl="0">
              <a:lnSpc>
                <a:spcPct val="110000"/>
              </a:lnSpc>
            </a:pPr>
            <a:r>
              <a:rPr lang="en-US" sz="3100" dirty="0"/>
              <a:t>Lack of secure </a:t>
            </a:r>
            <a:r>
              <a:rPr lang="en-US" sz="3100" dirty="0" smtClean="0"/>
              <a:t>tenure, thus no motivation to make improvement in the shelter</a:t>
            </a:r>
            <a:endParaRPr lang="en-US" sz="3100" dirty="0"/>
          </a:p>
          <a:p>
            <a:pPr lvl="0">
              <a:lnSpc>
                <a:spcPct val="110000"/>
              </a:lnSpc>
            </a:pPr>
            <a:r>
              <a:rPr lang="en-US" sz="3100" dirty="0"/>
              <a:t>Poor access to </a:t>
            </a:r>
            <a:r>
              <a:rPr lang="en-US" sz="3100" dirty="0" smtClean="0"/>
              <a:t>water, sanitation, sewerage </a:t>
            </a:r>
            <a:r>
              <a:rPr lang="en-US" sz="3100" dirty="0" err="1" smtClean="0"/>
              <a:t>etc</a:t>
            </a:r>
            <a:endParaRPr lang="en-US" sz="3100" dirty="0" smtClean="0"/>
          </a:p>
          <a:p>
            <a:pPr lvl="0">
              <a:lnSpc>
                <a:spcPct val="110000"/>
              </a:lnSpc>
            </a:pPr>
            <a:r>
              <a:rPr lang="en-US" sz="3200" dirty="0"/>
              <a:t>Diseases like cholera, pneumonia, malaria</a:t>
            </a:r>
            <a:r>
              <a:rPr lang="en-US" sz="3200" dirty="0" smtClean="0"/>
              <a:t>, HIV </a:t>
            </a:r>
            <a:r>
              <a:rPr lang="en-US" sz="3200" dirty="0"/>
              <a:t>and </a:t>
            </a:r>
            <a:r>
              <a:rPr lang="en-US" sz="3200" dirty="0" smtClean="0"/>
              <a:t>diarrhea </a:t>
            </a:r>
            <a:r>
              <a:rPr lang="en-US" sz="3200" dirty="0"/>
              <a:t>are prevalent in many slums</a:t>
            </a:r>
            <a:endParaRPr lang="en-US" sz="3100" dirty="0"/>
          </a:p>
          <a:p>
            <a:pPr>
              <a:lnSpc>
                <a:spcPct val="110000"/>
              </a:lnSpc>
            </a:pPr>
            <a:r>
              <a:rPr lang="en-US" sz="3100" dirty="0" smtClean="0"/>
              <a:t>A </a:t>
            </a:r>
            <a:r>
              <a:rPr lang="en-US" sz="3100" dirty="0"/>
              <a:t>slum is more than an area of concentrated poverty; it is an area of physical </a:t>
            </a:r>
            <a:r>
              <a:rPr lang="en-US" dirty="0"/>
              <a:t>and social </a:t>
            </a:r>
            <a:r>
              <a:rPr lang="en-US" dirty="0" smtClean="0"/>
              <a:t>deterioration</a:t>
            </a:r>
          </a:p>
          <a:p>
            <a:pPr>
              <a:lnSpc>
                <a:spcPct val="110000"/>
              </a:lnSpc>
            </a:pPr>
            <a:r>
              <a:rPr lang="en-US" dirty="0" smtClean="0"/>
              <a:t>High crime rates. </a:t>
            </a:r>
            <a:r>
              <a:rPr lang="en-US" sz="3200" dirty="0" smtClean="0"/>
              <a:t>Slum </a:t>
            </a:r>
            <a:r>
              <a:rPr lang="en-US" sz="3200" dirty="0"/>
              <a:t>dwellers are considered to be involved in serious </a:t>
            </a:r>
            <a:r>
              <a:rPr lang="en-US" sz="3200" dirty="0" smtClean="0"/>
              <a:t>crimes like drug </a:t>
            </a:r>
            <a:r>
              <a:rPr lang="en-US" sz="3200" dirty="0"/>
              <a:t>and alcohol abuse, juvenile delinquency, gang </a:t>
            </a:r>
            <a:r>
              <a:rPr lang="en-US" sz="3200" dirty="0" smtClean="0"/>
              <a:t>violence etc.</a:t>
            </a:r>
            <a:endParaRPr lang="en-US" sz="3200" dirty="0"/>
          </a:p>
          <a:p>
            <a:pPr>
              <a:lnSpc>
                <a:spcPct val="110000"/>
              </a:lnSpc>
            </a:pPr>
            <a:endParaRPr lang="en-US" dirty="0" smtClean="0"/>
          </a:p>
          <a:p>
            <a:pPr>
              <a:lnSpc>
                <a:spcPct val="110000"/>
              </a:lnSpc>
            </a:pPr>
            <a:endParaRPr lang="en-US" dirty="0"/>
          </a:p>
        </p:txBody>
      </p:sp>
    </p:spTree>
    <p:extLst>
      <p:ext uri="{BB962C8B-B14F-4D97-AF65-F5344CB8AC3E}">
        <p14:creationId xmlns:p14="http://schemas.microsoft.com/office/powerpoint/2010/main" val="4011300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Biggest slums around the world</a:t>
            </a:r>
            <a:endParaRPr lang="en-US" dirty="0">
              <a:solidFill>
                <a:srgbClr val="FFFF00"/>
              </a:solidFill>
            </a:endParaRPr>
          </a:p>
        </p:txBody>
      </p:sp>
      <p:sp>
        <p:nvSpPr>
          <p:cNvPr id="3" name="Content Placeholder 2"/>
          <p:cNvSpPr>
            <a:spLocks noGrp="1"/>
          </p:cNvSpPr>
          <p:nvPr>
            <p:ph idx="1"/>
          </p:nvPr>
        </p:nvSpPr>
        <p:spPr>
          <a:xfrm>
            <a:off x="533400" y="1600200"/>
            <a:ext cx="8229600" cy="4854608"/>
          </a:xfrm>
        </p:spPr>
        <p:txBody>
          <a:bodyPr/>
          <a:lstStyle/>
          <a:p>
            <a:pPr marL="0" indent="0">
              <a:buNone/>
            </a:pPr>
            <a:r>
              <a:rPr lang="en-US" sz="2400" dirty="0" smtClean="0"/>
              <a:t>Some of these slums are:</a:t>
            </a:r>
          </a:p>
          <a:p>
            <a:r>
              <a:rPr lang="en-US" sz="2400" dirty="0"/>
              <a:t>DHARAVI SLUM IN MUMBAI, </a:t>
            </a:r>
            <a:r>
              <a:rPr lang="en-US" sz="2400" dirty="0" smtClean="0"/>
              <a:t>INDIA</a:t>
            </a:r>
          </a:p>
          <a:p>
            <a:r>
              <a:rPr lang="en-US" sz="2400" dirty="0"/>
              <a:t>ORANGI TOWN, </a:t>
            </a:r>
            <a:r>
              <a:rPr lang="en-US" sz="2400" dirty="0" smtClean="0"/>
              <a:t>KARACHI, PAKISTAN</a:t>
            </a:r>
          </a:p>
          <a:p>
            <a:r>
              <a:rPr lang="en-US" sz="2400" dirty="0"/>
              <a:t>KIBERA SLUM, NAIROBI, </a:t>
            </a:r>
            <a:r>
              <a:rPr lang="en-US" sz="2400" dirty="0" smtClean="0"/>
              <a:t>AFRICA</a:t>
            </a:r>
          </a:p>
          <a:p>
            <a:r>
              <a:rPr lang="en-US" sz="2400" dirty="0" smtClean="0"/>
              <a:t>Favela (Slums) of RIO </a:t>
            </a:r>
            <a:r>
              <a:rPr lang="en-US" sz="2400" dirty="0"/>
              <a:t>DE JANEIRO, </a:t>
            </a:r>
            <a:r>
              <a:rPr lang="en-US" sz="2400" dirty="0" smtClean="0"/>
              <a:t>BRAZIL</a:t>
            </a:r>
          </a:p>
          <a:p>
            <a:r>
              <a:rPr lang="en-US" sz="2400" dirty="0" smtClean="0"/>
              <a:t>KABUL, AFGHANISTAN</a:t>
            </a:r>
          </a:p>
          <a:p>
            <a:r>
              <a:rPr lang="en-US" sz="2400" dirty="0" smtClean="0"/>
              <a:t>DZERZHINSK</a:t>
            </a:r>
            <a:r>
              <a:rPr lang="en-US" sz="2400" dirty="0"/>
              <a:t>, </a:t>
            </a:r>
            <a:r>
              <a:rPr lang="en-US" sz="2400" dirty="0" smtClean="0"/>
              <a:t>RUSSIA</a:t>
            </a:r>
          </a:p>
          <a:p>
            <a:pPr marL="64008" indent="0">
              <a:buNone/>
            </a:pPr>
            <a:r>
              <a:rPr lang="en-US" sz="2400" dirty="0"/>
              <a:t/>
            </a:r>
            <a:br>
              <a:rPr lang="en-US" sz="2400" dirty="0"/>
            </a:br>
            <a:endParaRPr lang="en-US" sz="2400" dirty="0" smtClean="0"/>
          </a:p>
          <a:p>
            <a:endParaRPr lang="en-US" dirty="0"/>
          </a:p>
        </p:txBody>
      </p:sp>
      <p:sp>
        <p:nvSpPr>
          <p:cNvPr id="4" name="TextBox 3"/>
          <p:cNvSpPr txBox="1"/>
          <p:nvPr/>
        </p:nvSpPr>
        <p:spPr>
          <a:xfrm>
            <a:off x="609600" y="6308725"/>
            <a:ext cx="8077200" cy="338554"/>
          </a:xfrm>
          <a:prstGeom prst="rect">
            <a:avLst/>
          </a:prstGeom>
          <a:noFill/>
        </p:spPr>
        <p:txBody>
          <a:bodyPr wrap="square" rtlCol="0">
            <a:spAutoFit/>
          </a:bodyPr>
          <a:lstStyle/>
          <a:p>
            <a:r>
              <a:rPr lang="en-US" sz="1600" i="1" dirty="0" smtClean="0">
                <a:latin typeface="Arial" pitchFamily="34" charset="0"/>
                <a:cs typeface="Arial" pitchFamily="34" charset="0"/>
              </a:rPr>
              <a:t>*Source</a:t>
            </a:r>
            <a:r>
              <a:rPr lang="en-US" sz="1600" i="1" dirty="0">
                <a:latin typeface="Arial" pitchFamily="34" charset="0"/>
                <a:cs typeface="Arial" pitchFamily="34" charset="0"/>
              </a:rPr>
              <a:t>: </a:t>
            </a:r>
            <a:r>
              <a:rPr lang="en-US" sz="1600" i="1" u="sng" dirty="0">
                <a:latin typeface="Arial" pitchFamily="34" charset="0"/>
                <a:cs typeface="Arial" pitchFamily="34" charset="0"/>
              </a:rPr>
              <a:t>http://factspy.net/biggest-and-dirtiest-slums-from-around-the-world/</a:t>
            </a:r>
            <a:endParaRPr lang="en-US" sz="1600" i="1" dirty="0">
              <a:latin typeface="Arial" pitchFamily="34" charset="0"/>
              <a:cs typeface="Arial" pitchFamily="34" charset="0"/>
            </a:endParaRPr>
          </a:p>
        </p:txBody>
      </p:sp>
    </p:spTree>
    <p:extLst>
      <p:ext uri="{BB962C8B-B14F-4D97-AF65-F5344CB8AC3E}">
        <p14:creationId xmlns:p14="http://schemas.microsoft.com/office/powerpoint/2010/main" val="1360076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914400"/>
          </a:xfrm>
        </p:spPr>
        <p:txBody>
          <a:bodyPr>
            <a:normAutofit fontScale="90000"/>
          </a:bodyPr>
          <a:lstStyle/>
          <a:p>
            <a:r>
              <a:rPr lang="en-US" sz="3600" b="1" dirty="0" smtClean="0"/>
              <a:t/>
            </a:r>
            <a:br>
              <a:rPr lang="en-US" sz="3600" b="1" dirty="0" smtClean="0"/>
            </a:br>
            <a:r>
              <a:rPr lang="en-US" sz="3600" b="1" dirty="0" smtClean="0">
                <a:solidFill>
                  <a:srgbClr val="FFFF00"/>
                </a:solidFill>
              </a:rPr>
              <a:t>Dharavi Slum in Mumbai, India</a:t>
            </a:r>
            <a:r>
              <a:rPr lang="en-US" dirty="0">
                <a:solidFill>
                  <a:srgbClr val="FFFF00"/>
                </a:solidFill>
              </a:rPr>
              <a:t/>
            </a:r>
            <a:br>
              <a:rPr lang="en-US" dirty="0">
                <a:solidFill>
                  <a:srgbClr val="FFFF00"/>
                </a:solidFill>
              </a:rPr>
            </a:br>
            <a:endParaRPr lang="en-US" dirty="0">
              <a:solidFill>
                <a:srgbClr val="FFFF00"/>
              </a:solidFill>
            </a:endParaRPr>
          </a:p>
        </p:txBody>
      </p:sp>
      <p:sp>
        <p:nvSpPr>
          <p:cNvPr id="3" name="Content Placeholder 2"/>
          <p:cNvSpPr>
            <a:spLocks noGrp="1"/>
          </p:cNvSpPr>
          <p:nvPr>
            <p:ph idx="1"/>
          </p:nvPr>
        </p:nvSpPr>
        <p:spPr>
          <a:xfrm>
            <a:off x="381000" y="1447800"/>
            <a:ext cx="8229600" cy="5059363"/>
          </a:xfrm>
        </p:spPr>
        <p:txBody>
          <a:bodyPr>
            <a:normAutofit fontScale="92500" lnSpcReduction="20000"/>
          </a:bodyPr>
          <a:lstStyle/>
          <a:p>
            <a:pPr>
              <a:lnSpc>
                <a:spcPct val="110000"/>
              </a:lnSpc>
            </a:pPr>
            <a:r>
              <a:rPr lang="en-US" sz="2200" dirty="0" smtClean="0"/>
              <a:t>Mumbai slum </a:t>
            </a:r>
            <a:r>
              <a:rPr lang="en-US" sz="2200" b="1" i="1" dirty="0" smtClean="0"/>
              <a:t>Dharavi</a:t>
            </a:r>
            <a:r>
              <a:rPr lang="en-US" sz="2200" dirty="0" smtClean="0"/>
              <a:t> in India is one of the biggest in the world. It used to be the largest slum in Mumbai at one time, but as of 2011, there are four other slums in Mumbai appearing to be larger than Dharavi.</a:t>
            </a:r>
          </a:p>
          <a:p>
            <a:r>
              <a:rPr lang="en-US" sz="2200" dirty="0" smtClean="0"/>
              <a:t>Poverty, alongside increasing crime, unhygienic conditions, pollution, black spots,  illegal business, drugs, prostitution, women crime,  drug trafficking, child labor and abuse,  diseases, AIDS*</a:t>
            </a:r>
          </a:p>
          <a:p>
            <a:r>
              <a:rPr lang="en-US" sz="2200" dirty="0" smtClean="0"/>
              <a:t>Dharavi’s 600,000-1,000,000 persons inhabit 0.67 square miles. </a:t>
            </a:r>
          </a:p>
          <a:p>
            <a:r>
              <a:rPr lang="en-US" sz="2200" dirty="0" smtClean="0"/>
              <a:t>Dharavi household industry exports goods around the world.</a:t>
            </a:r>
            <a:r>
              <a:rPr lang="en-US" sz="2200" baseline="30000" dirty="0"/>
              <a:t> </a:t>
            </a:r>
            <a:r>
              <a:rPr lang="en-US" sz="2200" dirty="0" smtClean="0"/>
              <a:t>The total (and largely informal) turnover is estimated to be between US$500-650 million per year. Actual may be more, since a large section of produce is sold to large scale exports.</a:t>
            </a:r>
          </a:p>
          <a:p>
            <a:r>
              <a:rPr lang="en-US" sz="2200" dirty="0"/>
              <a:t>As of November 2006 there was only one toilet per 1,440 residents in Dharavi</a:t>
            </a:r>
          </a:p>
          <a:p>
            <a:r>
              <a:rPr lang="en-US" sz="2200" dirty="0"/>
              <a:t>The main </a:t>
            </a:r>
            <a:r>
              <a:rPr lang="en-US" sz="2200" dirty="0" smtClean="0"/>
              <a:t>trade/handicrafts, </a:t>
            </a:r>
            <a:r>
              <a:rPr lang="en-US" sz="2200" dirty="0"/>
              <a:t>and migrants who </a:t>
            </a:r>
            <a:r>
              <a:rPr lang="en-US" sz="2200" dirty="0" smtClean="0"/>
              <a:t>brought </a:t>
            </a:r>
            <a:r>
              <a:rPr lang="en-US" sz="2200" dirty="0"/>
              <a:t>them </a:t>
            </a:r>
            <a:r>
              <a:rPr lang="en-US" sz="2200" dirty="0" smtClean="0"/>
              <a:t>here </a:t>
            </a:r>
            <a:r>
              <a:rPr lang="en-US" sz="2200" dirty="0"/>
              <a:t>in </a:t>
            </a:r>
            <a:r>
              <a:rPr lang="en-US" sz="2200" dirty="0" smtClean="0"/>
              <a:t>Dharavi, </a:t>
            </a:r>
            <a:r>
              <a:rPr lang="en-US" sz="2200" dirty="0"/>
              <a:t>are Pottery (</a:t>
            </a:r>
            <a:r>
              <a:rPr lang="en-US" sz="2200" dirty="0" err="1" smtClean="0"/>
              <a:t>Gujratis</a:t>
            </a:r>
            <a:r>
              <a:rPr lang="en-US" sz="2200" dirty="0"/>
              <a:t>), Tannery (Tamils), Garments (UP</a:t>
            </a:r>
            <a:r>
              <a:rPr lang="en-US" sz="2200" dirty="0" smtClean="0"/>
              <a:t>)</a:t>
            </a:r>
            <a:endParaRPr lang="en-US" sz="2200" dirty="0"/>
          </a:p>
          <a:p>
            <a:endParaRPr lang="en-US" sz="2400" dirty="0" smtClean="0"/>
          </a:p>
          <a:p>
            <a:endParaRPr lang="en-US" sz="2400" dirty="0" smtClean="0"/>
          </a:p>
          <a:p>
            <a:endParaRPr lang="en-US" sz="2400" dirty="0"/>
          </a:p>
        </p:txBody>
      </p:sp>
      <p:sp>
        <p:nvSpPr>
          <p:cNvPr id="4" name="TextBox 3"/>
          <p:cNvSpPr txBox="1"/>
          <p:nvPr/>
        </p:nvSpPr>
        <p:spPr>
          <a:xfrm>
            <a:off x="838200" y="6336268"/>
            <a:ext cx="7848600" cy="369332"/>
          </a:xfrm>
          <a:prstGeom prst="rect">
            <a:avLst/>
          </a:prstGeom>
          <a:noFill/>
        </p:spPr>
        <p:txBody>
          <a:bodyPr wrap="square" rtlCol="0">
            <a:spAutoFit/>
          </a:bodyPr>
          <a:lstStyle/>
          <a:p>
            <a:r>
              <a:rPr lang="en-US" dirty="0"/>
              <a:t>*</a:t>
            </a:r>
            <a:r>
              <a:rPr lang="en-US" sz="1600" i="1" dirty="0">
                <a:latin typeface="Arial" pitchFamily="34" charset="0"/>
                <a:cs typeface="Arial" pitchFamily="34" charset="0"/>
              </a:rPr>
              <a:t>Source: </a:t>
            </a:r>
            <a:r>
              <a:rPr lang="en-US" sz="1600" i="1" u="sng" dirty="0">
                <a:latin typeface="Arial" pitchFamily="34" charset="0"/>
                <a:cs typeface="Arial" pitchFamily="34" charset="0"/>
              </a:rPr>
              <a:t>http://factspy.net/biggest-and-dirtiest-slums-from-around-the-world/</a:t>
            </a:r>
            <a:endParaRPr lang="en-US" sz="1600" i="1" dirty="0">
              <a:latin typeface="Arial" pitchFamily="34" charset="0"/>
              <a:cs typeface="Arial" pitchFamily="34" charset="0"/>
            </a:endParaRPr>
          </a:p>
        </p:txBody>
      </p:sp>
    </p:spTree>
    <p:extLst>
      <p:ext uri="{BB962C8B-B14F-4D97-AF65-F5344CB8AC3E}">
        <p14:creationId xmlns:p14="http://schemas.microsoft.com/office/powerpoint/2010/main" val="1445051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solidFill>
                  <a:srgbClr val="FFFF00"/>
                </a:solidFill>
              </a:rPr>
              <a:t>Dharavi</a:t>
            </a:r>
            <a:r>
              <a:rPr lang="en-US" sz="3200" dirty="0" smtClean="0">
                <a:solidFill>
                  <a:srgbClr val="FFFF00"/>
                </a:solidFill>
              </a:rPr>
              <a:t>-Mumbai </a:t>
            </a:r>
            <a:endParaRPr lang="en-US" sz="3200" dirty="0">
              <a:solidFill>
                <a:srgbClr val="FFFF00"/>
              </a:solidFill>
            </a:endParaRPr>
          </a:p>
        </p:txBody>
      </p:sp>
      <p:pic>
        <p:nvPicPr>
          <p:cNvPr id="4" name="yui_3_7_2_1_1378263495247_28914" descr="slums07 10 Biggest Slums Around The World"/>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199" y="1524000"/>
            <a:ext cx="4050323" cy="2720091"/>
          </a:xfrm>
          <a:prstGeom prst="rect">
            <a:avLst/>
          </a:prstGeom>
          <a:noFill/>
          <a:ln>
            <a:no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337" y="4320290"/>
            <a:ext cx="4196863" cy="246151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7522" y="4320290"/>
            <a:ext cx="4103077" cy="246151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7524" y="1524000"/>
            <a:ext cx="4103076" cy="2720091"/>
          </a:xfrm>
          <a:prstGeom prst="rect">
            <a:avLst/>
          </a:prstGeom>
        </p:spPr>
      </p:pic>
    </p:spTree>
    <p:extLst>
      <p:ext uri="{BB962C8B-B14F-4D97-AF65-F5344CB8AC3E}">
        <p14:creationId xmlns:p14="http://schemas.microsoft.com/office/powerpoint/2010/main" val="7809807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875" y="304800"/>
            <a:ext cx="8229600" cy="1133126"/>
          </a:xfrm>
        </p:spPr>
        <p:txBody>
          <a:bodyPr/>
          <a:lstStyle/>
          <a:p>
            <a:r>
              <a:rPr lang="en-US" dirty="0" smtClean="0">
                <a:solidFill>
                  <a:srgbClr val="FFFF00"/>
                </a:solidFill>
              </a:rPr>
              <a:t>Dharavi - Mumbai</a:t>
            </a:r>
            <a:endParaRPr lang="en-US" dirty="0">
              <a:solidFill>
                <a:srgbClr val="FFFF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199" y="1447800"/>
            <a:ext cx="4267199" cy="25908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447799"/>
            <a:ext cx="3962401" cy="259318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268" y="4114800"/>
            <a:ext cx="4270131" cy="25146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4114800"/>
            <a:ext cx="3962401" cy="2514600"/>
          </a:xfrm>
          <a:prstGeom prst="rect">
            <a:avLst/>
          </a:prstGeom>
        </p:spPr>
      </p:pic>
    </p:spTree>
    <p:extLst>
      <p:ext uri="{BB962C8B-B14F-4D97-AF65-F5344CB8AC3E}">
        <p14:creationId xmlns:p14="http://schemas.microsoft.com/office/powerpoint/2010/main" val="39520516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FF00"/>
                </a:solidFill>
              </a:rPr>
              <a:t>Orangi Town - Karachi Pakistan</a:t>
            </a:r>
            <a:endParaRPr lang="en-US" dirty="0">
              <a:solidFill>
                <a:srgbClr val="FFFF00"/>
              </a:solidFill>
            </a:endParaRPr>
          </a:p>
        </p:txBody>
      </p:sp>
      <p:sp>
        <p:nvSpPr>
          <p:cNvPr id="3" name="Content Placeholder 2"/>
          <p:cNvSpPr>
            <a:spLocks noGrp="1"/>
          </p:cNvSpPr>
          <p:nvPr>
            <p:ph idx="1"/>
          </p:nvPr>
        </p:nvSpPr>
        <p:spPr>
          <a:xfrm>
            <a:off x="457200" y="1371600"/>
            <a:ext cx="8229600" cy="4919540"/>
          </a:xfrm>
        </p:spPr>
        <p:txBody>
          <a:bodyPr>
            <a:normAutofit fontScale="77500" lnSpcReduction="20000"/>
          </a:bodyPr>
          <a:lstStyle/>
          <a:p>
            <a:pPr>
              <a:lnSpc>
                <a:spcPct val="115000"/>
              </a:lnSpc>
            </a:pPr>
            <a:r>
              <a:rPr lang="en-US" sz="2400" dirty="0"/>
              <a:t>Orangi Town is a town in the northwestern part of Karachi, Sindh, </a:t>
            </a:r>
            <a:r>
              <a:rPr lang="en-US" sz="2400" dirty="0" smtClean="0"/>
              <a:t>Pakistan, spreading over </a:t>
            </a:r>
            <a:r>
              <a:rPr lang="en-US" sz="2400" dirty="0"/>
              <a:t>22 square </a:t>
            </a:r>
            <a:r>
              <a:rPr lang="en-US" sz="2400" dirty="0" smtClean="0"/>
              <a:t>miles</a:t>
            </a:r>
          </a:p>
          <a:p>
            <a:r>
              <a:rPr lang="en-US" sz="2400" dirty="0" smtClean="0"/>
              <a:t>Orangi </a:t>
            </a:r>
            <a:r>
              <a:rPr lang="en-US" sz="2400" dirty="0"/>
              <a:t>town has a population of approximately 2.5 million although government records report </a:t>
            </a:r>
            <a:r>
              <a:rPr lang="en-US" sz="2400" dirty="0" smtClean="0"/>
              <a:t>720,000 inhabitants (</a:t>
            </a:r>
            <a:r>
              <a:rPr lang="en-US" sz="2400" dirty="0"/>
              <a:t>1998 </a:t>
            </a:r>
            <a:r>
              <a:rPr lang="en-US" sz="2400" dirty="0" smtClean="0"/>
              <a:t>census). </a:t>
            </a:r>
            <a:r>
              <a:rPr lang="en-US" sz="2400" dirty="0"/>
              <a:t>It could be the largest slum in Asia, possibly surpassing Mumbai’s Dharavi in terms of </a:t>
            </a:r>
            <a:r>
              <a:rPr lang="en-US" sz="2400" dirty="0" smtClean="0"/>
              <a:t>population.</a:t>
            </a:r>
          </a:p>
          <a:p>
            <a:r>
              <a:rPr lang="en-US" sz="2400" dirty="0"/>
              <a:t>The population began to grow from 1965 onwards as a residential extension to the Sindh Industrial and Trading Estate (</a:t>
            </a:r>
            <a:r>
              <a:rPr lang="en-US" sz="2400" dirty="0" smtClean="0"/>
              <a:t>SITE)</a:t>
            </a:r>
          </a:p>
          <a:p>
            <a:r>
              <a:rPr lang="en-US" sz="2400" dirty="0" smtClean="0"/>
              <a:t>Orangi also comprises of several </a:t>
            </a:r>
            <a:r>
              <a:rPr lang="en-US" sz="2400" dirty="0"/>
              <a:t>new developed middle class areas and housing-societies </a:t>
            </a:r>
            <a:r>
              <a:rPr lang="en-US" sz="2400" dirty="0" smtClean="0"/>
              <a:t>that are </a:t>
            </a:r>
            <a:r>
              <a:rPr lang="en-US" sz="2400" dirty="0"/>
              <a:t>still considered slums for statistical </a:t>
            </a:r>
            <a:r>
              <a:rPr lang="en-US" sz="2400" dirty="0" smtClean="0"/>
              <a:t>purposes, since they </a:t>
            </a:r>
            <a:r>
              <a:rPr lang="en-US" sz="2400" dirty="0"/>
              <a:t>lack </a:t>
            </a:r>
            <a:r>
              <a:rPr lang="en-US" sz="2400" dirty="0" smtClean="0"/>
              <a:t>basic </a:t>
            </a:r>
            <a:r>
              <a:rPr lang="en-US" sz="2400" dirty="0"/>
              <a:t>facilities that are provided to most </a:t>
            </a:r>
            <a:r>
              <a:rPr lang="en-US" sz="2400" dirty="0" smtClean="0"/>
              <a:t>homes.</a:t>
            </a:r>
          </a:p>
          <a:p>
            <a:r>
              <a:rPr lang="en-US" sz="2400" dirty="0" smtClean="0"/>
              <a:t>Orangi received the world’s attention when </a:t>
            </a:r>
            <a:r>
              <a:rPr lang="en-US" sz="2400" dirty="0"/>
              <a:t>local community financed, designed and built their own low-cost sewerage </a:t>
            </a:r>
            <a:r>
              <a:rPr lang="en-US" sz="2400" dirty="0" smtClean="0"/>
              <a:t>system, since the city municipality refused </a:t>
            </a:r>
            <a:r>
              <a:rPr lang="en-US" sz="2400" dirty="0"/>
              <a:t>to allow the sewer system to be connected to the existing city sewers </a:t>
            </a:r>
            <a:r>
              <a:rPr lang="en-US" sz="2400" dirty="0" smtClean="0"/>
              <a:t>due to </a:t>
            </a:r>
            <a:r>
              <a:rPr lang="en-US" sz="2400" dirty="0" err="1"/>
              <a:t>Orangi's</a:t>
            </a:r>
            <a:r>
              <a:rPr lang="en-US" sz="2400" dirty="0"/>
              <a:t> </a:t>
            </a:r>
            <a:r>
              <a:rPr lang="en-US" sz="2400" dirty="0" smtClean="0"/>
              <a:t>unauthorized </a:t>
            </a:r>
            <a:r>
              <a:rPr lang="en-US" sz="2400" dirty="0"/>
              <a:t>status </a:t>
            </a:r>
            <a:endParaRPr lang="en-US" sz="2400" dirty="0" smtClean="0"/>
          </a:p>
          <a:p>
            <a:pPr marL="64008" indent="0">
              <a:buNone/>
            </a:pPr>
            <a:r>
              <a:rPr lang="en-US" sz="2400" dirty="0"/>
              <a:t>	</a:t>
            </a:r>
            <a:r>
              <a:rPr lang="en-US" sz="2400" dirty="0" smtClean="0"/>
              <a:t>(</a:t>
            </a:r>
            <a:r>
              <a:rPr lang="en-US" sz="2100" dirty="0"/>
              <a:t>Orangi Pilot </a:t>
            </a:r>
            <a:r>
              <a:rPr lang="en-US" sz="2100" dirty="0" smtClean="0"/>
              <a:t>Project was initiated by Akhtar </a:t>
            </a:r>
            <a:r>
              <a:rPr lang="en-US" sz="2100" dirty="0"/>
              <a:t>Hameed Khan in 1980</a:t>
            </a:r>
            <a:r>
              <a:rPr lang="en-US" sz="2100" dirty="0" smtClean="0"/>
              <a:t> </a:t>
            </a:r>
            <a:r>
              <a:rPr lang="en-US" sz="2300" dirty="0" smtClean="0"/>
              <a:t>)</a:t>
            </a:r>
          </a:p>
          <a:p>
            <a:endParaRPr lang="en-US" sz="2300" dirty="0"/>
          </a:p>
        </p:txBody>
      </p:sp>
      <p:sp>
        <p:nvSpPr>
          <p:cNvPr id="5" name="TextBox 4"/>
          <p:cNvSpPr txBox="1"/>
          <p:nvPr/>
        </p:nvSpPr>
        <p:spPr>
          <a:xfrm>
            <a:off x="914400" y="6291140"/>
            <a:ext cx="7822651" cy="338554"/>
          </a:xfrm>
          <a:prstGeom prst="rect">
            <a:avLst/>
          </a:prstGeom>
          <a:noFill/>
        </p:spPr>
        <p:txBody>
          <a:bodyPr wrap="square" rtlCol="0">
            <a:spAutoFit/>
          </a:bodyPr>
          <a:lstStyle/>
          <a:p>
            <a:r>
              <a:rPr lang="en-US" sz="1600" i="1" dirty="0" smtClean="0">
                <a:latin typeface="Arial" pitchFamily="34" charset="0"/>
                <a:cs typeface="Arial" pitchFamily="34" charset="0"/>
              </a:rPr>
              <a:t>Source: http</a:t>
            </a:r>
            <a:r>
              <a:rPr lang="en-US" sz="1600" i="1" dirty="0">
                <a:latin typeface="Arial" pitchFamily="34" charset="0"/>
                <a:cs typeface="Arial" pitchFamily="34" charset="0"/>
              </a:rPr>
              <a:t>://en.wikipedia.org/wiki/Orangi_Town</a:t>
            </a:r>
          </a:p>
        </p:txBody>
      </p:sp>
    </p:spTree>
    <p:extLst>
      <p:ext uri="{BB962C8B-B14F-4D97-AF65-F5344CB8AC3E}">
        <p14:creationId xmlns:p14="http://schemas.microsoft.com/office/powerpoint/2010/main" val="31559040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FF00"/>
                </a:solidFill>
              </a:rPr>
              <a:t>Orangi</a:t>
            </a:r>
            <a:r>
              <a:rPr lang="en-US" dirty="0" smtClean="0">
                <a:solidFill>
                  <a:srgbClr val="FFFF00"/>
                </a:solidFill>
              </a:rPr>
              <a:t>-Karachi Pakistan</a:t>
            </a:r>
            <a:endParaRPr lang="en-US" dirty="0">
              <a:solidFill>
                <a:srgbClr val="FFFF00"/>
              </a:solidFill>
            </a:endParaRPr>
          </a:p>
        </p:txBody>
      </p:sp>
      <p:pic>
        <p:nvPicPr>
          <p:cNvPr id="10" name="Picture 9"/>
          <p:cNvPicPr>
            <a:picLocks noChangeAspect="1"/>
          </p:cNvPicPr>
          <p:nvPr/>
        </p:nvPicPr>
        <p:blipFill>
          <a:blip r:embed="rId2"/>
          <a:stretch>
            <a:fillRect/>
          </a:stretch>
        </p:blipFill>
        <p:spPr>
          <a:xfrm>
            <a:off x="801310" y="3966508"/>
            <a:ext cx="3832641" cy="22193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97" y="1582457"/>
            <a:ext cx="3832641" cy="2303742"/>
          </a:xfrm>
          <a:prstGeom prst="rect">
            <a:avLst/>
          </a:prstGeom>
        </p:spPr>
      </p:pic>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800600" y="1586566"/>
            <a:ext cx="3451638" cy="4599267"/>
          </a:xfrm>
        </p:spPr>
      </p:pic>
      <p:sp>
        <p:nvSpPr>
          <p:cNvPr id="13" name="TextBox 12"/>
          <p:cNvSpPr txBox="1"/>
          <p:nvPr/>
        </p:nvSpPr>
        <p:spPr>
          <a:xfrm>
            <a:off x="801310" y="6177041"/>
            <a:ext cx="4921401" cy="523220"/>
          </a:xfrm>
          <a:prstGeom prst="rect">
            <a:avLst/>
          </a:prstGeom>
          <a:noFill/>
        </p:spPr>
        <p:txBody>
          <a:bodyPr wrap="square" rtlCol="0">
            <a:spAutoFit/>
          </a:bodyPr>
          <a:lstStyle/>
          <a:p>
            <a:r>
              <a:rPr lang="en-US" sz="1400" dirty="0" err="1" smtClean="0"/>
              <a:t>Source:https</a:t>
            </a:r>
            <a:r>
              <a:rPr lang="en-US" sz="1400" dirty="0"/>
              <a:t>://www.google.com/#q=sewerage%20system%20of%20Orangi%20Karachi </a:t>
            </a:r>
          </a:p>
        </p:txBody>
      </p:sp>
    </p:spTree>
    <p:extLst>
      <p:ext uri="{BB962C8B-B14F-4D97-AF65-F5344CB8AC3E}">
        <p14:creationId xmlns:p14="http://schemas.microsoft.com/office/powerpoint/2010/main" val="26310722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solidFill>
                  <a:srgbClr val="FFFF00"/>
                </a:solidFill>
              </a:rPr>
              <a:t>Kibera</a:t>
            </a:r>
            <a:r>
              <a:rPr lang="en-US" b="1" dirty="0" smtClean="0">
                <a:solidFill>
                  <a:srgbClr val="FFFF00"/>
                </a:solidFill>
              </a:rPr>
              <a:t> Slum - Nairobi, Africa</a:t>
            </a:r>
            <a:endParaRPr lang="en-US" dirty="0">
              <a:solidFill>
                <a:srgbClr val="FFFF00"/>
              </a:solidFill>
            </a:endParaRPr>
          </a:p>
        </p:txBody>
      </p:sp>
      <p:sp>
        <p:nvSpPr>
          <p:cNvPr id="3" name="Content Placeholder 2"/>
          <p:cNvSpPr>
            <a:spLocks noGrp="1"/>
          </p:cNvSpPr>
          <p:nvPr>
            <p:ph idx="1"/>
          </p:nvPr>
        </p:nvSpPr>
        <p:spPr>
          <a:xfrm>
            <a:off x="457200" y="1447800"/>
            <a:ext cx="8229600" cy="5007008"/>
          </a:xfrm>
        </p:spPr>
        <p:txBody>
          <a:bodyPr>
            <a:normAutofit fontScale="77500" lnSpcReduction="20000"/>
          </a:bodyPr>
          <a:lstStyle/>
          <a:p>
            <a:pPr>
              <a:spcAft>
                <a:spcPts val="600"/>
              </a:spcAft>
            </a:pPr>
            <a:r>
              <a:rPr lang="en-US" sz="2000" dirty="0"/>
              <a:t>There are </a:t>
            </a:r>
            <a:r>
              <a:rPr lang="en-US" sz="2000" dirty="0" smtClean="0"/>
              <a:t>approx. </a:t>
            </a:r>
            <a:r>
              <a:rPr lang="en-US" sz="2000" dirty="0"/>
              <a:t>2.5 million slum dwellers in about 200 settlements </a:t>
            </a:r>
            <a:r>
              <a:rPr lang="en-US" sz="2000" dirty="0" smtClean="0"/>
              <a:t> </a:t>
            </a:r>
            <a:r>
              <a:rPr lang="en-US" sz="2000" dirty="0"/>
              <a:t>representing 60% of </a:t>
            </a:r>
            <a:r>
              <a:rPr lang="en-US" sz="2000" dirty="0" smtClean="0"/>
              <a:t>Nairobi’s </a:t>
            </a:r>
            <a:r>
              <a:rPr lang="en-US" sz="2000" dirty="0"/>
              <a:t>population, occupying just 6% of the </a:t>
            </a:r>
            <a:r>
              <a:rPr lang="en-US" sz="2000" dirty="0" smtClean="0"/>
              <a:t>land</a:t>
            </a:r>
          </a:p>
          <a:p>
            <a:pPr>
              <a:spcAft>
                <a:spcPts val="600"/>
              </a:spcAft>
            </a:pPr>
            <a:r>
              <a:rPr lang="en-US" sz="2000" dirty="0" err="1" smtClean="0"/>
              <a:t>Kibera</a:t>
            </a:r>
            <a:r>
              <a:rPr lang="en-US" sz="2000" dirty="0" smtClean="0"/>
              <a:t> </a:t>
            </a:r>
            <a:r>
              <a:rPr lang="en-US" sz="2000" dirty="0"/>
              <a:t>houses almost 1 Million </a:t>
            </a:r>
            <a:r>
              <a:rPr lang="en-US" sz="2000" dirty="0" smtClean="0"/>
              <a:t>people</a:t>
            </a:r>
            <a:r>
              <a:rPr lang="en-US" sz="2000" dirty="0"/>
              <a:t>. </a:t>
            </a:r>
            <a:r>
              <a:rPr lang="en-US" sz="2000" dirty="0" err="1" smtClean="0"/>
              <a:t>Kibera</a:t>
            </a:r>
            <a:r>
              <a:rPr lang="en-US" sz="2000" dirty="0" smtClean="0"/>
              <a:t> </a:t>
            </a:r>
            <a:r>
              <a:rPr lang="en-US" sz="2000" dirty="0"/>
              <a:t>is the largest slum in Nairobi, and the second largest urban slum in </a:t>
            </a:r>
            <a:r>
              <a:rPr lang="en-US" sz="2000" dirty="0" smtClean="0"/>
              <a:t>Africa</a:t>
            </a:r>
          </a:p>
          <a:p>
            <a:pPr>
              <a:spcAft>
                <a:spcPts val="600"/>
              </a:spcAft>
            </a:pPr>
            <a:r>
              <a:rPr lang="en-US" sz="2000" dirty="0" smtClean="0"/>
              <a:t>Government </a:t>
            </a:r>
            <a:r>
              <a:rPr lang="en-US" sz="2000" dirty="0"/>
              <a:t>owns all the land. 10% of </a:t>
            </a:r>
            <a:r>
              <a:rPr lang="en-US" sz="2000" dirty="0" smtClean="0"/>
              <a:t>“people” </a:t>
            </a:r>
            <a:r>
              <a:rPr lang="en-US" sz="2000" dirty="0"/>
              <a:t>are shack owners </a:t>
            </a:r>
            <a:r>
              <a:rPr lang="en-US" sz="2000" dirty="0" smtClean="0"/>
              <a:t>and these “people” </a:t>
            </a:r>
            <a:r>
              <a:rPr lang="en-US" sz="2000" dirty="0"/>
              <a:t>own many other shacks and sub-let them. </a:t>
            </a:r>
            <a:r>
              <a:rPr lang="en-US" sz="2000" dirty="0" smtClean="0"/>
              <a:t>The </a:t>
            </a:r>
            <a:r>
              <a:rPr lang="en-US" sz="2000" dirty="0"/>
              <a:t>rest are </a:t>
            </a:r>
            <a:r>
              <a:rPr lang="en-US" sz="2000" dirty="0" smtClean="0"/>
              <a:t>tenants.</a:t>
            </a:r>
          </a:p>
          <a:p>
            <a:pPr>
              <a:spcAft>
                <a:spcPts val="600"/>
              </a:spcAft>
            </a:pPr>
            <a:r>
              <a:rPr lang="en-US" sz="2000" dirty="0"/>
              <a:t>Until recently, </a:t>
            </a:r>
            <a:r>
              <a:rPr lang="en-US" sz="2000" dirty="0" err="1"/>
              <a:t>Kibera</a:t>
            </a:r>
            <a:r>
              <a:rPr lang="en-US" sz="2000" dirty="0"/>
              <a:t> had no </a:t>
            </a:r>
            <a:r>
              <a:rPr lang="en-US" sz="2000" dirty="0" smtClean="0"/>
              <a:t>water. Only </a:t>
            </a:r>
            <a:r>
              <a:rPr lang="en-US" sz="2000" dirty="0"/>
              <a:t>about 20% of </a:t>
            </a:r>
            <a:r>
              <a:rPr lang="en-US" sz="2000" dirty="0" err="1"/>
              <a:t>Kibera</a:t>
            </a:r>
            <a:r>
              <a:rPr lang="en-US" sz="2000" dirty="0"/>
              <a:t> has </a:t>
            </a:r>
            <a:r>
              <a:rPr lang="en-US" sz="2000" dirty="0" smtClean="0"/>
              <a:t>electricity</a:t>
            </a:r>
          </a:p>
          <a:p>
            <a:pPr>
              <a:spcAft>
                <a:spcPts val="600"/>
              </a:spcAft>
            </a:pPr>
            <a:r>
              <a:rPr lang="en-US" sz="2000" dirty="0"/>
              <a:t>In </a:t>
            </a:r>
            <a:r>
              <a:rPr lang="en-US" sz="2000" dirty="0" err="1"/>
              <a:t>Kibera</a:t>
            </a:r>
            <a:r>
              <a:rPr lang="en-US" sz="2000" dirty="0"/>
              <a:t> there are no government clinics or hospitals. The providers are the charitable </a:t>
            </a:r>
            <a:r>
              <a:rPr lang="en-US" sz="2000" dirty="0" smtClean="0"/>
              <a:t>organizations. </a:t>
            </a:r>
            <a:r>
              <a:rPr lang="en-US" sz="2000" dirty="0"/>
              <a:t>People </a:t>
            </a:r>
            <a:r>
              <a:rPr lang="en-US" sz="2000" dirty="0" smtClean="0"/>
              <a:t>are dying </a:t>
            </a:r>
            <a:r>
              <a:rPr lang="en-US" sz="2000" dirty="0"/>
              <a:t>from cholera even in the 21st </a:t>
            </a:r>
            <a:r>
              <a:rPr lang="en-US" sz="2000" dirty="0" smtClean="0"/>
              <a:t>century</a:t>
            </a:r>
          </a:p>
          <a:p>
            <a:pPr>
              <a:spcAft>
                <a:spcPts val="600"/>
              </a:spcAft>
            </a:pPr>
            <a:r>
              <a:rPr lang="en-US" sz="2000" dirty="0"/>
              <a:t>In most of </a:t>
            </a:r>
            <a:r>
              <a:rPr lang="en-US" sz="2000" dirty="0" err="1"/>
              <a:t>Kibera</a:t>
            </a:r>
            <a:r>
              <a:rPr lang="en-US" sz="2000" dirty="0"/>
              <a:t> there are no toilet facilities. One latrine </a:t>
            </a:r>
            <a:r>
              <a:rPr lang="en-US" sz="2000" dirty="0" smtClean="0"/>
              <a:t>(pit in </a:t>
            </a:r>
            <a:r>
              <a:rPr lang="en-US" sz="2000" dirty="0"/>
              <a:t>the ground) is shared by </a:t>
            </a:r>
            <a:r>
              <a:rPr lang="en-US" sz="2000" dirty="0" smtClean="0"/>
              <a:t>50 shacks. At times 2,000 people share these community toilets</a:t>
            </a:r>
          </a:p>
          <a:p>
            <a:pPr>
              <a:spcAft>
                <a:spcPts val="600"/>
              </a:spcAft>
            </a:pPr>
            <a:r>
              <a:rPr lang="en-US" sz="2000" dirty="0" smtClean="0"/>
              <a:t>Alcohol (Changaa-50% alcohol), </a:t>
            </a:r>
            <a:r>
              <a:rPr lang="en-US" sz="2000" dirty="0"/>
              <a:t>c</a:t>
            </a:r>
            <a:r>
              <a:rPr lang="en-US" sz="2000" dirty="0" smtClean="0"/>
              <a:t>heap </a:t>
            </a:r>
            <a:r>
              <a:rPr lang="en-US" sz="2000" dirty="0"/>
              <a:t>drugs and glue sniffing </a:t>
            </a:r>
            <a:r>
              <a:rPr lang="en-US" sz="2000" dirty="0" smtClean="0"/>
              <a:t>is common.</a:t>
            </a:r>
          </a:p>
          <a:p>
            <a:pPr>
              <a:spcAft>
                <a:spcPts val="600"/>
              </a:spcAft>
            </a:pPr>
            <a:r>
              <a:rPr lang="en-US" sz="2000" dirty="0" err="1" smtClean="0"/>
              <a:t>Kibera</a:t>
            </a:r>
            <a:r>
              <a:rPr lang="en-US" sz="2000" dirty="0" smtClean="0"/>
              <a:t> </a:t>
            </a:r>
            <a:r>
              <a:rPr lang="en-US" sz="2000" dirty="0"/>
              <a:t>is near the industrial area of Nairobi where up to 50% of the available workforce are employed (usually in </a:t>
            </a:r>
            <a:r>
              <a:rPr lang="en-US" sz="2000" dirty="0" smtClean="0"/>
              <a:t>unskilled </a:t>
            </a:r>
            <a:r>
              <a:rPr lang="en-US" sz="2000" dirty="0"/>
              <a:t>jobs). However, there is still an unemployment rate of 50%.  </a:t>
            </a:r>
            <a:r>
              <a:rPr lang="en-US" sz="2000" dirty="0" smtClean="0"/>
              <a:t>That </a:t>
            </a:r>
            <a:r>
              <a:rPr lang="en-US" sz="2000" dirty="0"/>
              <a:t>is why the training and teaching of skills is very </a:t>
            </a:r>
            <a:r>
              <a:rPr lang="en-US" sz="2000" dirty="0" smtClean="0"/>
              <a:t>important.</a:t>
            </a:r>
          </a:p>
          <a:p>
            <a:pPr>
              <a:spcAft>
                <a:spcPts val="600"/>
              </a:spcAft>
            </a:pPr>
            <a:r>
              <a:rPr lang="en-US" sz="2000" dirty="0" smtClean="0"/>
              <a:t>Watch this video on YouTube “Famous and Rich-  in the slums-2011”</a:t>
            </a:r>
          </a:p>
        </p:txBody>
      </p:sp>
      <p:sp>
        <p:nvSpPr>
          <p:cNvPr id="5" name="TextBox 4"/>
          <p:cNvSpPr txBox="1"/>
          <p:nvPr/>
        </p:nvSpPr>
        <p:spPr>
          <a:xfrm>
            <a:off x="914400" y="6158401"/>
            <a:ext cx="6845052" cy="338554"/>
          </a:xfrm>
          <a:prstGeom prst="rect">
            <a:avLst/>
          </a:prstGeom>
          <a:noFill/>
        </p:spPr>
        <p:txBody>
          <a:bodyPr wrap="square" rtlCol="0">
            <a:spAutoFit/>
          </a:bodyPr>
          <a:lstStyle/>
          <a:p>
            <a:r>
              <a:rPr lang="en-US" sz="1600" i="1" dirty="0" smtClean="0">
                <a:latin typeface="Arial" pitchFamily="34" charset="0"/>
                <a:cs typeface="Arial" pitchFamily="34" charset="0"/>
              </a:rPr>
              <a:t>Source: http</a:t>
            </a:r>
            <a:r>
              <a:rPr lang="en-US" sz="1600" i="1" dirty="0">
                <a:latin typeface="Arial" pitchFamily="34" charset="0"/>
                <a:cs typeface="Arial" pitchFamily="34" charset="0"/>
              </a:rPr>
              <a:t>://www.kibera.org.uk/Facts.html</a:t>
            </a:r>
          </a:p>
        </p:txBody>
      </p:sp>
    </p:spTree>
    <p:extLst>
      <p:ext uri="{BB962C8B-B14F-4D97-AF65-F5344CB8AC3E}">
        <p14:creationId xmlns:p14="http://schemas.microsoft.com/office/powerpoint/2010/main" val="1776390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062719" cy="1295400"/>
          </a:xfrm>
        </p:spPr>
        <p:txBody>
          <a:bodyPr>
            <a:normAutofit/>
          </a:bodyPr>
          <a:lstStyle/>
          <a:p>
            <a:pPr marL="536575"/>
            <a:r>
              <a:rPr lang="en-US" b="1" dirty="0">
                <a:solidFill>
                  <a:srgbClr val="FFFF00"/>
                </a:solidFill>
              </a:rPr>
              <a:t>Housing is a ‘Numbers’ game –</a:t>
            </a:r>
            <a:br>
              <a:rPr lang="en-US" b="1" dirty="0">
                <a:solidFill>
                  <a:srgbClr val="FFFF00"/>
                </a:solidFill>
              </a:rPr>
            </a:br>
            <a:r>
              <a:rPr lang="en-US" b="1" dirty="0">
                <a:solidFill>
                  <a:srgbClr val="FFFF00"/>
                </a:solidFill>
              </a:rPr>
              <a:t>The Muslim World is no exception!</a:t>
            </a:r>
            <a:endParaRPr lang="en-GB" b="1" dirty="0">
              <a:solidFill>
                <a:srgbClr val="FFFF00"/>
              </a:solidFill>
            </a:endParaRPr>
          </a:p>
        </p:txBody>
      </p:sp>
      <p:sp>
        <p:nvSpPr>
          <p:cNvPr id="3" name="Content Placeholder 2"/>
          <p:cNvSpPr>
            <a:spLocks noGrp="1"/>
          </p:cNvSpPr>
          <p:nvPr>
            <p:ph idx="1"/>
          </p:nvPr>
        </p:nvSpPr>
        <p:spPr>
          <a:xfrm>
            <a:off x="340359" y="1905000"/>
            <a:ext cx="8229600" cy="4495800"/>
          </a:xfrm>
        </p:spPr>
        <p:txBody>
          <a:bodyPr>
            <a:normAutofit fontScale="70000" lnSpcReduction="20000"/>
          </a:bodyPr>
          <a:lstStyle/>
          <a:p>
            <a:pPr>
              <a:spcAft>
                <a:spcPts val="1200"/>
              </a:spcAft>
            </a:pPr>
            <a:r>
              <a:rPr lang="en-US" dirty="0"/>
              <a:t>The Muslim world represents </a:t>
            </a:r>
            <a:r>
              <a:rPr lang="en-US" dirty="0" smtClean="0"/>
              <a:t>  </a:t>
            </a:r>
            <a:r>
              <a:rPr lang="en-US" i="1" dirty="0" smtClean="0"/>
              <a:t>1 </a:t>
            </a:r>
            <a:r>
              <a:rPr lang="en-US" i="1" dirty="0"/>
              <a:t>of </a:t>
            </a:r>
            <a:r>
              <a:rPr lang="en-US" i="1" dirty="0" smtClean="0"/>
              <a:t>4  </a:t>
            </a:r>
            <a:r>
              <a:rPr lang="en-US" dirty="0"/>
              <a:t>humans on the planet</a:t>
            </a:r>
          </a:p>
          <a:p>
            <a:pPr>
              <a:spcAft>
                <a:spcPts val="1200"/>
              </a:spcAft>
            </a:pPr>
            <a:r>
              <a:rPr lang="en-US" dirty="0"/>
              <a:t>Nearly the same </a:t>
            </a:r>
            <a:r>
              <a:rPr lang="en-US" dirty="0" smtClean="0"/>
              <a:t>ratio in </a:t>
            </a:r>
            <a:r>
              <a:rPr lang="en-US" dirty="0"/>
              <a:t>number of </a:t>
            </a:r>
            <a:r>
              <a:rPr lang="en-US" dirty="0" smtClean="0"/>
              <a:t>countries on globe</a:t>
            </a:r>
            <a:endParaRPr lang="en-US" dirty="0"/>
          </a:p>
          <a:p>
            <a:pPr>
              <a:spcAft>
                <a:spcPts val="1200"/>
              </a:spcAft>
            </a:pPr>
            <a:r>
              <a:rPr lang="en-US" dirty="0"/>
              <a:t>Represents </a:t>
            </a:r>
            <a:r>
              <a:rPr lang="en-US" dirty="0" smtClean="0"/>
              <a:t> </a:t>
            </a:r>
            <a:r>
              <a:rPr lang="en-US" i="1" dirty="0" smtClean="0"/>
              <a:t>1 </a:t>
            </a:r>
            <a:r>
              <a:rPr lang="en-US" i="1" dirty="0"/>
              <a:t>of </a:t>
            </a:r>
            <a:r>
              <a:rPr lang="en-US" i="1" dirty="0" smtClean="0"/>
              <a:t>2  </a:t>
            </a:r>
            <a:r>
              <a:rPr lang="en-US" dirty="0"/>
              <a:t>poor on the planet</a:t>
            </a:r>
          </a:p>
          <a:p>
            <a:pPr>
              <a:spcAft>
                <a:spcPts val="1200"/>
              </a:spcAft>
            </a:pPr>
            <a:r>
              <a:rPr lang="en-US" dirty="0" smtClean="0"/>
              <a:t>A great challenge </a:t>
            </a:r>
            <a:r>
              <a:rPr lang="en-US" dirty="0"/>
              <a:t>of widening demand/supply </a:t>
            </a:r>
            <a:r>
              <a:rPr lang="en-US" dirty="0" smtClean="0"/>
              <a:t>gap, adding to the already existing </a:t>
            </a:r>
            <a:r>
              <a:rPr lang="en-US" dirty="0"/>
              <a:t>housing backlog</a:t>
            </a:r>
          </a:p>
          <a:p>
            <a:pPr>
              <a:spcAft>
                <a:spcPts val="1200"/>
              </a:spcAft>
            </a:pPr>
            <a:r>
              <a:rPr lang="en-US" dirty="0"/>
              <a:t>Most of the housing backlog and short supply is in low-income segment of the population</a:t>
            </a:r>
          </a:p>
          <a:p>
            <a:pPr>
              <a:spcAft>
                <a:spcPts val="1200"/>
              </a:spcAft>
            </a:pPr>
            <a:r>
              <a:rPr lang="en-US" dirty="0"/>
              <a:t>Population growth and urbanization are further compounding the existing </a:t>
            </a:r>
            <a:r>
              <a:rPr lang="en-US" dirty="0" smtClean="0"/>
              <a:t>urban housing </a:t>
            </a:r>
            <a:r>
              <a:rPr lang="en-US" dirty="0"/>
              <a:t>backlog</a:t>
            </a:r>
          </a:p>
          <a:p>
            <a:pPr>
              <a:spcAft>
                <a:spcPts val="1200"/>
              </a:spcAft>
            </a:pPr>
            <a:r>
              <a:rPr lang="en-US" dirty="0"/>
              <a:t>Rising costs (land, construction, construction </a:t>
            </a:r>
            <a:r>
              <a:rPr lang="en-US" dirty="0" smtClean="0"/>
              <a:t>materials etc.) </a:t>
            </a:r>
            <a:r>
              <a:rPr lang="en-US" dirty="0"/>
              <a:t>are making housing unaffordable for the poor</a:t>
            </a:r>
          </a:p>
          <a:p>
            <a:pPr marL="0" indent="0">
              <a:spcAft>
                <a:spcPts val="1200"/>
              </a:spcAft>
              <a:buNone/>
            </a:pPr>
            <a:endParaRPr lang="en-GB" b="1" dirty="0"/>
          </a:p>
        </p:txBody>
      </p:sp>
    </p:spTree>
    <p:extLst>
      <p:ext uri="{BB962C8B-B14F-4D97-AF65-F5344CB8AC3E}">
        <p14:creationId xmlns:p14="http://schemas.microsoft.com/office/powerpoint/2010/main" val="60151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FF00"/>
                </a:solidFill>
              </a:rPr>
              <a:t>Kibera</a:t>
            </a:r>
            <a:r>
              <a:rPr lang="en-US" b="1" dirty="0" smtClean="0">
                <a:solidFill>
                  <a:srgbClr val="FFFF00"/>
                </a:solidFill>
              </a:rPr>
              <a:t> Slum, Nairobi, Africa</a:t>
            </a:r>
            <a:endParaRPr lang="en-US" dirty="0">
              <a:solidFill>
                <a:srgbClr val="FFFF00"/>
              </a:solidFill>
            </a:endParaRPr>
          </a:p>
        </p:txBody>
      </p:sp>
      <p:pic>
        <p:nvPicPr>
          <p:cNvPr id="4" name="Content Placeholder 3" descr="slums05 10 Biggest Slums Around The World"/>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4114800" cy="2438400"/>
          </a:xfrm>
          <a:prstGeom prst="rect">
            <a:avLst/>
          </a:prstGeom>
          <a:noFill/>
          <a:ln>
            <a:noFill/>
          </a:ln>
        </p:spPr>
      </p:pic>
      <p:pic>
        <p:nvPicPr>
          <p:cNvPr id="6" name="Picture 5"/>
          <p:cNvPicPr>
            <a:picLocks noChangeAspect="1"/>
          </p:cNvPicPr>
          <p:nvPr/>
        </p:nvPicPr>
        <p:blipFill>
          <a:blip r:embed="rId3"/>
          <a:stretch>
            <a:fillRect/>
          </a:stretch>
        </p:blipFill>
        <p:spPr>
          <a:xfrm>
            <a:off x="533400" y="3948802"/>
            <a:ext cx="4114800" cy="2451998"/>
          </a:xfrm>
          <a:prstGeom prst="rect">
            <a:avLst/>
          </a:prstGeom>
        </p:spPr>
      </p:pic>
      <p:pic>
        <p:nvPicPr>
          <p:cNvPr id="7" name="Picture 6"/>
          <p:cNvPicPr>
            <a:picLocks noChangeAspect="1"/>
          </p:cNvPicPr>
          <p:nvPr/>
        </p:nvPicPr>
        <p:blipFill>
          <a:blip r:embed="rId4"/>
          <a:stretch>
            <a:fillRect/>
          </a:stretch>
        </p:blipFill>
        <p:spPr>
          <a:xfrm>
            <a:off x="4724400" y="1447800"/>
            <a:ext cx="3886200" cy="2501002"/>
          </a:xfrm>
          <a:prstGeom prst="rect">
            <a:avLst/>
          </a:prstGeom>
        </p:spPr>
      </p:pic>
      <p:pic>
        <p:nvPicPr>
          <p:cNvPr id="8" name="Picture 7"/>
          <p:cNvPicPr>
            <a:picLocks noChangeAspect="1"/>
          </p:cNvPicPr>
          <p:nvPr/>
        </p:nvPicPr>
        <p:blipFill>
          <a:blip r:embed="rId5"/>
          <a:stretch>
            <a:fillRect/>
          </a:stretch>
        </p:blipFill>
        <p:spPr>
          <a:xfrm>
            <a:off x="4724400" y="3948802"/>
            <a:ext cx="3886200" cy="2451998"/>
          </a:xfrm>
          <a:prstGeom prst="rect">
            <a:avLst/>
          </a:prstGeom>
        </p:spPr>
      </p:pic>
    </p:spTree>
    <p:extLst>
      <p:ext uri="{BB962C8B-B14F-4D97-AF65-F5344CB8AC3E}">
        <p14:creationId xmlns:p14="http://schemas.microsoft.com/office/powerpoint/2010/main" val="41576482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Rio de Janeiro, Brazil</a:t>
            </a:r>
            <a:endParaRPr lang="en-US" dirty="0">
              <a:solidFill>
                <a:srgbClr val="FFFF00"/>
              </a:solidFill>
            </a:endParaRPr>
          </a:p>
        </p:txBody>
      </p:sp>
      <p:sp>
        <p:nvSpPr>
          <p:cNvPr id="4" name="Rectangle 1"/>
          <p:cNvSpPr>
            <a:spLocks noGrp="1" noChangeArrowheads="1"/>
          </p:cNvSpPr>
          <p:nvPr>
            <p:ph idx="1"/>
          </p:nvPr>
        </p:nvSpPr>
        <p:spPr bwMode="auto">
          <a:xfrm>
            <a:off x="440120" y="1452341"/>
            <a:ext cx="8551479"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pPr eaLnBrk="0" fontAlgn="base" hangingPunct="0">
              <a:spcBef>
                <a:spcPct val="0"/>
              </a:spcBef>
              <a:spcAft>
                <a:spcPct val="0"/>
              </a:spcAft>
            </a:pPr>
            <a:r>
              <a:rPr kumimoji="0" lang="en-US" sz="1800" b="0" i="0" u="none" strike="noStrike" cap="none" normalizeH="0" baseline="0" dirty="0" smtClean="0">
                <a:ln>
                  <a:noFill/>
                </a:ln>
                <a:solidFill>
                  <a:schemeClr val="tx1"/>
                </a:solidFill>
                <a:effectLst/>
                <a:latin typeface="Arial" panose="020B0604020202020204" pitchFamily="34" charset="0"/>
              </a:rPr>
              <a:t>A </a:t>
            </a:r>
            <a:r>
              <a:rPr kumimoji="0" lang="en-US" sz="1800" b="1" i="0" u="none" strike="noStrike" cap="none" normalizeH="0" baseline="0" dirty="0" smtClean="0">
                <a:ln>
                  <a:noFill/>
                </a:ln>
                <a:solidFill>
                  <a:schemeClr val="tx1"/>
                </a:solidFill>
                <a:effectLst/>
                <a:latin typeface="Arial" panose="020B0604020202020204" pitchFamily="34" charset="0"/>
              </a:rPr>
              <a:t>favela</a:t>
            </a:r>
            <a:r>
              <a:rPr kumimoji="0" lang="en-US" sz="1800" b="0" i="0" u="none" strike="noStrike" cap="none" normalizeH="0" baseline="0" dirty="0" smtClean="0">
                <a:ln>
                  <a:noFill/>
                </a:ln>
                <a:solidFill>
                  <a:schemeClr val="tx1"/>
                </a:solidFill>
                <a:effectLst/>
                <a:latin typeface="Arial" panose="020B0604020202020204" pitchFamily="34" charset="0"/>
              </a:rPr>
              <a:t> is the term for a shanty town in Brazil, </a:t>
            </a:r>
            <a:r>
              <a:rPr lang="en-US" sz="1800" dirty="0"/>
              <a:t>most often within urban </a:t>
            </a:r>
            <a:r>
              <a:rPr lang="en-US" sz="1800" dirty="0" smtClean="0"/>
              <a:t>areas.</a:t>
            </a:r>
          </a:p>
          <a:p>
            <a:pPr eaLnBrk="0" fontAlgn="base" hangingPunct="0">
              <a:spcBef>
                <a:spcPct val="0"/>
              </a:spcBef>
              <a:spcAft>
                <a:spcPct val="0"/>
              </a:spcAft>
            </a:pPr>
            <a:r>
              <a:rPr lang="en-US" sz="1800" dirty="0"/>
              <a:t>Unable to find a place to live, many </a:t>
            </a:r>
            <a:r>
              <a:rPr lang="en-US" sz="1800" dirty="0" smtClean="0"/>
              <a:t>rural/urban migrants end </a:t>
            </a:r>
            <a:r>
              <a:rPr lang="en-US" sz="1800" dirty="0"/>
              <a:t>up in a favela</a:t>
            </a:r>
            <a:r>
              <a:rPr lang="en-US" sz="1800" dirty="0" smtClean="0"/>
              <a:t>. </a:t>
            </a:r>
          </a:p>
          <a:p>
            <a:pPr eaLnBrk="0" fontAlgn="base" hangingPunct="0">
              <a:spcBef>
                <a:spcPct val="0"/>
              </a:spcBef>
              <a:spcAft>
                <a:spcPct val="0"/>
              </a:spcAft>
            </a:pPr>
            <a:r>
              <a:rPr lang="en-US" sz="1800" dirty="0" smtClean="0"/>
              <a:t>Census </a:t>
            </a:r>
            <a:r>
              <a:rPr lang="en-US" sz="1800" dirty="0"/>
              <a:t>data released in December 2011 by the IBGE (Brazilian Institute of Geography and Statistics) shows that in 2010, about 6 percent of the population lived in slums in </a:t>
            </a:r>
            <a:r>
              <a:rPr lang="en-US" sz="1800" dirty="0" smtClean="0"/>
              <a:t>Brazil.</a:t>
            </a:r>
            <a:r>
              <a:rPr lang="en-US" sz="1800" baseline="30000" dirty="0"/>
              <a:t> </a:t>
            </a:r>
            <a:endParaRPr lang="en-US" sz="1800" baseline="30000" dirty="0" smtClean="0"/>
          </a:p>
          <a:p>
            <a:pPr eaLnBrk="0" fontAlgn="base" hangingPunct="0">
              <a:spcBef>
                <a:spcPct val="0"/>
              </a:spcBef>
              <a:spcAft>
                <a:spcPct val="0"/>
              </a:spcAft>
            </a:pPr>
            <a:r>
              <a:rPr lang="en-US" sz="1800" dirty="0"/>
              <a:t>Most of the current favelas began in the </a:t>
            </a:r>
            <a:r>
              <a:rPr lang="en-US" sz="1800" dirty="0" smtClean="0"/>
              <a:t>70s</a:t>
            </a:r>
            <a:r>
              <a:rPr lang="en-US" sz="1800" dirty="0"/>
              <a:t>, </a:t>
            </a:r>
            <a:r>
              <a:rPr lang="en-US" sz="1800" dirty="0" smtClean="0"/>
              <a:t>due to </a:t>
            </a:r>
            <a:r>
              <a:rPr lang="en-US" sz="1800" dirty="0"/>
              <a:t>a construction boom in the more affluent districts of Rio de </a:t>
            </a:r>
            <a:r>
              <a:rPr lang="en-US" sz="1800" dirty="0" smtClean="0"/>
              <a:t>Janeiro. It initiated an  </a:t>
            </a:r>
            <a:r>
              <a:rPr lang="en-US" sz="1800" dirty="0"/>
              <a:t>exodus of workers </a:t>
            </a:r>
            <a:r>
              <a:rPr lang="en-US" sz="1800" dirty="0" smtClean="0"/>
              <a:t>from rural </a:t>
            </a:r>
            <a:r>
              <a:rPr lang="en-US" sz="1800" dirty="0"/>
              <a:t>poorer states in </a:t>
            </a:r>
            <a:r>
              <a:rPr lang="en-US" sz="1800" dirty="0" smtClean="0"/>
              <a:t>Brazil</a:t>
            </a:r>
          </a:p>
          <a:p>
            <a:pPr eaLnBrk="0" fontAlgn="base" hangingPunct="0">
              <a:spcBef>
                <a:spcPct val="0"/>
              </a:spcBef>
              <a:spcAft>
                <a:spcPct val="0"/>
              </a:spcAft>
            </a:pPr>
            <a:r>
              <a:rPr lang="en-US" sz="1800" dirty="0" smtClean="0"/>
              <a:t>Favelas </a:t>
            </a:r>
            <a:r>
              <a:rPr lang="en-US" sz="1800" dirty="0"/>
              <a:t>are built around the edge of the main city; </a:t>
            </a:r>
            <a:r>
              <a:rPr lang="en-US" sz="1800" dirty="0" smtClean="0"/>
              <a:t>thus expanding city in circles. The </a:t>
            </a:r>
            <a:r>
              <a:rPr lang="en-US" sz="1800" dirty="0"/>
              <a:t>cocaine trade has affected Brazil and in turn its favelas, which tend to be ruled by drug </a:t>
            </a:r>
            <a:r>
              <a:rPr lang="en-US" sz="1800" dirty="0" smtClean="0"/>
              <a:t>lords.</a:t>
            </a:r>
          </a:p>
          <a:p>
            <a:pPr eaLnBrk="0" fontAlgn="base" hangingPunct="0">
              <a:spcBef>
                <a:spcPct val="0"/>
              </a:spcBef>
              <a:spcAft>
                <a:spcPct val="0"/>
              </a:spcAft>
            </a:pPr>
            <a:r>
              <a:rPr lang="en-US" sz="1800" dirty="0" smtClean="0"/>
              <a:t>It </a:t>
            </a:r>
            <a:r>
              <a:rPr lang="en-US" sz="1800" dirty="0"/>
              <a:t>is said that until recently, there were parts of these favelas where police </a:t>
            </a:r>
            <a:r>
              <a:rPr lang="en-US" sz="1800" dirty="0" smtClean="0"/>
              <a:t>could not enter </a:t>
            </a:r>
            <a:r>
              <a:rPr lang="en-US" sz="1800" dirty="0"/>
              <a:t>for more than 10 years, and now with the Olympics coming up in 2016, they are trying to clean </a:t>
            </a:r>
            <a:r>
              <a:rPr lang="en-US" sz="1800" dirty="0" smtClean="0"/>
              <a:t>these up</a:t>
            </a:r>
            <a:r>
              <a:rPr lang="en-US" sz="1800" dirty="0"/>
              <a:t>. </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TextBox 4"/>
          <p:cNvSpPr txBox="1"/>
          <p:nvPr/>
        </p:nvSpPr>
        <p:spPr>
          <a:xfrm>
            <a:off x="838200" y="6248400"/>
            <a:ext cx="7543800" cy="338554"/>
          </a:xfrm>
          <a:prstGeom prst="rect">
            <a:avLst/>
          </a:prstGeom>
          <a:noFill/>
        </p:spPr>
        <p:txBody>
          <a:bodyPr wrap="square" rtlCol="0">
            <a:spAutoFit/>
          </a:bodyPr>
          <a:lstStyle/>
          <a:p>
            <a:r>
              <a:rPr lang="en-US" sz="1600" i="1" dirty="0" smtClean="0">
                <a:latin typeface="Arial" pitchFamily="34" charset="0"/>
                <a:cs typeface="Arial" pitchFamily="34" charset="0"/>
              </a:rPr>
              <a:t>Source</a:t>
            </a:r>
            <a:r>
              <a:rPr lang="en-US" sz="1600" i="1" dirty="0">
                <a:latin typeface="Arial" pitchFamily="34" charset="0"/>
                <a:cs typeface="Arial" pitchFamily="34" charset="0"/>
              </a:rPr>
              <a:t>: Wikipedia http://en.wikipedia.org/wiki/Favela  </a:t>
            </a:r>
          </a:p>
        </p:txBody>
      </p:sp>
    </p:spTree>
    <p:extLst>
      <p:ext uri="{BB962C8B-B14F-4D97-AF65-F5344CB8AC3E}">
        <p14:creationId xmlns:p14="http://schemas.microsoft.com/office/powerpoint/2010/main" val="38374049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Rio de Janeiro, Brazil</a:t>
            </a:r>
            <a:endParaRPr lang="en-US" dirty="0">
              <a:solidFill>
                <a:srgbClr val="FFFF00"/>
              </a:solidFill>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 y="1524000"/>
            <a:ext cx="4191000" cy="243840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4114800"/>
            <a:ext cx="4114800" cy="2514600"/>
          </a:xfrm>
          <a:prstGeom prst="rect">
            <a:avLst/>
          </a:prstGeom>
        </p:spPr>
      </p:pic>
      <p:pic>
        <p:nvPicPr>
          <p:cNvPr id="10" name="Picture 9" descr="slums03 10 Biggest Slums Around The World"/>
          <p:cNvPicPr/>
          <p:nvPr/>
        </p:nvPicPr>
        <p:blipFill>
          <a:blip r:embed="rId4">
            <a:extLst>
              <a:ext uri="{28A0092B-C50C-407E-A947-70E740481C1C}">
                <a14:useLocalDpi xmlns:a14="http://schemas.microsoft.com/office/drawing/2010/main" val="0"/>
              </a:ext>
            </a:extLst>
          </a:blip>
          <a:srcRect/>
          <a:stretch>
            <a:fillRect/>
          </a:stretch>
        </p:blipFill>
        <p:spPr bwMode="auto">
          <a:xfrm>
            <a:off x="4907280" y="1524000"/>
            <a:ext cx="3703320" cy="2438400"/>
          </a:xfrm>
          <a:prstGeom prst="rect">
            <a:avLst/>
          </a:prstGeom>
          <a:noFill/>
          <a:ln>
            <a:noFill/>
          </a:ln>
        </p:spPr>
      </p:pic>
      <p:pic>
        <p:nvPicPr>
          <p:cNvPr id="11" name="Picture 10"/>
          <p:cNvPicPr>
            <a:picLocks noChangeAspect="1"/>
          </p:cNvPicPr>
          <p:nvPr/>
        </p:nvPicPr>
        <p:blipFill>
          <a:blip r:embed="rId5"/>
          <a:stretch>
            <a:fillRect/>
          </a:stretch>
        </p:blipFill>
        <p:spPr>
          <a:xfrm>
            <a:off x="4907280" y="4095750"/>
            <a:ext cx="3703320" cy="2533650"/>
          </a:xfrm>
          <a:prstGeom prst="rect">
            <a:avLst/>
          </a:prstGeom>
        </p:spPr>
      </p:pic>
    </p:spTree>
    <p:extLst>
      <p:ext uri="{BB962C8B-B14F-4D97-AF65-F5344CB8AC3E}">
        <p14:creationId xmlns:p14="http://schemas.microsoft.com/office/powerpoint/2010/main" val="21311794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1"/>
            <a:ext cx="8071048" cy="838200"/>
          </a:xfrm>
        </p:spPr>
        <p:txBody>
          <a:bodyPr>
            <a:noAutofit/>
          </a:bodyPr>
          <a:lstStyle/>
          <a:p>
            <a:r>
              <a:rPr lang="en-US" b="1" dirty="0" smtClean="0">
                <a:solidFill>
                  <a:srgbClr val="FFFF00"/>
                </a:solidFill>
              </a:rPr>
              <a:t>Kabul - Afghanistan</a:t>
            </a:r>
            <a:endParaRPr lang="en-US" b="1" dirty="0">
              <a:solidFill>
                <a:srgbClr val="FFFF00"/>
              </a:solidFill>
            </a:endParaRPr>
          </a:p>
        </p:txBody>
      </p:sp>
      <p:sp>
        <p:nvSpPr>
          <p:cNvPr id="3" name="Content Placeholder 2"/>
          <p:cNvSpPr>
            <a:spLocks noGrp="1"/>
          </p:cNvSpPr>
          <p:nvPr>
            <p:ph idx="1"/>
          </p:nvPr>
        </p:nvSpPr>
        <p:spPr>
          <a:xfrm>
            <a:off x="609600" y="1752601"/>
            <a:ext cx="7924800" cy="4724399"/>
          </a:xfrm>
        </p:spPr>
        <p:txBody>
          <a:bodyPr>
            <a:normAutofit fontScale="62500" lnSpcReduction="20000"/>
          </a:bodyPr>
          <a:lstStyle/>
          <a:p>
            <a:pPr marL="517525" indent="-517525">
              <a:spcAft>
                <a:spcPts val="600"/>
              </a:spcAft>
            </a:pPr>
            <a:r>
              <a:rPr lang="en-US" sz="3200" dirty="0" smtClean="0"/>
              <a:t>Massive </a:t>
            </a:r>
            <a:r>
              <a:rPr lang="en-US" sz="3200" dirty="0"/>
              <a:t>urbanization into 4 major cities, mostly to Kabul for economic and other reasons </a:t>
            </a:r>
          </a:p>
          <a:p>
            <a:pPr marL="517525" indent="-517525">
              <a:spcAft>
                <a:spcPts val="600"/>
              </a:spcAft>
            </a:pPr>
            <a:r>
              <a:rPr lang="en-US" sz="3200" dirty="0" smtClean="0"/>
              <a:t>51% of total urban population of Afghanistan is in Kabul with a  large and growing young population, seeking housing</a:t>
            </a:r>
          </a:p>
          <a:p>
            <a:pPr marL="517525" indent="-517525">
              <a:spcAft>
                <a:spcPts val="600"/>
              </a:spcAft>
            </a:pPr>
            <a:r>
              <a:rPr lang="en-US" sz="3200" dirty="0"/>
              <a:t>Of the total population of 31 </a:t>
            </a:r>
            <a:r>
              <a:rPr lang="en-US" sz="3200" dirty="0" err="1"/>
              <a:t>mn</a:t>
            </a:r>
            <a:r>
              <a:rPr lang="en-US" sz="3200" dirty="0"/>
              <a:t> in Afghanistan, Kabul has 5 </a:t>
            </a:r>
            <a:r>
              <a:rPr lang="en-US" sz="3200" dirty="0" err="1" smtClean="0"/>
              <a:t>mn</a:t>
            </a:r>
            <a:endParaRPr lang="en-US" sz="3200" dirty="0"/>
          </a:p>
          <a:p>
            <a:pPr marL="517525" indent="-517525">
              <a:spcAft>
                <a:spcPts val="600"/>
              </a:spcAft>
            </a:pPr>
            <a:r>
              <a:rPr lang="en-US" sz="3200" dirty="0" smtClean="0"/>
              <a:t>Challenge </a:t>
            </a:r>
            <a:r>
              <a:rPr lang="en-US" sz="3200" dirty="0"/>
              <a:t>of Returnee </a:t>
            </a:r>
            <a:r>
              <a:rPr lang="en-US" sz="3200" dirty="0" smtClean="0"/>
              <a:t>Immigrants </a:t>
            </a:r>
            <a:r>
              <a:rPr lang="en-US" sz="3200" dirty="0"/>
              <a:t>from Pakistan and Iran, mostly resettling in Kabul</a:t>
            </a:r>
          </a:p>
          <a:p>
            <a:pPr marL="517525" indent="-517525">
              <a:spcAft>
                <a:spcPts val="600"/>
              </a:spcAft>
            </a:pPr>
            <a:r>
              <a:rPr lang="en-US" sz="3200" dirty="0" smtClean="0"/>
              <a:t>Growing </a:t>
            </a:r>
            <a:r>
              <a:rPr lang="en-US" sz="3200" dirty="0"/>
              <a:t>informal settlements including </a:t>
            </a:r>
            <a:r>
              <a:rPr lang="en-US" sz="3200" dirty="0" smtClean="0"/>
              <a:t>Informal </a:t>
            </a:r>
            <a:r>
              <a:rPr lang="en-US" sz="3200" dirty="0"/>
              <a:t>Hill </a:t>
            </a:r>
            <a:r>
              <a:rPr lang="en-US" sz="3200" dirty="0" smtClean="0"/>
              <a:t>Housing on mountains surrounding Kabul</a:t>
            </a:r>
          </a:p>
          <a:p>
            <a:pPr marL="517525" indent="-517525">
              <a:spcAft>
                <a:spcPts val="600"/>
              </a:spcAft>
            </a:pPr>
            <a:r>
              <a:rPr lang="en-GB" sz="3200" dirty="0" smtClean="0"/>
              <a:t>A </a:t>
            </a:r>
            <a:r>
              <a:rPr lang="en-GB" sz="3200" dirty="0"/>
              <a:t>large part of existing housing is in </a:t>
            </a:r>
            <a:r>
              <a:rPr lang="en-GB" sz="3200" dirty="0" smtClean="0"/>
              <a:t>need of </a:t>
            </a:r>
            <a:r>
              <a:rPr lang="en-GB" sz="3200" dirty="0"/>
              <a:t>an </a:t>
            </a:r>
            <a:r>
              <a:rPr lang="en-GB" sz="3200" dirty="0" smtClean="0"/>
              <a:t>upgrade</a:t>
            </a:r>
          </a:p>
          <a:p>
            <a:pPr marL="517525" indent="-517525">
              <a:spcAft>
                <a:spcPts val="600"/>
              </a:spcAft>
            </a:pPr>
            <a:r>
              <a:rPr lang="en-GB" sz="3200" dirty="0" smtClean="0"/>
              <a:t>Kabul’s </a:t>
            </a:r>
            <a:r>
              <a:rPr lang="en-GB" sz="3200" dirty="0"/>
              <a:t>informal settlements shelter 80% </a:t>
            </a:r>
            <a:r>
              <a:rPr lang="en-GB" sz="3200" dirty="0" smtClean="0"/>
              <a:t>of </a:t>
            </a:r>
            <a:r>
              <a:rPr lang="en-GB" sz="3200" dirty="0"/>
              <a:t>the population and cover 69% of the </a:t>
            </a:r>
            <a:r>
              <a:rPr lang="en-GB" sz="3200" dirty="0" smtClean="0"/>
              <a:t>residential </a:t>
            </a:r>
            <a:r>
              <a:rPr lang="en-GB" sz="3200" dirty="0"/>
              <a:t>land in </a:t>
            </a:r>
            <a:r>
              <a:rPr lang="en-GB" sz="3200" dirty="0" smtClean="0"/>
              <a:t>Kabul</a:t>
            </a:r>
            <a:endParaRPr lang="en-US" sz="3200" dirty="0"/>
          </a:p>
          <a:p>
            <a:pPr marL="0" indent="0">
              <a:buNone/>
            </a:pPr>
            <a:endParaRPr lang="en-US" dirty="0"/>
          </a:p>
        </p:txBody>
      </p:sp>
    </p:spTree>
    <p:extLst>
      <p:ext uri="{BB962C8B-B14F-4D97-AF65-F5344CB8AC3E}">
        <p14:creationId xmlns:p14="http://schemas.microsoft.com/office/powerpoint/2010/main" val="16281351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Afghanistan: Slums of Kabul</a:t>
            </a:r>
          </a:p>
        </p:txBody>
      </p:sp>
      <p:pic>
        <p:nvPicPr>
          <p:cNvPr id="4" name="Content Placeholder 3" descr="https://encrypted-tbn0.gstatic.com/images?q=tbn:ANd9GcT4O5Pwwx1WAKWjkI5Gz5q39Jg43-LklidB0x0FwIpw0tP-kJaD">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3733800" cy="2454491"/>
          </a:xfrm>
          <a:prstGeom prst="rect">
            <a:avLst/>
          </a:prstGeom>
          <a:noFill/>
          <a:ln>
            <a:noFill/>
          </a:ln>
        </p:spPr>
      </p:pic>
      <p:pic>
        <p:nvPicPr>
          <p:cNvPr id="5" name="Picture 4" descr="https://encrypted-tbn0.gstatic.com/images?q=tbn:ANd9GcQZrqpkAaMXFsYwFbZDarYxeAImXwMCEOAs88WSD86XDOjbFsqp7w">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524000"/>
            <a:ext cx="3886200" cy="2454491"/>
          </a:xfrm>
          <a:prstGeom prst="rect">
            <a:avLst/>
          </a:prstGeom>
          <a:noFill/>
          <a:ln>
            <a:noFill/>
          </a:ln>
        </p:spPr>
      </p:pic>
      <p:pic>
        <p:nvPicPr>
          <p:cNvPr id="6" name="Picture 5" descr="https://encrypted-tbn2.gstatic.com/images?q=tbn:ANd9GcStSa4zl4iPrhyNTRHympVJobAlcsbwK9IdmM6q6KUXXT7EQqdhyQ">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609600" y="4038600"/>
            <a:ext cx="3733799" cy="2127885"/>
          </a:xfrm>
          <a:prstGeom prst="rect">
            <a:avLst/>
          </a:prstGeom>
          <a:noFill/>
          <a:ln>
            <a:noFill/>
          </a:ln>
        </p:spPr>
      </p:pic>
      <p:pic>
        <p:nvPicPr>
          <p:cNvPr id="7" name="Picture 6" descr="https://encrypted-tbn2.gstatic.com/images?q=tbn:ANd9GcQOZJBZ1XDwYyNwC5wLTofcidrgJPbdikk4jZvdvmGKuKO3uwoS6w">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4495800" y="4038601"/>
            <a:ext cx="3886200" cy="2127884"/>
          </a:xfrm>
          <a:prstGeom prst="rect">
            <a:avLst/>
          </a:prstGeom>
          <a:noFill/>
          <a:ln>
            <a:noFill/>
          </a:ln>
        </p:spPr>
      </p:pic>
    </p:spTree>
    <p:extLst>
      <p:ext uri="{BB962C8B-B14F-4D97-AF65-F5344CB8AC3E}">
        <p14:creationId xmlns:p14="http://schemas.microsoft.com/office/powerpoint/2010/main" val="21734504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12"/>
            <a:ext cx="8229600" cy="1143000"/>
          </a:xfrm>
        </p:spPr>
        <p:txBody>
          <a:bodyPr/>
          <a:lstStyle/>
          <a:p>
            <a:r>
              <a:rPr lang="en-US" dirty="0" smtClean="0">
                <a:solidFill>
                  <a:srgbClr val="FFFF00"/>
                </a:solidFill>
              </a:rPr>
              <a:t>Afghanistan: Slums of Kabul</a:t>
            </a:r>
            <a:endParaRPr lang="en-US" dirty="0">
              <a:solidFill>
                <a:srgbClr val="FFFF00"/>
              </a:solidFill>
            </a:endParaRPr>
          </a:p>
        </p:txBody>
      </p:sp>
      <p:pic>
        <p:nvPicPr>
          <p:cNvPr id="5" name="Picture 4" descr="https://encrypted-tbn0.gstatic.com/images?q=tbn:ANd9GcSrijiC5g2sAunpDMhDHNjCHRPmax0zzn3rJS9qw_lgjpOlBMKjyw">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524000"/>
            <a:ext cx="4038600" cy="2554817"/>
          </a:xfrm>
          <a:prstGeom prst="rect">
            <a:avLst/>
          </a:prstGeom>
          <a:noFill/>
          <a:ln>
            <a:noFill/>
          </a:ln>
        </p:spPr>
      </p:pic>
      <p:pic>
        <p:nvPicPr>
          <p:cNvPr id="8" name="Picture 7" descr="https://encrypted-tbn2.gstatic.com/images?q=tbn:ANd9GcT6p97gK_8Dti218XO_1QAXojjOqajIlJRZPjyymaMONJ9dELfh">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611910" y="3886201"/>
            <a:ext cx="4130385" cy="2590799"/>
          </a:xfrm>
          <a:prstGeom prst="rect">
            <a:avLst/>
          </a:prstGeom>
          <a:noFill/>
          <a:ln>
            <a:noFill/>
          </a:ln>
        </p:spPr>
      </p:pic>
      <p:pic>
        <p:nvPicPr>
          <p:cNvPr id="10" name="Picture 9" descr="https://encrypted-tbn0.gstatic.com/images?q=tbn:ANd9GcQ5Zbx6raCEKYeGqI0dhE-uiuPuqg7BD7AUiw_pg3iznEhxJqY4zA">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4419600" y="3886201"/>
            <a:ext cx="4038600" cy="2590799"/>
          </a:xfrm>
          <a:prstGeom prst="rect">
            <a:avLst/>
          </a:prstGeom>
          <a:noFill/>
          <a:ln>
            <a:noFill/>
          </a:ln>
        </p:spPr>
      </p:pic>
      <p:sp>
        <p:nvSpPr>
          <p:cNvPr id="3" name="Content Placeholder 2"/>
          <p:cNvSpPr>
            <a:spLocks noGrp="1"/>
          </p:cNvSpPr>
          <p:nvPr>
            <p:ph idx="1"/>
          </p:nvPr>
        </p:nvSpPr>
        <p:spPr/>
        <p:txBody>
          <a:bodyPr/>
          <a:lstStyle/>
          <a:p>
            <a:endParaRPr lang="en-US" dirty="0"/>
          </a:p>
        </p:txBody>
      </p:sp>
      <p:pic>
        <p:nvPicPr>
          <p:cNvPr id="9" name="Picture 2" descr="C:\Users\Abdul Najeeb\Desktop\Kabul Pics\KH 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1909" y="1524000"/>
            <a:ext cx="3807691" cy="2362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0736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76200"/>
            <a:ext cx="8229600" cy="1399032"/>
          </a:xfrm>
        </p:spPr>
        <p:txBody>
          <a:bodyPr>
            <a:normAutofit/>
          </a:bodyPr>
          <a:lstStyle/>
          <a:p>
            <a:r>
              <a:rPr lang="en-US" sz="2800" dirty="0" smtClean="0">
                <a:solidFill>
                  <a:srgbClr val="FFFF00"/>
                </a:solidFill>
              </a:rPr>
              <a:t>Challenges to Urban Planners</a:t>
            </a:r>
            <a:r>
              <a:rPr lang="en-US" sz="2800" dirty="0">
                <a:solidFill>
                  <a:srgbClr val="FFFF00"/>
                </a:solidFill>
              </a:rPr>
              <a:t> </a:t>
            </a:r>
            <a:r>
              <a:rPr lang="en-US" sz="2800" dirty="0" smtClean="0">
                <a:solidFill>
                  <a:srgbClr val="FFFF00"/>
                </a:solidFill>
              </a:rPr>
              <a:t>on Slums Rehabilitation and Resettlement</a:t>
            </a:r>
            <a:endParaRPr lang="en-GB" sz="2800" dirty="0">
              <a:solidFill>
                <a:srgbClr val="FFFF00"/>
              </a:solidFill>
            </a:endParaRPr>
          </a:p>
        </p:txBody>
      </p:sp>
      <p:sp>
        <p:nvSpPr>
          <p:cNvPr id="3" name="Content Placeholder 2"/>
          <p:cNvSpPr>
            <a:spLocks noGrp="1"/>
          </p:cNvSpPr>
          <p:nvPr>
            <p:ph idx="1"/>
          </p:nvPr>
        </p:nvSpPr>
        <p:spPr>
          <a:xfrm>
            <a:off x="381000" y="1524000"/>
            <a:ext cx="8229600" cy="5029200"/>
          </a:xfrm>
        </p:spPr>
        <p:txBody>
          <a:bodyPr>
            <a:normAutofit fontScale="62500" lnSpcReduction="20000"/>
          </a:bodyPr>
          <a:lstStyle/>
          <a:p>
            <a:pPr>
              <a:spcBef>
                <a:spcPts val="475"/>
              </a:spcBef>
              <a:spcAft>
                <a:spcPts val="600"/>
              </a:spcAft>
            </a:pPr>
            <a:r>
              <a:rPr lang="en-US" dirty="0" smtClean="0"/>
              <a:t>Rapid Urbanization, prior backlog, and affordability challenges call for innovative approaches to urban planning</a:t>
            </a:r>
          </a:p>
          <a:p>
            <a:pPr>
              <a:lnSpc>
                <a:spcPct val="120000"/>
              </a:lnSpc>
            </a:pPr>
            <a:r>
              <a:rPr lang="en-US" dirty="0" smtClean="0"/>
              <a:t>Current trend of cities expanding in circles results in further densification of cities, that has to be addressed</a:t>
            </a:r>
          </a:p>
          <a:p>
            <a:r>
              <a:rPr lang="en-US" dirty="0" smtClean="0"/>
              <a:t>Urban planners to recognize that massive urbanization in major metropolitans adversely impacts Social, Physical and Economic Infrastructure, and thus needs to be accounted for in Urban Planning</a:t>
            </a:r>
          </a:p>
          <a:p>
            <a:r>
              <a:rPr lang="en-US" dirty="0" smtClean="0"/>
              <a:t>Need for generating demographic data in finer details for use by Planners.</a:t>
            </a:r>
          </a:p>
          <a:p>
            <a:r>
              <a:rPr lang="en-US" dirty="0" smtClean="0"/>
              <a:t>Urban Planners need to find alternative options for slums prevalence, expansion and inefficient use of land</a:t>
            </a:r>
          </a:p>
          <a:p>
            <a:r>
              <a:rPr lang="en-US" dirty="0" smtClean="0"/>
              <a:t>Planners need to develop new neighborhood/satellite towns equipped with physical, social infrastructure, transport etc.</a:t>
            </a:r>
          </a:p>
          <a:p>
            <a:r>
              <a:rPr lang="en-US" dirty="0" smtClean="0"/>
              <a:t>Wisdom sharing and on-going coordination between urban planners, housing, developers and academia is needed</a:t>
            </a:r>
          </a:p>
          <a:p>
            <a:r>
              <a:rPr lang="en-US" dirty="0" smtClean="0"/>
              <a:t>Business models of pubic-private partnership for viable and sustainable plans and projects</a:t>
            </a:r>
          </a:p>
          <a:p>
            <a:pPr marL="0" indent="0">
              <a:buNone/>
            </a:pPr>
            <a:endParaRPr lang="en-US" dirty="0" smtClean="0"/>
          </a:p>
        </p:txBody>
      </p:sp>
      <p:sp>
        <p:nvSpPr>
          <p:cNvPr id="12" name="Slide Number Placeholder 11"/>
          <p:cNvSpPr>
            <a:spLocks noGrp="1"/>
          </p:cNvSpPr>
          <p:nvPr>
            <p:ph type="sldNum" sz="quarter" idx="12"/>
          </p:nvPr>
        </p:nvSpPr>
        <p:spPr/>
        <p:txBody>
          <a:bodyPr/>
          <a:lstStyle/>
          <a:p>
            <a:fld id="{0D03FCAF-3107-4F14-97F4-3C7779A2A693}"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0079527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FFFF00"/>
                </a:solidFill>
              </a:rPr>
              <a:t>Possible Answers</a:t>
            </a:r>
            <a:endParaRPr lang="en-GB" dirty="0">
              <a:solidFill>
                <a:srgbClr val="FFFF00"/>
              </a:solidFill>
            </a:endParaRPr>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pPr marL="64008" indent="0">
              <a:buNone/>
            </a:pPr>
            <a:r>
              <a:rPr lang="en-US" dirty="0"/>
              <a:t>Urban Planners </a:t>
            </a:r>
            <a:r>
              <a:rPr lang="en-US" dirty="0" smtClean="0"/>
              <a:t>to </a:t>
            </a:r>
            <a:r>
              <a:rPr lang="en-US" dirty="0"/>
              <a:t>work </a:t>
            </a:r>
            <a:r>
              <a:rPr lang="en-US" dirty="0" smtClean="0"/>
              <a:t>on: </a:t>
            </a:r>
          </a:p>
          <a:p>
            <a:r>
              <a:rPr lang="en-US" dirty="0" smtClean="0"/>
              <a:t>Slums </a:t>
            </a:r>
            <a:r>
              <a:rPr lang="en-US" dirty="0"/>
              <a:t>improvement and </a:t>
            </a:r>
            <a:r>
              <a:rPr lang="en-US" dirty="0" smtClean="0"/>
              <a:t>up-gradation Programs. </a:t>
            </a:r>
          </a:p>
          <a:p>
            <a:r>
              <a:rPr lang="en-US" dirty="0" smtClean="0"/>
              <a:t>Slums </a:t>
            </a:r>
            <a:r>
              <a:rPr lang="en-US" dirty="0"/>
              <a:t>Resettlement </a:t>
            </a:r>
            <a:r>
              <a:rPr lang="en-US" dirty="0" smtClean="0"/>
              <a:t>Programs. </a:t>
            </a:r>
          </a:p>
          <a:p>
            <a:r>
              <a:rPr lang="en-US" dirty="0" smtClean="0"/>
              <a:t>Incremental Housing business model</a:t>
            </a:r>
          </a:p>
          <a:p>
            <a:r>
              <a:rPr lang="en-US" dirty="0" smtClean="0"/>
              <a:t>Plan </a:t>
            </a:r>
            <a:r>
              <a:rPr lang="en-US" dirty="0"/>
              <a:t>and develop new settlements in suburbs equipped with physical, social and economic </a:t>
            </a:r>
            <a:r>
              <a:rPr lang="en-US" dirty="0" smtClean="0"/>
              <a:t>infrastructure.</a:t>
            </a:r>
          </a:p>
          <a:p>
            <a:r>
              <a:rPr lang="en-US" dirty="0" smtClean="0"/>
              <a:t>Linking urban periphery with urban centers of commerce and business with suitable mode of communications.</a:t>
            </a:r>
          </a:p>
          <a:p>
            <a:r>
              <a:rPr lang="en-US" dirty="0" smtClean="0"/>
              <a:t>Business </a:t>
            </a:r>
            <a:r>
              <a:rPr lang="en-US" dirty="0"/>
              <a:t>Models of Private-Public </a:t>
            </a:r>
            <a:r>
              <a:rPr lang="en-US" dirty="0" smtClean="0"/>
              <a:t>Partnership.</a:t>
            </a:r>
          </a:p>
          <a:p>
            <a:r>
              <a:rPr lang="en-US" dirty="0" smtClean="0"/>
              <a:t>Compile </a:t>
            </a:r>
            <a:r>
              <a:rPr lang="en-US" dirty="0"/>
              <a:t>and process data on urban-rural migration and measures to regulate/control urbanization (Model of China</a:t>
            </a:r>
            <a:r>
              <a:rPr lang="en-US" dirty="0" smtClean="0"/>
              <a:t>).</a:t>
            </a:r>
            <a:endParaRPr lang="en-US" dirty="0"/>
          </a:p>
          <a:p>
            <a:endParaRPr lang="en-GB" dirty="0"/>
          </a:p>
        </p:txBody>
      </p:sp>
    </p:spTree>
    <p:extLst>
      <p:ext uri="{BB962C8B-B14F-4D97-AF65-F5344CB8AC3E}">
        <p14:creationId xmlns:p14="http://schemas.microsoft.com/office/powerpoint/2010/main" val="4101921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Urban </a:t>
            </a:r>
            <a:r>
              <a:rPr lang="en-US" sz="2800" dirty="0" smtClean="0"/>
              <a:t>congestion</a:t>
            </a:r>
            <a:r>
              <a:rPr lang="en-US" sz="2800" dirty="0"/>
              <a:t> </a:t>
            </a:r>
            <a:r>
              <a:rPr lang="en-US" sz="2800" dirty="0" smtClean="0"/>
              <a:t>and courage of </a:t>
            </a:r>
            <a:r>
              <a:rPr lang="en-US" sz="2800" dirty="0" err="1" smtClean="0"/>
              <a:t>Urbans</a:t>
            </a:r>
            <a:endParaRPr lang="en-US" sz="2800" dirty="0"/>
          </a:p>
        </p:txBody>
      </p:sp>
      <p:sp>
        <p:nvSpPr>
          <p:cNvPr id="3" name="Content Placeholder 2"/>
          <p:cNvSpPr>
            <a:spLocks noGrp="1"/>
          </p:cNvSpPr>
          <p:nvPr>
            <p:ph idx="1"/>
          </p:nvPr>
        </p:nvSpPr>
        <p:spPr>
          <a:xfrm>
            <a:off x="381000" y="4800600"/>
            <a:ext cx="7755818" cy="2779567"/>
          </a:xfrm>
        </p:spPr>
        <p:txBody>
          <a:bodyPr/>
          <a:lstStyle/>
          <a:p>
            <a:pPr marL="0" lvl="0" indent="0">
              <a:buNone/>
            </a:pPr>
            <a:r>
              <a:rPr lang="en-US" dirty="0" smtClean="0"/>
              <a:t>Railway Train-track Veggie Market</a:t>
            </a:r>
            <a:endParaRPr lang="en-US" dirty="0"/>
          </a:p>
          <a:p>
            <a:r>
              <a:rPr lang="en-US" dirty="0">
                <a:hlinkClick r:id="rId2"/>
              </a:rPr>
              <a:t>http://www.youtube.com/watch?v=MENjFkEAj9g</a:t>
            </a: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524000"/>
            <a:ext cx="8001000" cy="3276600"/>
          </a:xfrm>
          <a:prstGeom prst="rect">
            <a:avLst/>
          </a:prstGeom>
        </p:spPr>
      </p:pic>
    </p:spTree>
    <p:extLst>
      <p:ext uri="{BB962C8B-B14F-4D97-AF65-F5344CB8AC3E}">
        <p14:creationId xmlns:p14="http://schemas.microsoft.com/office/powerpoint/2010/main" val="1223919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Zaigham\Desktop\ZMR Current CVs\ZMR Pic WB.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24000"/>
            <a:ext cx="2667000" cy="3709272"/>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
          <p:cNvSpPr txBox="1">
            <a:spLocks noChangeArrowheads="1"/>
          </p:cNvSpPr>
          <p:nvPr/>
        </p:nvSpPr>
        <p:spPr bwMode="auto">
          <a:xfrm>
            <a:off x="457200" y="5373216"/>
            <a:ext cx="8156028" cy="1221291"/>
          </a:xfrm>
          <a:prstGeom prst="rect">
            <a:avLst/>
          </a:prstGeom>
          <a:noFill/>
          <a:ln w="9525" algn="ctr">
            <a:noFill/>
            <a:miter lim="800000"/>
            <a:headEnd/>
            <a:tailEnd/>
          </a:ln>
          <a:effectLst/>
        </p:spPr>
        <p:txBody>
          <a:bodyPr wrap="square" lIns="0" tIns="0" rIns="36000" bIns="36000">
            <a:spAutoFit/>
          </a:bodyPr>
          <a:lstStyle/>
          <a:p>
            <a:pPr algn="just"/>
            <a:r>
              <a:rPr lang="en-US" sz="1400" i="1" dirty="0" smtClean="0">
                <a:latin typeface="Verdana" pitchFamily="34" charset="0"/>
                <a:ea typeface="Verdana" pitchFamily="34" charset="0"/>
                <a:cs typeface="Verdana" pitchFamily="34" charset="0"/>
              </a:rPr>
              <a:t>This document is prepared </a:t>
            </a:r>
            <a:r>
              <a:rPr lang="en-US" sz="1400" i="1" dirty="0">
                <a:latin typeface="Verdana" pitchFamily="34" charset="0"/>
                <a:ea typeface="Verdana" pitchFamily="34" charset="0"/>
                <a:cs typeface="Verdana" pitchFamily="34" charset="0"/>
              </a:rPr>
              <a:t>by </a:t>
            </a:r>
            <a:r>
              <a:rPr lang="en-US" sz="1400" i="1" dirty="0" smtClean="0">
                <a:latin typeface="Verdana" pitchFamily="34" charset="0"/>
                <a:ea typeface="Verdana" pitchFamily="34" charset="0"/>
                <a:cs typeface="Verdana" pitchFamily="34" charset="0"/>
              </a:rPr>
              <a:t>Mr. Zaigham Mahmood Rizvi for </a:t>
            </a:r>
            <a:r>
              <a:rPr lang="en-US" sz="1400" i="1" dirty="0">
                <a:latin typeface="Verdana" pitchFamily="34" charset="0"/>
                <a:ea typeface="Verdana" pitchFamily="34" charset="0"/>
                <a:cs typeface="Verdana" pitchFamily="34" charset="0"/>
              </a:rPr>
              <a:t>the sole purpose of providing a </a:t>
            </a:r>
            <a:r>
              <a:rPr lang="en-US" sz="1400" i="1" dirty="0" smtClean="0">
                <a:latin typeface="Verdana" pitchFamily="34" charset="0"/>
                <a:ea typeface="Verdana" pitchFamily="34" charset="0"/>
                <a:cs typeface="Verdana" pitchFamily="34" charset="0"/>
              </a:rPr>
              <a:t>presentation to the </a:t>
            </a:r>
            <a:r>
              <a:rPr lang="en-US" sz="1400" dirty="0"/>
              <a:t>MENA Mortgage and Affordable Housing </a:t>
            </a:r>
            <a:r>
              <a:rPr lang="en-US" sz="1400" dirty="0" smtClean="0"/>
              <a:t>Conference Dubai </a:t>
            </a:r>
            <a:r>
              <a:rPr lang="en-US" sz="1400" dirty="0"/>
              <a:t>Oct. 6, 2013</a:t>
            </a:r>
          </a:p>
          <a:p>
            <a:pPr algn="just">
              <a:lnSpc>
                <a:spcPts val="1400"/>
              </a:lnSpc>
              <a:spcAft>
                <a:spcPct val="0"/>
              </a:spcAft>
            </a:pPr>
            <a:r>
              <a:rPr lang="en-US" sz="1400" i="1" dirty="0" smtClean="0">
                <a:latin typeface="Verdana" pitchFamily="34" charset="0"/>
                <a:ea typeface="Verdana" pitchFamily="34" charset="0"/>
                <a:cs typeface="Verdana" pitchFamily="34" charset="0"/>
              </a:rPr>
              <a:t>The </a:t>
            </a:r>
            <a:r>
              <a:rPr lang="en-US" sz="1400" i="1" dirty="0">
                <a:latin typeface="Verdana" pitchFamily="34" charset="0"/>
                <a:ea typeface="Verdana" pitchFamily="34" charset="0"/>
                <a:cs typeface="Verdana" pitchFamily="34" charset="0"/>
              </a:rPr>
              <a:t>information contained in this document has been compiled by </a:t>
            </a:r>
            <a:r>
              <a:rPr lang="en-US" sz="1400" i="1" dirty="0" smtClean="0">
                <a:latin typeface="Verdana" pitchFamily="34" charset="0"/>
                <a:ea typeface="Verdana" pitchFamily="34" charset="0"/>
                <a:cs typeface="Verdana" pitchFamily="34" charset="0"/>
              </a:rPr>
              <a:t>Mr. Rizvi from self study and from different sources. He is grateful to all those serving this noble cause in some form or the other. </a:t>
            </a:r>
            <a:endParaRPr lang="en-GB" sz="1400" i="1" dirty="0">
              <a:latin typeface="Verdana" pitchFamily="34" charset="0"/>
              <a:ea typeface="Verdana" pitchFamily="34" charset="0"/>
              <a:cs typeface="Verdana" pitchFamily="34" charset="0"/>
            </a:endParaRPr>
          </a:p>
        </p:txBody>
      </p:sp>
      <p:sp>
        <p:nvSpPr>
          <p:cNvPr id="6" name="Text Box 6"/>
          <p:cNvSpPr txBox="1">
            <a:spLocks noChangeArrowheads="1"/>
          </p:cNvSpPr>
          <p:nvPr/>
        </p:nvSpPr>
        <p:spPr bwMode="auto">
          <a:xfrm>
            <a:off x="3124200" y="304800"/>
            <a:ext cx="5943600" cy="4648200"/>
          </a:xfrm>
          <a:prstGeom prst="rect">
            <a:avLst/>
          </a:prstGeom>
          <a:noFill/>
          <a:ln w="28575" algn="ctr">
            <a:noFill/>
            <a:miter lim="800000"/>
            <a:headEnd/>
            <a:tailEnd/>
          </a:ln>
          <a:effectLst/>
        </p:spPr>
        <p:txBody>
          <a:bodyPr wrap="square" lIns="0" tIns="0" rIns="36000" bIns="36000" anchor="ctr">
            <a:noAutofit/>
          </a:bodyPr>
          <a:lstStyle/>
          <a:p>
            <a:pPr marL="236538">
              <a:spcAft>
                <a:spcPts val="1200"/>
              </a:spcAft>
            </a:pPr>
            <a:r>
              <a:rPr lang="en-US" sz="3600" b="1" dirty="0" smtClean="0">
                <a:solidFill>
                  <a:srgbClr val="FFC000"/>
                </a:solidFill>
                <a:latin typeface="Verdana" pitchFamily="34" charset="0"/>
                <a:ea typeface="Verdana" pitchFamily="34" charset="0"/>
                <a:cs typeface="Verdana" pitchFamily="34" charset="0"/>
              </a:rPr>
              <a:t>Thank you</a:t>
            </a:r>
            <a:endParaRPr lang="en-US" sz="2000" b="1" dirty="0">
              <a:solidFill>
                <a:schemeClr val="tx2">
                  <a:lumMod val="75000"/>
                </a:schemeClr>
              </a:solidFill>
              <a:latin typeface="Verdana" pitchFamily="34" charset="0"/>
              <a:ea typeface="Verdana" pitchFamily="34" charset="0"/>
              <a:cs typeface="Verdana" pitchFamily="34" charset="0"/>
            </a:endParaRPr>
          </a:p>
          <a:p>
            <a:pPr marL="236538">
              <a:spcAft>
                <a:spcPts val="1200"/>
              </a:spcAft>
            </a:pPr>
            <a:endParaRPr lang="en-US" sz="2000" b="1" dirty="0" smtClean="0">
              <a:solidFill>
                <a:srgbClr val="92D050"/>
              </a:solidFill>
              <a:latin typeface="Verdana" pitchFamily="34" charset="0"/>
              <a:ea typeface="Verdana" pitchFamily="34" charset="0"/>
              <a:cs typeface="Verdana" pitchFamily="34" charset="0"/>
            </a:endParaRPr>
          </a:p>
          <a:p>
            <a:pPr marL="236538">
              <a:spcAft>
                <a:spcPts val="1200"/>
              </a:spcAft>
            </a:pPr>
            <a:endParaRPr lang="en-US" sz="2000" b="1" dirty="0">
              <a:solidFill>
                <a:srgbClr val="92D050"/>
              </a:solidFill>
              <a:latin typeface="Verdana" pitchFamily="34" charset="0"/>
              <a:ea typeface="Verdana" pitchFamily="34" charset="0"/>
              <a:cs typeface="Verdana" pitchFamily="34" charset="0"/>
            </a:endParaRPr>
          </a:p>
          <a:p>
            <a:pPr marL="236538">
              <a:spcAft>
                <a:spcPts val="1200"/>
              </a:spcAft>
            </a:pPr>
            <a:endParaRPr lang="en-US" sz="2000" b="1" dirty="0" smtClean="0">
              <a:solidFill>
                <a:srgbClr val="92D050"/>
              </a:solidFill>
              <a:latin typeface="Verdana" pitchFamily="34" charset="0"/>
              <a:ea typeface="Verdana" pitchFamily="34" charset="0"/>
              <a:cs typeface="Verdana" pitchFamily="34" charset="0"/>
            </a:endParaRPr>
          </a:p>
          <a:p>
            <a:pPr marL="236538">
              <a:spcAft>
                <a:spcPts val="1200"/>
              </a:spcAft>
            </a:pPr>
            <a:r>
              <a:rPr lang="en-US" sz="2000" b="1" dirty="0" err="1" smtClean="0">
                <a:solidFill>
                  <a:srgbClr val="92D050"/>
                </a:solidFill>
                <a:latin typeface="Verdana" pitchFamily="34" charset="0"/>
                <a:ea typeface="Verdana" pitchFamily="34" charset="0"/>
                <a:cs typeface="Verdana" pitchFamily="34" charset="0"/>
              </a:rPr>
              <a:t>Zaigham</a:t>
            </a:r>
            <a:r>
              <a:rPr lang="en-US" sz="2000" b="1" dirty="0" smtClean="0">
                <a:solidFill>
                  <a:srgbClr val="92D050"/>
                </a:solidFill>
                <a:latin typeface="Verdana" pitchFamily="34" charset="0"/>
                <a:ea typeface="Verdana" pitchFamily="34" charset="0"/>
                <a:cs typeface="Verdana" pitchFamily="34" charset="0"/>
              </a:rPr>
              <a:t> M. </a:t>
            </a:r>
            <a:r>
              <a:rPr lang="en-US" sz="2000" b="1" dirty="0" err="1">
                <a:solidFill>
                  <a:srgbClr val="92D050"/>
                </a:solidFill>
                <a:latin typeface="Verdana" pitchFamily="34" charset="0"/>
                <a:ea typeface="Verdana" pitchFamily="34" charset="0"/>
                <a:cs typeface="Verdana" pitchFamily="34" charset="0"/>
              </a:rPr>
              <a:t>R</a:t>
            </a:r>
            <a:r>
              <a:rPr lang="en-US" sz="2000" b="1" dirty="0" err="1" smtClean="0">
                <a:solidFill>
                  <a:srgbClr val="92D050"/>
                </a:solidFill>
                <a:latin typeface="Verdana" pitchFamily="34" charset="0"/>
                <a:ea typeface="Verdana" pitchFamily="34" charset="0"/>
                <a:cs typeface="Verdana" pitchFamily="34" charset="0"/>
              </a:rPr>
              <a:t>izvi</a:t>
            </a:r>
            <a:endParaRPr lang="en-US" sz="2000" b="1" dirty="0">
              <a:solidFill>
                <a:srgbClr val="92D050"/>
              </a:solidFill>
              <a:latin typeface="Verdana" pitchFamily="34" charset="0"/>
              <a:ea typeface="Verdana" pitchFamily="34" charset="0"/>
              <a:cs typeface="Verdana" pitchFamily="34" charset="0"/>
            </a:endParaRPr>
          </a:p>
          <a:p>
            <a:pPr marL="236538">
              <a:spcAft>
                <a:spcPts val="1200"/>
              </a:spcAft>
            </a:pPr>
            <a:r>
              <a:rPr lang="en-US" dirty="0" smtClean="0">
                <a:solidFill>
                  <a:srgbClr val="92D050"/>
                </a:solidFill>
                <a:latin typeface="Verdana" pitchFamily="34" charset="0"/>
                <a:ea typeface="Verdana" pitchFamily="34" charset="0"/>
                <a:cs typeface="Verdana" pitchFamily="34" charset="0"/>
              </a:rPr>
              <a:t>zaigham2r@yahoo.com</a:t>
            </a:r>
            <a:endParaRPr lang="en-US" sz="1400" b="1" dirty="0" smtClean="0">
              <a:solidFill>
                <a:prstClr val="white"/>
              </a:solidFill>
              <a:latin typeface="Verdana" pitchFamily="34" charset="0"/>
              <a:ea typeface="Verdana" pitchFamily="34" charset="0"/>
              <a:cs typeface="Verdana" pitchFamily="34" charset="0"/>
            </a:endParaRPr>
          </a:p>
          <a:p>
            <a:pPr marL="574675" indent="-285750">
              <a:spcAft>
                <a:spcPts val="600"/>
              </a:spcAft>
              <a:buSzPct val="120000"/>
              <a:buFont typeface="Arial" pitchFamily="34" charset="0"/>
              <a:buChar char="•"/>
            </a:pPr>
            <a:r>
              <a:rPr lang="en-US" sz="1400" b="1" dirty="0" smtClean="0">
                <a:solidFill>
                  <a:prstClr val="white"/>
                </a:solidFill>
                <a:latin typeface="Verdana" pitchFamily="34" charset="0"/>
                <a:ea typeface="Verdana" pitchFamily="34" charset="0"/>
                <a:cs typeface="Verdana" pitchFamily="34" charset="0"/>
              </a:rPr>
              <a:t>Expert Consultant Housing:  The World Bank</a:t>
            </a:r>
          </a:p>
          <a:p>
            <a:pPr marL="574675" indent="-285750">
              <a:spcAft>
                <a:spcPts val="600"/>
              </a:spcAft>
              <a:buSzPct val="120000"/>
              <a:buFont typeface="Arial" pitchFamily="34" charset="0"/>
              <a:buChar char="•"/>
            </a:pPr>
            <a:r>
              <a:rPr lang="en-US" sz="1400" b="1" dirty="0" smtClean="0">
                <a:solidFill>
                  <a:prstClr val="white"/>
                </a:solidFill>
                <a:latin typeface="Verdana" pitchFamily="34" charset="0"/>
                <a:ea typeface="Verdana" pitchFamily="34" charset="0"/>
                <a:cs typeface="Verdana" pitchFamily="34" charset="0"/>
              </a:rPr>
              <a:t>Senior Adviser Housing: </a:t>
            </a:r>
            <a:r>
              <a:rPr lang="en-US" sz="1400" b="1" dirty="0" err="1" smtClean="0">
                <a:solidFill>
                  <a:prstClr val="white"/>
                </a:solidFill>
                <a:latin typeface="Verdana" pitchFamily="34" charset="0"/>
                <a:ea typeface="Verdana" pitchFamily="34" charset="0"/>
                <a:cs typeface="Verdana" pitchFamily="34" charset="0"/>
              </a:rPr>
              <a:t>ShoreBank</a:t>
            </a:r>
            <a:r>
              <a:rPr lang="en-US" sz="1400" b="1" dirty="0" smtClean="0">
                <a:solidFill>
                  <a:prstClr val="white"/>
                </a:solidFill>
                <a:latin typeface="Verdana" pitchFamily="34" charset="0"/>
                <a:ea typeface="Verdana" pitchFamily="34" charset="0"/>
                <a:cs typeface="Verdana" pitchFamily="34" charset="0"/>
              </a:rPr>
              <a:t> Int’l USA</a:t>
            </a:r>
          </a:p>
          <a:p>
            <a:pPr marL="574675" indent="-285750">
              <a:spcAft>
                <a:spcPts val="600"/>
              </a:spcAft>
              <a:buSzPct val="120000"/>
              <a:buFont typeface="Arial" pitchFamily="34" charset="0"/>
              <a:buChar char="•"/>
            </a:pPr>
            <a:r>
              <a:rPr lang="en-US" sz="1400" b="1" dirty="0" smtClean="0">
                <a:solidFill>
                  <a:prstClr val="white"/>
                </a:solidFill>
                <a:latin typeface="Verdana" pitchFamily="34" charset="0"/>
                <a:ea typeface="Verdana" pitchFamily="34" charset="0"/>
                <a:cs typeface="Verdana" pitchFamily="34" charset="0"/>
              </a:rPr>
              <a:t>Secretary General: Asia-Pacific Union for Housing Finance-APUHF (www.apuhf.info)</a:t>
            </a:r>
          </a:p>
          <a:p>
            <a:pPr marL="236538">
              <a:lnSpc>
                <a:spcPts val="1400"/>
              </a:lnSpc>
              <a:spcAft>
                <a:spcPts val="1200"/>
              </a:spcAft>
            </a:pPr>
            <a:endParaRPr lang="en-GB" sz="2400" b="1" dirty="0">
              <a:solidFill>
                <a:prstClr val="white"/>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3583272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0499"/>
            <a:ext cx="8229600" cy="1148701"/>
          </a:xfrm>
        </p:spPr>
        <p:txBody>
          <a:bodyPr>
            <a:normAutofit/>
          </a:bodyPr>
          <a:lstStyle/>
          <a:p>
            <a:pPr marL="355600"/>
            <a:r>
              <a:rPr lang="en-US" sz="3800" b="1" dirty="0" smtClean="0">
                <a:solidFill>
                  <a:srgbClr val="FFFF00"/>
                </a:solidFill>
              </a:rPr>
              <a:t>An Asian Snapshot</a:t>
            </a:r>
            <a:endParaRPr lang="en-GB" sz="3800" b="1" dirty="0">
              <a:solidFill>
                <a:srgbClr val="FFFF00"/>
              </a:solidFill>
            </a:endParaRPr>
          </a:p>
        </p:txBody>
      </p:sp>
      <p:sp>
        <p:nvSpPr>
          <p:cNvPr id="3" name="Content Placeholder 2"/>
          <p:cNvSpPr>
            <a:spLocks noGrp="1"/>
          </p:cNvSpPr>
          <p:nvPr>
            <p:ph idx="1"/>
          </p:nvPr>
        </p:nvSpPr>
        <p:spPr>
          <a:xfrm>
            <a:off x="457200" y="1653875"/>
            <a:ext cx="8229600" cy="5105400"/>
          </a:xfrm>
        </p:spPr>
        <p:txBody>
          <a:bodyPr>
            <a:normAutofit fontScale="55000" lnSpcReduction="20000"/>
          </a:bodyPr>
          <a:lstStyle/>
          <a:p>
            <a:r>
              <a:rPr lang="en-US" sz="3600" dirty="0" smtClean="0"/>
              <a:t>Asia-Pacific represents: </a:t>
            </a:r>
          </a:p>
          <a:p>
            <a:pPr lvl="1">
              <a:spcAft>
                <a:spcPts val="0"/>
              </a:spcAft>
            </a:pPr>
            <a:r>
              <a:rPr lang="en-US" sz="3600" dirty="0" smtClean="0"/>
              <a:t>1/4</a:t>
            </a:r>
            <a:r>
              <a:rPr lang="en-US" sz="3600" baseline="30000" dirty="0" smtClean="0"/>
              <a:t>th</a:t>
            </a:r>
            <a:r>
              <a:rPr lang="en-US" sz="3600" dirty="0" smtClean="0"/>
              <a:t> of the Worlds population, and</a:t>
            </a:r>
          </a:p>
          <a:p>
            <a:pPr lvl="1">
              <a:spcAft>
                <a:spcPts val="0"/>
              </a:spcAft>
            </a:pPr>
            <a:r>
              <a:rPr lang="en-US" sz="3600" dirty="0" smtClean="0"/>
              <a:t>Nearly ½ of the Worlds Poor</a:t>
            </a:r>
          </a:p>
          <a:p>
            <a:pPr>
              <a:spcBef>
                <a:spcPts val="600"/>
              </a:spcBef>
            </a:pPr>
            <a:r>
              <a:rPr lang="en-US" sz="3600" dirty="0" smtClean="0"/>
              <a:t>Housing is an essential part of political sloganeering</a:t>
            </a:r>
          </a:p>
          <a:p>
            <a:pPr lvl="1">
              <a:spcAft>
                <a:spcPts val="0"/>
              </a:spcAft>
            </a:pPr>
            <a:r>
              <a:rPr lang="en-US" sz="3600" dirty="0" smtClean="0"/>
              <a:t>“Housing for all”; </a:t>
            </a:r>
          </a:p>
          <a:p>
            <a:pPr lvl="1">
              <a:spcAft>
                <a:spcPts val="0"/>
              </a:spcAft>
            </a:pPr>
            <a:r>
              <a:rPr lang="en-US" sz="3600" dirty="0" smtClean="0"/>
              <a:t>“Slums Free Cities”</a:t>
            </a:r>
          </a:p>
          <a:p>
            <a:pPr lvl="1">
              <a:spcAft>
                <a:spcPts val="0"/>
              </a:spcAft>
            </a:pPr>
            <a:r>
              <a:rPr lang="en-US" sz="3600" dirty="0" smtClean="0"/>
              <a:t>“</a:t>
            </a:r>
            <a:r>
              <a:rPr lang="en-US" sz="3600" dirty="0" err="1" smtClean="0"/>
              <a:t>Maang</a:t>
            </a:r>
            <a:r>
              <a:rPr lang="en-US" sz="3600" dirty="0" smtClean="0"/>
              <a:t> </a:t>
            </a:r>
            <a:r>
              <a:rPr lang="en-US" sz="3600" dirty="0" err="1" smtClean="0"/>
              <a:t>Raha</a:t>
            </a:r>
            <a:r>
              <a:rPr lang="en-US" sz="3600" dirty="0" smtClean="0"/>
              <a:t> </a:t>
            </a:r>
            <a:r>
              <a:rPr lang="en-US" sz="3600" dirty="0" err="1" smtClean="0"/>
              <a:t>hai</a:t>
            </a:r>
            <a:r>
              <a:rPr lang="en-US" sz="3600" dirty="0" smtClean="0"/>
              <a:t> </a:t>
            </a:r>
            <a:r>
              <a:rPr lang="en-US" sz="3600" dirty="0" err="1" smtClean="0"/>
              <a:t>har</a:t>
            </a:r>
            <a:r>
              <a:rPr lang="en-US" sz="3600" dirty="0" smtClean="0"/>
              <a:t> </a:t>
            </a:r>
            <a:r>
              <a:rPr lang="en-US" sz="3600" dirty="0" err="1" smtClean="0"/>
              <a:t>Insaan</a:t>
            </a:r>
            <a:r>
              <a:rPr lang="en-US" sz="3600" dirty="0" smtClean="0"/>
              <a:t>-Roti, </a:t>
            </a:r>
            <a:r>
              <a:rPr lang="en-US" sz="3600" dirty="0" err="1" smtClean="0"/>
              <a:t>Kapra</a:t>
            </a:r>
            <a:r>
              <a:rPr lang="en-US" sz="3600" dirty="0" smtClean="0"/>
              <a:t>, </a:t>
            </a:r>
            <a:r>
              <a:rPr lang="en-US" sz="3600" dirty="0" err="1" smtClean="0"/>
              <a:t>aur</a:t>
            </a:r>
            <a:r>
              <a:rPr lang="en-US" sz="3600" dirty="0" smtClean="0"/>
              <a:t> </a:t>
            </a:r>
            <a:r>
              <a:rPr lang="en-US" sz="3600" dirty="0" err="1" smtClean="0"/>
              <a:t>Makan</a:t>
            </a:r>
            <a:r>
              <a:rPr lang="en-US" sz="3600" dirty="0" smtClean="0"/>
              <a:t>” (Every human demands food, clothing and shelter); etc.</a:t>
            </a:r>
          </a:p>
          <a:p>
            <a:pPr>
              <a:lnSpc>
                <a:spcPct val="120000"/>
              </a:lnSpc>
              <a:spcAft>
                <a:spcPts val="600"/>
              </a:spcAft>
            </a:pPr>
            <a:r>
              <a:rPr lang="en-US" sz="3600" dirty="0" smtClean="0"/>
              <a:t>In some countries there is SOME delivery but in most there is NONE</a:t>
            </a:r>
          </a:p>
          <a:p>
            <a:pPr>
              <a:lnSpc>
                <a:spcPct val="120000"/>
              </a:lnSpc>
              <a:spcAft>
                <a:spcPts val="600"/>
              </a:spcAft>
            </a:pPr>
            <a:r>
              <a:rPr lang="en-US" sz="3600" dirty="0" smtClean="0"/>
              <a:t>Each country in the region has its own geo-socio-economic parameters and all face a common issue of “shelter-less poor” </a:t>
            </a:r>
          </a:p>
          <a:p>
            <a:pPr>
              <a:lnSpc>
                <a:spcPct val="120000"/>
              </a:lnSpc>
              <a:spcAft>
                <a:spcPts val="600"/>
              </a:spcAft>
            </a:pPr>
            <a:r>
              <a:rPr lang="en-US" sz="3600" dirty="0" smtClean="0"/>
              <a:t>Regional successful models would be needed for sharing experience and knowledge</a:t>
            </a:r>
            <a:endParaRPr lang="en-GB" sz="3600" dirty="0" smtClean="0"/>
          </a:p>
          <a:p>
            <a:endParaRPr lang="en-GB" dirty="0"/>
          </a:p>
        </p:txBody>
      </p:sp>
      <p:sp>
        <p:nvSpPr>
          <p:cNvPr id="12" name="Slide Number Placeholder 11"/>
          <p:cNvSpPr>
            <a:spLocks noGrp="1"/>
          </p:cNvSpPr>
          <p:nvPr>
            <p:ph type="sldNum" sz="quarter" idx="12"/>
          </p:nvPr>
        </p:nvSpPr>
        <p:spPr/>
        <p:txBody>
          <a:bodyPr/>
          <a:lstStyle/>
          <a:p>
            <a:fld id="{0D03FCAF-3107-4F14-97F4-3C7779A2A693}"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877381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99032"/>
          </a:xfrm>
        </p:spPr>
        <p:txBody>
          <a:bodyPr>
            <a:normAutofit/>
          </a:bodyPr>
          <a:lstStyle/>
          <a:p>
            <a:pPr marL="85725"/>
            <a:r>
              <a:rPr lang="en-US" dirty="0" smtClean="0">
                <a:solidFill>
                  <a:srgbClr val="FFFF00"/>
                </a:solidFill>
              </a:rPr>
              <a:t>Housing Challenges :</a:t>
            </a:r>
            <a:br>
              <a:rPr lang="en-US" dirty="0" smtClean="0">
                <a:solidFill>
                  <a:srgbClr val="FFFF00"/>
                </a:solidFill>
              </a:rPr>
            </a:br>
            <a:r>
              <a:rPr lang="en-US" dirty="0" smtClean="0">
                <a:solidFill>
                  <a:srgbClr val="FFFF00"/>
                </a:solidFill>
              </a:rPr>
              <a:t>Asia-Pacific Region</a:t>
            </a:r>
            <a:endParaRPr lang="en-GB" dirty="0">
              <a:solidFill>
                <a:srgbClr val="FFFF00"/>
              </a:solidFill>
            </a:endParaRPr>
          </a:p>
        </p:txBody>
      </p:sp>
      <p:sp>
        <p:nvSpPr>
          <p:cNvPr id="3" name="Content Placeholder 2"/>
          <p:cNvSpPr>
            <a:spLocks noGrp="1"/>
          </p:cNvSpPr>
          <p:nvPr>
            <p:ph idx="1"/>
          </p:nvPr>
        </p:nvSpPr>
        <p:spPr>
          <a:xfrm>
            <a:off x="457200" y="1600200"/>
            <a:ext cx="8229600" cy="5105400"/>
          </a:xfrm>
        </p:spPr>
        <p:txBody>
          <a:bodyPr>
            <a:normAutofit fontScale="70000" lnSpcReduction="20000"/>
          </a:bodyPr>
          <a:lstStyle/>
          <a:p>
            <a:pPr>
              <a:spcAft>
                <a:spcPts val="600"/>
              </a:spcAft>
            </a:pPr>
            <a:r>
              <a:rPr lang="en-US" dirty="0" smtClean="0"/>
              <a:t>Region represents more than 1/4</a:t>
            </a:r>
            <a:r>
              <a:rPr lang="en-US" baseline="30000" dirty="0" smtClean="0"/>
              <a:t>th</a:t>
            </a:r>
            <a:r>
              <a:rPr lang="en-US" dirty="0" smtClean="0"/>
              <a:t> of Worlds population and ½ of the poor on the planet</a:t>
            </a:r>
          </a:p>
          <a:p>
            <a:pPr>
              <a:spcAft>
                <a:spcPts val="600"/>
              </a:spcAft>
            </a:pPr>
            <a:r>
              <a:rPr lang="en-US" dirty="0" smtClean="0"/>
              <a:t>Including China, Asia-Pacific represents ½ of the Worlds population</a:t>
            </a:r>
          </a:p>
          <a:p>
            <a:pPr>
              <a:spcAft>
                <a:spcPts val="600"/>
              </a:spcAft>
            </a:pPr>
            <a:r>
              <a:rPr lang="en-US" dirty="0" smtClean="0"/>
              <a:t>Region still among the lowest in terms of Mortgage Finance</a:t>
            </a:r>
          </a:p>
          <a:p>
            <a:pPr lvl="1"/>
            <a:r>
              <a:rPr lang="en-US" dirty="0" smtClean="0"/>
              <a:t>Average Mortgage Debt to GDP Ratio is 3.3</a:t>
            </a:r>
          </a:p>
          <a:p>
            <a:r>
              <a:rPr lang="en-US" dirty="0" smtClean="0"/>
              <a:t>Region is faced with massive housing shortage </a:t>
            </a:r>
          </a:p>
          <a:p>
            <a:pPr lvl="1"/>
            <a:r>
              <a:rPr lang="en-US" dirty="0" smtClean="0"/>
              <a:t>India alone faces an Urban Housing shortage of 27 </a:t>
            </a:r>
            <a:r>
              <a:rPr lang="en-US" dirty="0" err="1" smtClean="0"/>
              <a:t>mn</a:t>
            </a:r>
            <a:endParaRPr lang="en-US" dirty="0" smtClean="0"/>
          </a:p>
          <a:p>
            <a:pPr>
              <a:spcAft>
                <a:spcPts val="600"/>
              </a:spcAft>
            </a:pPr>
            <a:r>
              <a:rPr lang="en-US" dirty="0" smtClean="0"/>
              <a:t>Nearly entire urban shortage is in Low-Income Category</a:t>
            </a:r>
          </a:p>
          <a:p>
            <a:pPr>
              <a:spcAft>
                <a:spcPts val="600"/>
              </a:spcAft>
            </a:pPr>
            <a:r>
              <a:rPr lang="en-US" dirty="0" smtClean="0"/>
              <a:t>Persons per Room Density: </a:t>
            </a:r>
          </a:p>
          <a:p>
            <a:pPr lvl="1">
              <a:spcAft>
                <a:spcPts val="0"/>
              </a:spcAft>
            </a:pPr>
            <a:r>
              <a:rPr lang="en-US" dirty="0" smtClean="0"/>
              <a:t>India/Pakistan	3.5</a:t>
            </a:r>
          </a:p>
          <a:p>
            <a:pPr lvl="1">
              <a:spcAft>
                <a:spcPts val="0"/>
              </a:spcAft>
            </a:pPr>
            <a:r>
              <a:rPr lang="en-US" dirty="0" smtClean="0"/>
              <a:t>EU 		 1.1 </a:t>
            </a:r>
          </a:p>
          <a:p>
            <a:pPr lvl="1">
              <a:spcAft>
                <a:spcPts val="0"/>
              </a:spcAft>
            </a:pPr>
            <a:r>
              <a:rPr lang="en-US" dirty="0" smtClean="0"/>
              <a:t>USA		 0.5</a:t>
            </a:r>
          </a:p>
        </p:txBody>
      </p:sp>
      <p:sp>
        <p:nvSpPr>
          <p:cNvPr id="12" name="Slide Number Placeholder 11"/>
          <p:cNvSpPr>
            <a:spLocks noGrp="1"/>
          </p:cNvSpPr>
          <p:nvPr>
            <p:ph type="sldNum" sz="quarter" idx="12"/>
          </p:nvPr>
        </p:nvSpPr>
        <p:spPr/>
        <p:txBody>
          <a:bodyPr/>
          <a:lstStyle/>
          <a:p>
            <a:fld id="{0D03FCAF-3107-4F14-97F4-3C7779A2A693}"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729193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85526"/>
          </a:xfrm>
        </p:spPr>
        <p:txBody>
          <a:bodyPr>
            <a:normAutofit fontScale="90000"/>
          </a:bodyPr>
          <a:lstStyle/>
          <a:p>
            <a:r>
              <a:rPr lang="en-US" sz="3600" dirty="0">
                <a:solidFill>
                  <a:srgbClr val="FFFF00"/>
                </a:solidFill>
              </a:rPr>
              <a:t>Factors contributing to Urban</a:t>
            </a:r>
            <a:br>
              <a:rPr lang="en-US" sz="3600" dirty="0">
                <a:solidFill>
                  <a:srgbClr val="FFFF00"/>
                </a:solidFill>
              </a:rPr>
            </a:br>
            <a:r>
              <a:rPr lang="en-US" sz="3600" dirty="0">
                <a:solidFill>
                  <a:srgbClr val="FFFF00"/>
                </a:solidFill>
              </a:rPr>
              <a:t>Housing </a:t>
            </a:r>
            <a:r>
              <a:rPr lang="en-US" sz="3600" dirty="0" smtClean="0">
                <a:solidFill>
                  <a:srgbClr val="FFFF00"/>
                </a:solidFill>
              </a:rPr>
              <a:t>Shortage leading to Slums</a:t>
            </a:r>
            <a:r>
              <a:rPr lang="en-US" dirty="0"/>
              <a:t/>
            </a:r>
            <a:br>
              <a:rPr lang="en-US" dirty="0"/>
            </a:br>
            <a:endParaRPr lang="en-US" dirty="0"/>
          </a:p>
        </p:txBody>
      </p:sp>
      <p:sp>
        <p:nvSpPr>
          <p:cNvPr id="3" name="Content Placeholder 2"/>
          <p:cNvSpPr>
            <a:spLocks noGrp="1"/>
          </p:cNvSpPr>
          <p:nvPr>
            <p:ph idx="1"/>
          </p:nvPr>
        </p:nvSpPr>
        <p:spPr/>
        <p:txBody>
          <a:bodyPr>
            <a:normAutofit fontScale="70000" lnSpcReduction="20000"/>
          </a:bodyPr>
          <a:lstStyle/>
          <a:p>
            <a:pPr marL="447675" indent="-382588">
              <a:spcAft>
                <a:spcPts val="600"/>
              </a:spcAft>
            </a:pPr>
            <a:r>
              <a:rPr lang="en-US" sz="3200" dirty="0" smtClean="0"/>
              <a:t>Massive Urbanization to major metropolitans</a:t>
            </a:r>
          </a:p>
          <a:p>
            <a:pPr marL="447675" indent="-382588">
              <a:spcAft>
                <a:spcPts val="600"/>
              </a:spcAft>
            </a:pPr>
            <a:r>
              <a:rPr lang="en-US" sz="3200" dirty="0" smtClean="0"/>
              <a:t>Population </a:t>
            </a:r>
            <a:r>
              <a:rPr lang="en-US" sz="3200" dirty="0"/>
              <a:t>Growth rate</a:t>
            </a:r>
          </a:p>
          <a:p>
            <a:pPr marL="447675" indent="-382588">
              <a:spcAft>
                <a:spcPts val="600"/>
              </a:spcAft>
            </a:pPr>
            <a:r>
              <a:rPr lang="en-US" sz="3200" dirty="0" smtClean="0"/>
              <a:t>Depletion </a:t>
            </a:r>
            <a:r>
              <a:rPr lang="en-US" sz="3200" dirty="0"/>
              <a:t>of existing stock</a:t>
            </a:r>
          </a:p>
          <a:p>
            <a:pPr marL="447675" indent="-382588">
              <a:spcAft>
                <a:spcPts val="600"/>
              </a:spcAft>
            </a:pPr>
            <a:r>
              <a:rPr lang="en-US" sz="3200" dirty="0" smtClean="0"/>
              <a:t>Changing </a:t>
            </a:r>
            <a:r>
              <a:rPr lang="en-US" sz="3200" dirty="0"/>
              <a:t>size of persons per household </a:t>
            </a:r>
            <a:r>
              <a:rPr lang="en-US" sz="3200" dirty="0" smtClean="0"/>
              <a:t>(a cultural       phenomenon</a:t>
            </a:r>
            <a:r>
              <a:rPr lang="en-US" sz="3200" dirty="0"/>
              <a:t>)</a:t>
            </a:r>
          </a:p>
          <a:p>
            <a:pPr marL="447675" indent="-382588">
              <a:spcAft>
                <a:spcPts val="600"/>
              </a:spcAft>
            </a:pPr>
            <a:r>
              <a:rPr lang="en-US" sz="3200" dirty="0" smtClean="0"/>
              <a:t>Cities </a:t>
            </a:r>
            <a:r>
              <a:rPr lang="en-US" sz="3200" dirty="0"/>
              <a:t>growing in circles around inner circles, rather </a:t>
            </a:r>
            <a:r>
              <a:rPr lang="en-US" sz="3200" dirty="0" smtClean="0"/>
              <a:t>than     developing </a:t>
            </a:r>
            <a:r>
              <a:rPr lang="en-US" sz="3200" dirty="0"/>
              <a:t>new satellite towns</a:t>
            </a:r>
          </a:p>
          <a:p>
            <a:pPr marL="447675" indent="-382588">
              <a:spcAft>
                <a:spcPts val="600"/>
              </a:spcAft>
            </a:pPr>
            <a:r>
              <a:rPr lang="en-US" sz="3200" dirty="0" smtClean="0"/>
              <a:t>Need </a:t>
            </a:r>
            <a:r>
              <a:rPr lang="en-US" sz="3200" dirty="0"/>
              <a:t>to live close to place of work</a:t>
            </a:r>
          </a:p>
          <a:p>
            <a:pPr marL="447675" indent="-382588">
              <a:spcAft>
                <a:spcPts val="600"/>
              </a:spcAft>
            </a:pPr>
            <a:r>
              <a:rPr lang="en-US" sz="3200" dirty="0" smtClean="0"/>
              <a:t>Failure </a:t>
            </a:r>
            <a:r>
              <a:rPr lang="en-US" sz="3200" dirty="0"/>
              <a:t>in redefining city limits with progressive </a:t>
            </a:r>
            <a:r>
              <a:rPr lang="en-US" sz="3200" dirty="0" smtClean="0"/>
              <a:t>Master Plans (urban/rural re-zoning</a:t>
            </a:r>
            <a:r>
              <a:rPr lang="en-US" sz="3200" dirty="0"/>
              <a:t>)</a:t>
            </a:r>
          </a:p>
          <a:p>
            <a:pPr marL="447675" indent="-382588">
              <a:spcAft>
                <a:spcPts val="600"/>
              </a:spcAft>
            </a:pPr>
            <a:r>
              <a:rPr lang="en-US" sz="3200" dirty="0" smtClean="0"/>
              <a:t>Land </a:t>
            </a:r>
            <a:r>
              <a:rPr lang="en-US" sz="3200" dirty="0"/>
              <a:t>prices force poor into suburbs with no </a:t>
            </a:r>
            <a:r>
              <a:rPr lang="en-US" sz="3200" dirty="0" smtClean="0"/>
              <a:t>civic amenities</a:t>
            </a:r>
            <a:r>
              <a:rPr lang="en-US" sz="3200" dirty="0"/>
              <a:t>, transport, utilities, while Slums in </a:t>
            </a:r>
            <a:r>
              <a:rPr lang="en-US" sz="3200" dirty="0" smtClean="0"/>
              <a:t>cities provide that at indecent levels</a:t>
            </a:r>
            <a:endParaRPr lang="en-US" sz="3200" dirty="0"/>
          </a:p>
        </p:txBody>
      </p:sp>
      <p:sp>
        <p:nvSpPr>
          <p:cNvPr id="4" name="Slide Number Placeholder 3"/>
          <p:cNvSpPr>
            <a:spLocks noGrp="1"/>
          </p:cNvSpPr>
          <p:nvPr>
            <p:ph type="sldNum" sz="quarter" idx="12"/>
          </p:nvPr>
        </p:nvSpPr>
        <p:spPr/>
        <p:txBody>
          <a:bodyPr/>
          <a:lstStyle/>
          <a:p>
            <a:fld id="{0D03FCAF-3107-4F14-97F4-3C7779A2A693}"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050568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dirty="0"/>
              <a:t/>
            </a:r>
            <a:br>
              <a:rPr lang="en-US" dirty="0"/>
            </a:br>
            <a:endParaRPr lang="en-US" dirty="0"/>
          </a:p>
          <a:p>
            <a:fld id="{4D9C180A-73B3-47ED-A314-732E941878C3}" type="slidenum">
              <a:rPr lang="en-US" smtClean="0"/>
              <a:pPr/>
              <a:t>6</a:t>
            </a:fld>
            <a:endParaRPr lang="en-US" dirty="0"/>
          </a:p>
        </p:txBody>
      </p:sp>
      <p:sp>
        <p:nvSpPr>
          <p:cNvPr id="3" name="Rectangle 2"/>
          <p:cNvSpPr/>
          <p:nvPr/>
        </p:nvSpPr>
        <p:spPr>
          <a:xfrm>
            <a:off x="609600" y="1618798"/>
            <a:ext cx="7620000" cy="5010602"/>
          </a:xfrm>
          <a:prstGeom prst="rect">
            <a:avLst/>
          </a:prstGeom>
        </p:spPr>
        <p:txBody>
          <a:bodyPr wrap="square">
            <a:spAutoFit/>
          </a:bodyPr>
          <a:lstStyle/>
          <a:p>
            <a:pPr defTabSz="914608">
              <a:spcBef>
                <a:spcPct val="20000"/>
              </a:spcBef>
              <a:spcAft>
                <a:spcPct val="0"/>
              </a:spcAft>
              <a:buClr>
                <a:schemeClr val="tx2"/>
              </a:buClr>
              <a:defRPr/>
            </a:pPr>
            <a:r>
              <a:rPr lang="en-US" sz="1700" b="1" i="1" kern="0" dirty="0" smtClean="0"/>
              <a:t>Urbanization</a:t>
            </a:r>
            <a:r>
              <a:rPr lang="en-US" sz="1700" kern="0" dirty="0" smtClean="0"/>
              <a:t>:</a:t>
            </a:r>
          </a:p>
          <a:p>
            <a:pPr marL="441325" indent="-236538" defTabSz="914608">
              <a:spcBef>
                <a:spcPct val="20000"/>
              </a:spcBef>
              <a:spcAft>
                <a:spcPct val="0"/>
              </a:spcAft>
              <a:buClr>
                <a:schemeClr val="tx2"/>
              </a:buClr>
              <a:buFontTx/>
              <a:buChar char="•"/>
              <a:defRPr/>
            </a:pPr>
            <a:r>
              <a:rPr lang="en-US" sz="1700" kern="0" dirty="0" smtClean="0"/>
              <a:t>World </a:t>
            </a:r>
            <a:r>
              <a:rPr lang="en-US" sz="1700" kern="0" dirty="0"/>
              <a:t>Urbanization in 2010 – </a:t>
            </a:r>
            <a:r>
              <a:rPr lang="en-US" sz="1700" kern="0" dirty="0" smtClean="0"/>
              <a:t>51%, and by 2030-61%</a:t>
            </a:r>
          </a:p>
          <a:p>
            <a:pPr marL="441325" lvl="0" indent="-236538" defTabSz="914608">
              <a:spcBef>
                <a:spcPct val="20000"/>
              </a:spcBef>
              <a:spcAft>
                <a:spcPct val="0"/>
              </a:spcAft>
              <a:buClr>
                <a:schemeClr val="tx2"/>
              </a:buClr>
              <a:buFontTx/>
              <a:buChar char="•"/>
              <a:defRPr/>
            </a:pPr>
            <a:r>
              <a:rPr lang="en-US" sz="1700" dirty="0"/>
              <a:t>Cities in developing countries are expected to absorb 95 per cent of urban population growth in the next two decades, increasing the slum population by nearly 500 million between now and 2020.  </a:t>
            </a:r>
          </a:p>
          <a:p>
            <a:pPr defTabSz="914608">
              <a:spcBef>
                <a:spcPct val="20000"/>
              </a:spcBef>
              <a:spcAft>
                <a:spcPct val="0"/>
              </a:spcAft>
              <a:buClr>
                <a:schemeClr val="tx2"/>
              </a:buClr>
              <a:defRPr/>
            </a:pPr>
            <a:r>
              <a:rPr lang="en-US" sz="1700" b="1" i="1" kern="0" dirty="0" smtClean="0"/>
              <a:t>Slums</a:t>
            </a:r>
            <a:r>
              <a:rPr lang="en-US" sz="1700" kern="0" dirty="0" smtClean="0"/>
              <a:t>:</a:t>
            </a:r>
            <a:endParaRPr lang="en-US" sz="1700" kern="0" dirty="0"/>
          </a:p>
          <a:p>
            <a:pPr marL="441325" indent="-236538" defTabSz="914608">
              <a:spcBef>
                <a:spcPct val="20000"/>
              </a:spcBef>
              <a:spcAft>
                <a:spcPct val="0"/>
              </a:spcAft>
              <a:buClr>
                <a:schemeClr val="tx2"/>
              </a:buClr>
              <a:buFontTx/>
              <a:buChar char="•"/>
              <a:defRPr/>
            </a:pPr>
            <a:r>
              <a:rPr lang="en-US" sz="1700" dirty="0"/>
              <a:t>One billion people live in slums. That's one </a:t>
            </a:r>
            <a:r>
              <a:rPr lang="en-US" sz="1700" dirty="0" smtClean="0"/>
              <a:t>out of </a:t>
            </a:r>
            <a:r>
              <a:rPr lang="en-US" sz="1700" dirty="0"/>
              <a:t>seven of us. Unless urgent action is taken, 1.4 billion people will live in slums by 2020</a:t>
            </a:r>
          </a:p>
          <a:p>
            <a:pPr marL="441325" lvl="0" indent="-236538" defTabSz="914608">
              <a:spcBef>
                <a:spcPct val="20000"/>
              </a:spcBef>
              <a:spcAft>
                <a:spcPct val="0"/>
              </a:spcAft>
              <a:buClr>
                <a:schemeClr val="tx2"/>
              </a:buClr>
              <a:buFontTx/>
              <a:buChar char="•"/>
              <a:defRPr/>
            </a:pPr>
            <a:r>
              <a:rPr lang="en-US" sz="1700" dirty="0"/>
              <a:t>Cities account for some 70 per cent of global GDP and city slums are often economically vibrant; around 85 per cent of all new employment opportunities around the world occur in the informal </a:t>
            </a:r>
            <a:r>
              <a:rPr lang="en-US" sz="1700" dirty="0" smtClean="0"/>
              <a:t>economy</a:t>
            </a:r>
          </a:p>
          <a:p>
            <a:pPr marL="441325" indent="-236538" defTabSz="914608">
              <a:spcBef>
                <a:spcPct val="20000"/>
              </a:spcBef>
              <a:spcAft>
                <a:spcPct val="0"/>
              </a:spcAft>
              <a:buClr>
                <a:schemeClr val="tx2"/>
              </a:buClr>
              <a:buFontTx/>
              <a:buChar char="•"/>
              <a:defRPr/>
            </a:pPr>
            <a:r>
              <a:rPr lang="en-US" sz="1700" dirty="0" smtClean="0"/>
              <a:t>Slum dwellers grew from 777mn to 850mn during  2000-2010</a:t>
            </a:r>
          </a:p>
          <a:p>
            <a:pPr marL="441325" indent="-236538" defTabSz="914608">
              <a:spcBef>
                <a:spcPct val="20000"/>
              </a:spcBef>
              <a:spcAft>
                <a:spcPct val="0"/>
              </a:spcAft>
              <a:buClr>
                <a:schemeClr val="tx2"/>
              </a:buClr>
              <a:buFontTx/>
              <a:buChar char="•"/>
              <a:defRPr/>
            </a:pPr>
            <a:r>
              <a:rPr lang="en-US" sz="1700" dirty="0" smtClean="0"/>
              <a:t>Positive </a:t>
            </a:r>
            <a:r>
              <a:rPr lang="en-US" sz="1700" dirty="0"/>
              <a:t>factor: 227 million moved from slums; doubling MDG goals</a:t>
            </a:r>
          </a:p>
          <a:p>
            <a:pPr marL="441325" indent="-236538" defTabSz="914608">
              <a:spcBef>
                <a:spcPct val="20000"/>
              </a:spcBef>
              <a:spcAft>
                <a:spcPct val="0"/>
              </a:spcAft>
              <a:buClr>
                <a:schemeClr val="tx2"/>
              </a:buClr>
              <a:buFontTx/>
              <a:buChar char="•"/>
              <a:defRPr/>
            </a:pPr>
            <a:r>
              <a:rPr lang="en-US" sz="1700" dirty="0"/>
              <a:t>World needs 4,000 houses an hour to keep up with demand (UN-Habitat</a:t>
            </a:r>
            <a:r>
              <a:rPr lang="en-US" sz="1700" dirty="0" smtClean="0"/>
              <a:t>)</a:t>
            </a:r>
          </a:p>
          <a:p>
            <a:pPr defTabSz="914608">
              <a:spcBef>
                <a:spcPct val="20000"/>
              </a:spcBef>
              <a:spcAft>
                <a:spcPct val="0"/>
              </a:spcAft>
              <a:buClr>
                <a:schemeClr val="tx2"/>
              </a:buClr>
              <a:defRPr/>
            </a:pPr>
            <a:endParaRPr lang="en-US" sz="1700" dirty="0"/>
          </a:p>
        </p:txBody>
      </p:sp>
      <p:sp>
        <p:nvSpPr>
          <p:cNvPr id="5" name="TextBox 4"/>
          <p:cNvSpPr txBox="1"/>
          <p:nvPr/>
        </p:nvSpPr>
        <p:spPr>
          <a:xfrm>
            <a:off x="762000" y="6324600"/>
            <a:ext cx="8077200" cy="338554"/>
          </a:xfrm>
          <a:prstGeom prst="rect">
            <a:avLst/>
          </a:prstGeom>
          <a:noFill/>
        </p:spPr>
        <p:txBody>
          <a:bodyPr wrap="square" rtlCol="0">
            <a:spAutoFit/>
          </a:bodyPr>
          <a:lstStyle/>
          <a:p>
            <a:r>
              <a:rPr lang="en-US" sz="1600" i="1" u="sng" dirty="0">
                <a:latin typeface="Arial" pitchFamily="34" charset="0"/>
                <a:cs typeface="Arial" pitchFamily="34" charset="0"/>
              </a:rPr>
              <a:t>Source: Homeless International  http://www.homeless-international.org/About-Slums</a:t>
            </a:r>
            <a:endParaRPr lang="en-US" sz="1600" i="1" dirty="0">
              <a:latin typeface="Arial" pitchFamily="34" charset="0"/>
              <a:cs typeface="Arial" pitchFamily="34" charset="0"/>
            </a:endParaRPr>
          </a:p>
        </p:txBody>
      </p:sp>
      <p:sp>
        <p:nvSpPr>
          <p:cNvPr id="6" name="TextBox 5"/>
          <p:cNvSpPr txBox="1"/>
          <p:nvPr/>
        </p:nvSpPr>
        <p:spPr>
          <a:xfrm>
            <a:off x="609600" y="324137"/>
            <a:ext cx="7696200" cy="1261884"/>
          </a:xfrm>
          <a:prstGeom prst="rect">
            <a:avLst/>
          </a:prstGeom>
          <a:noFill/>
        </p:spPr>
        <p:txBody>
          <a:bodyPr wrap="square" rtlCol="0">
            <a:spAutoFit/>
          </a:bodyPr>
          <a:lstStyle/>
          <a:p>
            <a:r>
              <a:rPr lang="en-US" sz="3800" b="1" dirty="0" smtClean="0">
                <a:ln>
                  <a:solidFill>
                    <a:schemeClr val="accent2"/>
                  </a:solidFill>
                </a:ln>
                <a:solidFill>
                  <a:srgbClr val="FFFF00"/>
                </a:solidFill>
                <a:effectLst>
                  <a:outerShdw blurRad="38100" dist="38100" dir="2700000" algn="tl">
                    <a:srgbClr val="000000">
                      <a:alpha val="43137"/>
                    </a:srgbClr>
                  </a:outerShdw>
                </a:effectLst>
              </a:rPr>
              <a:t>Unplanned Urbanization leads to Slums</a:t>
            </a:r>
            <a:endParaRPr lang="en-US" sz="3800" b="1" dirty="0">
              <a:ln>
                <a:solidFill>
                  <a:schemeClr val="accent2"/>
                </a:solidFill>
              </a:ln>
              <a:solidFill>
                <a:srgbClr val="FFFF00"/>
              </a:solidFill>
              <a:effectLst>
                <a:outerShdw blurRad="38100" dist="38100" dir="2700000" algn="tl">
                  <a:srgbClr val="000000">
                    <a:alpha val="43137"/>
                  </a:srgbClr>
                </a:outerShdw>
              </a:effectLst>
            </a:endParaRPr>
          </a:p>
        </p:txBody>
      </p:sp>
      <p:cxnSp>
        <p:nvCxnSpPr>
          <p:cNvPr id="7" name="Straight Connector 6"/>
          <p:cNvCxnSpPr/>
          <p:nvPr/>
        </p:nvCxnSpPr>
        <p:spPr>
          <a:xfrm>
            <a:off x="552431" y="1554445"/>
            <a:ext cx="8064896" cy="0"/>
          </a:xfrm>
          <a:prstGeom prst="line">
            <a:avLst/>
          </a:prstGeom>
          <a:ln w="25400" cmpd="thinThick">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8037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1000" y="392003"/>
            <a:ext cx="8382000" cy="6161197"/>
          </a:xfrm>
          <a:prstGeom prst="rect">
            <a:avLst/>
          </a:prstGeom>
        </p:spPr>
      </p:pic>
    </p:spTree>
    <p:extLst>
      <p:ext uri="{BB962C8B-B14F-4D97-AF65-F5344CB8AC3E}">
        <p14:creationId xmlns:p14="http://schemas.microsoft.com/office/powerpoint/2010/main" val="3971283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solidFill>
                  <a:srgbClr val="FFFF00"/>
                </a:solidFill>
              </a:rPr>
              <a:t>Urbanization and Slums</a:t>
            </a:r>
            <a:endParaRPr lang="en-US" dirty="0">
              <a:solidFill>
                <a:srgbClr val="FFFF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447800"/>
            <a:ext cx="8077200" cy="5181600"/>
          </a:xfrm>
        </p:spPr>
      </p:pic>
    </p:spTree>
    <p:extLst>
      <p:ext uri="{BB962C8B-B14F-4D97-AF65-F5344CB8AC3E}">
        <p14:creationId xmlns:p14="http://schemas.microsoft.com/office/powerpoint/2010/main" val="19463101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4448" y="1447800"/>
            <a:ext cx="3409951" cy="4495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172" y="1447800"/>
            <a:ext cx="3802428" cy="4495800"/>
          </a:xfrm>
          <a:prstGeom prst="rect">
            <a:avLst/>
          </a:prstGeom>
        </p:spPr>
      </p:pic>
      <p:sp>
        <p:nvSpPr>
          <p:cNvPr id="6" name="TextBox 5"/>
          <p:cNvSpPr txBox="1"/>
          <p:nvPr/>
        </p:nvSpPr>
        <p:spPr>
          <a:xfrm>
            <a:off x="457200" y="381000"/>
            <a:ext cx="8305802"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Urbanization </a:t>
            </a:r>
            <a:r>
              <a:rPr lang="en-US" sz="3600" b="1" dirty="0">
                <a:solidFill>
                  <a:srgbClr val="FFFF00"/>
                </a:solidFill>
                <a:effectLst>
                  <a:outerShdw blurRad="38100" dist="38100" dir="2700000" algn="tl">
                    <a:srgbClr val="000000">
                      <a:alpha val="43137"/>
                    </a:srgbClr>
                  </a:outerShdw>
                </a:effectLst>
              </a:rPr>
              <a:t>of Third World Societies</a:t>
            </a:r>
            <a:endParaRPr lang="en-US" sz="3600" dirty="0">
              <a:solidFill>
                <a:srgbClr val="FFFF00"/>
              </a:solidFill>
              <a:effectLst>
                <a:outerShdw blurRad="38100" dist="38100" dir="2700000" algn="tl">
                  <a:srgbClr val="000000">
                    <a:alpha val="43137"/>
                  </a:srgbClr>
                </a:outerShdw>
              </a:effectLst>
            </a:endParaRPr>
          </a:p>
        </p:txBody>
      </p:sp>
      <p:sp>
        <p:nvSpPr>
          <p:cNvPr id="7" name="TextBox 6"/>
          <p:cNvSpPr txBox="1"/>
          <p:nvPr/>
        </p:nvSpPr>
        <p:spPr>
          <a:xfrm>
            <a:off x="609600" y="6044625"/>
            <a:ext cx="8305801" cy="584775"/>
          </a:xfrm>
          <a:prstGeom prst="rect">
            <a:avLst/>
          </a:prstGeom>
          <a:noFill/>
        </p:spPr>
        <p:txBody>
          <a:bodyPr wrap="square" rtlCol="0">
            <a:spAutoFit/>
          </a:bodyPr>
          <a:lstStyle/>
          <a:p>
            <a:r>
              <a:rPr lang="en-US" sz="1600" i="1" dirty="0" smtClean="0">
                <a:latin typeface="Arial" pitchFamily="34" charset="0"/>
                <a:cs typeface="Arial" pitchFamily="34" charset="0"/>
              </a:rPr>
              <a:t>Source: http</a:t>
            </a:r>
            <a:r>
              <a:rPr lang="en-US" sz="1600" i="1" dirty="0">
                <a:latin typeface="Arial" pitchFamily="34" charset="0"/>
                <a:cs typeface="Arial" pitchFamily="34" charset="0"/>
              </a:rPr>
              <a:t>://www.faculty.fairfield.edu/faculty/hodgson/Courses/so11/population/urbanization.htm</a:t>
            </a:r>
          </a:p>
        </p:txBody>
      </p:sp>
      <p:cxnSp>
        <p:nvCxnSpPr>
          <p:cNvPr id="8" name="Straight Connector 7"/>
          <p:cNvCxnSpPr/>
          <p:nvPr/>
        </p:nvCxnSpPr>
        <p:spPr>
          <a:xfrm>
            <a:off x="539552" y="1219200"/>
            <a:ext cx="8064896" cy="0"/>
          </a:xfrm>
          <a:prstGeom prst="line">
            <a:avLst/>
          </a:prstGeom>
          <a:ln w="25400" cmpd="thinThick">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3462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3837</TotalTime>
  <Words>1844</Words>
  <Application>Microsoft Office PowerPoint</Application>
  <PresentationFormat>On-screen Show (4:3)</PresentationFormat>
  <Paragraphs>184</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Century Gothic</vt:lpstr>
      <vt:lpstr>Verdana</vt:lpstr>
      <vt:lpstr>Wingdings 2</vt:lpstr>
      <vt:lpstr>Verve</vt:lpstr>
      <vt:lpstr> Challenges to Urban Planners: Slums &amp; Urban Congestion  </vt:lpstr>
      <vt:lpstr>Housing is a ‘Numbers’ game – The Muslim World is no exception!</vt:lpstr>
      <vt:lpstr>An Asian Snapshot</vt:lpstr>
      <vt:lpstr>Housing Challenges : Asia-Pacific Region</vt:lpstr>
      <vt:lpstr>Factors contributing to Urban Housing Shortage leading to Slums </vt:lpstr>
      <vt:lpstr>PowerPoint Presentation</vt:lpstr>
      <vt:lpstr>PowerPoint Presentation</vt:lpstr>
      <vt:lpstr>Urbanization and Slums</vt:lpstr>
      <vt:lpstr>PowerPoint Presentation</vt:lpstr>
      <vt:lpstr>Slums Prevalence in Asia</vt:lpstr>
      <vt:lpstr>Urban Realities – A glimpse into reality</vt:lpstr>
      <vt:lpstr>Characteristics of slums</vt:lpstr>
      <vt:lpstr>Biggest slums around the world</vt:lpstr>
      <vt:lpstr> Dharavi Slum in Mumbai, India </vt:lpstr>
      <vt:lpstr>Dharavi-Mumbai </vt:lpstr>
      <vt:lpstr>Dharavi - Mumbai</vt:lpstr>
      <vt:lpstr>Orangi Town - Karachi Pakistan</vt:lpstr>
      <vt:lpstr>Orangi-Karachi Pakistan</vt:lpstr>
      <vt:lpstr>Kibera Slum - Nairobi, Africa</vt:lpstr>
      <vt:lpstr>Kibera Slum, Nairobi, Africa</vt:lpstr>
      <vt:lpstr>Rio de Janeiro, Brazil</vt:lpstr>
      <vt:lpstr>Rio de Janeiro, Brazil</vt:lpstr>
      <vt:lpstr>Kabul - Afghanistan</vt:lpstr>
      <vt:lpstr>Afghanistan: Slums of Kabul</vt:lpstr>
      <vt:lpstr>Afghanistan: Slums of Kabul</vt:lpstr>
      <vt:lpstr>Challenges to Urban Planners on Slums Rehabilitation and Resettlement</vt:lpstr>
      <vt:lpstr>Possible Answers</vt:lpstr>
      <vt:lpstr>Urban congestion and courage of Urbans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Congestion, Slums and Challenges to Urban Planners by Zaigham M.Rizvi</dc:title>
  <dc:creator>Zaighjam M. Rizvi</dc:creator>
  <cp:lastModifiedBy>Zaighjam M. Rizvi</cp:lastModifiedBy>
  <cp:revision>197</cp:revision>
  <dcterms:created xsi:type="dcterms:W3CDTF">2013-09-03T20:46:12Z</dcterms:created>
  <dcterms:modified xsi:type="dcterms:W3CDTF">2013-09-18T02:04:07Z</dcterms:modified>
</cp:coreProperties>
</file>