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8" r:id="rId3"/>
    <p:sldId id="269" r:id="rId4"/>
    <p:sldId id="268" r:id="rId5"/>
    <p:sldId id="270" r:id="rId6"/>
    <p:sldId id="271" r:id="rId7"/>
    <p:sldId id="272" r:id="rId8"/>
    <p:sldId id="273" r:id="rId9"/>
    <p:sldId id="265" r:id="rId10"/>
    <p:sldId id="274" r:id="rId11"/>
    <p:sldId id="275" r:id="rId12"/>
    <p:sldId id="261" r:id="rId13"/>
    <p:sldId id="276" r:id="rId14"/>
    <p:sldId id="277" r:id="rId15"/>
    <p:sldId id="278" r:id="rId16"/>
    <p:sldId id="279" r:id="rId17"/>
    <p:sldId id="266" r:id="rId18"/>
    <p:sldId id="267" r:id="rId19"/>
    <p:sldId id="280"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35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vrajan\Desktop\RSD%20Folder\HFCs%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depthPercent val="100"/>
      <c:rAngAx val="1"/>
    </c:view3D>
    <c:plotArea>
      <c:layout>
        <c:manualLayout>
          <c:layoutTarget val="inner"/>
          <c:xMode val="edge"/>
          <c:yMode val="edge"/>
          <c:x val="7.6618070941245148E-2"/>
          <c:y val="0.12049947114819602"/>
          <c:w val="0.89745603674540719"/>
          <c:h val="0.69950914030483102"/>
        </c:manualLayout>
      </c:layout>
      <c:bar3DChart>
        <c:barDir val="col"/>
        <c:grouping val="stacked"/>
        <c:ser>
          <c:idx val="0"/>
          <c:order val="0"/>
          <c:tx>
            <c:strRef>
              <c:f>HFCsDetails!$B$3</c:f>
              <c:strCache>
                <c:ptCount val="1"/>
                <c:pt idx="0">
                  <c:v>With permission to accept Public Deposits</c:v>
                </c:pt>
              </c:strCache>
            </c:strRef>
          </c:tx>
          <c:spPr>
            <a:solidFill>
              <a:srgbClr val="008000"/>
            </a:solidFill>
          </c:spPr>
          <c:dLbls>
            <c:txPr>
              <a:bodyPr/>
              <a:lstStyle/>
              <a:p>
                <a:pPr>
                  <a:defRPr b="1">
                    <a:solidFill>
                      <a:schemeClr val="bg1"/>
                    </a:solidFill>
                    <a:latin typeface="Book Antiqua" pitchFamily="18" charset="0"/>
                  </a:defRPr>
                </a:pPr>
                <a:endParaRPr lang="en-US"/>
              </a:p>
            </c:txPr>
            <c:showVal val="1"/>
          </c:dLbls>
          <c:cat>
            <c:numRef>
              <c:f>HFCsDetails!$C$2:$J$2</c:f>
              <c:numCache>
                <c:formatCode>General</c:formatCode>
                <c:ptCount val="8"/>
                <c:pt idx="0">
                  <c:v>2005</c:v>
                </c:pt>
                <c:pt idx="1">
                  <c:v>2006</c:v>
                </c:pt>
                <c:pt idx="2">
                  <c:v>2007</c:v>
                </c:pt>
                <c:pt idx="3">
                  <c:v>2008</c:v>
                </c:pt>
                <c:pt idx="4">
                  <c:v>2009</c:v>
                </c:pt>
                <c:pt idx="5">
                  <c:v>2010</c:v>
                </c:pt>
                <c:pt idx="6">
                  <c:v>2011</c:v>
                </c:pt>
                <c:pt idx="7">
                  <c:v>2012</c:v>
                </c:pt>
              </c:numCache>
            </c:numRef>
          </c:cat>
          <c:val>
            <c:numRef>
              <c:f>HFCsDetails!$C$3:$J$3</c:f>
              <c:numCache>
                <c:formatCode>General</c:formatCode>
                <c:ptCount val="8"/>
                <c:pt idx="0">
                  <c:v>24</c:v>
                </c:pt>
                <c:pt idx="1">
                  <c:v>22</c:v>
                </c:pt>
                <c:pt idx="2">
                  <c:v>20</c:v>
                </c:pt>
                <c:pt idx="3">
                  <c:v>20</c:v>
                </c:pt>
                <c:pt idx="4">
                  <c:v>20</c:v>
                </c:pt>
                <c:pt idx="5">
                  <c:v>20</c:v>
                </c:pt>
                <c:pt idx="6">
                  <c:v>19</c:v>
                </c:pt>
                <c:pt idx="7">
                  <c:v>19</c:v>
                </c:pt>
              </c:numCache>
            </c:numRef>
          </c:val>
        </c:ser>
        <c:ser>
          <c:idx val="1"/>
          <c:order val="1"/>
          <c:tx>
            <c:strRef>
              <c:f>HFCsDetails!$B$4</c:f>
              <c:strCache>
                <c:ptCount val="1"/>
                <c:pt idx="0">
                  <c:v>Without permission to accept Public Deposits</c:v>
                </c:pt>
              </c:strCache>
            </c:strRef>
          </c:tx>
          <c:spPr>
            <a:solidFill>
              <a:srgbClr val="FF0000"/>
            </a:solidFill>
          </c:spPr>
          <c:dLbls>
            <c:txPr>
              <a:bodyPr/>
              <a:lstStyle/>
              <a:p>
                <a:pPr>
                  <a:defRPr b="1">
                    <a:solidFill>
                      <a:schemeClr val="bg1"/>
                    </a:solidFill>
                    <a:latin typeface="Book Antiqua" pitchFamily="18" charset="0"/>
                  </a:defRPr>
                </a:pPr>
                <a:endParaRPr lang="en-US"/>
              </a:p>
            </c:txPr>
            <c:showVal val="1"/>
          </c:dLbls>
          <c:cat>
            <c:numRef>
              <c:f>HFCsDetails!$C$2:$J$2</c:f>
              <c:numCache>
                <c:formatCode>General</c:formatCode>
                <c:ptCount val="8"/>
                <c:pt idx="0">
                  <c:v>2005</c:v>
                </c:pt>
                <c:pt idx="1">
                  <c:v>2006</c:v>
                </c:pt>
                <c:pt idx="2">
                  <c:v>2007</c:v>
                </c:pt>
                <c:pt idx="3">
                  <c:v>2008</c:v>
                </c:pt>
                <c:pt idx="4">
                  <c:v>2009</c:v>
                </c:pt>
                <c:pt idx="5">
                  <c:v>2010</c:v>
                </c:pt>
                <c:pt idx="6">
                  <c:v>2011</c:v>
                </c:pt>
                <c:pt idx="7">
                  <c:v>2012</c:v>
                </c:pt>
              </c:numCache>
            </c:numRef>
          </c:cat>
          <c:val>
            <c:numRef>
              <c:f>HFCsDetails!$C$4:$J$4</c:f>
              <c:numCache>
                <c:formatCode>General</c:formatCode>
                <c:ptCount val="8"/>
                <c:pt idx="0">
                  <c:v>22</c:v>
                </c:pt>
                <c:pt idx="1">
                  <c:v>24</c:v>
                </c:pt>
                <c:pt idx="2">
                  <c:v>22</c:v>
                </c:pt>
                <c:pt idx="3">
                  <c:v>23</c:v>
                </c:pt>
                <c:pt idx="4">
                  <c:v>23</c:v>
                </c:pt>
                <c:pt idx="5">
                  <c:v>32</c:v>
                </c:pt>
                <c:pt idx="6">
                  <c:v>33</c:v>
                </c:pt>
                <c:pt idx="7">
                  <c:v>37</c:v>
                </c:pt>
              </c:numCache>
            </c:numRef>
          </c:val>
        </c:ser>
        <c:shape val="box"/>
        <c:axId val="61211008"/>
        <c:axId val="61212544"/>
        <c:axId val="0"/>
      </c:bar3DChart>
      <c:catAx>
        <c:axId val="61211008"/>
        <c:scaling>
          <c:orientation val="minMax"/>
        </c:scaling>
        <c:axPos val="b"/>
        <c:numFmt formatCode="General" sourceLinked="1"/>
        <c:tickLblPos val="nextTo"/>
        <c:txPr>
          <a:bodyPr/>
          <a:lstStyle/>
          <a:p>
            <a:pPr>
              <a:defRPr b="1">
                <a:latin typeface="Book Antiqua" pitchFamily="18" charset="0"/>
              </a:defRPr>
            </a:pPr>
            <a:endParaRPr lang="en-US"/>
          </a:p>
        </c:txPr>
        <c:crossAx val="61212544"/>
        <c:crosses val="autoZero"/>
        <c:auto val="1"/>
        <c:lblAlgn val="ctr"/>
        <c:lblOffset val="100"/>
      </c:catAx>
      <c:valAx>
        <c:axId val="61212544"/>
        <c:scaling>
          <c:orientation val="minMax"/>
        </c:scaling>
        <c:axPos val="l"/>
        <c:majorGridlines/>
        <c:numFmt formatCode="General" sourceLinked="1"/>
        <c:tickLblPos val="nextTo"/>
        <c:txPr>
          <a:bodyPr/>
          <a:lstStyle/>
          <a:p>
            <a:pPr>
              <a:defRPr b="1">
                <a:latin typeface="Book Antiqua" pitchFamily="18" charset="0"/>
              </a:defRPr>
            </a:pPr>
            <a:endParaRPr lang="en-US"/>
          </a:p>
        </c:txPr>
        <c:crossAx val="61211008"/>
        <c:crosses val="autoZero"/>
        <c:crossBetween val="between"/>
      </c:valAx>
      <c:spPr>
        <a:noFill/>
        <a:ln w="25400">
          <a:noFill/>
        </a:ln>
      </c:spPr>
    </c:plotArea>
    <c:legend>
      <c:legendPos val="b"/>
      <c:layout>
        <c:manualLayout>
          <c:xMode val="edge"/>
          <c:yMode val="edge"/>
          <c:x val="4.2947805866371966E-2"/>
          <c:y val="0.90871325294864469"/>
          <c:w val="0.93018625961228529"/>
          <c:h val="6.350916661733072E-2"/>
        </c:manualLayout>
      </c:layout>
      <c:spPr>
        <a:solidFill>
          <a:schemeClr val="accent6">
            <a:lumMod val="20000"/>
            <a:lumOff val="80000"/>
          </a:schemeClr>
        </a:solidFill>
      </c:spPr>
      <c:txPr>
        <a:bodyPr/>
        <a:lstStyle/>
        <a:p>
          <a:pPr>
            <a:defRPr sz="1100">
              <a:latin typeface="Book Antiqua" pitchFamily="18" charset="0"/>
            </a:defRPr>
          </a:pPr>
          <a:endParaRPr lang="en-US"/>
        </a:p>
      </c:txPr>
    </c:legend>
    <c:plotVisOnly val="1"/>
    <c:dispBlanksAs val="gap"/>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0.09077</cdr:x>
      <cdr:y>0.01736</cdr:y>
    </cdr:from>
    <cdr:to>
      <cdr:x>0.94054</cdr:x>
      <cdr:y>0.09774</cdr:y>
    </cdr:to>
    <cdr:sp macro="" textlink="">
      <cdr:nvSpPr>
        <cdr:cNvPr id="2" name="TextBox 1"/>
        <cdr:cNvSpPr txBox="1"/>
      </cdr:nvSpPr>
      <cdr:spPr>
        <a:xfrm xmlns:a="http://schemas.openxmlformats.org/drawingml/2006/main">
          <a:off x="571501" y="65977"/>
          <a:ext cx="5350162" cy="305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1" dirty="0">
              <a:latin typeface="Book Antiqua" pitchFamily="18" charset="0"/>
            </a:rPr>
            <a:t>Registered HFCs </a:t>
          </a:r>
          <a:r>
            <a:rPr lang="en-US" sz="1800" b="1" baseline="0" dirty="0">
              <a:latin typeface="Book Antiqua" pitchFamily="18" charset="0"/>
            </a:rPr>
            <a:t>u/s 29A of the National Housing Bank Act, 1987</a:t>
          </a:r>
          <a:endParaRPr lang="en-US" sz="1800" b="1" dirty="0">
            <a:latin typeface="Book Antiqua"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E1633F4-8CF5-4648-915A-8FB6CDA09B2E}" type="datetimeFigureOut">
              <a:rPr lang="en-US" smtClean="0"/>
              <a:pPr/>
              <a:t>4/16/2013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38C37BD-51EE-4A9B-9226-80C14CCA32D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F106F90-6C59-459A-BEFF-B655921D9DBF}" type="datetimeFigureOut">
              <a:rPr lang="en-US" smtClean="0"/>
              <a:pPr/>
              <a:t>4/16/2013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595761-9C3E-41DF-A68F-AEFB0A8EB0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63D8C15-545A-4F8D-B2FA-706B7EAC89E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3D8C15-545A-4F8D-B2FA-706B7EAC89E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63D8C15-545A-4F8D-B2FA-706B7EAC89E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3D8C15-545A-4F8D-B2FA-706B7EAC89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0175F40-4A6B-443D-A1F5-2522D9CF485E}" type="datetimeFigureOut">
              <a:rPr lang="en-US" smtClean="0"/>
              <a:pPr/>
              <a:t>4/16/2013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3D8C15-545A-4F8D-B2FA-706B7EAC89E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0175F40-4A6B-443D-A1F5-2522D9CF485E}" type="datetimeFigureOut">
              <a:rPr lang="en-US" smtClean="0"/>
              <a:pPr/>
              <a:t>4/16/2013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63D8C15-545A-4F8D-B2FA-706B7EAC89E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7772400" cy="3810000"/>
          </a:xfrm>
        </p:spPr>
        <p:txBody>
          <a:bodyPr>
            <a:normAutofit/>
          </a:bodyPr>
          <a:lstStyle/>
          <a:p>
            <a:pPr algn="ctr">
              <a:spcBef>
                <a:spcPts val="1200"/>
              </a:spcBef>
            </a:pPr>
            <a:r>
              <a:rPr lang="en-US" b="1" dirty="0" smtClean="0">
                <a:ln w="50800"/>
                <a:latin typeface="Aharoni" pitchFamily="2" charset="-79"/>
                <a:cs typeface="Aharoni" pitchFamily="2" charset="-79"/>
              </a:rPr>
              <a:t>Data &amp; Statistics</a:t>
            </a:r>
            <a:br>
              <a:rPr lang="en-US" b="1" dirty="0" smtClean="0">
                <a:ln w="50800"/>
                <a:latin typeface="Aharoni" pitchFamily="2" charset="-79"/>
                <a:cs typeface="Aharoni" pitchFamily="2" charset="-79"/>
              </a:rPr>
            </a:br>
            <a:r>
              <a:rPr lang="en-US" b="1" dirty="0" smtClean="0">
                <a:ln w="50800"/>
                <a:latin typeface="Aharoni" pitchFamily="2" charset="-79"/>
                <a:cs typeface="Aharoni" pitchFamily="2" charset="-79"/>
              </a:rPr>
              <a:t>and</a:t>
            </a:r>
            <a:br>
              <a:rPr lang="en-US" b="1" dirty="0" smtClean="0">
                <a:ln w="50800"/>
                <a:latin typeface="Aharoni" pitchFamily="2" charset="-79"/>
                <a:cs typeface="Aharoni" pitchFamily="2" charset="-79"/>
              </a:rPr>
            </a:br>
            <a:r>
              <a:rPr lang="en-US" b="1" dirty="0" smtClean="0">
                <a:ln w="50800"/>
                <a:latin typeface="Aharoni" pitchFamily="2" charset="-79"/>
                <a:cs typeface="Aharoni" pitchFamily="2" charset="-79"/>
              </a:rPr>
              <a:t>Consumer Related Issues </a:t>
            </a:r>
            <a:br>
              <a:rPr lang="en-US" b="1" dirty="0" smtClean="0">
                <a:ln w="50800"/>
                <a:latin typeface="Aharoni" pitchFamily="2" charset="-79"/>
                <a:cs typeface="Aharoni" pitchFamily="2" charset="-79"/>
              </a:rPr>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04800"/>
            <a:ext cx="8077200" cy="6400800"/>
          </a:xfrm>
        </p:spPr>
        <p:txBody>
          <a:bodyPr>
            <a:normAutofit/>
          </a:bodyPr>
          <a:lstStyle/>
          <a:p>
            <a:pPr marL="346075" indent="-234950" algn="just">
              <a:lnSpc>
                <a:spcPct val="110000"/>
              </a:lnSpc>
              <a:buFont typeface="Wingdings" pitchFamily="2" charset="2"/>
              <a:buChar char="ü"/>
            </a:pPr>
            <a:r>
              <a:rPr lang="en-US" dirty="0" smtClean="0"/>
              <a:t>Suggested changes in fiscal Policies to benefit home  owners, housing loan providers,  developers etc. with a view to  encourage home ownership /rental housing. </a:t>
            </a:r>
          </a:p>
          <a:p>
            <a:pPr marL="346075" indent="-234950" algn="just">
              <a:lnSpc>
                <a:spcPct val="110000"/>
              </a:lnSpc>
              <a:buNone/>
            </a:pPr>
            <a:endParaRPr lang="en-US" dirty="0" smtClean="0"/>
          </a:p>
          <a:p>
            <a:pPr marL="346075" indent="-234950" algn="just">
              <a:lnSpc>
                <a:spcPct val="110000"/>
              </a:lnSpc>
              <a:buFont typeface="Wingdings" pitchFamily="2" charset="2"/>
              <a:buChar char="ü"/>
            </a:pPr>
            <a:r>
              <a:rPr lang="en-US" dirty="0" smtClean="0"/>
              <a:t>Approached  State Government/s for rationalization of stamp duties, registration charges etc. </a:t>
            </a:r>
          </a:p>
          <a:p>
            <a:pPr marL="346075" indent="-234950" algn="just">
              <a:lnSpc>
                <a:spcPct val="110000"/>
              </a:lnSpc>
              <a:buNone/>
            </a:pPr>
            <a:endParaRPr lang="en-US" dirty="0" smtClean="0"/>
          </a:p>
          <a:p>
            <a:pPr marL="346075" indent="-234950" algn="just">
              <a:lnSpc>
                <a:spcPct val="110000"/>
              </a:lnSpc>
              <a:buFont typeface="Wingdings" pitchFamily="2" charset="2"/>
              <a:buChar char="ü"/>
            </a:pPr>
            <a:r>
              <a:rPr lang="en-US" dirty="0" smtClean="0"/>
              <a:t>Solicited budgetary support and allocations towards affordable Housing Solutions. </a:t>
            </a:r>
          </a:p>
          <a:p>
            <a:pPr marL="346075" indent="-234950" algn="just">
              <a:lnSpc>
                <a:spcPct val="110000"/>
              </a:lnSpc>
              <a:buFont typeface="Wingdings" pitchFamily="2" charset="2"/>
              <a:buChar char="ü"/>
            </a:pPr>
            <a:endParaRPr lang="en-US" dirty="0"/>
          </a:p>
        </p:txBody>
      </p:sp>
      <p:sp>
        <p:nvSpPr>
          <p:cNvPr id="4" name="TextBox 3"/>
          <p:cNvSpPr txBox="1"/>
          <p:nvPr/>
        </p:nvSpPr>
        <p:spPr>
          <a:xfrm>
            <a:off x="8153400" y="6400800"/>
            <a:ext cx="1600200" cy="369332"/>
          </a:xfrm>
          <a:prstGeom prst="rect">
            <a:avLst/>
          </a:prstGeom>
          <a:noFill/>
        </p:spPr>
        <p:txBody>
          <a:bodyPr wrap="square" rtlCol="0">
            <a:spAutoFit/>
          </a:bodyPr>
          <a:lstStyle/>
          <a:p>
            <a:r>
              <a:rPr lang="en-US" b="1" i="1" dirty="0" smtClean="0"/>
              <a:t>Contd.</a:t>
            </a:r>
            <a:endParaRPr lang="en-US"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533400"/>
            <a:ext cx="7714488" cy="5943600"/>
          </a:xfrm>
        </p:spPr>
        <p:txBody>
          <a:bodyPr>
            <a:normAutofit fontScale="85000" lnSpcReduction="20000"/>
          </a:bodyPr>
          <a:lstStyle/>
          <a:p>
            <a:pPr algn="just">
              <a:buFont typeface="Wingdings" pitchFamily="2" charset="2"/>
              <a:buChar char="ü"/>
            </a:pPr>
            <a:r>
              <a:rPr lang="en-US" dirty="0" smtClean="0"/>
              <a:t>Taking steps to promote Secondary Mortgage Market and its smooth operation for garnering  resources for investment in housing</a:t>
            </a:r>
          </a:p>
          <a:p>
            <a:pPr algn="just">
              <a:buNone/>
            </a:pPr>
            <a:endParaRPr lang="en-US" dirty="0" smtClean="0"/>
          </a:p>
          <a:p>
            <a:pPr marL="393700" indent="-393700" algn="just">
              <a:lnSpc>
                <a:spcPct val="110000"/>
              </a:lnSpc>
              <a:buFont typeface="Wingdings" pitchFamily="2" charset="2"/>
              <a:buChar char="ü"/>
            </a:pPr>
            <a:r>
              <a:rPr lang="en-US" dirty="0" smtClean="0"/>
              <a:t>Steps for  consumer Protection  by bringing more and more  transparency  in the Housing Finance Market</a:t>
            </a:r>
          </a:p>
          <a:p>
            <a:pPr marL="393700" indent="-393700" algn="just">
              <a:lnSpc>
                <a:spcPct val="110000"/>
              </a:lnSpc>
              <a:buNone/>
            </a:pPr>
            <a:endParaRPr lang="en-US" dirty="0" smtClean="0"/>
          </a:p>
          <a:p>
            <a:pPr marL="393700" indent="-393700" algn="just">
              <a:lnSpc>
                <a:spcPct val="110000"/>
              </a:lnSpc>
              <a:buFont typeface="Wingdings" pitchFamily="2" charset="2"/>
              <a:buChar char="ü"/>
            </a:pPr>
            <a:r>
              <a:rPr lang="en-US" dirty="0" smtClean="0"/>
              <a:t>Assisted in establishment of an enabling legal framework for strengthening the Housing Market - Introduction of SARFEASI for speedy recovery, Standardization and simplification of  Housing loan documentation, Protection of Consumers and borrowers interest, Standardization of documentation etc.</a:t>
            </a:r>
            <a:endParaRPr lang="en-US" b="1" dirty="0" smtClean="0"/>
          </a:p>
          <a:p>
            <a:pPr algn="just">
              <a:buFont typeface="Wingdings" pitchFamily="2" charset="2"/>
              <a:buChar char="ü"/>
            </a:pPr>
            <a:endParaRPr lang="en-US" dirty="0" smtClean="0"/>
          </a:p>
          <a:p>
            <a:pPr algn="just">
              <a:buFont typeface="Wingdings" pitchFamily="2" charset="2"/>
              <a:buChar char="ü"/>
            </a:pPr>
            <a:endParaRPr lang="en-US" dirty="0" smtClean="0"/>
          </a:p>
          <a:p>
            <a:pPr>
              <a:buNone/>
            </a:pPr>
            <a:endParaRPr lang="en-US" dirty="0"/>
          </a:p>
        </p:txBody>
      </p:sp>
      <p:sp>
        <p:nvSpPr>
          <p:cNvPr id="4" name="TextBox 3"/>
          <p:cNvSpPr txBox="1"/>
          <p:nvPr/>
        </p:nvSpPr>
        <p:spPr>
          <a:xfrm>
            <a:off x="8077200" y="6412468"/>
            <a:ext cx="1981200" cy="369332"/>
          </a:xfrm>
          <a:prstGeom prst="rect">
            <a:avLst/>
          </a:prstGeom>
          <a:noFill/>
        </p:spPr>
        <p:txBody>
          <a:bodyPr wrap="square" rtlCol="0">
            <a:spAutoFit/>
          </a:bodyPr>
          <a:lstStyle/>
          <a:p>
            <a:r>
              <a:rPr lang="en-US" b="1" i="1" dirty="0" smtClean="0"/>
              <a:t>Contd.</a:t>
            </a:r>
            <a:endParaRPr lang="en-US"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04800"/>
            <a:ext cx="7924800" cy="6629400"/>
          </a:xfrm>
        </p:spPr>
        <p:txBody>
          <a:bodyPr>
            <a:normAutofit/>
          </a:bodyPr>
          <a:lstStyle/>
          <a:p>
            <a:pPr marL="0" indent="0" algn="just">
              <a:lnSpc>
                <a:spcPct val="110000"/>
              </a:lnSpc>
              <a:buFont typeface="Wingdings" pitchFamily="2" charset="2"/>
              <a:buChar char="ü"/>
            </a:pPr>
            <a:r>
              <a:rPr lang="en-US" sz="3000" dirty="0" smtClean="0"/>
              <a:t>Creation of transparent and responsive decision making Housing and Housing Finance Market through Indexing of movement in Residential Properties – NHB </a:t>
            </a:r>
            <a:r>
              <a:rPr lang="en-US" sz="3000" dirty="0" err="1" smtClean="0"/>
              <a:t>Residex</a:t>
            </a:r>
            <a:endParaRPr lang="en-US" sz="3000" dirty="0" smtClean="0"/>
          </a:p>
          <a:p>
            <a:pPr marL="0" indent="0" algn="just">
              <a:lnSpc>
                <a:spcPct val="110000"/>
              </a:lnSpc>
              <a:buNone/>
            </a:pPr>
            <a:endParaRPr lang="en-US" sz="3000" dirty="0" smtClean="0"/>
          </a:p>
          <a:p>
            <a:pPr marL="0" indent="0" algn="just">
              <a:lnSpc>
                <a:spcPct val="110000"/>
              </a:lnSpc>
              <a:buFont typeface="Wingdings" pitchFamily="2" charset="2"/>
              <a:buChar char="ü"/>
            </a:pPr>
            <a:r>
              <a:rPr lang="en-US" sz="3000" dirty="0" smtClean="0"/>
              <a:t>Disseminating  information on housing and housing related matters  through housing information portal</a:t>
            </a:r>
          </a:p>
          <a:p>
            <a:pPr marL="0" indent="0" algn="just">
              <a:lnSpc>
                <a:spcPct val="110000"/>
              </a:lnSpc>
              <a:buNone/>
            </a:pPr>
            <a:endParaRPr lang="en-US" sz="3000" dirty="0" smtClean="0"/>
          </a:p>
          <a:p>
            <a:pPr marL="0" indent="0" algn="just">
              <a:lnSpc>
                <a:spcPct val="110000"/>
              </a:lnSpc>
              <a:buFont typeface="Wingdings" pitchFamily="2" charset="2"/>
              <a:buChar char="ü"/>
            </a:pPr>
            <a:r>
              <a:rPr lang="en-US" sz="3000" dirty="0" smtClean="0"/>
              <a:t>Strengthening the housing finance system by promoting risk mitigation techniques </a:t>
            </a:r>
          </a:p>
          <a:p>
            <a:pPr marL="0" indent="0" algn="just">
              <a:lnSpc>
                <a:spcPct val="110000"/>
              </a:lnSpc>
              <a:buFont typeface="Wingdings" pitchFamily="2" charset="2"/>
              <a:buChar char="ü"/>
            </a:pPr>
            <a:endParaRPr lang="en-US" sz="2400" b="1" dirty="0" smtClean="0"/>
          </a:p>
          <a:p>
            <a:pPr marL="0" indent="0" algn="just">
              <a:lnSpc>
                <a:spcPct val="110000"/>
              </a:lnSpc>
              <a:buFont typeface="Wingdings" pitchFamily="2" charset="2"/>
              <a:buChar char="ü"/>
            </a:pPr>
            <a:endParaRPr lang="en-US" sz="2400" b="1" dirty="0" smtClean="0"/>
          </a:p>
          <a:p>
            <a:pPr marL="0" indent="0" algn="just">
              <a:lnSpc>
                <a:spcPct val="110000"/>
              </a:lnSpc>
              <a:buNone/>
            </a:pPr>
            <a:endParaRPr lang="en-US" sz="6000" b="1" dirty="0" smtClean="0"/>
          </a:p>
          <a:p>
            <a:pPr marL="0" indent="0" algn="just">
              <a:lnSpc>
                <a:spcPct val="110000"/>
              </a:lnSpc>
              <a:buFont typeface="Wingdings" pitchFamily="2" charset="2"/>
              <a:buChar char="ü"/>
            </a:pPr>
            <a:endParaRPr lang="en-US" sz="6000" b="1" dirty="0" smtClean="0"/>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990600"/>
          </a:xfrm>
        </p:spPr>
        <p:txBody>
          <a:bodyPr>
            <a:normAutofit fontScale="90000"/>
          </a:bodyPr>
          <a:lstStyle/>
          <a:p>
            <a:pPr lvl="0" algn="ctr"/>
            <a:r>
              <a:rPr lang="en-US" dirty="0" smtClean="0"/>
              <a:t>Trend in outstanding housing loans</a:t>
            </a:r>
            <a:r>
              <a:rPr lang="en-US" sz="4400" b="1" dirty="0" smtClean="0">
                <a:solidFill>
                  <a:schemeClr val="bg1"/>
                </a:solidFill>
                <a:effectLst/>
                <a:latin typeface="Book Antiqua" pitchFamily="18" charset="0"/>
              </a:rPr>
              <a:t/>
            </a:r>
            <a:br>
              <a:rPr lang="en-US" sz="4400" b="1" dirty="0" smtClean="0">
                <a:solidFill>
                  <a:schemeClr val="bg1"/>
                </a:solidFill>
                <a:effectLst/>
                <a:latin typeface="Book Antiqua" pitchFamily="18" charset="0"/>
              </a:rPr>
            </a:br>
            <a:endParaRPr lang="en-US" dirty="0"/>
          </a:p>
        </p:txBody>
      </p:sp>
      <p:pic>
        <p:nvPicPr>
          <p:cNvPr id="4" name="Picture 5"/>
          <p:cNvPicPr>
            <a:picLocks noGrp="1" noChangeAspect="1" noChangeArrowheads="1"/>
          </p:cNvPicPr>
          <p:nvPr>
            <p:ph idx="1"/>
          </p:nvPr>
        </p:nvPicPr>
        <p:blipFill>
          <a:blip r:embed="rId2" cstate="print"/>
          <a:srcRect/>
          <a:stretch>
            <a:fillRect/>
          </a:stretch>
        </p:blipFill>
        <p:spPr bwMode="auto">
          <a:xfrm>
            <a:off x="990600" y="762000"/>
            <a:ext cx="8153400" cy="5791199"/>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normAutofit fontScale="90000"/>
          </a:bodyPr>
          <a:lstStyle/>
          <a:p>
            <a:pPr lvl="0" algn="ctr"/>
            <a:r>
              <a:rPr lang="en-US" dirty="0" smtClean="0"/>
              <a:t>Trend in registration of HFCs</a:t>
            </a:r>
            <a:r>
              <a:rPr lang="en-US" sz="4400" b="1" dirty="0" smtClean="0">
                <a:solidFill>
                  <a:schemeClr val="bg1"/>
                </a:solidFill>
                <a:effectLst/>
                <a:latin typeface="Book Antiqua" pitchFamily="18" charset="0"/>
              </a:rPr>
              <a:t/>
            </a:r>
            <a:br>
              <a:rPr lang="en-US" sz="4400" b="1" dirty="0" smtClean="0">
                <a:solidFill>
                  <a:schemeClr val="bg1"/>
                </a:solidFill>
                <a:effectLst/>
                <a:latin typeface="Book Antiqua" pitchFamily="18" charset="0"/>
              </a:rPr>
            </a:br>
            <a:endParaRPr lang="en-US" dirty="0"/>
          </a:p>
        </p:txBody>
      </p:sp>
      <p:graphicFrame>
        <p:nvGraphicFramePr>
          <p:cNvPr id="4" name="Chart 3"/>
          <p:cNvGraphicFramePr>
            <a:graphicFrameLocks/>
          </p:cNvGraphicFramePr>
          <p:nvPr/>
        </p:nvGraphicFramePr>
        <p:xfrm>
          <a:off x="685800" y="914400"/>
          <a:ext cx="8686800" cy="5715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943088" cy="1143000"/>
          </a:xfrm>
        </p:spPr>
        <p:txBody>
          <a:bodyPr>
            <a:normAutofit fontScale="90000"/>
          </a:bodyPr>
          <a:lstStyle/>
          <a:p>
            <a:pPr lvl="0" algn="ctr"/>
            <a:r>
              <a:rPr lang="en-US" dirty="0" smtClean="0"/>
              <a:t>Trend in spread of branches of HFCs</a:t>
            </a:r>
            <a:r>
              <a:rPr lang="en-US" sz="4400" b="1" dirty="0" smtClean="0">
                <a:solidFill>
                  <a:schemeClr val="bg1"/>
                </a:solidFill>
                <a:effectLst/>
                <a:latin typeface="Book Antiqua" pitchFamily="18" charset="0"/>
              </a:rPr>
              <a:t/>
            </a:r>
            <a:br>
              <a:rPr lang="en-US" sz="4400" b="1" dirty="0" smtClean="0">
                <a:solidFill>
                  <a:schemeClr val="bg1"/>
                </a:solidFill>
                <a:effectLst/>
                <a:latin typeface="Book Antiqua" pitchFamily="18" charset="0"/>
              </a:rPr>
            </a:br>
            <a:endParaRPr lang="en-US" dirty="0"/>
          </a:p>
        </p:txBody>
      </p:sp>
      <p:pic>
        <p:nvPicPr>
          <p:cNvPr id="4" name="Picture 2" descr="C:\Users\vrajan\AppData\Local\Microsoft\Windows\Temporary Internet Files\Content.Outlook\O10647TO\NEW-nhbmap2.jpg"/>
          <p:cNvPicPr>
            <a:picLocks noChangeAspect="1" noChangeArrowheads="1"/>
          </p:cNvPicPr>
          <p:nvPr/>
        </p:nvPicPr>
        <p:blipFill>
          <a:blip r:embed="rId2" cstate="print"/>
          <a:srcRect t="16690" b="8649"/>
          <a:stretch>
            <a:fillRect/>
          </a:stretch>
        </p:blipFill>
        <p:spPr bwMode="auto">
          <a:xfrm>
            <a:off x="1078992" y="838200"/>
            <a:ext cx="7607808" cy="5715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lvl="0" algn="ctr"/>
            <a:r>
              <a:rPr lang="en-US" dirty="0" smtClean="0"/>
              <a:t>Housing Loan disbursements trend in HFCs</a:t>
            </a:r>
            <a:r>
              <a:rPr lang="en-US" sz="4400" b="1" dirty="0" smtClean="0">
                <a:solidFill>
                  <a:schemeClr val="bg1"/>
                </a:solidFill>
                <a:effectLst/>
                <a:latin typeface="Book Antiqua" pitchFamily="18" charset="0"/>
              </a:rPr>
              <a:t/>
            </a:r>
            <a:br>
              <a:rPr lang="en-US" sz="4400" b="1" dirty="0" smtClean="0">
                <a:solidFill>
                  <a:schemeClr val="bg1"/>
                </a:solidFill>
                <a:effectLst/>
                <a:latin typeface="Book Antiqua" pitchFamily="18" charset="0"/>
              </a:rPr>
            </a:br>
            <a:endParaRPr lang="en-US" dirty="0"/>
          </a:p>
        </p:txBody>
      </p:sp>
      <p:pic>
        <p:nvPicPr>
          <p:cNvPr id="4" name="Picture 2" descr="C:\Users\vrajan\AppData\Local\Microsoft\Windows\Temporary Internet Files\Content.Outlook\O10647TO\NEW-nhbmap.jpg"/>
          <p:cNvPicPr>
            <a:picLocks noChangeAspect="1" noChangeArrowheads="1"/>
          </p:cNvPicPr>
          <p:nvPr/>
        </p:nvPicPr>
        <p:blipFill>
          <a:blip r:embed="rId2" cstate="print"/>
          <a:srcRect t="16690" b="9798"/>
          <a:stretch>
            <a:fillRect/>
          </a:stretch>
        </p:blipFill>
        <p:spPr bwMode="auto">
          <a:xfrm>
            <a:off x="1078992" y="1219200"/>
            <a:ext cx="8065008" cy="54102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8305800" cy="1143000"/>
          </a:xfrm>
        </p:spPr>
        <p:txBody>
          <a:bodyPr>
            <a:normAutofit fontScale="90000"/>
          </a:bodyPr>
          <a:lstStyle/>
          <a:p>
            <a:pPr lvl="0" algn="ctr"/>
            <a:r>
              <a:rPr lang="en-US" dirty="0" smtClean="0"/>
              <a:t>Customer Centric - Adoption of Codes</a:t>
            </a:r>
            <a:r>
              <a:rPr lang="en-US" sz="4400" b="1" dirty="0" smtClean="0">
                <a:solidFill>
                  <a:schemeClr val="bg1"/>
                </a:solidFill>
                <a:effectLst/>
                <a:latin typeface="Book Antiqua" pitchFamily="18" charset="0"/>
              </a:rPr>
              <a:t/>
            </a:r>
            <a:br>
              <a:rPr lang="en-US" sz="4400" b="1" dirty="0" smtClean="0">
                <a:solidFill>
                  <a:schemeClr val="bg1"/>
                </a:solidFill>
                <a:effectLst/>
                <a:latin typeface="Book Antiqua" pitchFamily="18" charset="0"/>
              </a:rPr>
            </a:br>
            <a:endParaRPr lang="en-US" dirty="0"/>
          </a:p>
        </p:txBody>
      </p:sp>
      <p:sp>
        <p:nvSpPr>
          <p:cNvPr id="3" name="Content Placeholder 2"/>
          <p:cNvSpPr>
            <a:spLocks noGrp="1"/>
          </p:cNvSpPr>
          <p:nvPr>
            <p:ph idx="1"/>
          </p:nvPr>
        </p:nvSpPr>
        <p:spPr>
          <a:xfrm>
            <a:off x="1143000" y="1447800"/>
            <a:ext cx="7790688" cy="5562600"/>
          </a:xfrm>
        </p:spPr>
        <p:txBody>
          <a:bodyPr/>
          <a:lstStyle/>
          <a:p>
            <a:pPr marL="228600" indent="-228600" algn="just">
              <a:buClrTx/>
              <a:buSzTx/>
              <a:buFont typeface="Wingdings" pitchFamily="2" charset="2"/>
              <a:buChar char="ü"/>
              <a:defRPr/>
            </a:pPr>
            <a:r>
              <a:rPr lang="en-US" sz="2100" b="1" dirty="0" smtClean="0"/>
              <a:t>Major lenders of housing finance in India are banks and HFCs;</a:t>
            </a:r>
          </a:p>
          <a:p>
            <a:pPr marL="228600" indent="-228600" algn="just">
              <a:buClrTx/>
              <a:buSzTx/>
              <a:buFont typeface="Wingdings" pitchFamily="2" charset="2"/>
              <a:buChar char="ü"/>
              <a:defRPr/>
            </a:pPr>
            <a:r>
              <a:rPr lang="en-US" sz="2100" b="1" dirty="0" smtClean="0"/>
              <a:t>Banks and HFCs are regulated by RBI and NHB, respectively;</a:t>
            </a:r>
          </a:p>
          <a:p>
            <a:pPr marL="228600" lvl="2" algn="just">
              <a:spcBef>
                <a:spcPts val="600"/>
              </a:spcBef>
              <a:buFont typeface="Wingdings" pitchFamily="2" charset="2"/>
              <a:buChar char="ü"/>
              <a:defRPr/>
            </a:pPr>
            <a:r>
              <a:rPr lang="en-US" sz="2100" b="1" dirty="0" smtClean="0"/>
              <a:t>Banks have got</a:t>
            </a:r>
          </a:p>
          <a:p>
            <a:pPr marL="742950" lvl="1" indent="-285750" fontAlgn="base">
              <a:spcBef>
                <a:spcPct val="20000"/>
              </a:spcBef>
              <a:spcAft>
                <a:spcPct val="0"/>
              </a:spcAft>
              <a:buFont typeface="Wingdings" pitchFamily="2" charset="2"/>
              <a:buChar char="Ø"/>
              <a:defRPr/>
            </a:pPr>
            <a:r>
              <a:rPr lang="en-US" sz="2000" dirty="0" smtClean="0"/>
              <a:t>Voluntary Code (VC) set by the Banking Codes and Standards Board of India;</a:t>
            </a:r>
          </a:p>
          <a:p>
            <a:pPr marL="742950" lvl="1" indent="-285750" fontAlgn="base">
              <a:spcBef>
                <a:spcPct val="20000"/>
              </a:spcBef>
              <a:spcAft>
                <a:spcPct val="0"/>
              </a:spcAft>
              <a:buFont typeface="Wingdings" pitchFamily="2" charset="2"/>
              <a:buChar char="Ø"/>
              <a:defRPr/>
            </a:pPr>
            <a:r>
              <a:rPr lang="en-US" sz="2000" dirty="0" smtClean="0"/>
              <a:t>Fair Practices Code (FPC);</a:t>
            </a:r>
          </a:p>
          <a:p>
            <a:pPr marL="742950" lvl="1" indent="-285750" fontAlgn="base">
              <a:spcBef>
                <a:spcPct val="20000"/>
              </a:spcBef>
              <a:spcAft>
                <a:spcPct val="0"/>
              </a:spcAft>
              <a:buFont typeface="Wingdings" pitchFamily="2" charset="2"/>
              <a:buChar char="Ø"/>
              <a:defRPr/>
            </a:pPr>
            <a:r>
              <a:rPr lang="en-US" sz="2000" dirty="0" smtClean="0"/>
              <a:t>Citizens’ Charter (CC) for Public Sector Banks.</a:t>
            </a:r>
          </a:p>
          <a:p>
            <a:pPr marL="742950" lvl="1" indent="-285750" fontAlgn="base">
              <a:spcBef>
                <a:spcPct val="20000"/>
              </a:spcBef>
              <a:spcAft>
                <a:spcPct val="0"/>
              </a:spcAft>
              <a:buNone/>
              <a:defRPr/>
            </a:pPr>
            <a:endParaRPr lang="en-US" sz="2000" dirty="0" smtClean="0"/>
          </a:p>
          <a:p>
            <a:pPr marL="228600" indent="-228600">
              <a:buClrTx/>
              <a:buSzTx/>
              <a:buFont typeface="Wingdings" pitchFamily="2" charset="2"/>
              <a:buChar char="ü"/>
              <a:defRPr/>
            </a:pPr>
            <a:r>
              <a:rPr lang="en-US" sz="2100" b="1" dirty="0" smtClean="0"/>
              <a:t>HFCs have got</a:t>
            </a:r>
          </a:p>
          <a:p>
            <a:pPr marL="742950" lvl="1" indent="-285750" fontAlgn="base">
              <a:spcBef>
                <a:spcPct val="20000"/>
              </a:spcBef>
              <a:spcAft>
                <a:spcPct val="0"/>
              </a:spcAft>
              <a:buFont typeface="Wingdings" pitchFamily="2" charset="2"/>
              <a:buChar char="Ø"/>
              <a:defRPr/>
            </a:pPr>
            <a:r>
              <a:rPr lang="en-US" sz="2000" dirty="0" smtClean="0"/>
              <a:t>Fair Practices Code (FPC);</a:t>
            </a:r>
          </a:p>
          <a:p>
            <a:pPr marL="742950" lvl="1" indent="-285750" fontAlgn="base">
              <a:spcBef>
                <a:spcPct val="20000"/>
              </a:spcBef>
              <a:spcAft>
                <a:spcPct val="0"/>
              </a:spcAft>
              <a:buFont typeface="Wingdings" pitchFamily="2" charset="2"/>
              <a:buChar char="Ø"/>
              <a:defRPr/>
            </a:pPr>
            <a:r>
              <a:rPr lang="en-US" sz="2000" dirty="0" smtClean="0"/>
              <a:t>Most Important Terms &amp; Conditions (MITC)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3900" dirty="0" smtClean="0"/>
              <a:t>Grievance </a:t>
            </a:r>
            <a:r>
              <a:rPr lang="en-US" sz="3900" dirty="0" err="1" smtClean="0"/>
              <a:t>Redressal</a:t>
            </a:r>
            <a:r>
              <a:rPr lang="en-US" sz="3900" dirty="0" smtClean="0"/>
              <a:t> Processes</a:t>
            </a:r>
            <a:br>
              <a:rPr lang="en-US" sz="3900" dirty="0" smtClean="0"/>
            </a:br>
            <a:endParaRPr lang="en-US" sz="3900" dirty="0" smtClean="0"/>
          </a:p>
        </p:txBody>
      </p:sp>
      <p:sp>
        <p:nvSpPr>
          <p:cNvPr id="3" name="Content Placeholder 2"/>
          <p:cNvSpPr>
            <a:spLocks noGrp="1"/>
          </p:cNvSpPr>
          <p:nvPr>
            <p:ph idx="1"/>
          </p:nvPr>
        </p:nvSpPr>
        <p:spPr>
          <a:xfrm>
            <a:off x="1143000" y="1066800"/>
            <a:ext cx="7790688" cy="5410200"/>
          </a:xfrm>
        </p:spPr>
        <p:txBody>
          <a:bodyPr>
            <a:normAutofit lnSpcReduction="10000"/>
          </a:bodyPr>
          <a:lstStyle/>
          <a:p>
            <a:pPr marL="228600" indent="-228600" algn="just">
              <a:lnSpc>
                <a:spcPct val="120000"/>
              </a:lnSpc>
              <a:buClrTx/>
              <a:buSzTx/>
              <a:buFont typeface="Wingdings" pitchFamily="2" charset="2"/>
              <a:buChar char="ü"/>
              <a:defRPr/>
            </a:pPr>
            <a:r>
              <a:rPr lang="en-US" sz="2500" dirty="0" smtClean="0"/>
              <a:t>Fair Practices Code set out the procedure for Grievance </a:t>
            </a:r>
            <a:r>
              <a:rPr lang="en-US" sz="2500" dirty="0" err="1" smtClean="0"/>
              <a:t>Redressal</a:t>
            </a:r>
            <a:r>
              <a:rPr lang="en-US" sz="2500" dirty="0" smtClean="0"/>
              <a:t> Mechanism;</a:t>
            </a:r>
          </a:p>
          <a:p>
            <a:pPr marL="228600" indent="-228600" algn="just">
              <a:lnSpc>
                <a:spcPct val="120000"/>
              </a:lnSpc>
              <a:buClrTx/>
              <a:buSzTx/>
              <a:buFont typeface="Wingdings" pitchFamily="2" charset="2"/>
              <a:buChar char="ü"/>
              <a:defRPr/>
            </a:pPr>
            <a:r>
              <a:rPr lang="en-US" sz="2500" dirty="0" smtClean="0"/>
              <a:t>Grievance </a:t>
            </a:r>
            <a:r>
              <a:rPr lang="en-US" sz="2500" dirty="0" err="1" smtClean="0"/>
              <a:t>Redressal</a:t>
            </a:r>
            <a:r>
              <a:rPr lang="en-US" sz="2500" dirty="0" smtClean="0"/>
              <a:t> Process have got prescribed time limit for </a:t>
            </a:r>
            <a:r>
              <a:rPr lang="en-US" sz="2500" dirty="0" err="1" smtClean="0"/>
              <a:t>redressal</a:t>
            </a:r>
            <a:r>
              <a:rPr lang="en-US" sz="2500" dirty="0" smtClean="0"/>
              <a:t> of Grievances</a:t>
            </a:r>
          </a:p>
          <a:p>
            <a:pPr marL="228600" indent="-228600" algn="just">
              <a:lnSpc>
                <a:spcPct val="120000"/>
              </a:lnSpc>
              <a:buClrTx/>
              <a:buSzTx/>
              <a:buFont typeface="Wingdings" pitchFamily="2" charset="2"/>
              <a:buChar char="ü"/>
              <a:defRPr/>
            </a:pPr>
            <a:r>
              <a:rPr lang="en-US" sz="2500" dirty="0" smtClean="0"/>
              <a:t>Every branch of a bank/HFC will have the Complaint registering process</a:t>
            </a:r>
          </a:p>
          <a:p>
            <a:pPr marL="228600" indent="-228600" algn="just">
              <a:lnSpc>
                <a:spcPct val="120000"/>
              </a:lnSpc>
              <a:buClrTx/>
              <a:buSzTx/>
              <a:buFont typeface="Wingdings" pitchFamily="2" charset="2"/>
              <a:buChar char="ü"/>
              <a:defRPr/>
            </a:pPr>
            <a:r>
              <a:rPr lang="en-US" sz="2500" dirty="0" smtClean="0"/>
              <a:t>Different Authorities have been specified by a Bank/HFC for escalation of grievance to higher authorities</a:t>
            </a:r>
          </a:p>
          <a:p>
            <a:pPr marL="228600" indent="-228600" algn="just">
              <a:lnSpc>
                <a:spcPct val="120000"/>
              </a:lnSpc>
              <a:buClrTx/>
              <a:buSzTx/>
              <a:buFont typeface="Wingdings" pitchFamily="2" charset="2"/>
              <a:buChar char="ü"/>
              <a:defRPr/>
            </a:pPr>
            <a:r>
              <a:rPr lang="en-US" sz="2500" dirty="0" smtClean="0"/>
              <a:t>Further, Customer can escalate the grievance to -</a:t>
            </a:r>
          </a:p>
          <a:p>
            <a:pPr marL="742950" lvl="1" indent="-285750" algn="just" fontAlgn="base">
              <a:lnSpc>
                <a:spcPct val="120000"/>
              </a:lnSpc>
              <a:spcBef>
                <a:spcPts val="600"/>
              </a:spcBef>
              <a:buFont typeface="Wingdings" pitchFamily="2" charset="2"/>
              <a:buChar char="Ø"/>
              <a:defRPr/>
            </a:pPr>
            <a:r>
              <a:rPr lang="en-US" sz="2500" dirty="0" smtClean="0"/>
              <a:t>Banking Ombudsman for Banks; and </a:t>
            </a:r>
          </a:p>
          <a:p>
            <a:pPr marL="742950" lvl="1" indent="-285750" algn="just" fontAlgn="base">
              <a:lnSpc>
                <a:spcPct val="120000"/>
              </a:lnSpc>
              <a:spcBef>
                <a:spcPts val="600"/>
              </a:spcBef>
              <a:buFont typeface="Wingdings" pitchFamily="2" charset="2"/>
              <a:buChar char="Ø"/>
              <a:defRPr/>
            </a:pPr>
            <a:r>
              <a:rPr lang="en-US" sz="2500" dirty="0" smtClean="0"/>
              <a:t>National Housing Bank for HFCs.</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0"/>
            <a:ext cx="7498080" cy="1143000"/>
          </a:xfrm>
        </p:spPr>
        <p:txBody>
          <a:bodyPr>
            <a:normAutofit/>
          </a:bodyPr>
          <a:lstStyle/>
          <a:p>
            <a:pPr algn="ctr"/>
            <a:r>
              <a:rPr lang="en-US" sz="4800" dirty="0" smtClean="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1143000"/>
          </a:xfrm>
        </p:spPr>
        <p:txBody>
          <a:bodyPr>
            <a:normAutofit/>
          </a:bodyPr>
          <a:lstStyle/>
          <a:p>
            <a:pPr algn="ctr"/>
            <a:r>
              <a:rPr lang="en-US" dirty="0" smtClean="0"/>
              <a:t>Importance of Data</a:t>
            </a:r>
          </a:p>
        </p:txBody>
      </p:sp>
      <p:sp>
        <p:nvSpPr>
          <p:cNvPr id="3" name="Content Placeholder 2"/>
          <p:cNvSpPr>
            <a:spLocks noGrp="1"/>
          </p:cNvSpPr>
          <p:nvPr>
            <p:ph idx="1"/>
          </p:nvPr>
        </p:nvSpPr>
        <p:spPr>
          <a:xfrm>
            <a:off x="1066800" y="1371600"/>
            <a:ext cx="7848600" cy="5410200"/>
          </a:xfrm>
        </p:spPr>
        <p:txBody>
          <a:bodyPr>
            <a:normAutofit/>
          </a:bodyPr>
          <a:lstStyle/>
          <a:p>
            <a:pPr marL="63500" lvl="0" indent="19050" algn="just">
              <a:buNone/>
            </a:pPr>
            <a:r>
              <a:rPr lang="en-GB" sz="2800" dirty="0" smtClean="0"/>
              <a:t>Data and Information are the vital inputs in framing of fiscal, monetary, regulatory policies  and business strategies. Data helps in evolving  suitable  system on sound and sustainable basis with transparency and protection of public interest at large.</a:t>
            </a:r>
          </a:p>
          <a:p>
            <a:pPr lvl="0">
              <a:buNone/>
            </a:pPr>
            <a:endParaRPr lang="en-GB" dirty="0" smtClean="0"/>
          </a:p>
          <a:p>
            <a:pPr algn="ctr">
              <a:buNone/>
            </a:pPr>
            <a:r>
              <a:rPr lang="en-US" sz="2800" i="1" dirty="0" smtClean="0"/>
              <a:t>“You can have data without information, but you cannot have information without data -  Daniel Keys Moran”</a:t>
            </a:r>
          </a:p>
          <a:p>
            <a:pPr algn="ctr">
              <a:buNone/>
            </a:pPr>
            <a:endParaRPr lang="en-US" i="1"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714488" cy="1143000"/>
          </a:xfrm>
        </p:spPr>
        <p:txBody>
          <a:bodyPr>
            <a:noAutofit/>
          </a:bodyPr>
          <a:lstStyle/>
          <a:p>
            <a:pPr algn="ctr"/>
            <a:r>
              <a:rPr lang="en-GB" sz="3600" dirty="0" smtClean="0"/>
              <a:t>Collection &amp; Processing of Data</a:t>
            </a:r>
            <a:endParaRPr lang="en-US" sz="3600" dirty="0" smtClean="0"/>
          </a:p>
        </p:txBody>
      </p:sp>
      <p:sp>
        <p:nvSpPr>
          <p:cNvPr id="3" name="Content Placeholder 2"/>
          <p:cNvSpPr>
            <a:spLocks noGrp="1"/>
          </p:cNvSpPr>
          <p:nvPr>
            <p:ph idx="1"/>
          </p:nvPr>
        </p:nvSpPr>
        <p:spPr>
          <a:xfrm>
            <a:off x="1277112" y="990600"/>
            <a:ext cx="7866888" cy="5867400"/>
          </a:xfrm>
        </p:spPr>
        <p:txBody>
          <a:bodyPr>
            <a:normAutofit fontScale="92500" lnSpcReduction="10000"/>
          </a:bodyPr>
          <a:lstStyle/>
          <a:p>
            <a:pPr lvl="0" algn="just">
              <a:buNone/>
            </a:pPr>
            <a:r>
              <a:rPr lang="en-US" sz="3000" dirty="0" smtClean="0"/>
              <a:t>Data Collection process should be</a:t>
            </a:r>
          </a:p>
          <a:p>
            <a:pPr lvl="2" algn="just">
              <a:buFont typeface="Wingdings" pitchFamily="2" charset="2"/>
              <a:buChar char="ü"/>
            </a:pPr>
            <a:r>
              <a:rPr lang="en-US" sz="2600" dirty="0" smtClean="0"/>
              <a:t>In Structured Format </a:t>
            </a:r>
          </a:p>
          <a:p>
            <a:pPr lvl="2" algn="just">
              <a:buFont typeface="Wingdings" pitchFamily="2" charset="2"/>
              <a:buChar char="ü"/>
            </a:pPr>
            <a:r>
              <a:rPr lang="en-US" sz="2600" dirty="0" smtClean="0"/>
              <a:t>More Simplistic  and informative</a:t>
            </a:r>
          </a:p>
          <a:p>
            <a:pPr lvl="2" algn="just">
              <a:buFont typeface="Wingdings" pitchFamily="2" charset="2"/>
              <a:buChar char="ü"/>
            </a:pPr>
            <a:r>
              <a:rPr lang="en-US" sz="2600" dirty="0" smtClean="0"/>
              <a:t>As current as possible</a:t>
            </a:r>
          </a:p>
          <a:p>
            <a:pPr lvl="2" algn="just">
              <a:buFont typeface="Wingdings" pitchFamily="2" charset="2"/>
              <a:buChar char="ü"/>
            </a:pPr>
            <a:r>
              <a:rPr lang="en-US" sz="2600" dirty="0" smtClean="0"/>
              <a:t>Faster </a:t>
            </a:r>
          </a:p>
          <a:p>
            <a:pPr lvl="2" algn="just">
              <a:buFont typeface="Wingdings" pitchFamily="2" charset="2"/>
              <a:buChar char="ü"/>
            </a:pPr>
            <a:r>
              <a:rPr lang="en-US" sz="2600" dirty="0" smtClean="0"/>
              <a:t>Safer</a:t>
            </a:r>
          </a:p>
          <a:p>
            <a:pPr lvl="2" algn="just">
              <a:buFont typeface="Wingdings" pitchFamily="2" charset="2"/>
              <a:buChar char="ü"/>
            </a:pPr>
            <a:r>
              <a:rPr lang="en-US" sz="2600" dirty="0" smtClean="0"/>
              <a:t>Reliable</a:t>
            </a:r>
          </a:p>
          <a:p>
            <a:pPr>
              <a:buNone/>
            </a:pPr>
            <a:r>
              <a:rPr lang="en-GB" sz="3000" dirty="0" smtClean="0"/>
              <a:t>Data Processing System designs should be</a:t>
            </a:r>
          </a:p>
          <a:p>
            <a:pPr lvl="2" algn="just">
              <a:buFont typeface="Wingdings" pitchFamily="2" charset="2"/>
              <a:buChar char="ü"/>
            </a:pPr>
            <a:r>
              <a:rPr lang="en-GB" sz="2600" dirty="0" smtClean="0"/>
              <a:t>Able to deliver acceptable throughput to stake holders with minimum time lag</a:t>
            </a:r>
          </a:p>
          <a:p>
            <a:pPr lvl="2" algn="just">
              <a:buFont typeface="Wingdings" pitchFamily="2" charset="2"/>
              <a:buChar char="ü"/>
            </a:pPr>
            <a:r>
              <a:rPr lang="en-GB" sz="2600" dirty="0" smtClean="0"/>
              <a:t>Reliable </a:t>
            </a:r>
          </a:p>
          <a:p>
            <a:pPr lvl="2" algn="just">
              <a:buFont typeface="Wingdings" pitchFamily="2" charset="2"/>
              <a:buChar char="ü"/>
            </a:pPr>
            <a:r>
              <a:rPr lang="en-GB" sz="2600" dirty="0" smtClean="0"/>
              <a:t>Expandable without major redesign</a:t>
            </a:r>
          </a:p>
          <a:p>
            <a:pPr lvl="2" algn="just">
              <a:buFont typeface="Wingdings" pitchFamily="2" charset="2"/>
              <a:buChar char="ü"/>
            </a:pPr>
            <a:r>
              <a:rPr lang="en-GB" sz="2600" dirty="0" smtClean="0"/>
              <a:t>Manageable</a:t>
            </a:r>
          </a:p>
          <a:p>
            <a:pPr lvl="2" algn="just">
              <a:buFont typeface="Wingdings" pitchFamily="2" charset="2"/>
              <a:buChar char="ü"/>
            </a:pPr>
            <a:r>
              <a:rPr lang="en-GB" sz="2600" dirty="0" smtClean="0"/>
              <a:t>Well documented</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498080" cy="1143000"/>
          </a:xfrm>
        </p:spPr>
        <p:txBody>
          <a:bodyPr>
            <a:normAutofit/>
          </a:bodyPr>
          <a:lstStyle/>
          <a:p>
            <a:pPr algn="ctr"/>
            <a:r>
              <a:rPr lang="en-US" dirty="0" smtClean="0"/>
              <a:t>Data &amp; NHB</a:t>
            </a:r>
          </a:p>
        </p:txBody>
      </p:sp>
      <p:sp>
        <p:nvSpPr>
          <p:cNvPr id="3" name="Content Placeholder 2"/>
          <p:cNvSpPr>
            <a:spLocks noGrp="1"/>
          </p:cNvSpPr>
          <p:nvPr>
            <p:ph idx="1"/>
          </p:nvPr>
        </p:nvSpPr>
        <p:spPr>
          <a:xfrm>
            <a:off x="1435608" y="1676400"/>
            <a:ext cx="7498080" cy="4800600"/>
          </a:xfrm>
        </p:spPr>
        <p:txBody>
          <a:bodyPr/>
          <a:lstStyle/>
          <a:p>
            <a:pPr lvl="0" algn="just">
              <a:buFont typeface="Wingdings" pitchFamily="2" charset="2"/>
              <a:buChar char="q"/>
            </a:pPr>
            <a:r>
              <a:rPr lang="en-US" sz="2700" dirty="0" smtClean="0"/>
              <a:t>Different Types of Data Collected by NHB</a:t>
            </a:r>
          </a:p>
          <a:p>
            <a:pPr lvl="0" algn="just">
              <a:buNone/>
            </a:pPr>
            <a:endParaRPr lang="en-US" sz="2700" dirty="0" smtClean="0"/>
          </a:p>
          <a:p>
            <a:pPr lvl="0" algn="just">
              <a:buFont typeface="Wingdings" pitchFamily="2" charset="2"/>
              <a:buChar char="q"/>
            </a:pPr>
            <a:r>
              <a:rPr lang="en-US" sz="2700" dirty="0" smtClean="0"/>
              <a:t>Sources of collection of such data </a:t>
            </a:r>
          </a:p>
          <a:p>
            <a:pPr lvl="0" algn="just">
              <a:buNone/>
            </a:pPr>
            <a:endParaRPr lang="en-US" sz="2700" dirty="0" smtClean="0"/>
          </a:p>
          <a:p>
            <a:pPr lvl="0" algn="just">
              <a:buFont typeface="Wingdings" pitchFamily="2" charset="2"/>
              <a:buChar char="q"/>
            </a:pPr>
            <a:r>
              <a:rPr lang="en-US" sz="2700" dirty="0" smtClean="0"/>
              <a:t>Periodicity of data collected</a:t>
            </a:r>
          </a:p>
          <a:p>
            <a:pPr lvl="0" algn="just">
              <a:buNone/>
            </a:pPr>
            <a:endParaRPr lang="en-US" sz="2700" dirty="0" smtClean="0"/>
          </a:p>
          <a:p>
            <a:pPr lvl="0" algn="just">
              <a:buFont typeface="Wingdings" pitchFamily="2" charset="2"/>
              <a:buChar char="q"/>
            </a:pPr>
            <a:r>
              <a:rPr lang="en-US" sz="2700" dirty="0" smtClean="0"/>
              <a:t>Need for data collection by NHB</a:t>
            </a:r>
          </a:p>
          <a:p>
            <a:pPr lvl="0" algn="just">
              <a:buNone/>
            </a:pPr>
            <a:endParaRPr lang="en-US" sz="2700" dirty="0" smtClean="0"/>
          </a:p>
          <a:p>
            <a:pPr lvl="0" algn="just">
              <a:buFont typeface="Wingdings" pitchFamily="2" charset="2"/>
              <a:buChar char="q"/>
            </a:pPr>
            <a:r>
              <a:rPr lang="en-US" sz="2700" dirty="0" smtClean="0"/>
              <a:t>Use of data  by NHB</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normAutofit/>
          </a:bodyPr>
          <a:lstStyle/>
          <a:p>
            <a:pPr algn="ctr"/>
            <a:r>
              <a:rPr lang="en-US" dirty="0" smtClean="0"/>
              <a:t>Types of Data Collected</a:t>
            </a:r>
          </a:p>
        </p:txBody>
      </p:sp>
      <p:sp>
        <p:nvSpPr>
          <p:cNvPr id="3" name="Content Placeholder 2"/>
          <p:cNvSpPr>
            <a:spLocks noGrp="1"/>
          </p:cNvSpPr>
          <p:nvPr>
            <p:ph idx="1"/>
          </p:nvPr>
        </p:nvSpPr>
        <p:spPr>
          <a:xfrm>
            <a:off x="1143000" y="990600"/>
            <a:ext cx="7790688" cy="5867400"/>
          </a:xfrm>
        </p:spPr>
        <p:txBody>
          <a:bodyPr>
            <a:normAutofit lnSpcReduction="10000"/>
          </a:bodyPr>
          <a:lstStyle/>
          <a:p>
            <a:pPr>
              <a:buFont typeface="Wingdings" pitchFamily="2" charset="2"/>
              <a:buChar char="q"/>
            </a:pPr>
            <a:r>
              <a:rPr lang="en-US" dirty="0" smtClean="0"/>
              <a:t> </a:t>
            </a:r>
            <a:r>
              <a:rPr lang="en-US" sz="2400" dirty="0" smtClean="0"/>
              <a:t>Individual Housing Loan </a:t>
            </a:r>
            <a:r>
              <a:rPr lang="en-US" sz="2800" dirty="0" smtClean="0"/>
              <a:t>– </a:t>
            </a:r>
            <a:r>
              <a:rPr lang="en-US" sz="2400" dirty="0" smtClean="0"/>
              <a:t>Sanctioned/Disbursed/Outstanding/GNPA/NNPA/Size-wise/Income-wise/State-wise</a:t>
            </a:r>
          </a:p>
          <a:p>
            <a:pPr>
              <a:buFont typeface="Wingdings" pitchFamily="2" charset="2"/>
              <a:buChar char="q"/>
            </a:pPr>
            <a:r>
              <a:rPr lang="en-US" sz="2400" dirty="0" smtClean="0"/>
              <a:t>Builder Loan – Disbursement/Outstanding/GNPA/NNPA</a:t>
            </a:r>
          </a:p>
          <a:p>
            <a:pPr>
              <a:buFont typeface="Wingdings" pitchFamily="2" charset="2"/>
              <a:buChar char="q"/>
            </a:pPr>
            <a:r>
              <a:rPr lang="en-US" sz="2400" dirty="0" smtClean="0"/>
              <a:t>Non-Housing Loan - Disbursement/Outstanding/GNPA/NNPA</a:t>
            </a:r>
          </a:p>
          <a:p>
            <a:pPr>
              <a:buFont typeface="Wingdings" pitchFamily="2" charset="2"/>
              <a:buChar char="q"/>
            </a:pPr>
            <a:r>
              <a:rPr lang="en-US" sz="2400" dirty="0" smtClean="0"/>
              <a:t>Financial &amp; Management profile of HFCs- NOF,  Assets, Liabilities, Financial Ratios, Shareholding patterns, Promoter details etc.</a:t>
            </a:r>
          </a:p>
          <a:p>
            <a:pPr>
              <a:buFont typeface="Wingdings" pitchFamily="2" charset="2"/>
              <a:buChar char="q"/>
            </a:pPr>
            <a:r>
              <a:rPr lang="en-US" sz="2400" dirty="0" smtClean="0"/>
              <a:t>On housing shortages</a:t>
            </a:r>
          </a:p>
          <a:p>
            <a:pPr>
              <a:buFont typeface="Wingdings" pitchFamily="2" charset="2"/>
              <a:buChar char="q"/>
            </a:pPr>
            <a:r>
              <a:rPr lang="en-US" sz="2400" dirty="0" smtClean="0"/>
              <a:t>On Central/State sponsored schemes</a:t>
            </a:r>
          </a:p>
          <a:p>
            <a:pPr>
              <a:buFont typeface="Wingdings" pitchFamily="2" charset="2"/>
              <a:buChar char="q"/>
            </a:pPr>
            <a:r>
              <a:rPr lang="en-US" sz="2400" dirty="0" smtClean="0"/>
              <a:t>On various subsidy scheme run by Government in  association with NHB</a:t>
            </a:r>
          </a:p>
          <a:p>
            <a:pPr>
              <a:buFont typeface="Wingdings" pitchFamily="2" charset="2"/>
              <a:buChar char="q"/>
            </a:pPr>
            <a:r>
              <a:rPr lang="en-US" sz="2400" dirty="0" smtClean="0"/>
              <a:t>On financial assistance extended by NHB under its various scheme to PLIs.</a:t>
            </a:r>
          </a:p>
          <a:p>
            <a:pPr>
              <a:buFont typeface="Wingdings" pitchFamily="2" charset="2"/>
              <a:buChar char="q"/>
            </a:pPr>
            <a:endParaRPr lang="en-US"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normAutofit/>
          </a:bodyPr>
          <a:lstStyle/>
          <a:p>
            <a:pPr algn="ctr"/>
            <a:r>
              <a:rPr lang="en-US" dirty="0" smtClean="0"/>
              <a:t>Sources of Data for NHB</a:t>
            </a:r>
          </a:p>
        </p:txBody>
      </p:sp>
      <p:sp>
        <p:nvSpPr>
          <p:cNvPr id="3" name="Content Placeholder 2"/>
          <p:cNvSpPr>
            <a:spLocks noGrp="1"/>
          </p:cNvSpPr>
          <p:nvPr>
            <p:ph idx="1"/>
          </p:nvPr>
        </p:nvSpPr>
        <p:spPr>
          <a:xfrm>
            <a:off x="1143000" y="1600200"/>
            <a:ext cx="7790688" cy="5257800"/>
          </a:xfrm>
        </p:spPr>
        <p:txBody>
          <a:bodyPr>
            <a:normAutofit/>
          </a:bodyPr>
          <a:lstStyle/>
          <a:p>
            <a:pPr>
              <a:buFont typeface="Wingdings" pitchFamily="2" charset="2"/>
              <a:buChar char="q"/>
            </a:pPr>
            <a:r>
              <a:rPr lang="en-US" dirty="0" smtClean="0"/>
              <a:t>Housing Finance Companies</a:t>
            </a:r>
          </a:p>
          <a:p>
            <a:pPr>
              <a:buFont typeface="Wingdings" pitchFamily="2" charset="2"/>
              <a:buChar char="q"/>
            </a:pPr>
            <a:r>
              <a:rPr lang="en-US" dirty="0" smtClean="0"/>
              <a:t>Banks</a:t>
            </a:r>
          </a:p>
          <a:p>
            <a:pPr>
              <a:buFont typeface="Wingdings" pitchFamily="2" charset="2"/>
              <a:buChar char="q"/>
            </a:pPr>
            <a:r>
              <a:rPr lang="en-US" dirty="0" smtClean="0"/>
              <a:t>Census of India</a:t>
            </a:r>
          </a:p>
          <a:p>
            <a:pPr>
              <a:buFont typeface="Wingdings" pitchFamily="2" charset="2"/>
              <a:buChar char="q"/>
            </a:pPr>
            <a:r>
              <a:rPr lang="en-US" dirty="0" smtClean="0"/>
              <a:t>Reports published by concerned Ministries</a:t>
            </a:r>
          </a:p>
          <a:p>
            <a:pPr>
              <a:buFont typeface="Wingdings" pitchFamily="2" charset="2"/>
              <a:buChar char="q"/>
            </a:pPr>
            <a:r>
              <a:rPr lang="en-US" dirty="0" smtClean="0"/>
              <a:t>Report of Research Agencies/Institutions</a:t>
            </a:r>
          </a:p>
          <a:p>
            <a:pPr>
              <a:buFont typeface="Wingdings" pitchFamily="2" charset="2"/>
              <a:buChar char="q"/>
            </a:pPr>
            <a:r>
              <a:rPr lang="en-US" dirty="0" smtClean="0"/>
              <a:t>Report  published  by NAREDCO/CREDAI etc.</a:t>
            </a:r>
          </a:p>
          <a:p>
            <a:pPr>
              <a:buFont typeface="Wingdings" pitchFamily="2" charset="2"/>
              <a:buChar char="q"/>
            </a:pPr>
            <a:r>
              <a:rPr lang="en-US" dirty="0" smtClean="0"/>
              <a:t>Report of surveys through reputed agencies like NCAER etc.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ctr"/>
            <a:r>
              <a:rPr lang="en-US" dirty="0" smtClean="0"/>
              <a:t>Periodicity</a:t>
            </a:r>
            <a:endParaRPr lang="en-US" dirty="0"/>
          </a:p>
        </p:txBody>
      </p:sp>
      <p:sp>
        <p:nvSpPr>
          <p:cNvPr id="3" name="Content Placeholder 2"/>
          <p:cNvSpPr>
            <a:spLocks noGrp="1"/>
          </p:cNvSpPr>
          <p:nvPr>
            <p:ph idx="1"/>
          </p:nvPr>
        </p:nvSpPr>
        <p:spPr>
          <a:xfrm>
            <a:off x="1435608" y="1143000"/>
            <a:ext cx="7498080" cy="4800600"/>
          </a:xfrm>
        </p:spPr>
        <p:txBody>
          <a:bodyPr>
            <a:normAutofit lnSpcReduction="10000"/>
          </a:bodyPr>
          <a:lstStyle/>
          <a:p>
            <a:pPr>
              <a:buFont typeface="Wingdings" pitchFamily="2" charset="2"/>
              <a:buChar char="q"/>
            </a:pPr>
            <a:r>
              <a:rPr lang="en-US" dirty="0" smtClean="0"/>
              <a:t> Monthly</a:t>
            </a:r>
          </a:p>
          <a:p>
            <a:pPr>
              <a:buNone/>
            </a:pPr>
            <a:endParaRPr lang="en-US" dirty="0" smtClean="0"/>
          </a:p>
          <a:p>
            <a:pPr>
              <a:buFont typeface="Wingdings" pitchFamily="2" charset="2"/>
              <a:buChar char="q"/>
            </a:pPr>
            <a:r>
              <a:rPr lang="en-US" dirty="0" smtClean="0"/>
              <a:t>Quarterly</a:t>
            </a:r>
          </a:p>
          <a:p>
            <a:pPr>
              <a:buNone/>
            </a:pPr>
            <a:endParaRPr lang="en-US" dirty="0" smtClean="0"/>
          </a:p>
          <a:p>
            <a:pPr>
              <a:buFont typeface="Wingdings" pitchFamily="2" charset="2"/>
              <a:buChar char="q"/>
            </a:pPr>
            <a:r>
              <a:rPr lang="en-US" dirty="0" smtClean="0"/>
              <a:t>Half yearly</a:t>
            </a:r>
          </a:p>
          <a:p>
            <a:pPr>
              <a:buNone/>
            </a:pPr>
            <a:endParaRPr lang="en-US" dirty="0" smtClean="0"/>
          </a:p>
          <a:p>
            <a:pPr>
              <a:buFont typeface="Wingdings" pitchFamily="2" charset="2"/>
              <a:buChar char="q"/>
            </a:pPr>
            <a:r>
              <a:rPr lang="en-US" dirty="0" smtClean="0"/>
              <a:t>Annual</a:t>
            </a:r>
          </a:p>
          <a:p>
            <a:pPr>
              <a:buNone/>
            </a:pPr>
            <a:endParaRPr lang="en-US" dirty="0" smtClean="0"/>
          </a:p>
          <a:p>
            <a:pPr>
              <a:buFont typeface="Wingdings" pitchFamily="2" charset="2"/>
              <a:buChar char="q"/>
            </a:pPr>
            <a:r>
              <a:rPr lang="en-US" dirty="0" smtClean="0"/>
              <a:t>As &amp; when required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normAutofit/>
          </a:bodyPr>
          <a:lstStyle/>
          <a:p>
            <a:pPr algn="ctr"/>
            <a:r>
              <a:rPr lang="en-US" dirty="0" smtClean="0"/>
              <a:t>Need for Data Collection</a:t>
            </a:r>
          </a:p>
        </p:txBody>
      </p:sp>
      <p:sp>
        <p:nvSpPr>
          <p:cNvPr id="3" name="Content Placeholder 2"/>
          <p:cNvSpPr>
            <a:spLocks noGrp="1"/>
          </p:cNvSpPr>
          <p:nvPr>
            <p:ph idx="1"/>
          </p:nvPr>
        </p:nvSpPr>
        <p:spPr>
          <a:xfrm>
            <a:off x="1143000" y="1295400"/>
            <a:ext cx="7790688" cy="5105400"/>
          </a:xfrm>
        </p:spPr>
        <p:txBody>
          <a:bodyPr>
            <a:normAutofit fontScale="92500" lnSpcReduction="10000"/>
          </a:bodyPr>
          <a:lstStyle/>
          <a:p>
            <a:pPr lvl="0" algn="just">
              <a:buFont typeface="Wingdings" pitchFamily="2" charset="2"/>
              <a:buChar char="ü"/>
            </a:pPr>
            <a:r>
              <a:rPr lang="en-US" sz="3000" dirty="0" smtClean="0"/>
              <a:t>To publish the Trend &amp; Progress Report on housing.</a:t>
            </a:r>
          </a:p>
          <a:p>
            <a:pPr lvl="0" algn="just">
              <a:buFont typeface="Wingdings" pitchFamily="2" charset="2"/>
              <a:buChar char="ü"/>
            </a:pPr>
            <a:r>
              <a:rPr lang="en-US" sz="3000" dirty="0" smtClean="0"/>
              <a:t>To determine policy related to housing and give directions to HFCs.</a:t>
            </a:r>
          </a:p>
          <a:p>
            <a:pPr lvl="0" algn="just">
              <a:buFont typeface="Wingdings" pitchFamily="2" charset="2"/>
              <a:buChar char="ü"/>
            </a:pPr>
            <a:r>
              <a:rPr lang="en-US" sz="3000" dirty="0" smtClean="0"/>
              <a:t>To issue guidelines to HFIs to ensure their growth on sound lines.</a:t>
            </a:r>
          </a:p>
          <a:p>
            <a:pPr lvl="0" algn="just">
              <a:buFont typeface="Wingdings" pitchFamily="2" charset="2"/>
              <a:buChar char="ü"/>
            </a:pPr>
            <a:r>
              <a:rPr lang="en-US" sz="3000" dirty="0" smtClean="0"/>
              <a:t>To provide advisory services to the Central and State Governments, local authorities and other agencies connected with housing .</a:t>
            </a:r>
          </a:p>
          <a:p>
            <a:pPr lvl="0" algn="just">
              <a:buFont typeface="Wingdings" pitchFamily="2" charset="2"/>
              <a:buChar char="ü"/>
            </a:pPr>
            <a:r>
              <a:rPr lang="en-US" sz="3000" dirty="0" smtClean="0"/>
              <a:t>To extend financial assistance to HFCs and Banks and other financial institutions.</a:t>
            </a:r>
          </a:p>
          <a:p>
            <a:pPr lvl="0" algn="just">
              <a:buFont typeface="Wingdings" pitchFamily="2" charset="2"/>
              <a:buChar char="ü"/>
            </a:pPr>
            <a:r>
              <a:rPr lang="en-US" sz="3000" dirty="0" smtClean="0"/>
              <a:t>To publish Residential Property Price Index.</a:t>
            </a:r>
          </a:p>
          <a:p>
            <a:pPr lvl="0" algn="just">
              <a:buFont typeface="Wingdings" pitchFamily="2" charset="2"/>
              <a:buChar char="ü"/>
            </a:pP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76200"/>
            <a:ext cx="7498080" cy="1143000"/>
          </a:xfrm>
        </p:spPr>
        <p:txBody>
          <a:bodyPr>
            <a:normAutofit/>
          </a:bodyPr>
          <a:lstStyle/>
          <a:p>
            <a:pPr algn="ctr"/>
            <a:r>
              <a:rPr lang="en-US" dirty="0" smtClean="0"/>
              <a:t>Use of Collected Data</a:t>
            </a:r>
            <a:endParaRPr lang="en-US" dirty="0"/>
          </a:p>
        </p:txBody>
      </p:sp>
      <p:sp>
        <p:nvSpPr>
          <p:cNvPr id="3" name="Content Placeholder 2"/>
          <p:cNvSpPr>
            <a:spLocks noGrp="1"/>
          </p:cNvSpPr>
          <p:nvPr>
            <p:ph idx="1"/>
          </p:nvPr>
        </p:nvSpPr>
        <p:spPr>
          <a:xfrm>
            <a:off x="1143000" y="914400"/>
            <a:ext cx="7790688" cy="5943600"/>
          </a:xfrm>
        </p:spPr>
        <p:txBody>
          <a:bodyPr>
            <a:normAutofit fontScale="92500" lnSpcReduction="10000"/>
          </a:bodyPr>
          <a:lstStyle/>
          <a:p>
            <a:pPr marL="346075" indent="-263525" algn="just">
              <a:buFont typeface="Wingdings" pitchFamily="2" charset="2"/>
              <a:buChar char="ü"/>
            </a:pPr>
            <a:r>
              <a:rPr lang="en-US" sz="2600" dirty="0" smtClean="0"/>
              <a:t>Published Trend and Progress Report on Housing in India since 1989, annually</a:t>
            </a:r>
          </a:p>
          <a:p>
            <a:pPr marL="346075" indent="-263525" algn="just">
              <a:buNone/>
            </a:pPr>
            <a:endParaRPr lang="en-US" sz="2600" dirty="0" smtClean="0"/>
          </a:p>
          <a:p>
            <a:pPr algn="just">
              <a:buFont typeface="Wingdings" pitchFamily="2" charset="2"/>
              <a:buChar char="ü"/>
            </a:pPr>
            <a:r>
              <a:rPr lang="en-US" sz="2600" dirty="0" smtClean="0"/>
              <a:t>Issued directions to HFCs on- </a:t>
            </a:r>
            <a:r>
              <a:rPr lang="en-US" sz="2800" dirty="0" smtClean="0"/>
              <a:t>NOF requirement, LTV norms, Provisioning requirement, Risk weights, Investment, Credit exposure , disclosure norms etc.</a:t>
            </a:r>
          </a:p>
          <a:p>
            <a:pPr algn="just">
              <a:buNone/>
            </a:pPr>
            <a:endParaRPr lang="en-US" sz="2800" dirty="0" smtClean="0"/>
          </a:p>
          <a:p>
            <a:pPr algn="just">
              <a:buFont typeface="Wingdings" pitchFamily="2" charset="2"/>
              <a:buChar char="ü"/>
            </a:pPr>
            <a:r>
              <a:rPr lang="en-US" sz="2600" dirty="0" smtClean="0"/>
              <a:t>Issued Policy Circular &amp; Guidelines to HFCs on - ALM</a:t>
            </a:r>
            <a:r>
              <a:rPr lang="en-US" sz="2600" b="1" dirty="0" smtClean="0"/>
              <a:t>, </a:t>
            </a:r>
            <a:r>
              <a:rPr lang="en-US" sz="2800" dirty="0" smtClean="0"/>
              <a:t>Direct Selling Agent, KYC and FPC,  Prepayment Penalty, Most Important Terms and Conditions, Caution Advice etc.</a:t>
            </a:r>
          </a:p>
          <a:p>
            <a:pPr algn="just">
              <a:buNone/>
            </a:pPr>
            <a:endParaRPr lang="en-US" sz="2800" dirty="0" smtClean="0"/>
          </a:p>
          <a:p>
            <a:pPr algn="just">
              <a:buFont typeface="Wingdings" pitchFamily="2" charset="2"/>
              <a:buChar char="ü"/>
            </a:pPr>
            <a:r>
              <a:rPr lang="en-US" sz="2800" dirty="0" smtClean="0"/>
              <a:t>Assisted in the preparation of National and State level Housing and Habitat Policies</a:t>
            </a:r>
          </a:p>
          <a:p>
            <a:pPr marL="346075" indent="-234950" algn="just">
              <a:lnSpc>
                <a:spcPct val="110000"/>
              </a:lnSpc>
              <a:buFont typeface="Wingdings" pitchFamily="2" charset="2"/>
              <a:buChar char="ü"/>
            </a:pPr>
            <a:endParaRPr lang="en-US" sz="2800" dirty="0" smtClean="0"/>
          </a:p>
          <a:p>
            <a:pPr marL="0" indent="0" algn="just">
              <a:lnSpc>
                <a:spcPct val="110000"/>
              </a:lnSpc>
              <a:buFont typeface="Wingdings" pitchFamily="2" charset="2"/>
              <a:buChar char="ü"/>
            </a:pPr>
            <a:endParaRPr lang="en-US" sz="2800" dirty="0" smtClean="0"/>
          </a:p>
          <a:p>
            <a:pPr algn="just">
              <a:buFont typeface="Wingdings" pitchFamily="2" charset="2"/>
              <a:buChar char="ü"/>
            </a:pPr>
            <a:endParaRPr lang="en-US" dirty="0" smtClean="0"/>
          </a:p>
          <a:p>
            <a:pPr algn="just">
              <a:buFont typeface="Wingdings" pitchFamily="2" charset="2"/>
              <a:buChar char="ü"/>
            </a:pPr>
            <a:endParaRPr lang="en-US" dirty="0"/>
          </a:p>
        </p:txBody>
      </p:sp>
      <p:sp>
        <p:nvSpPr>
          <p:cNvPr id="4" name="TextBox 3"/>
          <p:cNvSpPr txBox="1"/>
          <p:nvPr/>
        </p:nvSpPr>
        <p:spPr>
          <a:xfrm>
            <a:off x="8001000" y="6412468"/>
            <a:ext cx="1600200" cy="369332"/>
          </a:xfrm>
          <a:prstGeom prst="rect">
            <a:avLst/>
          </a:prstGeom>
          <a:noFill/>
        </p:spPr>
        <p:txBody>
          <a:bodyPr wrap="square" rtlCol="0">
            <a:spAutoFit/>
          </a:bodyPr>
          <a:lstStyle/>
          <a:p>
            <a:r>
              <a:rPr lang="en-US" b="1" i="1" dirty="0" smtClean="0"/>
              <a:t>Contd.</a:t>
            </a:r>
            <a:endParaRPr lang="en-US" b="1"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307</TotalTime>
  <Words>803</Words>
  <Application>Microsoft Office PowerPoint</Application>
  <PresentationFormat>On-screen Show (4:3)</PresentationFormat>
  <Paragraphs>120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Data &amp; Statistics and Consumer Related Issues  </vt:lpstr>
      <vt:lpstr>Importance of Data</vt:lpstr>
      <vt:lpstr>Collection &amp; Processing of Data</vt:lpstr>
      <vt:lpstr>Data &amp; NHB</vt:lpstr>
      <vt:lpstr>Types of Data Collected</vt:lpstr>
      <vt:lpstr>Sources of Data for NHB</vt:lpstr>
      <vt:lpstr>Periodicity</vt:lpstr>
      <vt:lpstr>Need for Data Collection</vt:lpstr>
      <vt:lpstr>Use of Collected Data</vt:lpstr>
      <vt:lpstr>Slide 10</vt:lpstr>
      <vt:lpstr>Slide 11</vt:lpstr>
      <vt:lpstr>Slide 12</vt:lpstr>
      <vt:lpstr>Trend in outstanding housing loans </vt:lpstr>
      <vt:lpstr>Trend in registration of HFCs </vt:lpstr>
      <vt:lpstr>Trend in spread of branches of HFCs </vt:lpstr>
      <vt:lpstr>Housing Loan disbursements trend in HFCs </vt:lpstr>
      <vt:lpstr>Customer Centric - Adoption of Codes </vt:lpstr>
      <vt:lpstr>Grievance Redressal Processes </vt:lpstr>
      <vt:lpstr>Thank You</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&amp; Statistics and Consumer Related Issues</dc:title>
  <dc:creator>Legal Deptt</dc:creator>
  <cp:lastModifiedBy>Legal Deptt</cp:lastModifiedBy>
  <cp:revision>40</cp:revision>
  <dcterms:created xsi:type="dcterms:W3CDTF">2013-04-10T04:17:26Z</dcterms:created>
  <dcterms:modified xsi:type="dcterms:W3CDTF">2013-04-16T11:47:09Z</dcterms:modified>
</cp:coreProperties>
</file>