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8" r:id="rId23"/>
    <p:sldId id="290" r:id="rId24"/>
    <p:sldId id="279" r:id="rId25"/>
    <p:sldId id="280" r:id="rId26"/>
    <p:sldId id="281" r:id="rId27"/>
    <p:sldId id="282" r:id="rId28"/>
    <p:sldId id="291" r:id="rId29"/>
    <p:sldId id="283" r:id="rId30"/>
    <p:sldId id="285" r:id="rId31"/>
    <p:sldId id="286" r:id="rId32"/>
    <p:sldId id="288" r:id="rId33"/>
    <p:sldId id="292" r:id="rId34"/>
    <p:sldId id="289"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EE6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4" d="100"/>
          <a:sy n="54" d="100"/>
        </p:scale>
        <p:origin x="-1070" y="12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4EAB06-6920-4DDD-AC7E-1915247A54AC}" type="datetimeFigureOut">
              <a:rPr lang="en-GB" smtClean="0"/>
              <a:t>13/09/2012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0B1BDB-41D2-4BB9-8882-55D7BF378DC1}" type="slidenum">
              <a:rPr lang="en-GB" smtClean="0"/>
              <a:t>‹#›</a:t>
            </a:fld>
            <a:endParaRPr lang="en-GB"/>
          </a:p>
        </p:txBody>
      </p:sp>
    </p:spTree>
    <p:extLst>
      <p:ext uri="{BB962C8B-B14F-4D97-AF65-F5344CB8AC3E}">
        <p14:creationId xmlns:p14="http://schemas.microsoft.com/office/powerpoint/2010/main" val="39515444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lgn="ctr">
              <a:defRPr sz="4400"/>
            </a:lvl1p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US" smtClean="0"/>
              <a:t>Presentation on Housing and Housing Finance by Zaigham Rizvi</a:t>
            </a:r>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5A334C7-B19B-4994-A2CE-36E3BE5ECDD9}" type="slidenum">
              <a:rPr lang="en-GB" smtClean="0"/>
              <a:t>‹#›</a:t>
            </a:fld>
            <a:endParaRPr lang="en-GB"/>
          </a:p>
        </p:txBody>
      </p:sp>
      <p:grpSp>
        <p:nvGrpSpPr>
          <p:cNvPr id="7" name="Group 6"/>
          <p:cNvGrpSpPr/>
          <p:nvPr userDrawn="1"/>
        </p:nvGrpSpPr>
        <p:grpSpPr>
          <a:xfrm>
            <a:off x="-9" y="-16"/>
            <a:ext cx="9252346" cy="6858038"/>
            <a:chOff x="-9" y="-16"/>
            <a:chExt cx="9252346" cy="6858038"/>
          </a:xfrm>
        </p:grpSpPr>
        <p:grpSp>
          <p:nvGrpSpPr>
            <p:cNvPr id="8" name="Group 638"/>
            <p:cNvGrpSpPr/>
            <p:nvPr/>
          </p:nvGrpSpPr>
          <p:grpSpPr>
            <a:xfrm>
              <a:off x="8528" y="419213"/>
              <a:ext cx="9073251" cy="5913938"/>
              <a:chOff x="8528" y="419213"/>
              <a:chExt cx="9073251" cy="5913938"/>
            </a:xfrm>
          </p:grpSpPr>
          <p:grpSp>
            <p:nvGrpSpPr>
              <p:cNvPr id="91" name="Group 121"/>
              <p:cNvGrpSpPr>
                <a:grpSpLocks noChangeAspect="1"/>
              </p:cNvGrpSpPr>
              <p:nvPr/>
            </p:nvGrpSpPr>
            <p:grpSpPr>
              <a:xfrm rot="2429339">
                <a:off x="8528" y="447135"/>
                <a:ext cx="1128260" cy="875915"/>
                <a:chOff x="-162267" y="4120976"/>
                <a:chExt cx="3435350" cy="2667000"/>
              </a:xfrm>
              <a:solidFill>
                <a:schemeClr val="bg2">
                  <a:lumMod val="60000"/>
                  <a:lumOff val="40000"/>
                  <a:alpha val="1000"/>
                </a:schemeClr>
              </a:solidFill>
            </p:grpSpPr>
            <p:sp>
              <p:nvSpPr>
                <p:cNvPr id="117"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8"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9"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0" name="Freeform 75"/>
                <p:cNvSpPr>
                  <a:spLocks noEditPoints="1"/>
                </p:cNvSpPr>
                <p:nvPr/>
              </p:nvSpPr>
              <p:spPr bwMode="auto">
                <a:xfrm>
                  <a:off x="-162267" y="4120976"/>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92" name="Group 142"/>
              <p:cNvGrpSpPr>
                <a:grpSpLocks noChangeAspect="1"/>
              </p:cNvGrpSpPr>
              <p:nvPr/>
            </p:nvGrpSpPr>
            <p:grpSpPr>
              <a:xfrm rot="19493664">
                <a:off x="353923" y="1671596"/>
                <a:ext cx="992740" cy="814144"/>
                <a:chOff x="381000" y="304800"/>
                <a:chExt cx="3317876" cy="2720975"/>
              </a:xfrm>
              <a:solidFill>
                <a:schemeClr val="bg2">
                  <a:lumMod val="60000"/>
                  <a:lumOff val="40000"/>
                  <a:alpha val="1000"/>
                </a:schemeClr>
              </a:solidFill>
            </p:grpSpPr>
            <p:sp>
              <p:nvSpPr>
                <p:cNvPr id="113"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4"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5"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6"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93" name="Group 147"/>
              <p:cNvGrpSpPr>
                <a:grpSpLocks noChangeAspect="1"/>
              </p:cNvGrpSpPr>
              <p:nvPr/>
            </p:nvGrpSpPr>
            <p:grpSpPr>
              <a:xfrm rot="19711069">
                <a:off x="391817" y="4560622"/>
                <a:ext cx="1094993" cy="933829"/>
                <a:chOff x="5181600" y="457200"/>
                <a:chExt cx="3235325" cy="2759075"/>
              </a:xfrm>
              <a:solidFill>
                <a:schemeClr val="bg2">
                  <a:lumMod val="60000"/>
                  <a:lumOff val="40000"/>
                  <a:alpha val="1000"/>
                </a:schemeClr>
              </a:solidFill>
            </p:grpSpPr>
            <p:sp>
              <p:nvSpPr>
                <p:cNvPr id="109"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0"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1"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2"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94" name="Group 172"/>
              <p:cNvGrpSpPr>
                <a:grpSpLocks noChangeAspect="1"/>
              </p:cNvGrpSpPr>
              <p:nvPr/>
            </p:nvGrpSpPr>
            <p:grpSpPr>
              <a:xfrm rot="19711069">
                <a:off x="7705128" y="419213"/>
                <a:ext cx="1376651" cy="1173997"/>
                <a:chOff x="5181600" y="457200"/>
                <a:chExt cx="3235325" cy="2759075"/>
              </a:xfrm>
              <a:solidFill>
                <a:schemeClr val="bg2">
                  <a:lumMod val="60000"/>
                  <a:lumOff val="40000"/>
                  <a:alpha val="1000"/>
                </a:schemeClr>
              </a:solidFill>
            </p:grpSpPr>
            <p:sp>
              <p:nvSpPr>
                <p:cNvPr id="105"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95" name="Group 177"/>
              <p:cNvGrpSpPr>
                <a:grpSpLocks noChangeAspect="1"/>
              </p:cNvGrpSpPr>
              <p:nvPr/>
            </p:nvGrpSpPr>
            <p:grpSpPr>
              <a:xfrm rot="2429339">
                <a:off x="7324516" y="3846323"/>
                <a:ext cx="1472288" cy="1142999"/>
                <a:chOff x="381000" y="3581400"/>
                <a:chExt cx="3435350" cy="2667000"/>
              </a:xfrm>
              <a:solidFill>
                <a:schemeClr val="bg2">
                  <a:lumMod val="60000"/>
                  <a:lumOff val="40000"/>
                  <a:alpha val="1000"/>
                </a:schemeClr>
              </a:solidFill>
            </p:grpSpPr>
            <p:sp>
              <p:nvSpPr>
                <p:cNvPr id="101"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2"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96" name="Group 182"/>
              <p:cNvGrpSpPr>
                <a:grpSpLocks noChangeAspect="1"/>
              </p:cNvGrpSpPr>
              <p:nvPr/>
            </p:nvGrpSpPr>
            <p:grpSpPr>
              <a:xfrm rot="19493664">
                <a:off x="7783359" y="5358489"/>
                <a:ext cx="1188480" cy="974662"/>
                <a:chOff x="381000" y="304800"/>
                <a:chExt cx="3317876" cy="2720975"/>
              </a:xfrm>
              <a:solidFill>
                <a:schemeClr val="bg2">
                  <a:lumMod val="60000"/>
                  <a:lumOff val="40000"/>
                  <a:alpha val="1000"/>
                </a:schemeClr>
              </a:solidFill>
            </p:grpSpPr>
            <p:sp>
              <p:nvSpPr>
                <p:cNvPr id="97"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8"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9"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0"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grpSp>
          <p:nvGrpSpPr>
            <p:cNvPr id="9" name="Group 669"/>
            <p:cNvGrpSpPr/>
            <p:nvPr/>
          </p:nvGrpSpPr>
          <p:grpSpPr>
            <a:xfrm>
              <a:off x="-9" y="242195"/>
              <a:ext cx="9144001" cy="6615827"/>
              <a:chOff x="-9" y="242195"/>
              <a:chExt cx="9144001" cy="6615827"/>
            </a:xfrm>
          </p:grpSpPr>
          <p:grpSp>
            <p:nvGrpSpPr>
              <p:cNvPr id="50" name="Group 32"/>
              <p:cNvGrpSpPr>
                <a:grpSpLocks noChangeAspect="1"/>
              </p:cNvGrpSpPr>
              <p:nvPr/>
            </p:nvGrpSpPr>
            <p:grpSpPr>
              <a:xfrm rot="20059765">
                <a:off x="214282" y="242195"/>
                <a:ext cx="1611192" cy="1321331"/>
                <a:chOff x="492450" y="105224"/>
                <a:chExt cx="2967986" cy="2434032"/>
              </a:xfrm>
              <a:solidFill>
                <a:schemeClr val="bg2">
                  <a:lumMod val="60000"/>
                  <a:lumOff val="40000"/>
                  <a:alpha val="8000"/>
                </a:schemeClr>
              </a:solidFill>
            </p:grpSpPr>
            <p:sp>
              <p:nvSpPr>
                <p:cNvPr id="87"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8"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9"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0" name="Freeform 82"/>
                <p:cNvSpPr>
                  <a:spLocks noEditPoints="1"/>
                </p:cNvSpPr>
                <p:nvPr/>
              </p:nvSpPr>
              <p:spPr bwMode="auto">
                <a:xfrm rot="650724">
                  <a:off x="492450" y="105224"/>
                  <a:ext cx="2967986" cy="243403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51" name="Group 48"/>
              <p:cNvGrpSpPr>
                <a:grpSpLocks noChangeAspect="1"/>
              </p:cNvGrpSpPr>
              <p:nvPr/>
            </p:nvGrpSpPr>
            <p:grpSpPr>
              <a:xfrm rot="1419986">
                <a:off x="7374137" y="629719"/>
                <a:ext cx="1046470" cy="892409"/>
                <a:chOff x="5181600" y="457200"/>
                <a:chExt cx="3235325" cy="2759075"/>
              </a:xfrm>
              <a:solidFill>
                <a:schemeClr val="bg2">
                  <a:lumMod val="60000"/>
                  <a:lumOff val="40000"/>
                  <a:alpha val="8000"/>
                </a:schemeClr>
              </a:solidFill>
            </p:grpSpPr>
            <p:sp>
              <p:nvSpPr>
                <p:cNvPr id="83"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4"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5"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6"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sp>
            <p:nvSpPr>
              <p:cNvPr id="52" name="Freeform 73"/>
              <p:cNvSpPr>
                <a:spLocks/>
              </p:cNvSpPr>
              <p:nvPr/>
            </p:nvSpPr>
            <p:spPr bwMode="auto">
              <a:xfrm rot="1542474">
                <a:off x="7058065" y="3702660"/>
                <a:ext cx="879" cy="1757"/>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solidFill>
                <a:schemeClr val="bg2">
                  <a:lumMod val="60000"/>
                  <a:lumOff val="40000"/>
                  <a:alpha val="8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53" name="Group 63"/>
              <p:cNvGrpSpPr>
                <a:grpSpLocks noChangeAspect="1"/>
              </p:cNvGrpSpPr>
              <p:nvPr/>
            </p:nvGrpSpPr>
            <p:grpSpPr>
              <a:xfrm rot="1645451">
                <a:off x="8050341" y="4268987"/>
                <a:ext cx="917115" cy="1118301"/>
                <a:chOff x="507386" y="-1244242"/>
                <a:chExt cx="2720979" cy="3317871"/>
              </a:xfrm>
              <a:solidFill>
                <a:schemeClr val="bg2">
                  <a:lumMod val="60000"/>
                  <a:lumOff val="40000"/>
                  <a:alpha val="8000"/>
                </a:schemeClr>
              </a:solidFill>
            </p:grpSpPr>
            <p:sp>
              <p:nvSpPr>
                <p:cNvPr id="79"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0"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2" name="Freeform 82"/>
                <p:cNvSpPr>
                  <a:spLocks noEditPoints="1"/>
                </p:cNvSpPr>
                <p:nvPr/>
              </p:nvSpPr>
              <p:spPr bwMode="auto">
                <a:xfrm rot="18845760">
                  <a:off x="208940" y="-945796"/>
                  <a:ext cx="3317871" cy="2720979"/>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54" name="Group 87"/>
              <p:cNvGrpSpPr>
                <a:grpSpLocks noChangeAspect="1"/>
              </p:cNvGrpSpPr>
              <p:nvPr/>
            </p:nvGrpSpPr>
            <p:grpSpPr>
              <a:xfrm>
                <a:off x="-9" y="5334005"/>
                <a:ext cx="1188232" cy="1524017"/>
                <a:chOff x="2743200" y="306388"/>
                <a:chExt cx="1876425" cy="2406650"/>
              </a:xfrm>
              <a:solidFill>
                <a:schemeClr val="bg2">
                  <a:lumMod val="50000"/>
                  <a:lumOff val="50000"/>
                  <a:alpha val="8000"/>
                </a:schemeClr>
              </a:solidFill>
            </p:grpSpPr>
            <p:sp>
              <p:nvSpPr>
                <p:cNvPr id="75" name="Freeform 21"/>
                <p:cNvSpPr>
                  <a:spLocks/>
                </p:cNvSpPr>
                <p:nvPr/>
              </p:nvSpPr>
              <p:spPr bwMode="auto">
                <a:xfrm>
                  <a:off x="3333750" y="890588"/>
                  <a:ext cx="34925" cy="482600"/>
                </a:xfrm>
                <a:custGeom>
                  <a:avLst/>
                  <a:gdLst>
                    <a:gd name="T0" fmla="*/ 20 w 22"/>
                    <a:gd name="T1" fmla="*/ 304 h 304"/>
                    <a:gd name="T2" fmla="*/ 20 w 22"/>
                    <a:gd name="T3" fmla="*/ 304 h 304"/>
                    <a:gd name="T4" fmla="*/ 22 w 22"/>
                    <a:gd name="T5" fmla="*/ 304 h 304"/>
                    <a:gd name="T6" fmla="*/ 22 w 22"/>
                    <a:gd name="T7" fmla="*/ 304 h 304"/>
                    <a:gd name="T8" fmla="*/ 22 w 22"/>
                    <a:gd name="T9" fmla="*/ 286 h 304"/>
                    <a:gd name="T10" fmla="*/ 14 w 22"/>
                    <a:gd name="T11" fmla="*/ 54 h 304"/>
                    <a:gd name="T12" fmla="*/ 14 w 22"/>
                    <a:gd name="T13" fmla="*/ 54 h 304"/>
                    <a:gd name="T14" fmla="*/ 14 w 22"/>
                    <a:gd name="T15" fmla="*/ 26 h 304"/>
                    <a:gd name="T16" fmla="*/ 14 w 22"/>
                    <a:gd name="T17" fmla="*/ 26 h 304"/>
                    <a:gd name="T18" fmla="*/ 12 w 22"/>
                    <a:gd name="T19" fmla="*/ 16 h 304"/>
                    <a:gd name="T20" fmla="*/ 8 w 22"/>
                    <a:gd name="T21" fmla="*/ 6 h 304"/>
                    <a:gd name="T22" fmla="*/ 8 w 22"/>
                    <a:gd name="T23" fmla="*/ 6 h 304"/>
                    <a:gd name="T24" fmla="*/ 4 w 22"/>
                    <a:gd name="T25" fmla="*/ 0 h 304"/>
                    <a:gd name="T26" fmla="*/ 2 w 22"/>
                    <a:gd name="T27" fmla="*/ 0 h 304"/>
                    <a:gd name="T28" fmla="*/ 2 w 22"/>
                    <a:gd name="T29" fmla="*/ 2 h 304"/>
                    <a:gd name="T30" fmla="*/ 2 w 22"/>
                    <a:gd name="T31" fmla="*/ 2 h 304"/>
                    <a:gd name="T32" fmla="*/ 0 w 22"/>
                    <a:gd name="T33" fmla="*/ 10 h 304"/>
                    <a:gd name="T34" fmla="*/ 2 w 22"/>
                    <a:gd name="T35" fmla="*/ 18 h 304"/>
                    <a:gd name="T36" fmla="*/ 2 w 22"/>
                    <a:gd name="T37" fmla="*/ 18 h 304"/>
                    <a:gd name="T38" fmla="*/ 4 w 22"/>
                    <a:gd name="T39" fmla="*/ 40 h 304"/>
                    <a:gd name="T40" fmla="*/ 18 w 22"/>
                    <a:gd name="T41" fmla="*/ 286 h 304"/>
                    <a:gd name="T42" fmla="*/ 18 w 22"/>
                    <a:gd name="T43" fmla="*/ 286 h 304"/>
                    <a:gd name="T44" fmla="*/ 20 w 22"/>
                    <a:gd name="T45" fmla="*/ 304 h 304"/>
                    <a:gd name="T46" fmla="*/ 20 w 22"/>
                    <a:gd name="T47" fmla="*/ 304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 h="304">
                      <a:moveTo>
                        <a:pt x="20" y="304"/>
                      </a:moveTo>
                      <a:lnTo>
                        <a:pt x="20" y="304"/>
                      </a:lnTo>
                      <a:lnTo>
                        <a:pt x="22" y="304"/>
                      </a:lnTo>
                      <a:lnTo>
                        <a:pt x="22" y="304"/>
                      </a:lnTo>
                      <a:lnTo>
                        <a:pt x="22" y="286"/>
                      </a:lnTo>
                      <a:lnTo>
                        <a:pt x="14" y="54"/>
                      </a:lnTo>
                      <a:lnTo>
                        <a:pt x="14" y="54"/>
                      </a:lnTo>
                      <a:lnTo>
                        <a:pt x="14" y="26"/>
                      </a:lnTo>
                      <a:lnTo>
                        <a:pt x="14" y="26"/>
                      </a:lnTo>
                      <a:lnTo>
                        <a:pt x="12" y="16"/>
                      </a:lnTo>
                      <a:lnTo>
                        <a:pt x="8" y="6"/>
                      </a:lnTo>
                      <a:lnTo>
                        <a:pt x="8" y="6"/>
                      </a:lnTo>
                      <a:lnTo>
                        <a:pt x="4" y="0"/>
                      </a:lnTo>
                      <a:lnTo>
                        <a:pt x="2" y="0"/>
                      </a:lnTo>
                      <a:lnTo>
                        <a:pt x="2" y="2"/>
                      </a:lnTo>
                      <a:lnTo>
                        <a:pt x="2" y="2"/>
                      </a:lnTo>
                      <a:lnTo>
                        <a:pt x="0" y="10"/>
                      </a:lnTo>
                      <a:lnTo>
                        <a:pt x="2" y="18"/>
                      </a:lnTo>
                      <a:lnTo>
                        <a:pt x="2" y="18"/>
                      </a:lnTo>
                      <a:lnTo>
                        <a:pt x="4" y="40"/>
                      </a:lnTo>
                      <a:lnTo>
                        <a:pt x="18" y="286"/>
                      </a:lnTo>
                      <a:lnTo>
                        <a:pt x="18" y="286"/>
                      </a:lnTo>
                      <a:lnTo>
                        <a:pt x="20" y="304"/>
                      </a:lnTo>
                      <a:lnTo>
                        <a:pt x="20" y="3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 name="Freeform 22"/>
                <p:cNvSpPr>
                  <a:spLocks/>
                </p:cNvSpPr>
                <p:nvPr/>
              </p:nvSpPr>
              <p:spPr bwMode="auto">
                <a:xfrm>
                  <a:off x="3362325" y="1382713"/>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 name="Freeform 23"/>
                <p:cNvSpPr>
                  <a:spLocks/>
                </p:cNvSpPr>
                <p:nvPr/>
              </p:nvSpPr>
              <p:spPr bwMode="auto">
                <a:xfrm>
                  <a:off x="3384550" y="1173163"/>
                  <a:ext cx="438150" cy="212725"/>
                </a:xfrm>
                <a:custGeom>
                  <a:avLst/>
                  <a:gdLst>
                    <a:gd name="T0" fmla="*/ 2 w 276"/>
                    <a:gd name="T1" fmla="*/ 134 h 134"/>
                    <a:gd name="T2" fmla="*/ 2 w 276"/>
                    <a:gd name="T3" fmla="*/ 134 h 134"/>
                    <a:gd name="T4" fmla="*/ 16 w 276"/>
                    <a:gd name="T5" fmla="*/ 128 h 134"/>
                    <a:gd name="T6" fmla="*/ 238 w 276"/>
                    <a:gd name="T7" fmla="*/ 20 h 134"/>
                    <a:gd name="T8" fmla="*/ 238 w 276"/>
                    <a:gd name="T9" fmla="*/ 20 h 134"/>
                    <a:gd name="T10" fmla="*/ 260 w 276"/>
                    <a:gd name="T11" fmla="*/ 12 h 134"/>
                    <a:gd name="T12" fmla="*/ 260 w 276"/>
                    <a:gd name="T13" fmla="*/ 12 h 134"/>
                    <a:gd name="T14" fmla="*/ 268 w 276"/>
                    <a:gd name="T15" fmla="*/ 10 h 134"/>
                    <a:gd name="T16" fmla="*/ 274 w 276"/>
                    <a:gd name="T17" fmla="*/ 6 h 134"/>
                    <a:gd name="T18" fmla="*/ 274 w 276"/>
                    <a:gd name="T19" fmla="*/ 6 h 134"/>
                    <a:gd name="T20" fmla="*/ 276 w 276"/>
                    <a:gd name="T21" fmla="*/ 2 h 134"/>
                    <a:gd name="T22" fmla="*/ 274 w 276"/>
                    <a:gd name="T23" fmla="*/ 2 h 134"/>
                    <a:gd name="T24" fmla="*/ 268 w 276"/>
                    <a:gd name="T25" fmla="*/ 0 h 134"/>
                    <a:gd name="T26" fmla="*/ 268 w 276"/>
                    <a:gd name="T27" fmla="*/ 0 h 134"/>
                    <a:gd name="T28" fmla="*/ 258 w 276"/>
                    <a:gd name="T29" fmla="*/ 2 h 134"/>
                    <a:gd name="T30" fmla="*/ 248 w 276"/>
                    <a:gd name="T31" fmla="*/ 6 h 134"/>
                    <a:gd name="T32" fmla="*/ 248 w 276"/>
                    <a:gd name="T33" fmla="*/ 6 h 134"/>
                    <a:gd name="T34" fmla="*/ 222 w 276"/>
                    <a:gd name="T35" fmla="*/ 18 h 134"/>
                    <a:gd name="T36" fmla="*/ 16 w 276"/>
                    <a:gd name="T37" fmla="*/ 124 h 134"/>
                    <a:gd name="T38" fmla="*/ 16 w 276"/>
                    <a:gd name="T39" fmla="*/ 124 h 134"/>
                    <a:gd name="T40" fmla="*/ 0 w 276"/>
                    <a:gd name="T41" fmla="*/ 132 h 134"/>
                    <a:gd name="T42" fmla="*/ 0 w 276"/>
                    <a:gd name="T43" fmla="*/ 132 h 134"/>
                    <a:gd name="T44" fmla="*/ 0 w 276"/>
                    <a:gd name="T45" fmla="*/ 134 h 134"/>
                    <a:gd name="T46" fmla="*/ 0 w 276"/>
                    <a:gd name="T47" fmla="*/ 134 h 134"/>
                    <a:gd name="T48" fmla="*/ 2 w 276"/>
                    <a:gd name="T49" fmla="*/ 134 h 134"/>
                    <a:gd name="T50" fmla="*/ 2 w 276"/>
                    <a:gd name="T51" fmla="*/ 134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6" h="134">
                      <a:moveTo>
                        <a:pt x="2" y="134"/>
                      </a:moveTo>
                      <a:lnTo>
                        <a:pt x="2" y="134"/>
                      </a:lnTo>
                      <a:lnTo>
                        <a:pt x="16" y="128"/>
                      </a:lnTo>
                      <a:lnTo>
                        <a:pt x="238" y="20"/>
                      </a:lnTo>
                      <a:lnTo>
                        <a:pt x="238" y="20"/>
                      </a:lnTo>
                      <a:lnTo>
                        <a:pt x="260" y="12"/>
                      </a:lnTo>
                      <a:lnTo>
                        <a:pt x="260" y="12"/>
                      </a:lnTo>
                      <a:lnTo>
                        <a:pt x="268" y="10"/>
                      </a:lnTo>
                      <a:lnTo>
                        <a:pt x="274" y="6"/>
                      </a:lnTo>
                      <a:lnTo>
                        <a:pt x="274" y="6"/>
                      </a:lnTo>
                      <a:lnTo>
                        <a:pt x="276" y="2"/>
                      </a:lnTo>
                      <a:lnTo>
                        <a:pt x="274" y="2"/>
                      </a:lnTo>
                      <a:lnTo>
                        <a:pt x="268" y="0"/>
                      </a:lnTo>
                      <a:lnTo>
                        <a:pt x="268" y="0"/>
                      </a:lnTo>
                      <a:lnTo>
                        <a:pt x="258" y="2"/>
                      </a:lnTo>
                      <a:lnTo>
                        <a:pt x="248" y="6"/>
                      </a:lnTo>
                      <a:lnTo>
                        <a:pt x="248" y="6"/>
                      </a:lnTo>
                      <a:lnTo>
                        <a:pt x="222" y="18"/>
                      </a:lnTo>
                      <a:lnTo>
                        <a:pt x="16" y="124"/>
                      </a:lnTo>
                      <a:lnTo>
                        <a:pt x="16" y="124"/>
                      </a:lnTo>
                      <a:lnTo>
                        <a:pt x="0" y="132"/>
                      </a:lnTo>
                      <a:lnTo>
                        <a:pt x="0" y="132"/>
                      </a:lnTo>
                      <a:lnTo>
                        <a:pt x="0" y="134"/>
                      </a:lnTo>
                      <a:lnTo>
                        <a:pt x="0" y="134"/>
                      </a:lnTo>
                      <a:lnTo>
                        <a:pt x="2" y="134"/>
                      </a:lnTo>
                      <a:lnTo>
                        <a:pt x="2" y="1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 name="Freeform 24"/>
                <p:cNvSpPr>
                  <a:spLocks noEditPoints="1"/>
                </p:cNvSpPr>
                <p:nvPr/>
              </p:nvSpPr>
              <p:spPr bwMode="auto">
                <a:xfrm>
                  <a:off x="2743200" y="306388"/>
                  <a:ext cx="1876425" cy="2406650"/>
                </a:xfrm>
                <a:custGeom>
                  <a:avLst/>
                  <a:gdLst>
                    <a:gd name="T0" fmla="*/ 1052 w 1182"/>
                    <a:gd name="T1" fmla="*/ 606 h 1516"/>
                    <a:gd name="T2" fmla="*/ 928 w 1182"/>
                    <a:gd name="T3" fmla="*/ 580 h 1516"/>
                    <a:gd name="T4" fmla="*/ 738 w 1182"/>
                    <a:gd name="T5" fmla="*/ 592 h 1516"/>
                    <a:gd name="T6" fmla="*/ 590 w 1182"/>
                    <a:gd name="T7" fmla="*/ 640 h 1516"/>
                    <a:gd name="T8" fmla="*/ 408 w 1182"/>
                    <a:gd name="T9" fmla="*/ 740 h 1516"/>
                    <a:gd name="T10" fmla="*/ 404 w 1182"/>
                    <a:gd name="T11" fmla="*/ 716 h 1516"/>
                    <a:gd name="T12" fmla="*/ 416 w 1182"/>
                    <a:gd name="T13" fmla="*/ 696 h 1516"/>
                    <a:gd name="T14" fmla="*/ 410 w 1182"/>
                    <a:gd name="T15" fmla="*/ 684 h 1516"/>
                    <a:gd name="T16" fmla="*/ 400 w 1182"/>
                    <a:gd name="T17" fmla="*/ 674 h 1516"/>
                    <a:gd name="T18" fmla="*/ 390 w 1182"/>
                    <a:gd name="T19" fmla="*/ 670 h 1516"/>
                    <a:gd name="T20" fmla="*/ 382 w 1182"/>
                    <a:gd name="T21" fmla="*/ 670 h 1516"/>
                    <a:gd name="T22" fmla="*/ 360 w 1182"/>
                    <a:gd name="T23" fmla="*/ 676 h 1516"/>
                    <a:gd name="T24" fmla="*/ 346 w 1182"/>
                    <a:gd name="T25" fmla="*/ 692 h 1516"/>
                    <a:gd name="T26" fmla="*/ 336 w 1182"/>
                    <a:gd name="T27" fmla="*/ 652 h 1516"/>
                    <a:gd name="T28" fmla="*/ 330 w 1182"/>
                    <a:gd name="T29" fmla="*/ 454 h 1516"/>
                    <a:gd name="T30" fmla="*/ 278 w 1182"/>
                    <a:gd name="T31" fmla="*/ 264 h 1516"/>
                    <a:gd name="T32" fmla="*/ 202 w 1182"/>
                    <a:gd name="T33" fmla="*/ 132 h 1516"/>
                    <a:gd name="T34" fmla="*/ 102 w 1182"/>
                    <a:gd name="T35" fmla="*/ 36 h 1516"/>
                    <a:gd name="T36" fmla="*/ 26 w 1182"/>
                    <a:gd name="T37" fmla="*/ 612 h 1516"/>
                    <a:gd name="T38" fmla="*/ 42 w 1182"/>
                    <a:gd name="T39" fmla="*/ 658 h 1516"/>
                    <a:gd name="T40" fmla="*/ 16 w 1182"/>
                    <a:gd name="T41" fmla="*/ 1072 h 1516"/>
                    <a:gd name="T42" fmla="*/ 172 w 1182"/>
                    <a:gd name="T43" fmla="*/ 898 h 1516"/>
                    <a:gd name="T44" fmla="*/ 208 w 1182"/>
                    <a:gd name="T45" fmla="*/ 874 h 1516"/>
                    <a:gd name="T46" fmla="*/ 226 w 1182"/>
                    <a:gd name="T47" fmla="*/ 896 h 1516"/>
                    <a:gd name="T48" fmla="*/ 158 w 1182"/>
                    <a:gd name="T49" fmla="*/ 998 h 1516"/>
                    <a:gd name="T50" fmla="*/ 122 w 1182"/>
                    <a:gd name="T51" fmla="*/ 1062 h 1516"/>
                    <a:gd name="T52" fmla="*/ 162 w 1182"/>
                    <a:gd name="T53" fmla="*/ 1118 h 1516"/>
                    <a:gd name="T54" fmla="*/ 220 w 1182"/>
                    <a:gd name="T55" fmla="*/ 1036 h 1516"/>
                    <a:gd name="T56" fmla="*/ 276 w 1182"/>
                    <a:gd name="T57" fmla="*/ 942 h 1516"/>
                    <a:gd name="T58" fmla="*/ 306 w 1182"/>
                    <a:gd name="T59" fmla="*/ 920 h 1516"/>
                    <a:gd name="T60" fmla="*/ 316 w 1182"/>
                    <a:gd name="T61" fmla="*/ 942 h 1516"/>
                    <a:gd name="T62" fmla="*/ 250 w 1182"/>
                    <a:gd name="T63" fmla="*/ 1148 h 1516"/>
                    <a:gd name="T64" fmla="*/ 224 w 1182"/>
                    <a:gd name="T65" fmla="*/ 1250 h 1516"/>
                    <a:gd name="T66" fmla="*/ 232 w 1182"/>
                    <a:gd name="T67" fmla="*/ 1342 h 1516"/>
                    <a:gd name="T68" fmla="*/ 242 w 1182"/>
                    <a:gd name="T69" fmla="*/ 1400 h 1516"/>
                    <a:gd name="T70" fmla="*/ 258 w 1182"/>
                    <a:gd name="T71" fmla="*/ 1432 h 1516"/>
                    <a:gd name="T72" fmla="*/ 310 w 1182"/>
                    <a:gd name="T73" fmla="*/ 1496 h 1516"/>
                    <a:gd name="T74" fmla="*/ 314 w 1182"/>
                    <a:gd name="T75" fmla="*/ 1458 h 1516"/>
                    <a:gd name="T76" fmla="*/ 300 w 1182"/>
                    <a:gd name="T77" fmla="*/ 1390 h 1516"/>
                    <a:gd name="T78" fmla="*/ 316 w 1182"/>
                    <a:gd name="T79" fmla="*/ 1298 h 1516"/>
                    <a:gd name="T80" fmla="*/ 350 w 1182"/>
                    <a:gd name="T81" fmla="*/ 1252 h 1516"/>
                    <a:gd name="T82" fmla="*/ 378 w 1182"/>
                    <a:gd name="T83" fmla="*/ 1242 h 1516"/>
                    <a:gd name="T84" fmla="*/ 426 w 1182"/>
                    <a:gd name="T85" fmla="*/ 1228 h 1516"/>
                    <a:gd name="T86" fmla="*/ 440 w 1182"/>
                    <a:gd name="T87" fmla="*/ 1210 h 1516"/>
                    <a:gd name="T88" fmla="*/ 480 w 1182"/>
                    <a:gd name="T89" fmla="*/ 1202 h 1516"/>
                    <a:gd name="T90" fmla="*/ 554 w 1182"/>
                    <a:gd name="T91" fmla="*/ 1172 h 1516"/>
                    <a:gd name="T92" fmla="*/ 620 w 1182"/>
                    <a:gd name="T93" fmla="*/ 1120 h 1516"/>
                    <a:gd name="T94" fmla="*/ 612 w 1182"/>
                    <a:gd name="T95" fmla="*/ 1058 h 1516"/>
                    <a:gd name="T96" fmla="*/ 558 w 1182"/>
                    <a:gd name="T97" fmla="*/ 938 h 1516"/>
                    <a:gd name="T98" fmla="*/ 688 w 1182"/>
                    <a:gd name="T99" fmla="*/ 1006 h 1516"/>
                    <a:gd name="T100" fmla="*/ 760 w 1182"/>
                    <a:gd name="T101" fmla="*/ 1020 h 1516"/>
                    <a:gd name="T102" fmla="*/ 818 w 1182"/>
                    <a:gd name="T103" fmla="*/ 992 h 1516"/>
                    <a:gd name="T104" fmla="*/ 852 w 1182"/>
                    <a:gd name="T105" fmla="*/ 966 h 1516"/>
                    <a:gd name="T106" fmla="*/ 890 w 1182"/>
                    <a:gd name="T107" fmla="*/ 942 h 1516"/>
                    <a:gd name="T108" fmla="*/ 898 w 1182"/>
                    <a:gd name="T109" fmla="*/ 922 h 1516"/>
                    <a:gd name="T110" fmla="*/ 932 w 1182"/>
                    <a:gd name="T111" fmla="*/ 904 h 1516"/>
                    <a:gd name="T112" fmla="*/ 936 w 1182"/>
                    <a:gd name="T113" fmla="*/ 892 h 1516"/>
                    <a:gd name="T114" fmla="*/ 984 w 1182"/>
                    <a:gd name="T115" fmla="*/ 858 h 1516"/>
                    <a:gd name="T116" fmla="*/ 1020 w 1182"/>
                    <a:gd name="T117" fmla="*/ 838 h 1516"/>
                    <a:gd name="T118" fmla="*/ 1064 w 1182"/>
                    <a:gd name="T119" fmla="*/ 826 h 1516"/>
                    <a:gd name="T120" fmla="*/ 1086 w 1182"/>
                    <a:gd name="T121" fmla="*/ 814 h 1516"/>
                    <a:gd name="T122" fmla="*/ 1168 w 1182"/>
                    <a:gd name="T123" fmla="*/ 760 h 1516"/>
                    <a:gd name="T124" fmla="*/ 390 w 1182"/>
                    <a:gd name="T125" fmla="*/ 678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2" h="1516">
                      <a:moveTo>
                        <a:pt x="1136" y="650"/>
                      </a:moveTo>
                      <a:lnTo>
                        <a:pt x="1098" y="626"/>
                      </a:lnTo>
                      <a:lnTo>
                        <a:pt x="1098" y="626"/>
                      </a:lnTo>
                      <a:lnTo>
                        <a:pt x="1086" y="620"/>
                      </a:lnTo>
                      <a:lnTo>
                        <a:pt x="1052" y="606"/>
                      </a:lnTo>
                      <a:lnTo>
                        <a:pt x="1026" y="598"/>
                      </a:lnTo>
                      <a:lnTo>
                        <a:pt x="998" y="590"/>
                      </a:lnTo>
                      <a:lnTo>
                        <a:pt x="964" y="584"/>
                      </a:lnTo>
                      <a:lnTo>
                        <a:pt x="928" y="580"/>
                      </a:lnTo>
                      <a:lnTo>
                        <a:pt x="928" y="580"/>
                      </a:lnTo>
                      <a:lnTo>
                        <a:pt x="890" y="578"/>
                      </a:lnTo>
                      <a:lnTo>
                        <a:pt x="852" y="578"/>
                      </a:lnTo>
                      <a:lnTo>
                        <a:pt x="814" y="580"/>
                      </a:lnTo>
                      <a:lnTo>
                        <a:pt x="776" y="586"/>
                      </a:lnTo>
                      <a:lnTo>
                        <a:pt x="738" y="592"/>
                      </a:lnTo>
                      <a:lnTo>
                        <a:pt x="700" y="602"/>
                      </a:lnTo>
                      <a:lnTo>
                        <a:pt x="662" y="614"/>
                      </a:lnTo>
                      <a:lnTo>
                        <a:pt x="622" y="628"/>
                      </a:lnTo>
                      <a:lnTo>
                        <a:pt x="622" y="628"/>
                      </a:lnTo>
                      <a:lnTo>
                        <a:pt x="590" y="640"/>
                      </a:lnTo>
                      <a:lnTo>
                        <a:pt x="558" y="654"/>
                      </a:lnTo>
                      <a:lnTo>
                        <a:pt x="496" y="686"/>
                      </a:lnTo>
                      <a:lnTo>
                        <a:pt x="444" y="716"/>
                      </a:lnTo>
                      <a:lnTo>
                        <a:pt x="408" y="740"/>
                      </a:lnTo>
                      <a:lnTo>
                        <a:pt x="408" y="740"/>
                      </a:lnTo>
                      <a:lnTo>
                        <a:pt x="404" y="736"/>
                      </a:lnTo>
                      <a:lnTo>
                        <a:pt x="404" y="736"/>
                      </a:lnTo>
                      <a:lnTo>
                        <a:pt x="406" y="728"/>
                      </a:lnTo>
                      <a:lnTo>
                        <a:pt x="404" y="716"/>
                      </a:lnTo>
                      <a:lnTo>
                        <a:pt x="404" y="716"/>
                      </a:lnTo>
                      <a:lnTo>
                        <a:pt x="410" y="714"/>
                      </a:lnTo>
                      <a:lnTo>
                        <a:pt x="414" y="708"/>
                      </a:lnTo>
                      <a:lnTo>
                        <a:pt x="414" y="708"/>
                      </a:lnTo>
                      <a:lnTo>
                        <a:pt x="416" y="702"/>
                      </a:lnTo>
                      <a:lnTo>
                        <a:pt x="416" y="696"/>
                      </a:lnTo>
                      <a:lnTo>
                        <a:pt x="414" y="690"/>
                      </a:lnTo>
                      <a:lnTo>
                        <a:pt x="408" y="686"/>
                      </a:lnTo>
                      <a:lnTo>
                        <a:pt x="408" y="686"/>
                      </a:lnTo>
                      <a:lnTo>
                        <a:pt x="406" y="686"/>
                      </a:lnTo>
                      <a:lnTo>
                        <a:pt x="410" y="684"/>
                      </a:lnTo>
                      <a:lnTo>
                        <a:pt x="406" y="680"/>
                      </a:lnTo>
                      <a:lnTo>
                        <a:pt x="404" y="680"/>
                      </a:lnTo>
                      <a:lnTo>
                        <a:pt x="404" y="678"/>
                      </a:lnTo>
                      <a:lnTo>
                        <a:pt x="402" y="672"/>
                      </a:lnTo>
                      <a:lnTo>
                        <a:pt x="400" y="674"/>
                      </a:lnTo>
                      <a:lnTo>
                        <a:pt x="400" y="672"/>
                      </a:lnTo>
                      <a:lnTo>
                        <a:pt x="398" y="672"/>
                      </a:lnTo>
                      <a:lnTo>
                        <a:pt x="394" y="670"/>
                      </a:lnTo>
                      <a:lnTo>
                        <a:pt x="392" y="672"/>
                      </a:lnTo>
                      <a:lnTo>
                        <a:pt x="390" y="670"/>
                      </a:lnTo>
                      <a:lnTo>
                        <a:pt x="388" y="670"/>
                      </a:lnTo>
                      <a:lnTo>
                        <a:pt x="388" y="674"/>
                      </a:lnTo>
                      <a:lnTo>
                        <a:pt x="388" y="676"/>
                      </a:lnTo>
                      <a:lnTo>
                        <a:pt x="388" y="676"/>
                      </a:lnTo>
                      <a:lnTo>
                        <a:pt x="382" y="670"/>
                      </a:lnTo>
                      <a:lnTo>
                        <a:pt x="382" y="670"/>
                      </a:lnTo>
                      <a:lnTo>
                        <a:pt x="376" y="668"/>
                      </a:lnTo>
                      <a:lnTo>
                        <a:pt x="370" y="670"/>
                      </a:lnTo>
                      <a:lnTo>
                        <a:pt x="364" y="672"/>
                      </a:lnTo>
                      <a:lnTo>
                        <a:pt x="360" y="676"/>
                      </a:lnTo>
                      <a:lnTo>
                        <a:pt x="360" y="676"/>
                      </a:lnTo>
                      <a:lnTo>
                        <a:pt x="358" y="682"/>
                      </a:lnTo>
                      <a:lnTo>
                        <a:pt x="358" y="686"/>
                      </a:lnTo>
                      <a:lnTo>
                        <a:pt x="358" y="686"/>
                      </a:lnTo>
                      <a:lnTo>
                        <a:pt x="346" y="692"/>
                      </a:lnTo>
                      <a:lnTo>
                        <a:pt x="338" y="698"/>
                      </a:lnTo>
                      <a:lnTo>
                        <a:pt x="338" y="698"/>
                      </a:lnTo>
                      <a:lnTo>
                        <a:pt x="334" y="696"/>
                      </a:lnTo>
                      <a:lnTo>
                        <a:pt x="334" y="696"/>
                      </a:lnTo>
                      <a:lnTo>
                        <a:pt x="336" y="652"/>
                      </a:lnTo>
                      <a:lnTo>
                        <a:pt x="338" y="592"/>
                      </a:lnTo>
                      <a:lnTo>
                        <a:pt x="336" y="524"/>
                      </a:lnTo>
                      <a:lnTo>
                        <a:pt x="334" y="488"/>
                      </a:lnTo>
                      <a:lnTo>
                        <a:pt x="330" y="454"/>
                      </a:lnTo>
                      <a:lnTo>
                        <a:pt x="330" y="454"/>
                      </a:lnTo>
                      <a:lnTo>
                        <a:pt x="322" y="412"/>
                      </a:lnTo>
                      <a:lnTo>
                        <a:pt x="314" y="372"/>
                      </a:lnTo>
                      <a:lnTo>
                        <a:pt x="304" y="334"/>
                      </a:lnTo>
                      <a:lnTo>
                        <a:pt x="292" y="298"/>
                      </a:lnTo>
                      <a:lnTo>
                        <a:pt x="278" y="264"/>
                      </a:lnTo>
                      <a:lnTo>
                        <a:pt x="262" y="230"/>
                      </a:lnTo>
                      <a:lnTo>
                        <a:pt x="244" y="196"/>
                      </a:lnTo>
                      <a:lnTo>
                        <a:pt x="224" y="164"/>
                      </a:lnTo>
                      <a:lnTo>
                        <a:pt x="224" y="164"/>
                      </a:lnTo>
                      <a:lnTo>
                        <a:pt x="202" y="132"/>
                      </a:lnTo>
                      <a:lnTo>
                        <a:pt x="182" y="106"/>
                      </a:lnTo>
                      <a:lnTo>
                        <a:pt x="160" y="84"/>
                      </a:lnTo>
                      <a:lnTo>
                        <a:pt x="142" y="68"/>
                      </a:lnTo>
                      <a:lnTo>
                        <a:pt x="114" y="44"/>
                      </a:lnTo>
                      <a:lnTo>
                        <a:pt x="102" y="36"/>
                      </a:lnTo>
                      <a:lnTo>
                        <a:pt x="62" y="14"/>
                      </a:lnTo>
                      <a:lnTo>
                        <a:pt x="20" y="0"/>
                      </a:lnTo>
                      <a:lnTo>
                        <a:pt x="0" y="2"/>
                      </a:lnTo>
                      <a:lnTo>
                        <a:pt x="0" y="598"/>
                      </a:lnTo>
                      <a:lnTo>
                        <a:pt x="26" y="612"/>
                      </a:lnTo>
                      <a:lnTo>
                        <a:pt x="64" y="640"/>
                      </a:lnTo>
                      <a:lnTo>
                        <a:pt x="88" y="658"/>
                      </a:lnTo>
                      <a:lnTo>
                        <a:pt x="88" y="660"/>
                      </a:lnTo>
                      <a:lnTo>
                        <a:pt x="88" y="660"/>
                      </a:lnTo>
                      <a:lnTo>
                        <a:pt x="42" y="658"/>
                      </a:lnTo>
                      <a:lnTo>
                        <a:pt x="20" y="660"/>
                      </a:lnTo>
                      <a:lnTo>
                        <a:pt x="0" y="662"/>
                      </a:lnTo>
                      <a:lnTo>
                        <a:pt x="0" y="1086"/>
                      </a:lnTo>
                      <a:lnTo>
                        <a:pt x="0" y="1086"/>
                      </a:lnTo>
                      <a:lnTo>
                        <a:pt x="16" y="1072"/>
                      </a:lnTo>
                      <a:lnTo>
                        <a:pt x="16" y="1072"/>
                      </a:lnTo>
                      <a:lnTo>
                        <a:pt x="52" y="1030"/>
                      </a:lnTo>
                      <a:lnTo>
                        <a:pt x="112" y="962"/>
                      </a:lnTo>
                      <a:lnTo>
                        <a:pt x="144" y="926"/>
                      </a:lnTo>
                      <a:lnTo>
                        <a:pt x="172" y="898"/>
                      </a:lnTo>
                      <a:lnTo>
                        <a:pt x="192" y="878"/>
                      </a:lnTo>
                      <a:lnTo>
                        <a:pt x="200" y="874"/>
                      </a:lnTo>
                      <a:lnTo>
                        <a:pt x="204" y="872"/>
                      </a:lnTo>
                      <a:lnTo>
                        <a:pt x="204" y="872"/>
                      </a:lnTo>
                      <a:lnTo>
                        <a:pt x="208" y="874"/>
                      </a:lnTo>
                      <a:lnTo>
                        <a:pt x="212" y="874"/>
                      </a:lnTo>
                      <a:lnTo>
                        <a:pt x="224" y="872"/>
                      </a:lnTo>
                      <a:lnTo>
                        <a:pt x="238" y="866"/>
                      </a:lnTo>
                      <a:lnTo>
                        <a:pt x="252" y="860"/>
                      </a:lnTo>
                      <a:lnTo>
                        <a:pt x="226" y="896"/>
                      </a:lnTo>
                      <a:lnTo>
                        <a:pt x="218" y="910"/>
                      </a:lnTo>
                      <a:lnTo>
                        <a:pt x="202" y="924"/>
                      </a:lnTo>
                      <a:lnTo>
                        <a:pt x="186" y="950"/>
                      </a:lnTo>
                      <a:lnTo>
                        <a:pt x="182" y="958"/>
                      </a:lnTo>
                      <a:lnTo>
                        <a:pt x="158" y="998"/>
                      </a:lnTo>
                      <a:lnTo>
                        <a:pt x="162" y="1004"/>
                      </a:lnTo>
                      <a:lnTo>
                        <a:pt x="160" y="1010"/>
                      </a:lnTo>
                      <a:lnTo>
                        <a:pt x="150" y="1012"/>
                      </a:lnTo>
                      <a:lnTo>
                        <a:pt x="140" y="1032"/>
                      </a:lnTo>
                      <a:lnTo>
                        <a:pt x="122" y="1062"/>
                      </a:lnTo>
                      <a:lnTo>
                        <a:pt x="120" y="1094"/>
                      </a:lnTo>
                      <a:lnTo>
                        <a:pt x="128" y="1120"/>
                      </a:lnTo>
                      <a:lnTo>
                        <a:pt x="142" y="1104"/>
                      </a:lnTo>
                      <a:lnTo>
                        <a:pt x="134" y="1124"/>
                      </a:lnTo>
                      <a:lnTo>
                        <a:pt x="162" y="1118"/>
                      </a:lnTo>
                      <a:lnTo>
                        <a:pt x="188" y="1100"/>
                      </a:lnTo>
                      <a:lnTo>
                        <a:pt x="206" y="1070"/>
                      </a:lnTo>
                      <a:lnTo>
                        <a:pt x="218" y="1052"/>
                      </a:lnTo>
                      <a:lnTo>
                        <a:pt x="216" y="1042"/>
                      </a:lnTo>
                      <a:lnTo>
                        <a:pt x="220" y="1036"/>
                      </a:lnTo>
                      <a:lnTo>
                        <a:pt x="228" y="1038"/>
                      </a:lnTo>
                      <a:lnTo>
                        <a:pt x="250" y="998"/>
                      </a:lnTo>
                      <a:lnTo>
                        <a:pt x="254" y="992"/>
                      </a:lnTo>
                      <a:lnTo>
                        <a:pt x="272" y="964"/>
                      </a:lnTo>
                      <a:lnTo>
                        <a:pt x="276" y="942"/>
                      </a:lnTo>
                      <a:lnTo>
                        <a:pt x="284" y="930"/>
                      </a:lnTo>
                      <a:lnTo>
                        <a:pt x="302" y="890"/>
                      </a:lnTo>
                      <a:lnTo>
                        <a:pt x="302" y="890"/>
                      </a:lnTo>
                      <a:lnTo>
                        <a:pt x="304" y="906"/>
                      </a:lnTo>
                      <a:lnTo>
                        <a:pt x="306" y="920"/>
                      </a:lnTo>
                      <a:lnTo>
                        <a:pt x="310" y="932"/>
                      </a:lnTo>
                      <a:lnTo>
                        <a:pt x="312" y="936"/>
                      </a:lnTo>
                      <a:lnTo>
                        <a:pt x="314" y="938"/>
                      </a:lnTo>
                      <a:lnTo>
                        <a:pt x="314" y="938"/>
                      </a:lnTo>
                      <a:lnTo>
                        <a:pt x="316" y="942"/>
                      </a:lnTo>
                      <a:lnTo>
                        <a:pt x="316" y="952"/>
                      </a:lnTo>
                      <a:lnTo>
                        <a:pt x="308" y="980"/>
                      </a:lnTo>
                      <a:lnTo>
                        <a:pt x="296" y="1018"/>
                      </a:lnTo>
                      <a:lnTo>
                        <a:pt x="282" y="1062"/>
                      </a:lnTo>
                      <a:lnTo>
                        <a:pt x="250" y="1148"/>
                      </a:lnTo>
                      <a:lnTo>
                        <a:pt x="230" y="1198"/>
                      </a:lnTo>
                      <a:lnTo>
                        <a:pt x="230" y="1198"/>
                      </a:lnTo>
                      <a:lnTo>
                        <a:pt x="228" y="1208"/>
                      </a:lnTo>
                      <a:lnTo>
                        <a:pt x="226" y="1220"/>
                      </a:lnTo>
                      <a:lnTo>
                        <a:pt x="224" y="1250"/>
                      </a:lnTo>
                      <a:lnTo>
                        <a:pt x="224" y="1278"/>
                      </a:lnTo>
                      <a:lnTo>
                        <a:pt x="224" y="1304"/>
                      </a:lnTo>
                      <a:lnTo>
                        <a:pt x="224" y="1304"/>
                      </a:lnTo>
                      <a:lnTo>
                        <a:pt x="228" y="1324"/>
                      </a:lnTo>
                      <a:lnTo>
                        <a:pt x="232" y="1342"/>
                      </a:lnTo>
                      <a:lnTo>
                        <a:pt x="236" y="1362"/>
                      </a:lnTo>
                      <a:lnTo>
                        <a:pt x="236" y="1362"/>
                      </a:lnTo>
                      <a:lnTo>
                        <a:pt x="238" y="1380"/>
                      </a:lnTo>
                      <a:lnTo>
                        <a:pt x="240" y="1394"/>
                      </a:lnTo>
                      <a:lnTo>
                        <a:pt x="242" y="1400"/>
                      </a:lnTo>
                      <a:lnTo>
                        <a:pt x="246" y="1404"/>
                      </a:lnTo>
                      <a:lnTo>
                        <a:pt x="246" y="1404"/>
                      </a:lnTo>
                      <a:lnTo>
                        <a:pt x="252" y="1412"/>
                      </a:lnTo>
                      <a:lnTo>
                        <a:pt x="254" y="1420"/>
                      </a:lnTo>
                      <a:lnTo>
                        <a:pt x="258" y="1432"/>
                      </a:lnTo>
                      <a:lnTo>
                        <a:pt x="244" y="1448"/>
                      </a:lnTo>
                      <a:lnTo>
                        <a:pt x="258" y="1516"/>
                      </a:lnTo>
                      <a:lnTo>
                        <a:pt x="304" y="1516"/>
                      </a:lnTo>
                      <a:lnTo>
                        <a:pt x="304" y="1516"/>
                      </a:lnTo>
                      <a:lnTo>
                        <a:pt x="310" y="1496"/>
                      </a:lnTo>
                      <a:lnTo>
                        <a:pt x="310" y="1496"/>
                      </a:lnTo>
                      <a:lnTo>
                        <a:pt x="314" y="1482"/>
                      </a:lnTo>
                      <a:lnTo>
                        <a:pt x="314" y="1470"/>
                      </a:lnTo>
                      <a:lnTo>
                        <a:pt x="314" y="1458"/>
                      </a:lnTo>
                      <a:lnTo>
                        <a:pt x="314" y="1458"/>
                      </a:lnTo>
                      <a:lnTo>
                        <a:pt x="314" y="1452"/>
                      </a:lnTo>
                      <a:lnTo>
                        <a:pt x="312" y="1440"/>
                      </a:lnTo>
                      <a:lnTo>
                        <a:pt x="310" y="1418"/>
                      </a:lnTo>
                      <a:lnTo>
                        <a:pt x="300" y="1390"/>
                      </a:lnTo>
                      <a:lnTo>
                        <a:pt x="300" y="1390"/>
                      </a:lnTo>
                      <a:lnTo>
                        <a:pt x="298" y="1372"/>
                      </a:lnTo>
                      <a:lnTo>
                        <a:pt x="298" y="1356"/>
                      </a:lnTo>
                      <a:lnTo>
                        <a:pt x="300" y="1338"/>
                      </a:lnTo>
                      <a:lnTo>
                        <a:pt x="306" y="1322"/>
                      </a:lnTo>
                      <a:lnTo>
                        <a:pt x="316" y="1298"/>
                      </a:lnTo>
                      <a:lnTo>
                        <a:pt x="320" y="1290"/>
                      </a:lnTo>
                      <a:lnTo>
                        <a:pt x="320" y="1290"/>
                      </a:lnTo>
                      <a:lnTo>
                        <a:pt x="326" y="1280"/>
                      </a:lnTo>
                      <a:lnTo>
                        <a:pt x="342" y="1262"/>
                      </a:lnTo>
                      <a:lnTo>
                        <a:pt x="350" y="1252"/>
                      </a:lnTo>
                      <a:lnTo>
                        <a:pt x="360" y="1246"/>
                      </a:lnTo>
                      <a:lnTo>
                        <a:pt x="368" y="1242"/>
                      </a:lnTo>
                      <a:lnTo>
                        <a:pt x="374" y="1240"/>
                      </a:lnTo>
                      <a:lnTo>
                        <a:pt x="378" y="1242"/>
                      </a:lnTo>
                      <a:lnTo>
                        <a:pt x="378" y="1242"/>
                      </a:lnTo>
                      <a:lnTo>
                        <a:pt x="386" y="1244"/>
                      </a:lnTo>
                      <a:lnTo>
                        <a:pt x="394" y="1242"/>
                      </a:lnTo>
                      <a:lnTo>
                        <a:pt x="404" y="1240"/>
                      </a:lnTo>
                      <a:lnTo>
                        <a:pt x="412" y="1236"/>
                      </a:lnTo>
                      <a:lnTo>
                        <a:pt x="426" y="1228"/>
                      </a:lnTo>
                      <a:lnTo>
                        <a:pt x="430" y="1224"/>
                      </a:lnTo>
                      <a:lnTo>
                        <a:pt x="430" y="1224"/>
                      </a:lnTo>
                      <a:lnTo>
                        <a:pt x="432" y="1220"/>
                      </a:lnTo>
                      <a:lnTo>
                        <a:pt x="436" y="1216"/>
                      </a:lnTo>
                      <a:lnTo>
                        <a:pt x="440" y="1210"/>
                      </a:lnTo>
                      <a:lnTo>
                        <a:pt x="446" y="1206"/>
                      </a:lnTo>
                      <a:lnTo>
                        <a:pt x="454" y="1204"/>
                      </a:lnTo>
                      <a:lnTo>
                        <a:pt x="466" y="1202"/>
                      </a:lnTo>
                      <a:lnTo>
                        <a:pt x="480" y="1202"/>
                      </a:lnTo>
                      <a:lnTo>
                        <a:pt x="480" y="1202"/>
                      </a:lnTo>
                      <a:lnTo>
                        <a:pt x="488" y="1204"/>
                      </a:lnTo>
                      <a:lnTo>
                        <a:pt x="496" y="1202"/>
                      </a:lnTo>
                      <a:lnTo>
                        <a:pt x="514" y="1196"/>
                      </a:lnTo>
                      <a:lnTo>
                        <a:pt x="534" y="1186"/>
                      </a:lnTo>
                      <a:lnTo>
                        <a:pt x="554" y="1172"/>
                      </a:lnTo>
                      <a:lnTo>
                        <a:pt x="586" y="1148"/>
                      </a:lnTo>
                      <a:lnTo>
                        <a:pt x="598" y="1136"/>
                      </a:lnTo>
                      <a:lnTo>
                        <a:pt x="616" y="1120"/>
                      </a:lnTo>
                      <a:lnTo>
                        <a:pt x="616" y="1120"/>
                      </a:lnTo>
                      <a:lnTo>
                        <a:pt x="620" y="1120"/>
                      </a:lnTo>
                      <a:lnTo>
                        <a:pt x="622" y="1120"/>
                      </a:lnTo>
                      <a:lnTo>
                        <a:pt x="624" y="1116"/>
                      </a:lnTo>
                      <a:lnTo>
                        <a:pt x="624" y="1104"/>
                      </a:lnTo>
                      <a:lnTo>
                        <a:pt x="620" y="1086"/>
                      </a:lnTo>
                      <a:lnTo>
                        <a:pt x="612" y="1058"/>
                      </a:lnTo>
                      <a:lnTo>
                        <a:pt x="598" y="1018"/>
                      </a:lnTo>
                      <a:lnTo>
                        <a:pt x="598" y="1018"/>
                      </a:lnTo>
                      <a:lnTo>
                        <a:pt x="590" y="998"/>
                      </a:lnTo>
                      <a:lnTo>
                        <a:pt x="580" y="978"/>
                      </a:lnTo>
                      <a:lnTo>
                        <a:pt x="558" y="938"/>
                      </a:lnTo>
                      <a:lnTo>
                        <a:pt x="558" y="938"/>
                      </a:lnTo>
                      <a:lnTo>
                        <a:pt x="586" y="948"/>
                      </a:lnTo>
                      <a:lnTo>
                        <a:pt x="628" y="970"/>
                      </a:lnTo>
                      <a:lnTo>
                        <a:pt x="658" y="986"/>
                      </a:lnTo>
                      <a:lnTo>
                        <a:pt x="688" y="1006"/>
                      </a:lnTo>
                      <a:lnTo>
                        <a:pt x="722" y="1020"/>
                      </a:lnTo>
                      <a:lnTo>
                        <a:pt x="722" y="1020"/>
                      </a:lnTo>
                      <a:lnTo>
                        <a:pt x="738" y="1022"/>
                      </a:lnTo>
                      <a:lnTo>
                        <a:pt x="750" y="1022"/>
                      </a:lnTo>
                      <a:lnTo>
                        <a:pt x="760" y="1020"/>
                      </a:lnTo>
                      <a:lnTo>
                        <a:pt x="760" y="1020"/>
                      </a:lnTo>
                      <a:lnTo>
                        <a:pt x="776" y="1012"/>
                      </a:lnTo>
                      <a:lnTo>
                        <a:pt x="802" y="1000"/>
                      </a:lnTo>
                      <a:lnTo>
                        <a:pt x="802" y="1000"/>
                      </a:lnTo>
                      <a:lnTo>
                        <a:pt x="818" y="992"/>
                      </a:lnTo>
                      <a:lnTo>
                        <a:pt x="830" y="986"/>
                      </a:lnTo>
                      <a:lnTo>
                        <a:pt x="836" y="980"/>
                      </a:lnTo>
                      <a:lnTo>
                        <a:pt x="836" y="980"/>
                      </a:lnTo>
                      <a:lnTo>
                        <a:pt x="846" y="972"/>
                      </a:lnTo>
                      <a:lnTo>
                        <a:pt x="852" y="966"/>
                      </a:lnTo>
                      <a:lnTo>
                        <a:pt x="858" y="962"/>
                      </a:lnTo>
                      <a:lnTo>
                        <a:pt x="858" y="962"/>
                      </a:lnTo>
                      <a:lnTo>
                        <a:pt x="868" y="960"/>
                      </a:lnTo>
                      <a:lnTo>
                        <a:pt x="880" y="952"/>
                      </a:lnTo>
                      <a:lnTo>
                        <a:pt x="890" y="942"/>
                      </a:lnTo>
                      <a:lnTo>
                        <a:pt x="894" y="936"/>
                      </a:lnTo>
                      <a:lnTo>
                        <a:pt x="894" y="930"/>
                      </a:lnTo>
                      <a:lnTo>
                        <a:pt x="894" y="930"/>
                      </a:lnTo>
                      <a:lnTo>
                        <a:pt x="896" y="926"/>
                      </a:lnTo>
                      <a:lnTo>
                        <a:pt x="898" y="922"/>
                      </a:lnTo>
                      <a:lnTo>
                        <a:pt x="904" y="916"/>
                      </a:lnTo>
                      <a:lnTo>
                        <a:pt x="914" y="910"/>
                      </a:lnTo>
                      <a:lnTo>
                        <a:pt x="914" y="910"/>
                      </a:lnTo>
                      <a:lnTo>
                        <a:pt x="924" y="908"/>
                      </a:lnTo>
                      <a:lnTo>
                        <a:pt x="932" y="904"/>
                      </a:lnTo>
                      <a:lnTo>
                        <a:pt x="934" y="902"/>
                      </a:lnTo>
                      <a:lnTo>
                        <a:pt x="934" y="900"/>
                      </a:lnTo>
                      <a:lnTo>
                        <a:pt x="934" y="900"/>
                      </a:lnTo>
                      <a:lnTo>
                        <a:pt x="934" y="896"/>
                      </a:lnTo>
                      <a:lnTo>
                        <a:pt x="936" y="892"/>
                      </a:lnTo>
                      <a:lnTo>
                        <a:pt x="944" y="882"/>
                      </a:lnTo>
                      <a:lnTo>
                        <a:pt x="956" y="868"/>
                      </a:lnTo>
                      <a:lnTo>
                        <a:pt x="956" y="868"/>
                      </a:lnTo>
                      <a:lnTo>
                        <a:pt x="972" y="862"/>
                      </a:lnTo>
                      <a:lnTo>
                        <a:pt x="984" y="858"/>
                      </a:lnTo>
                      <a:lnTo>
                        <a:pt x="990" y="854"/>
                      </a:lnTo>
                      <a:lnTo>
                        <a:pt x="990" y="854"/>
                      </a:lnTo>
                      <a:lnTo>
                        <a:pt x="996" y="848"/>
                      </a:lnTo>
                      <a:lnTo>
                        <a:pt x="1006" y="842"/>
                      </a:lnTo>
                      <a:lnTo>
                        <a:pt x="1020" y="838"/>
                      </a:lnTo>
                      <a:lnTo>
                        <a:pt x="1032" y="836"/>
                      </a:lnTo>
                      <a:lnTo>
                        <a:pt x="1032" y="836"/>
                      </a:lnTo>
                      <a:lnTo>
                        <a:pt x="1044" y="836"/>
                      </a:lnTo>
                      <a:lnTo>
                        <a:pt x="1054" y="832"/>
                      </a:lnTo>
                      <a:lnTo>
                        <a:pt x="1064" y="826"/>
                      </a:lnTo>
                      <a:lnTo>
                        <a:pt x="1064" y="826"/>
                      </a:lnTo>
                      <a:lnTo>
                        <a:pt x="1072" y="820"/>
                      </a:lnTo>
                      <a:lnTo>
                        <a:pt x="1080" y="816"/>
                      </a:lnTo>
                      <a:lnTo>
                        <a:pt x="1086" y="814"/>
                      </a:lnTo>
                      <a:lnTo>
                        <a:pt x="1086" y="814"/>
                      </a:lnTo>
                      <a:lnTo>
                        <a:pt x="1096" y="812"/>
                      </a:lnTo>
                      <a:lnTo>
                        <a:pt x="1106" y="808"/>
                      </a:lnTo>
                      <a:lnTo>
                        <a:pt x="1118" y="802"/>
                      </a:lnTo>
                      <a:lnTo>
                        <a:pt x="1148" y="782"/>
                      </a:lnTo>
                      <a:lnTo>
                        <a:pt x="1168" y="760"/>
                      </a:lnTo>
                      <a:lnTo>
                        <a:pt x="1180" y="738"/>
                      </a:lnTo>
                      <a:lnTo>
                        <a:pt x="1182" y="712"/>
                      </a:lnTo>
                      <a:lnTo>
                        <a:pt x="1168" y="680"/>
                      </a:lnTo>
                      <a:lnTo>
                        <a:pt x="1136" y="650"/>
                      </a:lnTo>
                      <a:close/>
                      <a:moveTo>
                        <a:pt x="390" y="678"/>
                      </a:moveTo>
                      <a:lnTo>
                        <a:pt x="390" y="680"/>
                      </a:lnTo>
                      <a:lnTo>
                        <a:pt x="390" y="678"/>
                      </a:lnTo>
                      <a:lnTo>
                        <a:pt x="390" y="678"/>
                      </a:lnTo>
                      <a:lnTo>
                        <a:pt x="390" y="678"/>
                      </a:lnTo>
                      <a:close/>
                    </a:path>
                  </a:pathLst>
                </a:custGeom>
                <a:solidFill>
                  <a:schemeClr val="bg2">
                    <a:lumMod val="60000"/>
                    <a:lumOff val="40000"/>
                    <a:alpha val="6000"/>
                  </a:schemeClr>
                </a:solidFill>
                <a:ln w="9525">
                  <a:solidFill>
                    <a:schemeClr val="tx2">
                      <a:lumMod val="60000"/>
                      <a:lumOff val="40000"/>
                      <a:alpha val="9000"/>
                    </a:scheme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55" name="Group 92"/>
              <p:cNvGrpSpPr>
                <a:grpSpLocks noChangeAspect="1"/>
              </p:cNvGrpSpPr>
              <p:nvPr/>
            </p:nvGrpSpPr>
            <p:grpSpPr>
              <a:xfrm>
                <a:off x="4" y="2846361"/>
                <a:ext cx="930494" cy="1301751"/>
                <a:chOff x="5073650" y="2381609"/>
                <a:chExt cx="1257300" cy="1758950"/>
              </a:xfrm>
              <a:solidFill>
                <a:schemeClr val="bg2">
                  <a:lumMod val="50000"/>
                  <a:lumOff val="50000"/>
                  <a:alpha val="8000"/>
                </a:schemeClr>
              </a:solidFill>
              <a:effectLst/>
            </p:grpSpPr>
            <p:sp>
              <p:nvSpPr>
                <p:cNvPr id="71" name="Freeform 49"/>
                <p:cNvSpPr>
                  <a:spLocks/>
                </p:cNvSpPr>
                <p:nvPr/>
              </p:nvSpPr>
              <p:spPr bwMode="auto">
                <a:xfrm>
                  <a:off x="5073650" y="3192463"/>
                  <a:ext cx="114300" cy="177800"/>
                </a:xfrm>
                <a:custGeom>
                  <a:avLst/>
                  <a:gdLst>
                    <a:gd name="T0" fmla="*/ 70 w 72"/>
                    <a:gd name="T1" fmla="*/ 112 h 112"/>
                    <a:gd name="T2" fmla="*/ 70 w 72"/>
                    <a:gd name="T3" fmla="*/ 112 h 112"/>
                    <a:gd name="T4" fmla="*/ 72 w 72"/>
                    <a:gd name="T5" fmla="*/ 110 h 112"/>
                    <a:gd name="T6" fmla="*/ 72 w 72"/>
                    <a:gd name="T7" fmla="*/ 110 h 112"/>
                    <a:gd name="T8" fmla="*/ 64 w 72"/>
                    <a:gd name="T9" fmla="*/ 96 h 112"/>
                    <a:gd name="T10" fmla="*/ 8 w 72"/>
                    <a:gd name="T11" fmla="*/ 10 h 112"/>
                    <a:gd name="T12" fmla="*/ 8 w 72"/>
                    <a:gd name="T13" fmla="*/ 10 h 112"/>
                    <a:gd name="T14" fmla="*/ 2 w 72"/>
                    <a:gd name="T15" fmla="*/ 2 h 112"/>
                    <a:gd name="T16" fmla="*/ 0 w 72"/>
                    <a:gd name="T17" fmla="*/ 0 h 112"/>
                    <a:gd name="T18" fmla="*/ 0 w 72"/>
                    <a:gd name="T19" fmla="*/ 2 h 112"/>
                    <a:gd name="T20" fmla="*/ 0 w 72"/>
                    <a:gd name="T21" fmla="*/ 2 h 112"/>
                    <a:gd name="T22" fmla="*/ 2 w 72"/>
                    <a:gd name="T23" fmla="*/ 10 h 112"/>
                    <a:gd name="T24" fmla="*/ 8 w 72"/>
                    <a:gd name="T25" fmla="*/ 22 h 112"/>
                    <a:gd name="T26" fmla="*/ 60 w 72"/>
                    <a:gd name="T27" fmla="*/ 98 h 112"/>
                    <a:gd name="T28" fmla="*/ 60 w 72"/>
                    <a:gd name="T29" fmla="*/ 98 h 112"/>
                    <a:gd name="T30" fmla="*/ 66 w 72"/>
                    <a:gd name="T31" fmla="*/ 108 h 112"/>
                    <a:gd name="T32" fmla="*/ 70 w 72"/>
                    <a:gd name="T33" fmla="*/ 112 h 112"/>
                    <a:gd name="T34" fmla="*/ 70 w 72"/>
                    <a:gd name="T35"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2" h="112">
                      <a:moveTo>
                        <a:pt x="70" y="112"/>
                      </a:moveTo>
                      <a:lnTo>
                        <a:pt x="70" y="112"/>
                      </a:lnTo>
                      <a:lnTo>
                        <a:pt x="72" y="110"/>
                      </a:lnTo>
                      <a:lnTo>
                        <a:pt x="72" y="110"/>
                      </a:lnTo>
                      <a:lnTo>
                        <a:pt x="64" y="96"/>
                      </a:lnTo>
                      <a:lnTo>
                        <a:pt x="8" y="10"/>
                      </a:lnTo>
                      <a:lnTo>
                        <a:pt x="8" y="10"/>
                      </a:lnTo>
                      <a:lnTo>
                        <a:pt x="2" y="2"/>
                      </a:lnTo>
                      <a:lnTo>
                        <a:pt x="0" y="0"/>
                      </a:lnTo>
                      <a:lnTo>
                        <a:pt x="0" y="2"/>
                      </a:lnTo>
                      <a:lnTo>
                        <a:pt x="0" y="2"/>
                      </a:lnTo>
                      <a:lnTo>
                        <a:pt x="2" y="10"/>
                      </a:lnTo>
                      <a:lnTo>
                        <a:pt x="8" y="22"/>
                      </a:lnTo>
                      <a:lnTo>
                        <a:pt x="60" y="98"/>
                      </a:lnTo>
                      <a:lnTo>
                        <a:pt x="60" y="98"/>
                      </a:lnTo>
                      <a:lnTo>
                        <a:pt x="66" y="108"/>
                      </a:lnTo>
                      <a:lnTo>
                        <a:pt x="70" y="112"/>
                      </a:ln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50"/>
                <p:cNvSpPr>
                  <a:spLocks/>
                </p:cNvSpPr>
                <p:nvPr/>
              </p:nvSpPr>
              <p:spPr bwMode="auto">
                <a:xfrm>
                  <a:off x="5191125" y="3379788"/>
                  <a:ext cx="0" cy="3175"/>
                </a:xfrm>
                <a:custGeom>
                  <a:avLst/>
                  <a:gdLst>
                    <a:gd name="T0" fmla="*/ 0 h 2"/>
                    <a:gd name="T1" fmla="*/ 0 h 2"/>
                    <a:gd name="T2" fmla="*/ 2 h 2"/>
                    <a:gd name="T3" fmla="*/ 2 h 2"/>
                    <a:gd name="T4" fmla="*/ 0 h 2"/>
                    <a:gd name="T5" fmla="*/ 0 h 2"/>
                    <a:gd name="T6" fmla="*/ 0 h 2"/>
                    <a:gd name="T7" fmla="*/ 0 h 2"/>
                    <a:gd name="T8" fmla="*/ 0 h 2"/>
                    <a:gd name="T9" fmla="*/ 0 h 2"/>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51"/>
                <p:cNvSpPr>
                  <a:spLocks/>
                </p:cNvSpPr>
                <p:nvPr/>
              </p:nvSpPr>
              <p:spPr bwMode="auto">
                <a:xfrm>
                  <a:off x="5210175" y="2935288"/>
                  <a:ext cx="292100" cy="434975"/>
                </a:xfrm>
                <a:custGeom>
                  <a:avLst/>
                  <a:gdLst>
                    <a:gd name="T0" fmla="*/ 2 w 184"/>
                    <a:gd name="T1" fmla="*/ 274 h 274"/>
                    <a:gd name="T2" fmla="*/ 2 w 184"/>
                    <a:gd name="T3" fmla="*/ 274 h 274"/>
                    <a:gd name="T4" fmla="*/ 12 w 184"/>
                    <a:gd name="T5" fmla="*/ 260 h 274"/>
                    <a:gd name="T6" fmla="*/ 160 w 184"/>
                    <a:gd name="T7" fmla="*/ 36 h 274"/>
                    <a:gd name="T8" fmla="*/ 160 w 184"/>
                    <a:gd name="T9" fmla="*/ 36 h 274"/>
                    <a:gd name="T10" fmla="*/ 168 w 184"/>
                    <a:gd name="T11" fmla="*/ 26 h 274"/>
                    <a:gd name="T12" fmla="*/ 176 w 184"/>
                    <a:gd name="T13" fmla="*/ 18 h 274"/>
                    <a:gd name="T14" fmla="*/ 176 w 184"/>
                    <a:gd name="T15" fmla="*/ 18 h 274"/>
                    <a:gd name="T16" fmla="*/ 182 w 184"/>
                    <a:gd name="T17" fmla="*/ 12 h 274"/>
                    <a:gd name="T18" fmla="*/ 184 w 184"/>
                    <a:gd name="T19" fmla="*/ 4 h 274"/>
                    <a:gd name="T20" fmla="*/ 184 w 184"/>
                    <a:gd name="T21" fmla="*/ 4 h 274"/>
                    <a:gd name="T22" fmla="*/ 184 w 184"/>
                    <a:gd name="T23" fmla="*/ 2 h 274"/>
                    <a:gd name="T24" fmla="*/ 182 w 184"/>
                    <a:gd name="T25" fmla="*/ 0 h 274"/>
                    <a:gd name="T26" fmla="*/ 180 w 184"/>
                    <a:gd name="T27" fmla="*/ 0 h 274"/>
                    <a:gd name="T28" fmla="*/ 176 w 184"/>
                    <a:gd name="T29" fmla="*/ 2 h 274"/>
                    <a:gd name="T30" fmla="*/ 176 w 184"/>
                    <a:gd name="T31" fmla="*/ 2 h 274"/>
                    <a:gd name="T32" fmla="*/ 168 w 184"/>
                    <a:gd name="T33" fmla="*/ 10 h 274"/>
                    <a:gd name="T34" fmla="*/ 160 w 184"/>
                    <a:gd name="T35" fmla="*/ 20 h 274"/>
                    <a:gd name="T36" fmla="*/ 160 w 184"/>
                    <a:gd name="T37" fmla="*/ 20 h 274"/>
                    <a:gd name="T38" fmla="*/ 144 w 184"/>
                    <a:gd name="T39" fmla="*/ 44 h 274"/>
                    <a:gd name="T40" fmla="*/ 8 w 184"/>
                    <a:gd name="T41" fmla="*/ 258 h 274"/>
                    <a:gd name="T42" fmla="*/ 8 w 184"/>
                    <a:gd name="T43" fmla="*/ 258 h 274"/>
                    <a:gd name="T44" fmla="*/ 0 w 184"/>
                    <a:gd name="T45" fmla="*/ 272 h 274"/>
                    <a:gd name="T46" fmla="*/ 0 w 184"/>
                    <a:gd name="T47" fmla="*/ 272 h 274"/>
                    <a:gd name="T48" fmla="*/ 0 w 184"/>
                    <a:gd name="T49" fmla="*/ 274 h 274"/>
                    <a:gd name="T50" fmla="*/ 0 w 184"/>
                    <a:gd name="T51" fmla="*/ 274 h 274"/>
                    <a:gd name="T52" fmla="*/ 2 w 184"/>
                    <a:gd name="T53" fmla="*/ 274 h 274"/>
                    <a:gd name="T54" fmla="*/ 2 w 184"/>
                    <a:gd name="T55" fmla="*/ 274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4" h="274">
                      <a:moveTo>
                        <a:pt x="2" y="274"/>
                      </a:moveTo>
                      <a:lnTo>
                        <a:pt x="2" y="274"/>
                      </a:lnTo>
                      <a:lnTo>
                        <a:pt x="12" y="260"/>
                      </a:lnTo>
                      <a:lnTo>
                        <a:pt x="160" y="36"/>
                      </a:lnTo>
                      <a:lnTo>
                        <a:pt x="160" y="36"/>
                      </a:lnTo>
                      <a:lnTo>
                        <a:pt x="168" y="26"/>
                      </a:lnTo>
                      <a:lnTo>
                        <a:pt x="176" y="18"/>
                      </a:lnTo>
                      <a:lnTo>
                        <a:pt x="176" y="18"/>
                      </a:lnTo>
                      <a:lnTo>
                        <a:pt x="182" y="12"/>
                      </a:lnTo>
                      <a:lnTo>
                        <a:pt x="184" y="4"/>
                      </a:lnTo>
                      <a:lnTo>
                        <a:pt x="184" y="4"/>
                      </a:lnTo>
                      <a:lnTo>
                        <a:pt x="184" y="2"/>
                      </a:lnTo>
                      <a:lnTo>
                        <a:pt x="182" y="0"/>
                      </a:lnTo>
                      <a:lnTo>
                        <a:pt x="180" y="0"/>
                      </a:lnTo>
                      <a:lnTo>
                        <a:pt x="176" y="2"/>
                      </a:lnTo>
                      <a:lnTo>
                        <a:pt x="176" y="2"/>
                      </a:lnTo>
                      <a:lnTo>
                        <a:pt x="168" y="10"/>
                      </a:lnTo>
                      <a:lnTo>
                        <a:pt x="160" y="20"/>
                      </a:lnTo>
                      <a:lnTo>
                        <a:pt x="160" y="20"/>
                      </a:lnTo>
                      <a:lnTo>
                        <a:pt x="144" y="44"/>
                      </a:lnTo>
                      <a:lnTo>
                        <a:pt x="8" y="258"/>
                      </a:lnTo>
                      <a:lnTo>
                        <a:pt x="8" y="258"/>
                      </a:lnTo>
                      <a:lnTo>
                        <a:pt x="0" y="272"/>
                      </a:lnTo>
                      <a:lnTo>
                        <a:pt x="0" y="272"/>
                      </a:lnTo>
                      <a:lnTo>
                        <a:pt x="0" y="274"/>
                      </a:lnTo>
                      <a:lnTo>
                        <a:pt x="0" y="274"/>
                      </a:lnTo>
                      <a:lnTo>
                        <a:pt x="2" y="274"/>
                      </a:lnTo>
                      <a:lnTo>
                        <a:pt x="2" y="2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52"/>
                <p:cNvSpPr>
                  <a:spLocks noEditPoints="1"/>
                </p:cNvSpPr>
                <p:nvPr/>
              </p:nvSpPr>
              <p:spPr bwMode="auto">
                <a:xfrm>
                  <a:off x="5073650" y="2381609"/>
                  <a:ext cx="1257300" cy="1758950"/>
                </a:xfrm>
                <a:custGeom>
                  <a:avLst/>
                  <a:gdLst>
                    <a:gd name="T0" fmla="*/ 780 w 792"/>
                    <a:gd name="T1" fmla="*/ 16 h 1108"/>
                    <a:gd name="T2" fmla="*/ 752 w 792"/>
                    <a:gd name="T3" fmla="*/ 4 h 1108"/>
                    <a:gd name="T4" fmla="*/ 622 w 792"/>
                    <a:gd name="T5" fmla="*/ 26 h 1108"/>
                    <a:gd name="T6" fmla="*/ 230 w 792"/>
                    <a:gd name="T7" fmla="*/ 382 h 1108"/>
                    <a:gd name="T8" fmla="*/ 118 w 792"/>
                    <a:gd name="T9" fmla="*/ 576 h 1108"/>
                    <a:gd name="T10" fmla="*/ 106 w 792"/>
                    <a:gd name="T11" fmla="*/ 550 h 1108"/>
                    <a:gd name="T12" fmla="*/ 112 w 792"/>
                    <a:gd name="T13" fmla="*/ 538 h 1108"/>
                    <a:gd name="T14" fmla="*/ 94 w 792"/>
                    <a:gd name="T15" fmla="*/ 520 h 1108"/>
                    <a:gd name="T16" fmla="*/ 90 w 792"/>
                    <a:gd name="T17" fmla="*/ 516 h 1108"/>
                    <a:gd name="T18" fmla="*/ 80 w 792"/>
                    <a:gd name="T19" fmla="*/ 512 h 1108"/>
                    <a:gd name="T20" fmla="*/ 72 w 792"/>
                    <a:gd name="T21" fmla="*/ 516 h 1108"/>
                    <a:gd name="T22" fmla="*/ 68 w 792"/>
                    <a:gd name="T23" fmla="*/ 522 h 1108"/>
                    <a:gd name="T24" fmla="*/ 56 w 792"/>
                    <a:gd name="T25" fmla="*/ 522 h 1108"/>
                    <a:gd name="T26" fmla="*/ 44 w 792"/>
                    <a:gd name="T27" fmla="*/ 538 h 1108"/>
                    <a:gd name="T28" fmla="*/ 40 w 792"/>
                    <a:gd name="T29" fmla="*/ 560 h 1108"/>
                    <a:gd name="T30" fmla="*/ 0 w 792"/>
                    <a:gd name="T31" fmla="*/ 900 h 1108"/>
                    <a:gd name="T32" fmla="*/ 46 w 792"/>
                    <a:gd name="T33" fmla="*/ 738 h 1108"/>
                    <a:gd name="T34" fmla="*/ 32 w 792"/>
                    <a:gd name="T35" fmla="*/ 854 h 1108"/>
                    <a:gd name="T36" fmla="*/ 40 w 792"/>
                    <a:gd name="T37" fmla="*/ 950 h 1108"/>
                    <a:gd name="T38" fmla="*/ 32 w 792"/>
                    <a:gd name="T39" fmla="*/ 1026 h 1108"/>
                    <a:gd name="T40" fmla="*/ 80 w 792"/>
                    <a:gd name="T41" fmla="*/ 1078 h 1108"/>
                    <a:gd name="T42" fmla="*/ 120 w 792"/>
                    <a:gd name="T43" fmla="*/ 964 h 1108"/>
                    <a:gd name="T44" fmla="*/ 120 w 792"/>
                    <a:gd name="T45" fmla="*/ 896 h 1108"/>
                    <a:gd name="T46" fmla="*/ 114 w 792"/>
                    <a:gd name="T47" fmla="*/ 814 h 1108"/>
                    <a:gd name="T48" fmla="*/ 108 w 792"/>
                    <a:gd name="T49" fmla="*/ 732 h 1108"/>
                    <a:gd name="T50" fmla="*/ 156 w 792"/>
                    <a:gd name="T51" fmla="*/ 900 h 1108"/>
                    <a:gd name="T52" fmla="*/ 204 w 792"/>
                    <a:gd name="T53" fmla="*/ 1010 h 1108"/>
                    <a:gd name="T54" fmla="*/ 242 w 792"/>
                    <a:gd name="T55" fmla="*/ 1064 h 1108"/>
                    <a:gd name="T56" fmla="*/ 294 w 792"/>
                    <a:gd name="T57" fmla="*/ 1102 h 1108"/>
                    <a:gd name="T58" fmla="*/ 316 w 792"/>
                    <a:gd name="T59" fmla="*/ 1104 h 1108"/>
                    <a:gd name="T60" fmla="*/ 366 w 792"/>
                    <a:gd name="T61" fmla="*/ 1096 h 1108"/>
                    <a:gd name="T62" fmla="*/ 408 w 792"/>
                    <a:gd name="T63" fmla="*/ 1072 h 1108"/>
                    <a:gd name="T64" fmla="*/ 432 w 792"/>
                    <a:gd name="T65" fmla="*/ 1058 h 1108"/>
                    <a:gd name="T66" fmla="*/ 454 w 792"/>
                    <a:gd name="T67" fmla="*/ 1034 h 1108"/>
                    <a:gd name="T68" fmla="*/ 470 w 792"/>
                    <a:gd name="T69" fmla="*/ 1030 h 1108"/>
                    <a:gd name="T70" fmla="*/ 502 w 792"/>
                    <a:gd name="T71" fmla="*/ 1002 h 1108"/>
                    <a:gd name="T72" fmla="*/ 508 w 792"/>
                    <a:gd name="T73" fmla="*/ 988 h 1108"/>
                    <a:gd name="T74" fmla="*/ 534 w 792"/>
                    <a:gd name="T75" fmla="*/ 974 h 1108"/>
                    <a:gd name="T76" fmla="*/ 550 w 792"/>
                    <a:gd name="T77" fmla="*/ 952 h 1108"/>
                    <a:gd name="T78" fmla="*/ 576 w 792"/>
                    <a:gd name="T79" fmla="*/ 860 h 1108"/>
                    <a:gd name="T80" fmla="*/ 580 w 792"/>
                    <a:gd name="T81" fmla="*/ 832 h 1108"/>
                    <a:gd name="T82" fmla="*/ 524 w 792"/>
                    <a:gd name="T83" fmla="*/ 726 h 1108"/>
                    <a:gd name="T84" fmla="*/ 460 w 792"/>
                    <a:gd name="T85" fmla="*/ 674 h 1108"/>
                    <a:gd name="T86" fmla="*/ 564 w 792"/>
                    <a:gd name="T87" fmla="*/ 630 h 1108"/>
                    <a:gd name="T88" fmla="*/ 694 w 792"/>
                    <a:gd name="T89" fmla="*/ 536 h 1108"/>
                    <a:gd name="T90" fmla="*/ 756 w 792"/>
                    <a:gd name="T91" fmla="*/ 300 h 1108"/>
                    <a:gd name="T92" fmla="*/ 74 w 792"/>
                    <a:gd name="T93" fmla="*/ 522 h 1108"/>
                    <a:gd name="T94" fmla="*/ 74 w 792"/>
                    <a:gd name="T95" fmla="*/ 522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92" h="1108">
                      <a:moveTo>
                        <a:pt x="792" y="30"/>
                      </a:moveTo>
                      <a:lnTo>
                        <a:pt x="792" y="30"/>
                      </a:lnTo>
                      <a:lnTo>
                        <a:pt x="786" y="20"/>
                      </a:lnTo>
                      <a:lnTo>
                        <a:pt x="780" y="16"/>
                      </a:lnTo>
                      <a:lnTo>
                        <a:pt x="774" y="12"/>
                      </a:lnTo>
                      <a:lnTo>
                        <a:pt x="774" y="12"/>
                      </a:lnTo>
                      <a:lnTo>
                        <a:pt x="764" y="6"/>
                      </a:lnTo>
                      <a:lnTo>
                        <a:pt x="752" y="4"/>
                      </a:lnTo>
                      <a:lnTo>
                        <a:pt x="732" y="0"/>
                      </a:lnTo>
                      <a:lnTo>
                        <a:pt x="716" y="0"/>
                      </a:lnTo>
                      <a:lnTo>
                        <a:pt x="710" y="0"/>
                      </a:lnTo>
                      <a:lnTo>
                        <a:pt x="622" y="26"/>
                      </a:lnTo>
                      <a:lnTo>
                        <a:pt x="522" y="78"/>
                      </a:lnTo>
                      <a:lnTo>
                        <a:pt x="418" y="162"/>
                      </a:lnTo>
                      <a:lnTo>
                        <a:pt x="338" y="244"/>
                      </a:lnTo>
                      <a:lnTo>
                        <a:pt x="230" y="382"/>
                      </a:lnTo>
                      <a:lnTo>
                        <a:pt x="166" y="484"/>
                      </a:lnTo>
                      <a:lnTo>
                        <a:pt x="128" y="552"/>
                      </a:lnTo>
                      <a:lnTo>
                        <a:pt x="118" y="576"/>
                      </a:lnTo>
                      <a:lnTo>
                        <a:pt x="118" y="576"/>
                      </a:lnTo>
                      <a:lnTo>
                        <a:pt x="118" y="570"/>
                      </a:lnTo>
                      <a:lnTo>
                        <a:pt x="118" y="570"/>
                      </a:lnTo>
                      <a:lnTo>
                        <a:pt x="114" y="562"/>
                      </a:lnTo>
                      <a:lnTo>
                        <a:pt x="106" y="550"/>
                      </a:lnTo>
                      <a:lnTo>
                        <a:pt x="106" y="550"/>
                      </a:lnTo>
                      <a:lnTo>
                        <a:pt x="110" y="544"/>
                      </a:lnTo>
                      <a:lnTo>
                        <a:pt x="112" y="538"/>
                      </a:lnTo>
                      <a:lnTo>
                        <a:pt x="112" y="538"/>
                      </a:lnTo>
                      <a:lnTo>
                        <a:pt x="110" y="530"/>
                      </a:lnTo>
                      <a:lnTo>
                        <a:pt x="106" y="526"/>
                      </a:lnTo>
                      <a:lnTo>
                        <a:pt x="102" y="522"/>
                      </a:lnTo>
                      <a:lnTo>
                        <a:pt x="94" y="520"/>
                      </a:lnTo>
                      <a:lnTo>
                        <a:pt x="94" y="520"/>
                      </a:lnTo>
                      <a:lnTo>
                        <a:pt x="92" y="520"/>
                      </a:lnTo>
                      <a:lnTo>
                        <a:pt x="94" y="516"/>
                      </a:lnTo>
                      <a:lnTo>
                        <a:pt x="90" y="516"/>
                      </a:lnTo>
                      <a:lnTo>
                        <a:pt x="86" y="516"/>
                      </a:lnTo>
                      <a:lnTo>
                        <a:pt x="86" y="516"/>
                      </a:lnTo>
                      <a:lnTo>
                        <a:pt x="80" y="512"/>
                      </a:lnTo>
                      <a:lnTo>
                        <a:pt x="80" y="512"/>
                      </a:lnTo>
                      <a:lnTo>
                        <a:pt x="80" y="512"/>
                      </a:lnTo>
                      <a:lnTo>
                        <a:pt x="76" y="514"/>
                      </a:lnTo>
                      <a:lnTo>
                        <a:pt x="72" y="512"/>
                      </a:lnTo>
                      <a:lnTo>
                        <a:pt x="72" y="516"/>
                      </a:lnTo>
                      <a:lnTo>
                        <a:pt x="68" y="516"/>
                      </a:lnTo>
                      <a:lnTo>
                        <a:pt x="66" y="516"/>
                      </a:lnTo>
                      <a:lnTo>
                        <a:pt x="68" y="520"/>
                      </a:lnTo>
                      <a:lnTo>
                        <a:pt x="68" y="522"/>
                      </a:lnTo>
                      <a:lnTo>
                        <a:pt x="68" y="522"/>
                      </a:lnTo>
                      <a:lnTo>
                        <a:pt x="62" y="520"/>
                      </a:lnTo>
                      <a:lnTo>
                        <a:pt x="62" y="520"/>
                      </a:lnTo>
                      <a:lnTo>
                        <a:pt x="56" y="522"/>
                      </a:lnTo>
                      <a:lnTo>
                        <a:pt x="50" y="526"/>
                      </a:lnTo>
                      <a:lnTo>
                        <a:pt x="46" y="530"/>
                      </a:lnTo>
                      <a:lnTo>
                        <a:pt x="44" y="538"/>
                      </a:lnTo>
                      <a:lnTo>
                        <a:pt x="44" y="538"/>
                      </a:lnTo>
                      <a:lnTo>
                        <a:pt x="46" y="542"/>
                      </a:lnTo>
                      <a:lnTo>
                        <a:pt x="48" y="548"/>
                      </a:lnTo>
                      <a:lnTo>
                        <a:pt x="48" y="548"/>
                      </a:lnTo>
                      <a:lnTo>
                        <a:pt x="40" y="560"/>
                      </a:lnTo>
                      <a:lnTo>
                        <a:pt x="36" y="568"/>
                      </a:lnTo>
                      <a:lnTo>
                        <a:pt x="28" y="552"/>
                      </a:lnTo>
                      <a:lnTo>
                        <a:pt x="0" y="502"/>
                      </a:lnTo>
                      <a:lnTo>
                        <a:pt x="0" y="900"/>
                      </a:lnTo>
                      <a:lnTo>
                        <a:pt x="0" y="900"/>
                      </a:lnTo>
                      <a:lnTo>
                        <a:pt x="18" y="834"/>
                      </a:lnTo>
                      <a:lnTo>
                        <a:pt x="32" y="782"/>
                      </a:lnTo>
                      <a:lnTo>
                        <a:pt x="46" y="738"/>
                      </a:lnTo>
                      <a:lnTo>
                        <a:pt x="44" y="766"/>
                      </a:lnTo>
                      <a:lnTo>
                        <a:pt x="38" y="814"/>
                      </a:lnTo>
                      <a:lnTo>
                        <a:pt x="40" y="832"/>
                      </a:lnTo>
                      <a:lnTo>
                        <a:pt x="32" y="854"/>
                      </a:lnTo>
                      <a:lnTo>
                        <a:pt x="32" y="888"/>
                      </a:lnTo>
                      <a:lnTo>
                        <a:pt x="32" y="896"/>
                      </a:lnTo>
                      <a:lnTo>
                        <a:pt x="32" y="946"/>
                      </a:lnTo>
                      <a:lnTo>
                        <a:pt x="40" y="950"/>
                      </a:lnTo>
                      <a:lnTo>
                        <a:pt x="40" y="958"/>
                      </a:lnTo>
                      <a:lnTo>
                        <a:pt x="32" y="964"/>
                      </a:lnTo>
                      <a:lnTo>
                        <a:pt x="32" y="988"/>
                      </a:lnTo>
                      <a:lnTo>
                        <a:pt x="32" y="1026"/>
                      </a:lnTo>
                      <a:lnTo>
                        <a:pt x="48" y="1058"/>
                      </a:lnTo>
                      <a:lnTo>
                        <a:pt x="72" y="1078"/>
                      </a:lnTo>
                      <a:lnTo>
                        <a:pt x="76" y="1056"/>
                      </a:lnTo>
                      <a:lnTo>
                        <a:pt x="80" y="1078"/>
                      </a:lnTo>
                      <a:lnTo>
                        <a:pt x="104" y="1058"/>
                      </a:lnTo>
                      <a:lnTo>
                        <a:pt x="120" y="1026"/>
                      </a:lnTo>
                      <a:lnTo>
                        <a:pt x="120" y="988"/>
                      </a:lnTo>
                      <a:lnTo>
                        <a:pt x="120" y="964"/>
                      </a:lnTo>
                      <a:lnTo>
                        <a:pt x="112" y="958"/>
                      </a:lnTo>
                      <a:lnTo>
                        <a:pt x="112" y="950"/>
                      </a:lnTo>
                      <a:lnTo>
                        <a:pt x="120" y="946"/>
                      </a:lnTo>
                      <a:lnTo>
                        <a:pt x="120" y="896"/>
                      </a:lnTo>
                      <a:lnTo>
                        <a:pt x="120" y="888"/>
                      </a:lnTo>
                      <a:lnTo>
                        <a:pt x="120" y="854"/>
                      </a:lnTo>
                      <a:lnTo>
                        <a:pt x="112" y="832"/>
                      </a:lnTo>
                      <a:lnTo>
                        <a:pt x="114" y="814"/>
                      </a:lnTo>
                      <a:lnTo>
                        <a:pt x="108" y="766"/>
                      </a:lnTo>
                      <a:lnTo>
                        <a:pt x="106" y="738"/>
                      </a:lnTo>
                      <a:lnTo>
                        <a:pt x="106" y="738"/>
                      </a:lnTo>
                      <a:lnTo>
                        <a:pt x="108" y="732"/>
                      </a:lnTo>
                      <a:lnTo>
                        <a:pt x="108" y="732"/>
                      </a:lnTo>
                      <a:lnTo>
                        <a:pt x="122" y="778"/>
                      </a:lnTo>
                      <a:lnTo>
                        <a:pt x="138" y="834"/>
                      </a:lnTo>
                      <a:lnTo>
                        <a:pt x="156" y="900"/>
                      </a:lnTo>
                      <a:lnTo>
                        <a:pt x="156" y="900"/>
                      </a:lnTo>
                      <a:lnTo>
                        <a:pt x="174" y="942"/>
                      </a:lnTo>
                      <a:lnTo>
                        <a:pt x="190" y="978"/>
                      </a:lnTo>
                      <a:lnTo>
                        <a:pt x="204" y="1010"/>
                      </a:lnTo>
                      <a:lnTo>
                        <a:pt x="204" y="1010"/>
                      </a:lnTo>
                      <a:lnTo>
                        <a:pt x="218" y="1034"/>
                      </a:lnTo>
                      <a:lnTo>
                        <a:pt x="230" y="1050"/>
                      </a:lnTo>
                      <a:lnTo>
                        <a:pt x="242" y="1064"/>
                      </a:lnTo>
                      <a:lnTo>
                        <a:pt x="268" y="1090"/>
                      </a:lnTo>
                      <a:lnTo>
                        <a:pt x="284" y="1100"/>
                      </a:lnTo>
                      <a:lnTo>
                        <a:pt x="294" y="1102"/>
                      </a:lnTo>
                      <a:lnTo>
                        <a:pt x="294" y="1102"/>
                      </a:lnTo>
                      <a:lnTo>
                        <a:pt x="296" y="1100"/>
                      </a:lnTo>
                      <a:lnTo>
                        <a:pt x="300" y="1098"/>
                      </a:lnTo>
                      <a:lnTo>
                        <a:pt x="308" y="1100"/>
                      </a:lnTo>
                      <a:lnTo>
                        <a:pt x="316" y="1104"/>
                      </a:lnTo>
                      <a:lnTo>
                        <a:pt x="316" y="1104"/>
                      </a:lnTo>
                      <a:lnTo>
                        <a:pt x="322" y="1108"/>
                      </a:lnTo>
                      <a:lnTo>
                        <a:pt x="350" y="1108"/>
                      </a:lnTo>
                      <a:lnTo>
                        <a:pt x="366" y="1096"/>
                      </a:lnTo>
                      <a:lnTo>
                        <a:pt x="384" y="1082"/>
                      </a:lnTo>
                      <a:lnTo>
                        <a:pt x="384" y="1082"/>
                      </a:lnTo>
                      <a:lnTo>
                        <a:pt x="396" y="1076"/>
                      </a:lnTo>
                      <a:lnTo>
                        <a:pt x="408" y="1072"/>
                      </a:lnTo>
                      <a:lnTo>
                        <a:pt x="418" y="1068"/>
                      </a:lnTo>
                      <a:lnTo>
                        <a:pt x="418" y="1068"/>
                      </a:lnTo>
                      <a:lnTo>
                        <a:pt x="426" y="1064"/>
                      </a:lnTo>
                      <a:lnTo>
                        <a:pt x="432" y="1058"/>
                      </a:lnTo>
                      <a:lnTo>
                        <a:pt x="438" y="1050"/>
                      </a:lnTo>
                      <a:lnTo>
                        <a:pt x="438" y="1050"/>
                      </a:lnTo>
                      <a:lnTo>
                        <a:pt x="446" y="1040"/>
                      </a:lnTo>
                      <a:lnTo>
                        <a:pt x="454" y="1034"/>
                      </a:lnTo>
                      <a:lnTo>
                        <a:pt x="458" y="1032"/>
                      </a:lnTo>
                      <a:lnTo>
                        <a:pt x="462" y="1030"/>
                      </a:lnTo>
                      <a:lnTo>
                        <a:pt x="462" y="1030"/>
                      </a:lnTo>
                      <a:lnTo>
                        <a:pt x="470" y="1030"/>
                      </a:lnTo>
                      <a:lnTo>
                        <a:pt x="480" y="1026"/>
                      </a:lnTo>
                      <a:lnTo>
                        <a:pt x="492" y="1014"/>
                      </a:lnTo>
                      <a:lnTo>
                        <a:pt x="492" y="1014"/>
                      </a:lnTo>
                      <a:lnTo>
                        <a:pt x="502" y="1002"/>
                      </a:lnTo>
                      <a:lnTo>
                        <a:pt x="506" y="992"/>
                      </a:lnTo>
                      <a:lnTo>
                        <a:pt x="506" y="992"/>
                      </a:lnTo>
                      <a:lnTo>
                        <a:pt x="506" y="992"/>
                      </a:lnTo>
                      <a:lnTo>
                        <a:pt x="508" y="988"/>
                      </a:lnTo>
                      <a:lnTo>
                        <a:pt x="514" y="982"/>
                      </a:lnTo>
                      <a:lnTo>
                        <a:pt x="526" y="976"/>
                      </a:lnTo>
                      <a:lnTo>
                        <a:pt x="526" y="976"/>
                      </a:lnTo>
                      <a:lnTo>
                        <a:pt x="534" y="974"/>
                      </a:lnTo>
                      <a:lnTo>
                        <a:pt x="538" y="970"/>
                      </a:lnTo>
                      <a:lnTo>
                        <a:pt x="546" y="962"/>
                      </a:lnTo>
                      <a:lnTo>
                        <a:pt x="548" y="954"/>
                      </a:lnTo>
                      <a:lnTo>
                        <a:pt x="550" y="952"/>
                      </a:lnTo>
                      <a:lnTo>
                        <a:pt x="560" y="916"/>
                      </a:lnTo>
                      <a:lnTo>
                        <a:pt x="576" y="890"/>
                      </a:lnTo>
                      <a:lnTo>
                        <a:pt x="576" y="860"/>
                      </a:lnTo>
                      <a:lnTo>
                        <a:pt x="576" y="860"/>
                      </a:lnTo>
                      <a:lnTo>
                        <a:pt x="578" y="850"/>
                      </a:lnTo>
                      <a:lnTo>
                        <a:pt x="580" y="840"/>
                      </a:lnTo>
                      <a:lnTo>
                        <a:pt x="580" y="832"/>
                      </a:lnTo>
                      <a:lnTo>
                        <a:pt x="580" y="832"/>
                      </a:lnTo>
                      <a:lnTo>
                        <a:pt x="576" y="820"/>
                      </a:lnTo>
                      <a:lnTo>
                        <a:pt x="572" y="808"/>
                      </a:lnTo>
                      <a:lnTo>
                        <a:pt x="566" y="792"/>
                      </a:lnTo>
                      <a:lnTo>
                        <a:pt x="524" y="726"/>
                      </a:lnTo>
                      <a:lnTo>
                        <a:pt x="524" y="726"/>
                      </a:lnTo>
                      <a:lnTo>
                        <a:pt x="474" y="680"/>
                      </a:lnTo>
                      <a:lnTo>
                        <a:pt x="474" y="680"/>
                      </a:lnTo>
                      <a:lnTo>
                        <a:pt x="460" y="674"/>
                      </a:lnTo>
                      <a:lnTo>
                        <a:pt x="438" y="666"/>
                      </a:lnTo>
                      <a:lnTo>
                        <a:pt x="384" y="646"/>
                      </a:lnTo>
                      <a:lnTo>
                        <a:pt x="524" y="634"/>
                      </a:lnTo>
                      <a:lnTo>
                        <a:pt x="564" y="630"/>
                      </a:lnTo>
                      <a:lnTo>
                        <a:pt x="606" y="624"/>
                      </a:lnTo>
                      <a:lnTo>
                        <a:pt x="636" y="608"/>
                      </a:lnTo>
                      <a:lnTo>
                        <a:pt x="666" y="580"/>
                      </a:lnTo>
                      <a:lnTo>
                        <a:pt x="694" y="536"/>
                      </a:lnTo>
                      <a:lnTo>
                        <a:pt x="714" y="486"/>
                      </a:lnTo>
                      <a:lnTo>
                        <a:pt x="724" y="454"/>
                      </a:lnTo>
                      <a:lnTo>
                        <a:pt x="742" y="360"/>
                      </a:lnTo>
                      <a:lnTo>
                        <a:pt x="756" y="300"/>
                      </a:lnTo>
                      <a:lnTo>
                        <a:pt x="788" y="150"/>
                      </a:lnTo>
                      <a:lnTo>
                        <a:pt x="792" y="100"/>
                      </a:lnTo>
                      <a:lnTo>
                        <a:pt x="792" y="30"/>
                      </a:lnTo>
                      <a:close/>
                      <a:moveTo>
                        <a:pt x="74" y="522"/>
                      </a:moveTo>
                      <a:lnTo>
                        <a:pt x="74" y="524"/>
                      </a:lnTo>
                      <a:lnTo>
                        <a:pt x="72" y="522"/>
                      </a:lnTo>
                      <a:lnTo>
                        <a:pt x="74" y="522"/>
                      </a:lnTo>
                      <a:lnTo>
                        <a:pt x="74" y="522"/>
                      </a:lnTo>
                      <a:close/>
                    </a:path>
                  </a:pathLst>
                </a:custGeom>
                <a:solidFill>
                  <a:schemeClr val="bg2">
                    <a:lumMod val="60000"/>
                    <a:lumOff val="40000"/>
                    <a:alpha val="14000"/>
                  </a:schemeClr>
                </a:solidFill>
                <a:ln w="9525">
                  <a:solidFill>
                    <a:schemeClr val="tx2">
                      <a:lumMod val="60000"/>
                      <a:lumOff val="40000"/>
                      <a:alpha val="16000"/>
                    </a:schemeClr>
                  </a:solidFill>
                  <a:round/>
                  <a:headEnd/>
                  <a:tailEnd/>
                </a:ln>
                <a:effectLst>
                  <a:glow rad="63500">
                    <a:schemeClr val="bg2">
                      <a:lumMod val="60000"/>
                      <a:lumOff val="40000"/>
                      <a:alpha val="16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56" name="Group 97"/>
              <p:cNvGrpSpPr>
                <a:grpSpLocks noChangeAspect="1"/>
              </p:cNvGrpSpPr>
              <p:nvPr/>
            </p:nvGrpSpPr>
            <p:grpSpPr>
              <a:xfrm>
                <a:off x="4876750" y="5704502"/>
                <a:ext cx="1752575" cy="1153497"/>
                <a:chOff x="4978400" y="152400"/>
                <a:chExt cx="2489200" cy="1638300"/>
              </a:xfrm>
              <a:solidFill>
                <a:schemeClr val="bg2">
                  <a:lumMod val="50000"/>
                  <a:lumOff val="50000"/>
                  <a:alpha val="8000"/>
                </a:schemeClr>
              </a:solidFill>
            </p:grpSpPr>
            <p:sp>
              <p:nvSpPr>
                <p:cNvPr id="67" name="Freeform 28"/>
                <p:cNvSpPr>
                  <a:spLocks/>
                </p:cNvSpPr>
                <p:nvPr/>
              </p:nvSpPr>
              <p:spPr bwMode="auto">
                <a:xfrm>
                  <a:off x="6003925" y="923925"/>
                  <a:ext cx="22225" cy="546100"/>
                </a:xfrm>
                <a:custGeom>
                  <a:avLst/>
                  <a:gdLst>
                    <a:gd name="T0" fmla="*/ 12 w 14"/>
                    <a:gd name="T1" fmla="*/ 344 h 344"/>
                    <a:gd name="T2" fmla="*/ 12 w 14"/>
                    <a:gd name="T3" fmla="*/ 344 h 344"/>
                    <a:gd name="T4" fmla="*/ 14 w 14"/>
                    <a:gd name="T5" fmla="*/ 344 h 344"/>
                    <a:gd name="T6" fmla="*/ 14 w 14"/>
                    <a:gd name="T7" fmla="*/ 344 h 344"/>
                    <a:gd name="T8" fmla="*/ 14 w 14"/>
                    <a:gd name="T9" fmla="*/ 326 h 344"/>
                    <a:gd name="T10" fmla="*/ 14 w 14"/>
                    <a:gd name="T11" fmla="*/ 58 h 344"/>
                    <a:gd name="T12" fmla="*/ 14 w 14"/>
                    <a:gd name="T13" fmla="*/ 58 h 344"/>
                    <a:gd name="T14" fmla="*/ 14 w 14"/>
                    <a:gd name="T15" fmla="*/ 30 h 344"/>
                    <a:gd name="T16" fmla="*/ 14 w 14"/>
                    <a:gd name="T17" fmla="*/ 30 h 344"/>
                    <a:gd name="T18" fmla="*/ 12 w 14"/>
                    <a:gd name="T19" fmla="*/ 16 h 344"/>
                    <a:gd name="T20" fmla="*/ 8 w 14"/>
                    <a:gd name="T21" fmla="*/ 4 h 344"/>
                    <a:gd name="T22" fmla="*/ 8 w 14"/>
                    <a:gd name="T23" fmla="*/ 4 h 344"/>
                    <a:gd name="T24" fmla="*/ 6 w 14"/>
                    <a:gd name="T25" fmla="*/ 2 h 344"/>
                    <a:gd name="T26" fmla="*/ 4 w 14"/>
                    <a:gd name="T27" fmla="*/ 0 h 344"/>
                    <a:gd name="T28" fmla="*/ 2 w 14"/>
                    <a:gd name="T29" fmla="*/ 0 h 344"/>
                    <a:gd name="T30" fmla="*/ 0 w 14"/>
                    <a:gd name="T31" fmla="*/ 2 h 344"/>
                    <a:gd name="T32" fmla="*/ 0 w 14"/>
                    <a:gd name="T33" fmla="*/ 2 h 344"/>
                    <a:gd name="T34" fmla="*/ 0 w 14"/>
                    <a:gd name="T35" fmla="*/ 10 h 344"/>
                    <a:gd name="T36" fmla="*/ 0 w 14"/>
                    <a:gd name="T37" fmla="*/ 18 h 344"/>
                    <a:gd name="T38" fmla="*/ 0 w 14"/>
                    <a:gd name="T39" fmla="*/ 18 h 344"/>
                    <a:gd name="T40" fmla="*/ 2 w 14"/>
                    <a:gd name="T41" fmla="*/ 30 h 344"/>
                    <a:gd name="T42" fmla="*/ 4 w 14"/>
                    <a:gd name="T43" fmla="*/ 44 h 344"/>
                    <a:gd name="T44" fmla="*/ 10 w 14"/>
                    <a:gd name="T45" fmla="*/ 326 h 344"/>
                    <a:gd name="T46" fmla="*/ 10 w 14"/>
                    <a:gd name="T47" fmla="*/ 326 h 344"/>
                    <a:gd name="T48" fmla="*/ 10 w 14"/>
                    <a:gd name="T49" fmla="*/ 338 h 344"/>
                    <a:gd name="T50" fmla="*/ 12 w 14"/>
                    <a:gd name="T51" fmla="*/ 344 h 344"/>
                    <a:gd name="T52" fmla="*/ 12 w 14"/>
                    <a:gd name="T53" fmla="*/ 34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 h="344">
                      <a:moveTo>
                        <a:pt x="12" y="344"/>
                      </a:moveTo>
                      <a:lnTo>
                        <a:pt x="12" y="344"/>
                      </a:lnTo>
                      <a:lnTo>
                        <a:pt x="14" y="344"/>
                      </a:lnTo>
                      <a:lnTo>
                        <a:pt x="14" y="344"/>
                      </a:lnTo>
                      <a:lnTo>
                        <a:pt x="14" y="326"/>
                      </a:lnTo>
                      <a:lnTo>
                        <a:pt x="14" y="58"/>
                      </a:lnTo>
                      <a:lnTo>
                        <a:pt x="14" y="58"/>
                      </a:lnTo>
                      <a:lnTo>
                        <a:pt x="14" y="30"/>
                      </a:lnTo>
                      <a:lnTo>
                        <a:pt x="14" y="30"/>
                      </a:lnTo>
                      <a:lnTo>
                        <a:pt x="12" y="16"/>
                      </a:lnTo>
                      <a:lnTo>
                        <a:pt x="8" y="4"/>
                      </a:lnTo>
                      <a:lnTo>
                        <a:pt x="8" y="4"/>
                      </a:lnTo>
                      <a:lnTo>
                        <a:pt x="6" y="2"/>
                      </a:lnTo>
                      <a:lnTo>
                        <a:pt x="4" y="0"/>
                      </a:lnTo>
                      <a:lnTo>
                        <a:pt x="2" y="0"/>
                      </a:lnTo>
                      <a:lnTo>
                        <a:pt x="0" y="2"/>
                      </a:lnTo>
                      <a:lnTo>
                        <a:pt x="0" y="2"/>
                      </a:lnTo>
                      <a:lnTo>
                        <a:pt x="0" y="10"/>
                      </a:lnTo>
                      <a:lnTo>
                        <a:pt x="0" y="18"/>
                      </a:lnTo>
                      <a:lnTo>
                        <a:pt x="0" y="18"/>
                      </a:lnTo>
                      <a:lnTo>
                        <a:pt x="2" y="30"/>
                      </a:lnTo>
                      <a:lnTo>
                        <a:pt x="4" y="44"/>
                      </a:lnTo>
                      <a:lnTo>
                        <a:pt x="10" y="326"/>
                      </a:lnTo>
                      <a:lnTo>
                        <a:pt x="10" y="326"/>
                      </a:lnTo>
                      <a:lnTo>
                        <a:pt x="10" y="338"/>
                      </a:lnTo>
                      <a:lnTo>
                        <a:pt x="12" y="344"/>
                      </a:lnTo>
                      <a:lnTo>
                        <a:pt x="12" y="3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 name="Freeform 29"/>
                <p:cNvSpPr>
                  <a:spLocks/>
                </p:cNvSpPr>
                <p:nvPr/>
              </p:nvSpPr>
              <p:spPr bwMode="auto">
                <a:xfrm>
                  <a:off x="6019800" y="14827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 name="Freeform 30"/>
                <p:cNvSpPr>
                  <a:spLocks/>
                </p:cNvSpPr>
                <p:nvPr/>
              </p:nvSpPr>
              <p:spPr bwMode="auto">
                <a:xfrm>
                  <a:off x="6045200" y="1257300"/>
                  <a:ext cx="501650" cy="228600"/>
                </a:xfrm>
                <a:custGeom>
                  <a:avLst/>
                  <a:gdLst>
                    <a:gd name="T0" fmla="*/ 2 w 316"/>
                    <a:gd name="T1" fmla="*/ 144 h 144"/>
                    <a:gd name="T2" fmla="*/ 2 w 316"/>
                    <a:gd name="T3" fmla="*/ 144 h 144"/>
                    <a:gd name="T4" fmla="*/ 18 w 316"/>
                    <a:gd name="T5" fmla="*/ 138 h 144"/>
                    <a:gd name="T6" fmla="*/ 276 w 316"/>
                    <a:gd name="T7" fmla="*/ 20 h 144"/>
                    <a:gd name="T8" fmla="*/ 276 w 316"/>
                    <a:gd name="T9" fmla="*/ 20 h 144"/>
                    <a:gd name="T10" fmla="*/ 288 w 316"/>
                    <a:gd name="T11" fmla="*/ 16 h 144"/>
                    <a:gd name="T12" fmla="*/ 298 w 316"/>
                    <a:gd name="T13" fmla="*/ 12 h 144"/>
                    <a:gd name="T14" fmla="*/ 298 w 316"/>
                    <a:gd name="T15" fmla="*/ 12 h 144"/>
                    <a:gd name="T16" fmla="*/ 306 w 316"/>
                    <a:gd name="T17" fmla="*/ 10 h 144"/>
                    <a:gd name="T18" fmla="*/ 314 w 316"/>
                    <a:gd name="T19" fmla="*/ 6 h 144"/>
                    <a:gd name="T20" fmla="*/ 314 w 316"/>
                    <a:gd name="T21" fmla="*/ 6 h 144"/>
                    <a:gd name="T22" fmla="*/ 316 w 316"/>
                    <a:gd name="T23" fmla="*/ 2 h 144"/>
                    <a:gd name="T24" fmla="*/ 314 w 316"/>
                    <a:gd name="T25" fmla="*/ 0 h 144"/>
                    <a:gd name="T26" fmla="*/ 312 w 316"/>
                    <a:gd name="T27" fmla="*/ 0 h 144"/>
                    <a:gd name="T28" fmla="*/ 308 w 316"/>
                    <a:gd name="T29" fmla="*/ 0 h 144"/>
                    <a:gd name="T30" fmla="*/ 308 w 316"/>
                    <a:gd name="T31" fmla="*/ 0 h 144"/>
                    <a:gd name="T32" fmla="*/ 296 w 316"/>
                    <a:gd name="T33" fmla="*/ 2 h 144"/>
                    <a:gd name="T34" fmla="*/ 284 w 316"/>
                    <a:gd name="T35" fmla="*/ 6 h 144"/>
                    <a:gd name="T36" fmla="*/ 284 w 316"/>
                    <a:gd name="T37" fmla="*/ 6 h 144"/>
                    <a:gd name="T38" fmla="*/ 258 w 316"/>
                    <a:gd name="T39" fmla="*/ 18 h 144"/>
                    <a:gd name="T40" fmla="*/ 16 w 316"/>
                    <a:gd name="T41" fmla="*/ 132 h 144"/>
                    <a:gd name="T42" fmla="*/ 16 w 316"/>
                    <a:gd name="T43" fmla="*/ 132 h 144"/>
                    <a:gd name="T44" fmla="*/ 0 w 316"/>
                    <a:gd name="T45" fmla="*/ 140 h 144"/>
                    <a:gd name="T46" fmla="*/ 0 w 316"/>
                    <a:gd name="T47" fmla="*/ 140 h 144"/>
                    <a:gd name="T48" fmla="*/ 0 w 316"/>
                    <a:gd name="T49" fmla="*/ 142 h 144"/>
                    <a:gd name="T50" fmla="*/ 0 w 316"/>
                    <a:gd name="T51" fmla="*/ 142 h 144"/>
                    <a:gd name="T52" fmla="*/ 2 w 316"/>
                    <a:gd name="T53" fmla="*/ 144 h 144"/>
                    <a:gd name="T54" fmla="*/ 2 w 316"/>
                    <a:gd name="T55"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6" h="144">
                      <a:moveTo>
                        <a:pt x="2" y="144"/>
                      </a:moveTo>
                      <a:lnTo>
                        <a:pt x="2" y="144"/>
                      </a:lnTo>
                      <a:lnTo>
                        <a:pt x="18" y="138"/>
                      </a:lnTo>
                      <a:lnTo>
                        <a:pt x="276" y="20"/>
                      </a:lnTo>
                      <a:lnTo>
                        <a:pt x="276" y="20"/>
                      </a:lnTo>
                      <a:lnTo>
                        <a:pt x="288" y="16"/>
                      </a:lnTo>
                      <a:lnTo>
                        <a:pt x="298" y="12"/>
                      </a:lnTo>
                      <a:lnTo>
                        <a:pt x="298" y="12"/>
                      </a:lnTo>
                      <a:lnTo>
                        <a:pt x="306" y="10"/>
                      </a:lnTo>
                      <a:lnTo>
                        <a:pt x="314" y="6"/>
                      </a:lnTo>
                      <a:lnTo>
                        <a:pt x="314" y="6"/>
                      </a:lnTo>
                      <a:lnTo>
                        <a:pt x="316" y="2"/>
                      </a:lnTo>
                      <a:lnTo>
                        <a:pt x="314" y="0"/>
                      </a:lnTo>
                      <a:lnTo>
                        <a:pt x="312" y="0"/>
                      </a:lnTo>
                      <a:lnTo>
                        <a:pt x="308" y="0"/>
                      </a:lnTo>
                      <a:lnTo>
                        <a:pt x="308" y="0"/>
                      </a:lnTo>
                      <a:lnTo>
                        <a:pt x="296" y="2"/>
                      </a:lnTo>
                      <a:lnTo>
                        <a:pt x="284" y="6"/>
                      </a:lnTo>
                      <a:lnTo>
                        <a:pt x="284" y="6"/>
                      </a:lnTo>
                      <a:lnTo>
                        <a:pt x="258" y="18"/>
                      </a:lnTo>
                      <a:lnTo>
                        <a:pt x="16" y="132"/>
                      </a:lnTo>
                      <a:lnTo>
                        <a:pt x="16" y="132"/>
                      </a:lnTo>
                      <a:lnTo>
                        <a:pt x="0" y="140"/>
                      </a:lnTo>
                      <a:lnTo>
                        <a:pt x="0" y="140"/>
                      </a:lnTo>
                      <a:lnTo>
                        <a:pt x="0" y="142"/>
                      </a:lnTo>
                      <a:lnTo>
                        <a:pt x="0" y="142"/>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 name="Freeform 31"/>
                <p:cNvSpPr>
                  <a:spLocks noEditPoints="1"/>
                </p:cNvSpPr>
                <p:nvPr/>
              </p:nvSpPr>
              <p:spPr bwMode="auto">
                <a:xfrm>
                  <a:off x="4978400" y="152400"/>
                  <a:ext cx="2489200" cy="1638300"/>
                </a:xfrm>
                <a:custGeom>
                  <a:avLst/>
                  <a:gdLst>
                    <a:gd name="T0" fmla="*/ 1564 w 1568"/>
                    <a:gd name="T1" fmla="*/ 774 h 1032"/>
                    <a:gd name="T2" fmla="*/ 1550 w 1568"/>
                    <a:gd name="T3" fmla="*/ 756 h 1032"/>
                    <a:gd name="T4" fmla="*/ 1514 w 1568"/>
                    <a:gd name="T5" fmla="*/ 728 h 1032"/>
                    <a:gd name="T6" fmla="*/ 1166 w 1568"/>
                    <a:gd name="T7" fmla="*/ 710 h 1032"/>
                    <a:gd name="T8" fmla="*/ 762 w 1568"/>
                    <a:gd name="T9" fmla="*/ 854 h 1032"/>
                    <a:gd name="T10" fmla="*/ 666 w 1568"/>
                    <a:gd name="T11" fmla="*/ 908 h 1032"/>
                    <a:gd name="T12" fmla="*/ 672 w 1568"/>
                    <a:gd name="T13" fmla="*/ 894 h 1032"/>
                    <a:gd name="T14" fmla="*/ 678 w 1568"/>
                    <a:gd name="T15" fmla="*/ 876 h 1032"/>
                    <a:gd name="T16" fmla="*/ 686 w 1568"/>
                    <a:gd name="T17" fmla="*/ 864 h 1032"/>
                    <a:gd name="T18" fmla="*/ 676 w 1568"/>
                    <a:gd name="T19" fmla="*/ 846 h 1032"/>
                    <a:gd name="T20" fmla="*/ 680 w 1568"/>
                    <a:gd name="T21" fmla="*/ 842 h 1032"/>
                    <a:gd name="T22" fmla="*/ 672 w 1568"/>
                    <a:gd name="T23" fmla="*/ 838 h 1032"/>
                    <a:gd name="T24" fmla="*/ 668 w 1568"/>
                    <a:gd name="T25" fmla="*/ 830 h 1032"/>
                    <a:gd name="T26" fmla="*/ 660 w 1568"/>
                    <a:gd name="T27" fmla="*/ 830 h 1032"/>
                    <a:gd name="T28" fmla="*/ 654 w 1568"/>
                    <a:gd name="T29" fmla="*/ 832 h 1032"/>
                    <a:gd name="T30" fmla="*/ 648 w 1568"/>
                    <a:gd name="T31" fmla="*/ 828 h 1032"/>
                    <a:gd name="T32" fmla="*/ 634 w 1568"/>
                    <a:gd name="T33" fmla="*/ 826 h 1032"/>
                    <a:gd name="T34" fmla="*/ 622 w 1568"/>
                    <a:gd name="T35" fmla="*/ 834 h 1032"/>
                    <a:gd name="T36" fmla="*/ 620 w 1568"/>
                    <a:gd name="T37" fmla="*/ 844 h 1032"/>
                    <a:gd name="T38" fmla="*/ 600 w 1568"/>
                    <a:gd name="T39" fmla="*/ 838 h 1032"/>
                    <a:gd name="T40" fmla="*/ 584 w 1568"/>
                    <a:gd name="T41" fmla="*/ 448 h 1032"/>
                    <a:gd name="T42" fmla="*/ 456 w 1568"/>
                    <a:gd name="T43" fmla="*/ 96 h 1032"/>
                    <a:gd name="T44" fmla="*/ 376 w 1568"/>
                    <a:gd name="T45" fmla="*/ 14 h 1032"/>
                    <a:gd name="T46" fmla="*/ 310 w 1568"/>
                    <a:gd name="T47" fmla="*/ 0 h 1032"/>
                    <a:gd name="T48" fmla="*/ 296 w 1568"/>
                    <a:gd name="T49" fmla="*/ 10 h 1032"/>
                    <a:gd name="T50" fmla="*/ 240 w 1568"/>
                    <a:gd name="T51" fmla="*/ 112 h 1032"/>
                    <a:gd name="T52" fmla="*/ 126 w 1568"/>
                    <a:gd name="T53" fmla="*/ 418 h 1032"/>
                    <a:gd name="T54" fmla="*/ 108 w 1568"/>
                    <a:gd name="T55" fmla="*/ 562 h 1032"/>
                    <a:gd name="T56" fmla="*/ 170 w 1568"/>
                    <a:gd name="T57" fmla="*/ 662 h 1032"/>
                    <a:gd name="T58" fmla="*/ 320 w 1568"/>
                    <a:gd name="T59" fmla="*/ 780 h 1032"/>
                    <a:gd name="T60" fmla="*/ 222 w 1568"/>
                    <a:gd name="T61" fmla="*/ 760 h 1032"/>
                    <a:gd name="T62" fmla="*/ 78 w 1568"/>
                    <a:gd name="T63" fmla="*/ 806 h 1032"/>
                    <a:gd name="T64" fmla="*/ 52 w 1568"/>
                    <a:gd name="T65" fmla="*/ 826 h 1032"/>
                    <a:gd name="T66" fmla="*/ 40 w 1568"/>
                    <a:gd name="T67" fmla="*/ 842 h 1032"/>
                    <a:gd name="T68" fmla="*/ 16 w 1568"/>
                    <a:gd name="T69" fmla="*/ 888 h 1032"/>
                    <a:gd name="T70" fmla="*/ 2 w 1568"/>
                    <a:gd name="T71" fmla="*/ 958 h 1032"/>
                    <a:gd name="T72" fmla="*/ 2 w 1568"/>
                    <a:gd name="T73" fmla="*/ 980 h 1032"/>
                    <a:gd name="T74" fmla="*/ 10 w 1568"/>
                    <a:gd name="T75" fmla="*/ 992 h 1032"/>
                    <a:gd name="T76" fmla="*/ 18 w 1568"/>
                    <a:gd name="T77" fmla="*/ 1016 h 1032"/>
                    <a:gd name="T78" fmla="*/ 18 w 1568"/>
                    <a:gd name="T79" fmla="*/ 1032 h 1032"/>
                    <a:gd name="T80" fmla="*/ 512 w 1568"/>
                    <a:gd name="T81" fmla="*/ 1014 h 1032"/>
                    <a:gd name="T82" fmla="*/ 1388 w 1568"/>
                    <a:gd name="T83" fmla="*/ 1020 h 1032"/>
                    <a:gd name="T84" fmla="*/ 1562 w 1568"/>
                    <a:gd name="T85" fmla="*/ 816 h 1032"/>
                    <a:gd name="T86" fmla="*/ 1568 w 1568"/>
                    <a:gd name="T87" fmla="*/ 806 h 1032"/>
                    <a:gd name="T88" fmla="*/ 656 w 1568"/>
                    <a:gd name="T89" fmla="*/ 838 h 1032"/>
                    <a:gd name="T90" fmla="*/ 656 w 1568"/>
                    <a:gd name="T91" fmla="*/ 838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68" h="1032">
                      <a:moveTo>
                        <a:pt x="1568" y="784"/>
                      </a:moveTo>
                      <a:lnTo>
                        <a:pt x="1568" y="784"/>
                      </a:lnTo>
                      <a:lnTo>
                        <a:pt x="1564" y="774"/>
                      </a:lnTo>
                      <a:lnTo>
                        <a:pt x="1564" y="774"/>
                      </a:lnTo>
                      <a:lnTo>
                        <a:pt x="1558" y="764"/>
                      </a:lnTo>
                      <a:lnTo>
                        <a:pt x="1550" y="756"/>
                      </a:lnTo>
                      <a:lnTo>
                        <a:pt x="1534" y="742"/>
                      </a:lnTo>
                      <a:lnTo>
                        <a:pt x="1520" y="732"/>
                      </a:lnTo>
                      <a:lnTo>
                        <a:pt x="1514" y="728"/>
                      </a:lnTo>
                      <a:lnTo>
                        <a:pt x="1420" y="702"/>
                      </a:lnTo>
                      <a:lnTo>
                        <a:pt x="1302" y="692"/>
                      </a:lnTo>
                      <a:lnTo>
                        <a:pt x="1166" y="710"/>
                      </a:lnTo>
                      <a:lnTo>
                        <a:pt x="1046" y="738"/>
                      </a:lnTo>
                      <a:lnTo>
                        <a:pt x="874" y="800"/>
                      </a:lnTo>
                      <a:lnTo>
                        <a:pt x="762" y="854"/>
                      </a:lnTo>
                      <a:lnTo>
                        <a:pt x="688" y="894"/>
                      </a:lnTo>
                      <a:lnTo>
                        <a:pt x="666" y="908"/>
                      </a:lnTo>
                      <a:lnTo>
                        <a:pt x="666" y="908"/>
                      </a:lnTo>
                      <a:lnTo>
                        <a:pt x="670" y="904"/>
                      </a:lnTo>
                      <a:lnTo>
                        <a:pt x="670" y="904"/>
                      </a:lnTo>
                      <a:lnTo>
                        <a:pt x="672" y="894"/>
                      </a:lnTo>
                      <a:lnTo>
                        <a:pt x="672" y="880"/>
                      </a:lnTo>
                      <a:lnTo>
                        <a:pt x="672" y="880"/>
                      </a:lnTo>
                      <a:lnTo>
                        <a:pt x="678" y="876"/>
                      </a:lnTo>
                      <a:lnTo>
                        <a:pt x="682" y="872"/>
                      </a:lnTo>
                      <a:lnTo>
                        <a:pt x="682" y="872"/>
                      </a:lnTo>
                      <a:lnTo>
                        <a:pt x="686" y="864"/>
                      </a:lnTo>
                      <a:lnTo>
                        <a:pt x="684" y="858"/>
                      </a:lnTo>
                      <a:lnTo>
                        <a:pt x="682" y="852"/>
                      </a:lnTo>
                      <a:lnTo>
                        <a:pt x="676" y="846"/>
                      </a:lnTo>
                      <a:lnTo>
                        <a:pt x="676" y="846"/>
                      </a:lnTo>
                      <a:lnTo>
                        <a:pt x="674" y="846"/>
                      </a:lnTo>
                      <a:lnTo>
                        <a:pt x="680" y="842"/>
                      </a:lnTo>
                      <a:lnTo>
                        <a:pt x="674" y="840"/>
                      </a:lnTo>
                      <a:lnTo>
                        <a:pt x="672" y="838"/>
                      </a:lnTo>
                      <a:lnTo>
                        <a:pt x="672" y="838"/>
                      </a:lnTo>
                      <a:lnTo>
                        <a:pt x="670" y="832"/>
                      </a:lnTo>
                      <a:lnTo>
                        <a:pt x="668" y="832"/>
                      </a:lnTo>
                      <a:lnTo>
                        <a:pt x="668" y="830"/>
                      </a:lnTo>
                      <a:lnTo>
                        <a:pt x="664" y="830"/>
                      </a:lnTo>
                      <a:lnTo>
                        <a:pt x="660" y="828"/>
                      </a:lnTo>
                      <a:lnTo>
                        <a:pt x="660" y="830"/>
                      </a:lnTo>
                      <a:lnTo>
                        <a:pt x="656" y="828"/>
                      </a:lnTo>
                      <a:lnTo>
                        <a:pt x="654" y="826"/>
                      </a:lnTo>
                      <a:lnTo>
                        <a:pt x="654" y="832"/>
                      </a:lnTo>
                      <a:lnTo>
                        <a:pt x="652" y="832"/>
                      </a:lnTo>
                      <a:lnTo>
                        <a:pt x="652" y="832"/>
                      </a:lnTo>
                      <a:lnTo>
                        <a:pt x="648" y="828"/>
                      </a:lnTo>
                      <a:lnTo>
                        <a:pt x="648" y="828"/>
                      </a:lnTo>
                      <a:lnTo>
                        <a:pt x="642" y="826"/>
                      </a:lnTo>
                      <a:lnTo>
                        <a:pt x="634" y="826"/>
                      </a:lnTo>
                      <a:lnTo>
                        <a:pt x="628" y="828"/>
                      </a:lnTo>
                      <a:lnTo>
                        <a:pt x="622" y="834"/>
                      </a:lnTo>
                      <a:lnTo>
                        <a:pt x="622" y="834"/>
                      </a:lnTo>
                      <a:lnTo>
                        <a:pt x="620" y="840"/>
                      </a:lnTo>
                      <a:lnTo>
                        <a:pt x="620" y="844"/>
                      </a:lnTo>
                      <a:lnTo>
                        <a:pt x="620" y="844"/>
                      </a:lnTo>
                      <a:lnTo>
                        <a:pt x="606" y="850"/>
                      </a:lnTo>
                      <a:lnTo>
                        <a:pt x="598" y="856"/>
                      </a:lnTo>
                      <a:lnTo>
                        <a:pt x="600" y="838"/>
                      </a:lnTo>
                      <a:lnTo>
                        <a:pt x="604" y="756"/>
                      </a:lnTo>
                      <a:lnTo>
                        <a:pt x="604" y="630"/>
                      </a:lnTo>
                      <a:lnTo>
                        <a:pt x="584" y="448"/>
                      </a:lnTo>
                      <a:lnTo>
                        <a:pt x="560" y="328"/>
                      </a:lnTo>
                      <a:lnTo>
                        <a:pt x="516" y="198"/>
                      </a:lnTo>
                      <a:lnTo>
                        <a:pt x="456" y="96"/>
                      </a:lnTo>
                      <a:lnTo>
                        <a:pt x="390" y="22"/>
                      </a:lnTo>
                      <a:lnTo>
                        <a:pt x="390" y="22"/>
                      </a:lnTo>
                      <a:lnTo>
                        <a:pt x="376" y="14"/>
                      </a:lnTo>
                      <a:lnTo>
                        <a:pt x="362" y="6"/>
                      </a:lnTo>
                      <a:lnTo>
                        <a:pt x="342" y="0"/>
                      </a:lnTo>
                      <a:lnTo>
                        <a:pt x="310" y="0"/>
                      </a:lnTo>
                      <a:lnTo>
                        <a:pt x="310" y="0"/>
                      </a:lnTo>
                      <a:lnTo>
                        <a:pt x="302" y="4"/>
                      </a:lnTo>
                      <a:lnTo>
                        <a:pt x="296" y="10"/>
                      </a:lnTo>
                      <a:lnTo>
                        <a:pt x="292" y="18"/>
                      </a:lnTo>
                      <a:lnTo>
                        <a:pt x="276" y="42"/>
                      </a:lnTo>
                      <a:lnTo>
                        <a:pt x="240" y="112"/>
                      </a:lnTo>
                      <a:lnTo>
                        <a:pt x="184" y="262"/>
                      </a:lnTo>
                      <a:lnTo>
                        <a:pt x="164" y="324"/>
                      </a:lnTo>
                      <a:lnTo>
                        <a:pt x="126" y="418"/>
                      </a:lnTo>
                      <a:lnTo>
                        <a:pt x="118" y="452"/>
                      </a:lnTo>
                      <a:lnTo>
                        <a:pt x="108" y="508"/>
                      </a:lnTo>
                      <a:lnTo>
                        <a:pt x="108" y="562"/>
                      </a:lnTo>
                      <a:lnTo>
                        <a:pt x="118" y="604"/>
                      </a:lnTo>
                      <a:lnTo>
                        <a:pt x="136" y="634"/>
                      </a:lnTo>
                      <a:lnTo>
                        <a:pt x="170" y="662"/>
                      </a:lnTo>
                      <a:lnTo>
                        <a:pt x="204" y="692"/>
                      </a:lnTo>
                      <a:lnTo>
                        <a:pt x="320" y="780"/>
                      </a:lnTo>
                      <a:lnTo>
                        <a:pt x="320" y="780"/>
                      </a:lnTo>
                      <a:lnTo>
                        <a:pt x="262" y="766"/>
                      </a:lnTo>
                      <a:lnTo>
                        <a:pt x="236" y="760"/>
                      </a:lnTo>
                      <a:lnTo>
                        <a:pt x="222" y="760"/>
                      </a:lnTo>
                      <a:lnTo>
                        <a:pt x="222" y="760"/>
                      </a:lnTo>
                      <a:lnTo>
                        <a:pt x="152" y="772"/>
                      </a:lnTo>
                      <a:lnTo>
                        <a:pt x="78" y="806"/>
                      </a:lnTo>
                      <a:lnTo>
                        <a:pt x="78" y="806"/>
                      </a:lnTo>
                      <a:lnTo>
                        <a:pt x="64" y="818"/>
                      </a:lnTo>
                      <a:lnTo>
                        <a:pt x="52" y="826"/>
                      </a:lnTo>
                      <a:lnTo>
                        <a:pt x="44" y="834"/>
                      </a:lnTo>
                      <a:lnTo>
                        <a:pt x="44" y="834"/>
                      </a:lnTo>
                      <a:lnTo>
                        <a:pt x="40" y="842"/>
                      </a:lnTo>
                      <a:lnTo>
                        <a:pt x="36" y="852"/>
                      </a:lnTo>
                      <a:lnTo>
                        <a:pt x="32" y="862"/>
                      </a:lnTo>
                      <a:lnTo>
                        <a:pt x="16" y="888"/>
                      </a:lnTo>
                      <a:lnTo>
                        <a:pt x="14" y="922"/>
                      </a:lnTo>
                      <a:lnTo>
                        <a:pt x="2" y="958"/>
                      </a:lnTo>
                      <a:lnTo>
                        <a:pt x="2" y="958"/>
                      </a:lnTo>
                      <a:lnTo>
                        <a:pt x="2" y="960"/>
                      </a:lnTo>
                      <a:lnTo>
                        <a:pt x="0" y="968"/>
                      </a:lnTo>
                      <a:lnTo>
                        <a:pt x="2" y="980"/>
                      </a:lnTo>
                      <a:lnTo>
                        <a:pt x="6" y="986"/>
                      </a:lnTo>
                      <a:lnTo>
                        <a:pt x="10" y="992"/>
                      </a:lnTo>
                      <a:lnTo>
                        <a:pt x="10" y="992"/>
                      </a:lnTo>
                      <a:lnTo>
                        <a:pt x="18" y="1004"/>
                      </a:lnTo>
                      <a:lnTo>
                        <a:pt x="20" y="1012"/>
                      </a:lnTo>
                      <a:lnTo>
                        <a:pt x="18" y="1016"/>
                      </a:lnTo>
                      <a:lnTo>
                        <a:pt x="18" y="1018"/>
                      </a:lnTo>
                      <a:lnTo>
                        <a:pt x="18" y="1018"/>
                      </a:lnTo>
                      <a:lnTo>
                        <a:pt x="18" y="1032"/>
                      </a:lnTo>
                      <a:lnTo>
                        <a:pt x="490" y="1032"/>
                      </a:lnTo>
                      <a:lnTo>
                        <a:pt x="490" y="1032"/>
                      </a:lnTo>
                      <a:lnTo>
                        <a:pt x="512" y="1014"/>
                      </a:lnTo>
                      <a:lnTo>
                        <a:pt x="498" y="1032"/>
                      </a:lnTo>
                      <a:lnTo>
                        <a:pt x="1376" y="1032"/>
                      </a:lnTo>
                      <a:lnTo>
                        <a:pt x="1388" y="1020"/>
                      </a:lnTo>
                      <a:lnTo>
                        <a:pt x="1498" y="904"/>
                      </a:lnTo>
                      <a:lnTo>
                        <a:pt x="1546" y="842"/>
                      </a:lnTo>
                      <a:lnTo>
                        <a:pt x="1562" y="816"/>
                      </a:lnTo>
                      <a:lnTo>
                        <a:pt x="1562" y="816"/>
                      </a:lnTo>
                      <a:lnTo>
                        <a:pt x="1564" y="812"/>
                      </a:lnTo>
                      <a:lnTo>
                        <a:pt x="1568" y="806"/>
                      </a:lnTo>
                      <a:lnTo>
                        <a:pt x="1568" y="784"/>
                      </a:lnTo>
                      <a:close/>
                      <a:moveTo>
                        <a:pt x="656" y="838"/>
                      </a:moveTo>
                      <a:lnTo>
                        <a:pt x="656" y="838"/>
                      </a:lnTo>
                      <a:lnTo>
                        <a:pt x="656" y="836"/>
                      </a:lnTo>
                      <a:lnTo>
                        <a:pt x="656" y="838"/>
                      </a:lnTo>
                      <a:lnTo>
                        <a:pt x="656" y="838"/>
                      </a:lnTo>
                      <a:close/>
                    </a:path>
                  </a:pathLst>
                </a:custGeom>
                <a:solidFill>
                  <a:schemeClr val="bg2">
                    <a:lumMod val="60000"/>
                    <a:lumOff val="40000"/>
                    <a:alpha val="9000"/>
                  </a:schemeClr>
                </a:solidFill>
                <a:ln w="9525">
                  <a:solidFill>
                    <a:srgbClr val="FEFFFF">
                      <a:alpha val="12000"/>
                    </a:srgb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57" name="Group 102"/>
              <p:cNvGrpSpPr>
                <a:grpSpLocks noChangeAspect="1"/>
              </p:cNvGrpSpPr>
              <p:nvPr/>
            </p:nvGrpSpPr>
            <p:grpSpPr>
              <a:xfrm>
                <a:off x="7848593" y="1524004"/>
                <a:ext cx="1295399" cy="1685580"/>
                <a:chOff x="7315200" y="5334000"/>
                <a:chExt cx="1054100" cy="1371600"/>
              </a:xfrm>
              <a:solidFill>
                <a:schemeClr val="bg2">
                  <a:lumMod val="50000"/>
                  <a:lumOff val="50000"/>
                  <a:alpha val="8000"/>
                </a:schemeClr>
              </a:solidFill>
            </p:grpSpPr>
            <p:sp>
              <p:nvSpPr>
                <p:cNvPr id="63"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58" name="Group 112"/>
              <p:cNvGrpSpPr>
                <a:grpSpLocks noChangeAspect="1"/>
              </p:cNvGrpSpPr>
              <p:nvPr/>
            </p:nvGrpSpPr>
            <p:grpSpPr>
              <a:xfrm>
                <a:off x="7679515" y="5943604"/>
                <a:ext cx="1331670" cy="914403"/>
                <a:chOff x="7953375" y="152400"/>
                <a:chExt cx="1775564" cy="1219200"/>
              </a:xfrm>
              <a:solidFill>
                <a:schemeClr val="bg2">
                  <a:lumMod val="50000"/>
                  <a:lumOff val="50000"/>
                  <a:alpha val="8000"/>
                </a:schemeClr>
              </a:solidFill>
            </p:grpSpPr>
            <p:sp>
              <p:nvSpPr>
                <p:cNvPr id="59" name="Freeform 35"/>
                <p:cNvSpPr>
                  <a:spLocks/>
                </p:cNvSpPr>
                <p:nvPr/>
              </p:nvSpPr>
              <p:spPr bwMode="auto">
                <a:xfrm>
                  <a:off x="7953375" y="688975"/>
                  <a:ext cx="269875" cy="127000"/>
                </a:xfrm>
                <a:custGeom>
                  <a:avLst/>
                  <a:gdLst>
                    <a:gd name="T0" fmla="*/ 170 w 170"/>
                    <a:gd name="T1" fmla="*/ 80 h 80"/>
                    <a:gd name="T2" fmla="*/ 170 w 170"/>
                    <a:gd name="T3" fmla="*/ 80 h 80"/>
                    <a:gd name="T4" fmla="*/ 170 w 170"/>
                    <a:gd name="T5" fmla="*/ 80 h 80"/>
                    <a:gd name="T6" fmla="*/ 170 w 170"/>
                    <a:gd name="T7" fmla="*/ 80 h 80"/>
                    <a:gd name="T8" fmla="*/ 154 w 170"/>
                    <a:gd name="T9" fmla="*/ 72 h 80"/>
                    <a:gd name="T10" fmla="*/ 38 w 170"/>
                    <a:gd name="T11" fmla="*/ 14 h 80"/>
                    <a:gd name="T12" fmla="*/ 38 w 170"/>
                    <a:gd name="T13" fmla="*/ 14 h 80"/>
                    <a:gd name="T14" fmla="*/ 18 w 170"/>
                    <a:gd name="T15" fmla="*/ 4 h 80"/>
                    <a:gd name="T16" fmla="*/ 18 w 170"/>
                    <a:gd name="T17" fmla="*/ 4 h 80"/>
                    <a:gd name="T18" fmla="*/ 12 w 170"/>
                    <a:gd name="T19" fmla="*/ 2 h 80"/>
                    <a:gd name="T20" fmla="*/ 4 w 170"/>
                    <a:gd name="T21" fmla="*/ 0 h 80"/>
                    <a:gd name="T22" fmla="*/ 4 w 170"/>
                    <a:gd name="T23" fmla="*/ 0 h 80"/>
                    <a:gd name="T24" fmla="*/ 0 w 170"/>
                    <a:gd name="T25" fmla="*/ 0 h 80"/>
                    <a:gd name="T26" fmla="*/ 2 w 170"/>
                    <a:gd name="T27" fmla="*/ 4 h 80"/>
                    <a:gd name="T28" fmla="*/ 2 w 170"/>
                    <a:gd name="T29" fmla="*/ 4 h 80"/>
                    <a:gd name="T30" fmla="*/ 4 w 170"/>
                    <a:gd name="T31" fmla="*/ 6 h 80"/>
                    <a:gd name="T32" fmla="*/ 10 w 170"/>
                    <a:gd name="T33" fmla="*/ 8 h 80"/>
                    <a:gd name="T34" fmla="*/ 10 w 170"/>
                    <a:gd name="T35" fmla="*/ 8 h 80"/>
                    <a:gd name="T36" fmla="*/ 28 w 170"/>
                    <a:gd name="T37" fmla="*/ 16 h 80"/>
                    <a:gd name="T38" fmla="*/ 154 w 170"/>
                    <a:gd name="T39" fmla="*/ 74 h 80"/>
                    <a:gd name="T40" fmla="*/ 154 w 170"/>
                    <a:gd name="T41" fmla="*/ 74 h 80"/>
                    <a:gd name="T42" fmla="*/ 170 w 170"/>
                    <a:gd name="T43" fmla="*/ 80 h 80"/>
                    <a:gd name="T44" fmla="*/ 170 w 170"/>
                    <a:gd name="T45"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0" h="80">
                      <a:moveTo>
                        <a:pt x="170" y="80"/>
                      </a:moveTo>
                      <a:lnTo>
                        <a:pt x="170" y="80"/>
                      </a:lnTo>
                      <a:lnTo>
                        <a:pt x="170" y="80"/>
                      </a:lnTo>
                      <a:lnTo>
                        <a:pt x="170" y="80"/>
                      </a:lnTo>
                      <a:lnTo>
                        <a:pt x="154" y="72"/>
                      </a:lnTo>
                      <a:lnTo>
                        <a:pt x="38" y="14"/>
                      </a:lnTo>
                      <a:lnTo>
                        <a:pt x="38" y="14"/>
                      </a:lnTo>
                      <a:lnTo>
                        <a:pt x="18" y="4"/>
                      </a:lnTo>
                      <a:lnTo>
                        <a:pt x="18" y="4"/>
                      </a:lnTo>
                      <a:lnTo>
                        <a:pt x="12" y="2"/>
                      </a:lnTo>
                      <a:lnTo>
                        <a:pt x="4" y="0"/>
                      </a:lnTo>
                      <a:lnTo>
                        <a:pt x="4" y="0"/>
                      </a:lnTo>
                      <a:lnTo>
                        <a:pt x="0" y="0"/>
                      </a:lnTo>
                      <a:lnTo>
                        <a:pt x="2" y="4"/>
                      </a:lnTo>
                      <a:lnTo>
                        <a:pt x="2" y="4"/>
                      </a:lnTo>
                      <a:lnTo>
                        <a:pt x="4" y="6"/>
                      </a:lnTo>
                      <a:lnTo>
                        <a:pt x="10" y="8"/>
                      </a:lnTo>
                      <a:lnTo>
                        <a:pt x="10" y="8"/>
                      </a:lnTo>
                      <a:lnTo>
                        <a:pt x="28" y="16"/>
                      </a:lnTo>
                      <a:lnTo>
                        <a:pt x="154" y="74"/>
                      </a:lnTo>
                      <a:lnTo>
                        <a:pt x="154" y="74"/>
                      </a:lnTo>
                      <a:lnTo>
                        <a:pt x="170" y="80"/>
                      </a:lnTo>
                      <a:lnTo>
                        <a:pt x="170"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Freeform 36"/>
                <p:cNvSpPr>
                  <a:spLocks/>
                </p:cNvSpPr>
                <p:nvPr/>
              </p:nvSpPr>
              <p:spPr bwMode="auto">
                <a:xfrm>
                  <a:off x="8226425" y="8223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37"/>
                <p:cNvSpPr>
                  <a:spLocks/>
                </p:cNvSpPr>
                <p:nvPr/>
              </p:nvSpPr>
              <p:spPr bwMode="auto">
                <a:xfrm>
                  <a:off x="8232775" y="514350"/>
                  <a:ext cx="19050" cy="295275"/>
                </a:xfrm>
                <a:custGeom>
                  <a:avLst/>
                  <a:gdLst>
                    <a:gd name="T0" fmla="*/ 2 w 12"/>
                    <a:gd name="T1" fmla="*/ 186 h 186"/>
                    <a:gd name="T2" fmla="*/ 2 w 12"/>
                    <a:gd name="T3" fmla="*/ 186 h 186"/>
                    <a:gd name="T4" fmla="*/ 4 w 12"/>
                    <a:gd name="T5" fmla="*/ 168 h 186"/>
                    <a:gd name="T6" fmla="*/ 8 w 12"/>
                    <a:gd name="T7" fmla="*/ 30 h 186"/>
                    <a:gd name="T8" fmla="*/ 8 w 12"/>
                    <a:gd name="T9" fmla="*/ 30 h 186"/>
                    <a:gd name="T10" fmla="*/ 10 w 12"/>
                    <a:gd name="T11" fmla="*/ 10 h 186"/>
                    <a:gd name="T12" fmla="*/ 10 w 12"/>
                    <a:gd name="T13" fmla="*/ 10 h 186"/>
                    <a:gd name="T14" fmla="*/ 12 w 12"/>
                    <a:gd name="T15" fmla="*/ 6 h 186"/>
                    <a:gd name="T16" fmla="*/ 10 w 12"/>
                    <a:gd name="T17" fmla="*/ 0 h 186"/>
                    <a:gd name="T18" fmla="*/ 10 w 12"/>
                    <a:gd name="T19" fmla="*/ 0 h 186"/>
                    <a:gd name="T20" fmla="*/ 8 w 12"/>
                    <a:gd name="T21" fmla="*/ 0 h 186"/>
                    <a:gd name="T22" fmla="*/ 6 w 12"/>
                    <a:gd name="T23" fmla="*/ 2 h 186"/>
                    <a:gd name="T24" fmla="*/ 6 w 12"/>
                    <a:gd name="T25" fmla="*/ 2 h 186"/>
                    <a:gd name="T26" fmla="*/ 4 w 12"/>
                    <a:gd name="T27" fmla="*/ 8 h 186"/>
                    <a:gd name="T28" fmla="*/ 4 w 12"/>
                    <a:gd name="T29" fmla="*/ 16 h 186"/>
                    <a:gd name="T30" fmla="*/ 4 w 12"/>
                    <a:gd name="T31" fmla="*/ 16 h 186"/>
                    <a:gd name="T32" fmla="*/ 4 w 12"/>
                    <a:gd name="T33" fmla="*/ 38 h 186"/>
                    <a:gd name="T34" fmla="*/ 0 w 12"/>
                    <a:gd name="T35" fmla="*/ 168 h 186"/>
                    <a:gd name="T36" fmla="*/ 0 w 12"/>
                    <a:gd name="T37" fmla="*/ 168 h 186"/>
                    <a:gd name="T38" fmla="*/ 0 w 12"/>
                    <a:gd name="T39" fmla="*/ 186 h 186"/>
                    <a:gd name="T40" fmla="*/ 0 w 12"/>
                    <a:gd name="T41" fmla="*/ 186 h 186"/>
                    <a:gd name="T42" fmla="*/ 0 w 12"/>
                    <a:gd name="T43" fmla="*/ 186 h 186"/>
                    <a:gd name="T44" fmla="*/ 0 w 12"/>
                    <a:gd name="T45" fmla="*/ 186 h 186"/>
                    <a:gd name="T46" fmla="*/ 2 w 12"/>
                    <a:gd name="T47" fmla="*/ 186 h 186"/>
                    <a:gd name="T48" fmla="*/ 2 w 12"/>
                    <a:gd name="T49"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 h="186">
                      <a:moveTo>
                        <a:pt x="2" y="186"/>
                      </a:moveTo>
                      <a:lnTo>
                        <a:pt x="2" y="186"/>
                      </a:lnTo>
                      <a:lnTo>
                        <a:pt x="4" y="168"/>
                      </a:lnTo>
                      <a:lnTo>
                        <a:pt x="8" y="30"/>
                      </a:lnTo>
                      <a:lnTo>
                        <a:pt x="8" y="30"/>
                      </a:lnTo>
                      <a:lnTo>
                        <a:pt x="10" y="10"/>
                      </a:lnTo>
                      <a:lnTo>
                        <a:pt x="10" y="10"/>
                      </a:lnTo>
                      <a:lnTo>
                        <a:pt x="12" y="6"/>
                      </a:lnTo>
                      <a:lnTo>
                        <a:pt x="10" y="0"/>
                      </a:lnTo>
                      <a:lnTo>
                        <a:pt x="10" y="0"/>
                      </a:lnTo>
                      <a:lnTo>
                        <a:pt x="8" y="0"/>
                      </a:lnTo>
                      <a:lnTo>
                        <a:pt x="6" y="2"/>
                      </a:lnTo>
                      <a:lnTo>
                        <a:pt x="6" y="2"/>
                      </a:lnTo>
                      <a:lnTo>
                        <a:pt x="4" y="8"/>
                      </a:lnTo>
                      <a:lnTo>
                        <a:pt x="4" y="16"/>
                      </a:lnTo>
                      <a:lnTo>
                        <a:pt x="4" y="16"/>
                      </a:lnTo>
                      <a:lnTo>
                        <a:pt x="4" y="38"/>
                      </a:lnTo>
                      <a:lnTo>
                        <a:pt x="0" y="168"/>
                      </a:lnTo>
                      <a:lnTo>
                        <a:pt x="0" y="168"/>
                      </a:lnTo>
                      <a:lnTo>
                        <a:pt x="0" y="186"/>
                      </a:lnTo>
                      <a:lnTo>
                        <a:pt x="0" y="186"/>
                      </a:lnTo>
                      <a:lnTo>
                        <a:pt x="0" y="186"/>
                      </a:lnTo>
                      <a:lnTo>
                        <a:pt x="0" y="186"/>
                      </a:lnTo>
                      <a:lnTo>
                        <a:pt x="2" y="186"/>
                      </a:lnTo>
                      <a:lnTo>
                        <a:pt x="2"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38"/>
                <p:cNvSpPr>
                  <a:spLocks noEditPoints="1"/>
                </p:cNvSpPr>
                <p:nvPr/>
              </p:nvSpPr>
              <p:spPr bwMode="auto">
                <a:xfrm>
                  <a:off x="8274789" y="152400"/>
                  <a:ext cx="1454150" cy="1219200"/>
                </a:xfrm>
                <a:custGeom>
                  <a:avLst/>
                  <a:gdLst>
                    <a:gd name="T0" fmla="*/ 838 w 916"/>
                    <a:gd name="T1" fmla="*/ 674 h 768"/>
                    <a:gd name="T2" fmla="*/ 790 w 916"/>
                    <a:gd name="T3" fmla="*/ 634 h 768"/>
                    <a:gd name="T4" fmla="*/ 780 w 916"/>
                    <a:gd name="T5" fmla="*/ 590 h 768"/>
                    <a:gd name="T6" fmla="*/ 786 w 916"/>
                    <a:gd name="T7" fmla="*/ 556 h 768"/>
                    <a:gd name="T8" fmla="*/ 788 w 916"/>
                    <a:gd name="T9" fmla="*/ 524 h 768"/>
                    <a:gd name="T10" fmla="*/ 790 w 916"/>
                    <a:gd name="T11" fmla="*/ 450 h 768"/>
                    <a:gd name="T12" fmla="*/ 782 w 916"/>
                    <a:gd name="T13" fmla="*/ 420 h 768"/>
                    <a:gd name="T14" fmla="*/ 666 w 916"/>
                    <a:gd name="T15" fmla="*/ 406 h 768"/>
                    <a:gd name="T16" fmla="*/ 758 w 916"/>
                    <a:gd name="T17" fmla="*/ 340 h 768"/>
                    <a:gd name="T18" fmla="*/ 770 w 916"/>
                    <a:gd name="T19" fmla="*/ 308 h 768"/>
                    <a:gd name="T20" fmla="*/ 770 w 916"/>
                    <a:gd name="T21" fmla="*/ 266 h 768"/>
                    <a:gd name="T22" fmla="*/ 768 w 916"/>
                    <a:gd name="T23" fmla="*/ 236 h 768"/>
                    <a:gd name="T24" fmla="*/ 756 w 916"/>
                    <a:gd name="T25" fmla="*/ 212 h 768"/>
                    <a:gd name="T26" fmla="*/ 756 w 916"/>
                    <a:gd name="T27" fmla="*/ 190 h 768"/>
                    <a:gd name="T28" fmla="*/ 746 w 916"/>
                    <a:gd name="T29" fmla="*/ 152 h 768"/>
                    <a:gd name="T30" fmla="*/ 750 w 916"/>
                    <a:gd name="T31" fmla="*/ 118 h 768"/>
                    <a:gd name="T32" fmla="*/ 752 w 916"/>
                    <a:gd name="T33" fmla="*/ 92 h 768"/>
                    <a:gd name="T34" fmla="*/ 756 w 916"/>
                    <a:gd name="T35" fmla="*/ 62 h 768"/>
                    <a:gd name="T36" fmla="*/ 678 w 916"/>
                    <a:gd name="T37" fmla="*/ 10 h 768"/>
                    <a:gd name="T38" fmla="*/ 594 w 916"/>
                    <a:gd name="T39" fmla="*/ 82 h 768"/>
                    <a:gd name="T40" fmla="*/ 540 w 916"/>
                    <a:gd name="T41" fmla="*/ 186 h 768"/>
                    <a:gd name="T42" fmla="*/ 514 w 916"/>
                    <a:gd name="T43" fmla="*/ 366 h 768"/>
                    <a:gd name="T44" fmla="*/ 502 w 916"/>
                    <a:gd name="T45" fmla="*/ 424 h 768"/>
                    <a:gd name="T46" fmla="*/ 496 w 916"/>
                    <a:gd name="T47" fmla="*/ 412 h 768"/>
                    <a:gd name="T48" fmla="*/ 486 w 916"/>
                    <a:gd name="T49" fmla="*/ 412 h 768"/>
                    <a:gd name="T50" fmla="*/ 478 w 916"/>
                    <a:gd name="T51" fmla="*/ 416 h 768"/>
                    <a:gd name="T52" fmla="*/ 476 w 916"/>
                    <a:gd name="T53" fmla="*/ 422 h 768"/>
                    <a:gd name="T54" fmla="*/ 468 w 916"/>
                    <a:gd name="T55" fmla="*/ 432 h 768"/>
                    <a:gd name="T56" fmla="*/ 474 w 916"/>
                    <a:gd name="T57" fmla="*/ 454 h 768"/>
                    <a:gd name="T58" fmla="*/ 380 w 916"/>
                    <a:gd name="T59" fmla="*/ 406 h 768"/>
                    <a:gd name="T60" fmla="*/ 222 w 916"/>
                    <a:gd name="T61" fmla="*/ 362 h 768"/>
                    <a:gd name="T62" fmla="*/ 108 w 916"/>
                    <a:gd name="T63" fmla="*/ 370 h 768"/>
                    <a:gd name="T64" fmla="*/ 0 w 916"/>
                    <a:gd name="T65" fmla="*/ 436 h 768"/>
                    <a:gd name="T66" fmla="*/ 44 w 916"/>
                    <a:gd name="T67" fmla="*/ 504 h 768"/>
                    <a:gd name="T68" fmla="*/ 70 w 916"/>
                    <a:gd name="T69" fmla="*/ 514 h 768"/>
                    <a:gd name="T70" fmla="*/ 96 w 916"/>
                    <a:gd name="T71" fmla="*/ 522 h 768"/>
                    <a:gd name="T72" fmla="*/ 126 w 916"/>
                    <a:gd name="T73" fmla="*/ 536 h 768"/>
                    <a:gd name="T74" fmla="*/ 150 w 916"/>
                    <a:gd name="T75" fmla="*/ 558 h 768"/>
                    <a:gd name="T76" fmla="*/ 172 w 916"/>
                    <a:gd name="T77" fmla="*/ 572 h 768"/>
                    <a:gd name="T78" fmla="*/ 192 w 916"/>
                    <a:gd name="T79" fmla="*/ 594 h 768"/>
                    <a:gd name="T80" fmla="*/ 210 w 916"/>
                    <a:gd name="T81" fmla="*/ 608 h 768"/>
                    <a:gd name="T82" fmla="*/ 258 w 916"/>
                    <a:gd name="T83" fmla="*/ 632 h 768"/>
                    <a:gd name="T84" fmla="*/ 320 w 916"/>
                    <a:gd name="T85" fmla="*/ 610 h 768"/>
                    <a:gd name="T86" fmla="*/ 368 w 916"/>
                    <a:gd name="T87" fmla="*/ 604 h 768"/>
                    <a:gd name="T88" fmla="*/ 342 w 916"/>
                    <a:gd name="T89" fmla="*/ 692 h 768"/>
                    <a:gd name="T90" fmla="*/ 384 w 916"/>
                    <a:gd name="T91" fmla="*/ 724 h 768"/>
                    <a:gd name="T92" fmla="*/ 440 w 916"/>
                    <a:gd name="T93" fmla="*/ 740 h 768"/>
                    <a:gd name="T94" fmla="*/ 462 w 916"/>
                    <a:gd name="T95" fmla="*/ 754 h 768"/>
                    <a:gd name="T96" fmla="*/ 500 w 916"/>
                    <a:gd name="T97" fmla="*/ 764 h 768"/>
                    <a:gd name="T98" fmla="*/ 584 w 916"/>
                    <a:gd name="T99" fmla="*/ 736 h 768"/>
                    <a:gd name="T100" fmla="*/ 530 w 916"/>
                    <a:gd name="T101" fmla="*/ 578 h 768"/>
                    <a:gd name="T102" fmla="*/ 558 w 916"/>
                    <a:gd name="T103" fmla="*/ 594 h 768"/>
                    <a:gd name="T104" fmla="*/ 590 w 916"/>
                    <a:gd name="T105" fmla="*/ 648 h 768"/>
                    <a:gd name="T106" fmla="*/ 646 w 916"/>
                    <a:gd name="T107" fmla="*/ 688 h 768"/>
                    <a:gd name="T108" fmla="*/ 624 w 916"/>
                    <a:gd name="T109" fmla="*/ 616 h 768"/>
                    <a:gd name="T110" fmla="*/ 584 w 916"/>
                    <a:gd name="T111" fmla="*/ 550 h 768"/>
                    <a:gd name="T112" fmla="*/ 598 w 916"/>
                    <a:gd name="T113" fmla="*/ 536 h 768"/>
                    <a:gd name="T114" fmla="*/ 714 w 916"/>
                    <a:gd name="T115" fmla="*/ 658 h 768"/>
                    <a:gd name="T116" fmla="*/ 804 w 916"/>
                    <a:gd name="T117" fmla="*/ 702 h 768"/>
                    <a:gd name="T118" fmla="*/ 836 w 916"/>
                    <a:gd name="T119" fmla="*/ 708 h 768"/>
                    <a:gd name="T120" fmla="*/ 910 w 916"/>
                    <a:gd name="T121" fmla="*/ 736 h 768"/>
                    <a:gd name="T122" fmla="*/ 910 w 916"/>
                    <a:gd name="T123" fmla="*/ 716 h 768"/>
                    <a:gd name="T124" fmla="*/ 878 w 916"/>
                    <a:gd name="T125" fmla="*/ 68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6" h="768">
                      <a:moveTo>
                        <a:pt x="878" y="688"/>
                      </a:moveTo>
                      <a:lnTo>
                        <a:pt x="878" y="688"/>
                      </a:lnTo>
                      <a:lnTo>
                        <a:pt x="868" y="682"/>
                      </a:lnTo>
                      <a:lnTo>
                        <a:pt x="856" y="678"/>
                      </a:lnTo>
                      <a:lnTo>
                        <a:pt x="838" y="674"/>
                      </a:lnTo>
                      <a:lnTo>
                        <a:pt x="838" y="674"/>
                      </a:lnTo>
                      <a:lnTo>
                        <a:pt x="828" y="672"/>
                      </a:lnTo>
                      <a:lnTo>
                        <a:pt x="818" y="666"/>
                      </a:lnTo>
                      <a:lnTo>
                        <a:pt x="810" y="660"/>
                      </a:lnTo>
                      <a:lnTo>
                        <a:pt x="802" y="652"/>
                      </a:lnTo>
                      <a:lnTo>
                        <a:pt x="792" y="640"/>
                      </a:lnTo>
                      <a:lnTo>
                        <a:pt x="790" y="634"/>
                      </a:lnTo>
                      <a:lnTo>
                        <a:pt x="790" y="634"/>
                      </a:lnTo>
                      <a:lnTo>
                        <a:pt x="786" y="630"/>
                      </a:lnTo>
                      <a:lnTo>
                        <a:pt x="780" y="616"/>
                      </a:lnTo>
                      <a:lnTo>
                        <a:pt x="776" y="602"/>
                      </a:lnTo>
                      <a:lnTo>
                        <a:pt x="778" y="596"/>
                      </a:lnTo>
                      <a:lnTo>
                        <a:pt x="780" y="590"/>
                      </a:lnTo>
                      <a:lnTo>
                        <a:pt x="780" y="590"/>
                      </a:lnTo>
                      <a:lnTo>
                        <a:pt x="784" y="586"/>
                      </a:lnTo>
                      <a:lnTo>
                        <a:pt x="786" y="582"/>
                      </a:lnTo>
                      <a:lnTo>
                        <a:pt x="786" y="570"/>
                      </a:lnTo>
                      <a:lnTo>
                        <a:pt x="786" y="556"/>
                      </a:lnTo>
                      <a:lnTo>
                        <a:pt x="786" y="556"/>
                      </a:lnTo>
                      <a:lnTo>
                        <a:pt x="784" y="554"/>
                      </a:lnTo>
                      <a:lnTo>
                        <a:pt x="782" y="548"/>
                      </a:lnTo>
                      <a:lnTo>
                        <a:pt x="780" y="544"/>
                      </a:lnTo>
                      <a:lnTo>
                        <a:pt x="782" y="538"/>
                      </a:lnTo>
                      <a:lnTo>
                        <a:pt x="784" y="532"/>
                      </a:lnTo>
                      <a:lnTo>
                        <a:pt x="788" y="524"/>
                      </a:lnTo>
                      <a:lnTo>
                        <a:pt x="788" y="524"/>
                      </a:lnTo>
                      <a:lnTo>
                        <a:pt x="792" y="514"/>
                      </a:lnTo>
                      <a:lnTo>
                        <a:pt x="794" y="502"/>
                      </a:lnTo>
                      <a:lnTo>
                        <a:pt x="794" y="488"/>
                      </a:lnTo>
                      <a:lnTo>
                        <a:pt x="794" y="474"/>
                      </a:lnTo>
                      <a:lnTo>
                        <a:pt x="790" y="450"/>
                      </a:lnTo>
                      <a:lnTo>
                        <a:pt x="786" y="440"/>
                      </a:lnTo>
                      <a:lnTo>
                        <a:pt x="782" y="426"/>
                      </a:lnTo>
                      <a:lnTo>
                        <a:pt x="782" y="426"/>
                      </a:lnTo>
                      <a:lnTo>
                        <a:pt x="784" y="424"/>
                      </a:lnTo>
                      <a:lnTo>
                        <a:pt x="784" y="422"/>
                      </a:lnTo>
                      <a:lnTo>
                        <a:pt x="782" y="420"/>
                      </a:lnTo>
                      <a:lnTo>
                        <a:pt x="776" y="418"/>
                      </a:lnTo>
                      <a:lnTo>
                        <a:pt x="766" y="414"/>
                      </a:lnTo>
                      <a:lnTo>
                        <a:pt x="722" y="406"/>
                      </a:lnTo>
                      <a:lnTo>
                        <a:pt x="722" y="406"/>
                      </a:lnTo>
                      <a:lnTo>
                        <a:pt x="696" y="404"/>
                      </a:lnTo>
                      <a:lnTo>
                        <a:pt x="666" y="406"/>
                      </a:lnTo>
                      <a:lnTo>
                        <a:pt x="668" y="404"/>
                      </a:lnTo>
                      <a:lnTo>
                        <a:pt x="682" y="392"/>
                      </a:lnTo>
                      <a:lnTo>
                        <a:pt x="704" y="376"/>
                      </a:lnTo>
                      <a:lnTo>
                        <a:pt x="722" y="366"/>
                      </a:lnTo>
                      <a:lnTo>
                        <a:pt x="742" y="354"/>
                      </a:lnTo>
                      <a:lnTo>
                        <a:pt x="758" y="340"/>
                      </a:lnTo>
                      <a:lnTo>
                        <a:pt x="758" y="340"/>
                      </a:lnTo>
                      <a:lnTo>
                        <a:pt x="764" y="332"/>
                      </a:lnTo>
                      <a:lnTo>
                        <a:pt x="768" y="326"/>
                      </a:lnTo>
                      <a:lnTo>
                        <a:pt x="770" y="320"/>
                      </a:lnTo>
                      <a:lnTo>
                        <a:pt x="770" y="320"/>
                      </a:lnTo>
                      <a:lnTo>
                        <a:pt x="770" y="308"/>
                      </a:lnTo>
                      <a:lnTo>
                        <a:pt x="772" y="290"/>
                      </a:lnTo>
                      <a:lnTo>
                        <a:pt x="772" y="290"/>
                      </a:lnTo>
                      <a:lnTo>
                        <a:pt x="772" y="280"/>
                      </a:lnTo>
                      <a:lnTo>
                        <a:pt x="772" y="272"/>
                      </a:lnTo>
                      <a:lnTo>
                        <a:pt x="770" y="266"/>
                      </a:lnTo>
                      <a:lnTo>
                        <a:pt x="770" y="266"/>
                      </a:lnTo>
                      <a:lnTo>
                        <a:pt x="768" y="260"/>
                      </a:lnTo>
                      <a:lnTo>
                        <a:pt x="768" y="254"/>
                      </a:lnTo>
                      <a:lnTo>
                        <a:pt x="768" y="250"/>
                      </a:lnTo>
                      <a:lnTo>
                        <a:pt x="768" y="250"/>
                      </a:lnTo>
                      <a:lnTo>
                        <a:pt x="768" y="244"/>
                      </a:lnTo>
                      <a:lnTo>
                        <a:pt x="768" y="236"/>
                      </a:lnTo>
                      <a:lnTo>
                        <a:pt x="766" y="226"/>
                      </a:lnTo>
                      <a:lnTo>
                        <a:pt x="764" y="222"/>
                      </a:lnTo>
                      <a:lnTo>
                        <a:pt x="760" y="220"/>
                      </a:lnTo>
                      <a:lnTo>
                        <a:pt x="760" y="220"/>
                      </a:lnTo>
                      <a:lnTo>
                        <a:pt x="756" y="216"/>
                      </a:lnTo>
                      <a:lnTo>
                        <a:pt x="756" y="212"/>
                      </a:lnTo>
                      <a:lnTo>
                        <a:pt x="754" y="204"/>
                      </a:lnTo>
                      <a:lnTo>
                        <a:pt x="754" y="204"/>
                      </a:lnTo>
                      <a:lnTo>
                        <a:pt x="756" y="198"/>
                      </a:lnTo>
                      <a:lnTo>
                        <a:pt x="758" y="194"/>
                      </a:lnTo>
                      <a:lnTo>
                        <a:pt x="756" y="190"/>
                      </a:lnTo>
                      <a:lnTo>
                        <a:pt x="756" y="190"/>
                      </a:lnTo>
                      <a:lnTo>
                        <a:pt x="752" y="186"/>
                      </a:lnTo>
                      <a:lnTo>
                        <a:pt x="748" y="180"/>
                      </a:lnTo>
                      <a:lnTo>
                        <a:pt x="744" y="170"/>
                      </a:lnTo>
                      <a:lnTo>
                        <a:pt x="744" y="170"/>
                      </a:lnTo>
                      <a:lnTo>
                        <a:pt x="746" y="160"/>
                      </a:lnTo>
                      <a:lnTo>
                        <a:pt x="746" y="152"/>
                      </a:lnTo>
                      <a:lnTo>
                        <a:pt x="746" y="146"/>
                      </a:lnTo>
                      <a:lnTo>
                        <a:pt x="746" y="146"/>
                      </a:lnTo>
                      <a:lnTo>
                        <a:pt x="746" y="142"/>
                      </a:lnTo>
                      <a:lnTo>
                        <a:pt x="746" y="134"/>
                      </a:lnTo>
                      <a:lnTo>
                        <a:pt x="746" y="126"/>
                      </a:lnTo>
                      <a:lnTo>
                        <a:pt x="750" y="118"/>
                      </a:lnTo>
                      <a:lnTo>
                        <a:pt x="750" y="118"/>
                      </a:lnTo>
                      <a:lnTo>
                        <a:pt x="752" y="112"/>
                      </a:lnTo>
                      <a:lnTo>
                        <a:pt x="752" y="106"/>
                      </a:lnTo>
                      <a:lnTo>
                        <a:pt x="752" y="98"/>
                      </a:lnTo>
                      <a:lnTo>
                        <a:pt x="752" y="98"/>
                      </a:lnTo>
                      <a:lnTo>
                        <a:pt x="752" y="92"/>
                      </a:lnTo>
                      <a:lnTo>
                        <a:pt x="752" y="88"/>
                      </a:lnTo>
                      <a:lnTo>
                        <a:pt x="752" y="84"/>
                      </a:lnTo>
                      <a:lnTo>
                        <a:pt x="752" y="84"/>
                      </a:lnTo>
                      <a:lnTo>
                        <a:pt x="754" y="78"/>
                      </a:lnTo>
                      <a:lnTo>
                        <a:pt x="756" y="72"/>
                      </a:lnTo>
                      <a:lnTo>
                        <a:pt x="756" y="62"/>
                      </a:lnTo>
                      <a:lnTo>
                        <a:pt x="754" y="42"/>
                      </a:lnTo>
                      <a:lnTo>
                        <a:pt x="748" y="24"/>
                      </a:lnTo>
                      <a:lnTo>
                        <a:pt x="740" y="10"/>
                      </a:lnTo>
                      <a:lnTo>
                        <a:pt x="726" y="2"/>
                      </a:lnTo>
                      <a:lnTo>
                        <a:pt x="704" y="0"/>
                      </a:lnTo>
                      <a:lnTo>
                        <a:pt x="678" y="10"/>
                      </a:lnTo>
                      <a:lnTo>
                        <a:pt x="654" y="24"/>
                      </a:lnTo>
                      <a:lnTo>
                        <a:pt x="654" y="24"/>
                      </a:lnTo>
                      <a:lnTo>
                        <a:pt x="648" y="28"/>
                      </a:lnTo>
                      <a:lnTo>
                        <a:pt x="630" y="42"/>
                      </a:lnTo>
                      <a:lnTo>
                        <a:pt x="606" y="66"/>
                      </a:lnTo>
                      <a:lnTo>
                        <a:pt x="594" y="82"/>
                      </a:lnTo>
                      <a:lnTo>
                        <a:pt x="580" y="102"/>
                      </a:lnTo>
                      <a:lnTo>
                        <a:pt x="580" y="102"/>
                      </a:lnTo>
                      <a:lnTo>
                        <a:pt x="568" y="122"/>
                      </a:lnTo>
                      <a:lnTo>
                        <a:pt x="558" y="142"/>
                      </a:lnTo>
                      <a:lnTo>
                        <a:pt x="548" y="164"/>
                      </a:lnTo>
                      <a:lnTo>
                        <a:pt x="540" y="186"/>
                      </a:lnTo>
                      <a:lnTo>
                        <a:pt x="532" y="208"/>
                      </a:lnTo>
                      <a:lnTo>
                        <a:pt x="526" y="232"/>
                      </a:lnTo>
                      <a:lnTo>
                        <a:pt x="518" y="282"/>
                      </a:lnTo>
                      <a:lnTo>
                        <a:pt x="518" y="282"/>
                      </a:lnTo>
                      <a:lnTo>
                        <a:pt x="514" y="324"/>
                      </a:lnTo>
                      <a:lnTo>
                        <a:pt x="514" y="366"/>
                      </a:lnTo>
                      <a:lnTo>
                        <a:pt x="514" y="402"/>
                      </a:lnTo>
                      <a:lnTo>
                        <a:pt x="516" y="430"/>
                      </a:lnTo>
                      <a:lnTo>
                        <a:pt x="516" y="430"/>
                      </a:lnTo>
                      <a:lnTo>
                        <a:pt x="514" y="430"/>
                      </a:lnTo>
                      <a:lnTo>
                        <a:pt x="514" y="430"/>
                      </a:lnTo>
                      <a:lnTo>
                        <a:pt x="502" y="424"/>
                      </a:lnTo>
                      <a:lnTo>
                        <a:pt x="502" y="424"/>
                      </a:lnTo>
                      <a:lnTo>
                        <a:pt x="504" y="420"/>
                      </a:lnTo>
                      <a:lnTo>
                        <a:pt x="502" y="416"/>
                      </a:lnTo>
                      <a:lnTo>
                        <a:pt x="502" y="416"/>
                      </a:lnTo>
                      <a:lnTo>
                        <a:pt x="500" y="414"/>
                      </a:lnTo>
                      <a:lnTo>
                        <a:pt x="496" y="412"/>
                      </a:lnTo>
                      <a:lnTo>
                        <a:pt x="492" y="412"/>
                      </a:lnTo>
                      <a:lnTo>
                        <a:pt x="488" y="414"/>
                      </a:lnTo>
                      <a:lnTo>
                        <a:pt x="488" y="414"/>
                      </a:lnTo>
                      <a:lnTo>
                        <a:pt x="488" y="414"/>
                      </a:lnTo>
                      <a:lnTo>
                        <a:pt x="488" y="412"/>
                      </a:lnTo>
                      <a:lnTo>
                        <a:pt x="486" y="412"/>
                      </a:lnTo>
                      <a:lnTo>
                        <a:pt x="484" y="414"/>
                      </a:lnTo>
                      <a:lnTo>
                        <a:pt x="484" y="414"/>
                      </a:lnTo>
                      <a:lnTo>
                        <a:pt x="480" y="414"/>
                      </a:lnTo>
                      <a:lnTo>
                        <a:pt x="480" y="414"/>
                      </a:lnTo>
                      <a:lnTo>
                        <a:pt x="478" y="414"/>
                      </a:lnTo>
                      <a:lnTo>
                        <a:pt x="478" y="416"/>
                      </a:lnTo>
                      <a:lnTo>
                        <a:pt x="476" y="416"/>
                      </a:lnTo>
                      <a:lnTo>
                        <a:pt x="476" y="418"/>
                      </a:lnTo>
                      <a:lnTo>
                        <a:pt x="474" y="420"/>
                      </a:lnTo>
                      <a:lnTo>
                        <a:pt x="472" y="420"/>
                      </a:lnTo>
                      <a:lnTo>
                        <a:pt x="476" y="422"/>
                      </a:lnTo>
                      <a:lnTo>
                        <a:pt x="476" y="422"/>
                      </a:lnTo>
                      <a:lnTo>
                        <a:pt x="476" y="422"/>
                      </a:lnTo>
                      <a:lnTo>
                        <a:pt x="472" y="424"/>
                      </a:lnTo>
                      <a:lnTo>
                        <a:pt x="472" y="424"/>
                      </a:lnTo>
                      <a:lnTo>
                        <a:pt x="470" y="426"/>
                      </a:lnTo>
                      <a:lnTo>
                        <a:pt x="468" y="430"/>
                      </a:lnTo>
                      <a:lnTo>
                        <a:pt x="468" y="432"/>
                      </a:lnTo>
                      <a:lnTo>
                        <a:pt x="470" y="436"/>
                      </a:lnTo>
                      <a:lnTo>
                        <a:pt x="470" y="436"/>
                      </a:lnTo>
                      <a:lnTo>
                        <a:pt x="474" y="440"/>
                      </a:lnTo>
                      <a:lnTo>
                        <a:pt x="474" y="440"/>
                      </a:lnTo>
                      <a:lnTo>
                        <a:pt x="474" y="448"/>
                      </a:lnTo>
                      <a:lnTo>
                        <a:pt x="474" y="454"/>
                      </a:lnTo>
                      <a:lnTo>
                        <a:pt x="474" y="454"/>
                      </a:lnTo>
                      <a:lnTo>
                        <a:pt x="472" y="456"/>
                      </a:lnTo>
                      <a:lnTo>
                        <a:pt x="472" y="456"/>
                      </a:lnTo>
                      <a:lnTo>
                        <a:pt x="448" y="442"/>
                      </a:lnTo>
                      <a:lnTo>
                        <a:pt x="416" y="424"/>
                      </a:lnTo>
                      <a:lnTo>
                        <a:pt x="380" y="406"/>
                      </a:lnTo>
                      <a:lnTo>
                        <a:pt x="340" y="390"/>
                      </a:lnTo>
                      <a:lnTo>
                        <a:pt x="340" y="390"/>
                      </a:lnTo>
                      <a:lnTo>
                        <a:pt x="292" y="374"/>
                      </a:lnTo>
                      <a:lnTo>
                        <a:pt x="268" y="368"/>
                      </a:lnTo>
                      <a:lnTo>
                        <a:pt x="244" y="364"/>
                      </a:lnTo>
                      <a:lnTo>
                        <a:pt x="222" y="362"/>
                      </a:lnTo>
                      <a:lnTo>
                        <a:pt x="198" y="360"/>
                      </a:lnTo>
                      <a:lnTo>
                        <a:pt x="176" y="360"/>
                      </a:lnTo>
                      <a:lnTo>
                        <a:pt x="152" y="362"/>
                      </a:lnTo>
                      <a:lnTo>
                        <a:pt x="152" y="362"/>
                      </a:lnTo>
                      <a:lnTo>
                        <a:pt x="130" y="366"/>
                      </a:lnTo>
                      <a:lnTo>
                        <a:pt x="108" y="370"/>
                      </a:lnTo>
                      <a:lnTo>
                        <a:pt x="76" y="380"/>
                      </a:lnTo>
                      <a:lnTo>
                        <a:pt x="56" y="388"/>
                      </a:lnTo>
                      <a:lnTo>
                        <a:pt x="48" y="392"/>
                      </a:lnTo>
                      <a:lnTo>
                        <a:pt x="24" y="408"/>
                      </a:lnTo>
                      <a:lnTo>
                        <a:pt x="4" y="426"/>
                      </a:lnTo>
                      <a:lnTo>
                        <a:pt x="0" y="436"/>
                      </a:lnTo>
                      <a:lnTo>
                        <a:pt x="0" y="466"/>
                      </a:lnTo>
                      <a:lnTo>
                        <a:pt x="4" y="476"/>
                      </a:lnTo>
                      <a:lnTo>
                        <a:pt x="18" y="488"/>
                      </a:lnTo>
                      <a:lnTo>
                        <a:pt x="36" y="500"/>
                      </a:lnTo>
                      <a:lnTo>
                        <a:pt x="36" y="500"/>
                      </a:lnTo>
                      <a:lnTo>
                        <a:pt x="44" y="504"/>
                      </a:lnTo>
                      <a:lnTo>
                        <a:pt x="50" y="506"/>
                      </a:lnTo>
                      <a:lnTo>
                        <a:pt x="56" y="506"/>
                      </a:lnTo>
                      <a:lnTo>
                        <a:pt x="56" y="506"/>
                      </a:lnTo>
                      <a:lnTo>
                        <a:pt x="60" y="508"/>
                      </a:lnTo>
                      <a:lnTo>
                        <a:pt x="64" y="510"/>
                      </a:lnTo>
                      <a:lnTo>
                        <a:pt x="70" y="514"/>
                      </a:lnTo>
                      <a:lnTo>
                        <a:pt x="70" y="514"/>
                      </a:lnTo>
                      <a:lnTo>
                        <a:pt x="76" y="518"/>
                      </a:lnTo>
                      <a:lnTo>
                        <a:pt x="82" y="520"/>
                      </a:lnTo>
                      <a:lnTo>
                        <a:pt x="90" y="520"/>
                      </a:lnTo>
                      <a:lnTo>
                        <a:pt x="90" y="520"/>
                      </a:lnTo>
                      <a:lnTo>
                        <a:pt x="96" y="522"/>
                      </a:lnTo>
                      <a:lnTo>
                        <a:pt x="104" y="524"/>
                      </a:lnTo>
                      <a:lnTo>
                        <a:pt x="112" y="528"/>
                      </a:lnTo>
                      <a:lnTo>
                        <a:pt x="116" y="530"/>
                      </a:lnTo>
                      <a:lnTo>
                        <a:pt x="116" y="530"/>
                      </a:lnTo>
                      <a:lnTo>
                        <a:pt x="120" y="534"/>
                      </a:lnTo>
                      <a:lnTo>
                        <a:pt x="126" y="536"/>
                      </a:lnTo>
                      <a:lnTo>
                        <a:pt x="136" y="540"/>
                      </a:lnTo>
                      <a:lnTo>
                        <a:pt x="136" y="540"/>
                      </a:lnTo>
                      <a:lnTo>
                        <a:pt x="144" y="548"/>
                      </a:lnTo>
                      <a:lnTo>
                        <a:pt x="148" y="554"/>
                      </a:lnTo>
                      <a:lnTo>
                        <a:pt x="150" y="558"/>
                      </a:lnTo>
                      <a:lnTo>
                        <a:pt x="150" y="558"/>
                      </a:lnTo>
                      <a:lnTo>
                        <a:pt x="152" y="562"/>
                      </a:lnTo>
                      <a:lnTo>
                        <a:pt x="156" y="564"/>
                      </a:lnTo>
                      <a:lnTo>
                        <a:pt x="162" y="564"/>
                      </a:lnTo>
                      <a:lnTo>
                        <a:pt x="162" y="564"/>
                      </a:lnTo>
                      <a:lnTo>
                        <a:pt x="168" y="568"/>
                      </a:lnTo>
                      <a:lnTo>
                        <a:pt x="172" y="572"/>
                      </a:lnTo>
                      <a:lnTo>
                        <a:pt x="174" y="578"/>
                      </a:lnTo>
                      <a:lnTo>
                        <a:pt x="174" y="578"/>
                      </a:lnTo>
                      <a:lnTo>
                        <a:pt x="176" y="580"/>
                      </a:lnTo>
                      <a:lnTo>
                        <a:pt x="178" y="584"/>
                      </a:lnTo>
                      <a:lnTo>
                        <a:pt x="184" y="590"/>
                      </a:lnTo>
                      <a:lnTo>
                        <a:pt x="192" y="594"/>
                      </a:lnTo>
                      <a:lnTo>
                        <a:pt x="196" y="596"/>
                      </a:lnTo>
                      <a:lnTo>
                        <a:pt x="196" y="596"/>
                      </a:lnTo>
                      <a:lnTo>
                        <a:pt x="200" y="598"/>
                      </a:lnTo>
                      <a:lnTo>
                        <a:pt x="204" y="602"/>
                      </a:lnTo>
                      <a:lnTo>
                        <a:pt x="210" y="608"/>
                      </a:lnTo>
                      <a:lnTo>
                        <a:pt x="210" y="608"/>
                      </a:lnTo>
                      <a:lnTo>
                        <a:pt x="214" y="610"/>
                      </a:lnTo>
                      <a:lnTo>
                        <a:pt x="222" y="614"/>
                      </a:lnTo>
                      <a:lnTo>
                        <a:pt x="232" y="620"/>
                      </a:lnTo>
                      <a:lnTo>
                        <a:pt x="232" y="620"/>
                      </a:lnTo>
                      <a:lnTo>
                        <a:pt x="248" y="626"/>
                      </a:lnTo>
                      <a:lnTo>
                        <a:pt x="258" y="632"/>
                      </a:lnTo>
                      <a:lnTo>
                        <a:pt x="258" y="632"/>
                      </a:lnTo>
                      <a:lnTo>
                        <a:pt x="264" y="632"/>
                      </a:lnTo>
                      <a:lnTo>
                        <a:pt x="272" y="632"/>
                      </a:lnTo>
                      <a:lnTo>
                        <a:pt x="282" y="630"/>
                      </a:lnTo>
                      <a:lnTo>
                        <a:pt x="302" y="622"/>
                      </a:lnTo>
                      <a:lnTo>
                        <a:pt x="320" y="610"/>
                      </a:lnTo>
                      <a:lnTo>
                        <a:pt x="338" y="600"/>
                      </a:lnTo>
                      <a:lnTo>
                        <a:pt x="364" y="586"/>
                      </a:lnTo>
                      <a:lnTo>
                        <a:pt x="380" y="580"/>
                      </a:lnTo>
                      <a:lnTo>
                        <a:pt x="382" y="578"/>
                      </a:lnTo>
                      <a:lnTo>
                        <a:pt x="382" y="578"/>
                      </a:lnTo>
                      <a:lnTo>
                        <a:pt x="368" y="604"/>
                      </a:lnTo>
                      <a:lnTo>
                        <a:pt x="358" y="628"/>
                      </a:lnTo>
                      <a:lnTo>
                        <a:pt x="358" y="628"/>
                      </a:lnTo>
                      <a:lnTo>
                        <a:pt x="344" y="670"/>
                      </a:lnTo>
                      <a:lnTo>
                        <a:pt x="342" y="682"/>
                      </a:lnTo>
                      <a:lnTo>
                        <a:pt x="342" y="688"/>
                      </a:lnTo>
                      <a:lnTo>
                        <a:pt x="342" y="692"/>
                      </a:lnTo>
                      <a:lnTo>
                        <a:pt x="344" y="692"/>
                      </a:lnTo>
                      <a:lnTo>
                        <a:pt x="346" y="692"/>
                      </a:lnTo>
                      <a:lnTo>
                        <a:pt x="358" y="702"/>
                      </a:lnTo>
                      <a:lnTo>
                        <a:pt x="358" y="702"/>
                      </a:lnTo>
                      <a:lnTo>
                        <a:pt x="366" y="708"/>
                      </a:lnTo>
                      <a:lnTo>
                        <a:pt x="384" y="724"/>
                      </a:lnTo>
                      <a:lnTo>
                        <a:pt x="396" y="730"/>
                      </a:lnTo>
                      <a:lnTo>
                        <a:pt x="410" y="738"/>
                      </a:lnTo>
                      <a:lnTo>
                        <a:pt x="420" y="740"/>
                      </a:lnTo>
                      <a:lnTo>
                        <a:pt x="432" y="742"/>
                      </a:lnTo>
                      <a:lnTo>
                        <a:pt x="432" y="742"/>
                      </a:lnTo>
                      <a:lnTo>
                        <a:pt x="440" y="740"/>
                      </a:lnTo>
                      <a:lnTo>
                        <a:pt x="446" y="742"/>
                      </a:lnTo>
                      <a:lnTo>
                        <a:pt x="452" y="744"/>
                      </a:lnTo>
                      <a:lnTo>
                        <a:pt x="456" y="746"/>
                      </a:lnTo>
                      <a:lnTo>
                        <a:pt x="460" y="752"/>
                      </a:lnTo>
                      <a:lnTo>
                        <a:pt x="462" y="754"/>
                      </a:lnTo>
                      <a:lnTo>
                        <a:pt x="462" y="754"/>
                      </a:lnTo>
                      <a:lnTo>
                        <a:pt x="472" y="762"/>
                      </a:lnTo>
                      <a:lnTo>
                        <a:pt x="484" y="766"/>
                      </a:lnTo>
                      <a:lnTo>
                        <a:pt x="488" y="766"/>
                      </a:lnTo>
                      <a:lnTo>
                        <a:pt x="494" y="764"/>
                      </a:lnTo>
                      <a:lnTo>
                        <a:pt x="494" y="764"/>
                      </a:lnTo>
                      <a:lnTo>
                        <a:pt x="500" y="764"/>
                      </a:lnTo>
                      <a:lnTo>
                        <a:pt x="506" y="768"/>
                      </a:lnTo>
                      <a:lnTo>
                        <a:pt x="588" y="768"/>
                      </a:lnTo>
                      <a:lnTo>
                        <a:pt x="588" y="768"/>
                      </a:lnTo>
                      <a:lnTo>
                        <a:pt x="586" y="750"/>
                      </a:lnTo>
                      <a:lnTo>
                        <a:pt x="584" y="736"/>
                      </a:lnTo>
                      <a:lnTo>
                        <a:pt x="584" y="736"/>
                      </a:lnTo>
                      <a:lnTo>
                        <a:pt x="552" y="654"/>
                      </a:lnTo>
                      <a:lnTo>
                        <a:pt x="534" y="602"/>
                      </a:lnTo>
                      <a:lnTo>
                        <a:pt x="530" y="586"/>
                      </a:lnTo>
                      <a:lnTo>
                        <a:pt x="530" y="580"/>
                      </a:lnTo>
                      <a:lnTo>
                        <a:pt x="530" y="578"/>
                      </a:lnTo>
                      <a:lnTo>
                        <a:pt x="530" y="578"/>
                      </a:lnTo>
                      <a:lnTo>
                        <a:pt x="534" y="574"/>
                      </a:lnTo>
                      <a:lnTo>
                        <a:pt x="536" y="566"/>
                      </a:lnTo>
                      <a:lnTo>
                        <a:pt x="538" y="548"/>
                      </a:lnTo>
                      <a:lnTo>
                        <a:pt x="548" y="572"/>
                      </a:lnTo>
                      <a:lnTo>
                        <a:pt x="554" y="580"/>
                      </a:lnTo>
                      <a:lnTo>
                        <a:pt x="558" y="594"/>
                      </a:lnTo>
                      <a:lnTo>
                        <a:pt x="568" y="610"/>
                      </a:lnTo>
                      <a:lnTo>
                        <a:pt x="570" y="614"/>
                      </a:lnTo>
                      <a:lnTo>
                        <a:pt x="584" y="638"/>
                      </a:lnTo>
                      <a:lnTo>
                        <a:pt x="590" y="638"/>
                      </a:lnTo>
                      <a:lnTo>
                        <a:pt x="592" y="642"/>
                      </a:lnTo>
                      <a:lnTo>
                        <a:pt x="590" y="648"/>
                      </a:lnTo>
                      <a:lnTo>
                        <a:pt x="598" y="658"/>
                      </a:lnTo>
                      <a:lnTo>
                        <a:pt x="608" y="676"/>
                      </a:lnTo>
                      <a:lnTo>
                        <a:pt x="626" y="688"/>
                      </a:lnTo>
                      <a:lnTo>
                        <a:pt x="642" y="690"/>
                      </a:lnTo>
                      <a:lnTo>
                        <a:pt x="638" y="678"/>
                      </a:lnTo>
                      <a:lnTo>
                        <a:pt x="646" y="688"/>
                      </a:lnTo>
                      <a:lnTo>
                        <a:pt x="650" y="672"/>
                      </a:lnTo>
                      <a:lnTo>
                        <a:pt x="648" y="652"/>
                      </a:lnTo>
                      <a:lnTo>
                        <a:pt x="638" y="634"/>
                      </a:lnTo>
                      <a:lnTo>
                        <a:pt x="632" y="622"/>
                      </a:lnTo>
                      <a:lnTo>
                        <a:pt x="626" y="620"/>
                      </a:lnTo>
                      <a:lnTo>
                        <a:pt x="624" y="616"/>
                      </a:lnTo>
                      <a:lnTo>
                        <a:pt x="626" y="612"/>
                      </a:lnTo>
                      <a:lnTo>
                        <a:pt x="612" y="590"/>
                      </a:lnTo>
                      <a:lnTo>
                        <a:pt x="608" y="584"/>
                      </a:lnTo>
                      <a:lnTo>
                        <a:pt x="598" y="568"/>
                      </a:lnTo>
                      <a:lnTo>
                        <a:pt x="588" y="560"/>
                      </a:lnTo>
                      <a:lnTo>
                        <a:pt x="584" y="550"/>
                      </a:lnTo>
                      <a:lnTo>
                        <a:pt x="568" y="530"/>
                      </a:lnTo>
                      <a:lnTo>
                        <a:pt x="568" y="530"/>
                      </a:lnTo>
                      <a:lnTo>
                        <a:pt x="586" y="536"/>
                      </a:lnTo>
                      <a:lnTo>
                        <a:pt x="592" y="538"/>
                      </a:lnTo>
                      <a:lnTo>
                        <a:pt x="598" y="536"/>
                      </a:lnTo>
                      <a:lnTo>
                        <a:pt x="598" y="536"/>
                      </a:lnTo>
                      <a:lnTo>
                        <a:pt x="600" y="538"/>
                      </a:lnTo>
                      <a:lnTo>
                        <a:pt x="604" y="540"/>
                      </a:lnTo>
                      <a:lnTo>
                        <a:pt x="618" y="552"/>
                      </a:lnTo>
                      <a:lnTo>
                        <a:pt x="654" y="590"/>
                      </a:lnTo>
                      <a:lnTo>
                        <a:pt x="714" y="658"/>
                      </a:lnTo>
                      <a:lnTo>
                        <a:pt x="714" y="658"/>
                      </a:lnTo>
                      <a:lnTo>
                        <a:pt x="724" y="666"/>
                      </a:lnTo>
                      <a:lnTo>
                        <a:pt x="740" y="676"/>
                      </a:lnTo>
                      <a:lnTo>
                        <a:pt x="770" y="692"/>
                      </a:lnTo>
                      <a:lnTo>
                        <a:pt x="770" y="692"/>
                      </a:lnTo>
                      <a:lnTo>
                        <a:pt x="792" y="698"/>
                      </a:lnTo>
                      <a:lnTo>
                        <a:pt x="804" y="702"/>
                      </a:lnTo>
                      <a:lnTo>
                        <a:pt x="804" y="702"/>
                      </a:lnTo>
                      <a:lnTo>
                        <a:pt x="814" y="706"/>
                      </a:lnTo>
                      <a:lnTo>
                        <a:pt x="822" y="708"/>
                      </a:lnTo>
                      <a:lnTo>
                        <a:pt x="830" y="708"/>
                      </a:lnTo>
                      <a:lnTo>
                        <a:pt x="830" y="708"/>
                      </a:lnTo>
                      <a:lnTo>
                        <a:pt x="836" y="708"/>
                      </a:lnTo>
                      <a:lnTo>
                        <a:pt x="842" y="708"/>
                      </a:lnTo>
                      <a:lnTo>
                        <a:pt x="848" y="710"/>
                      </a:lnTo>
                      <a:lnTo>
                        <a:pt x="852" y="722"/>
                      </a:lnTo>
                      <a:lnTo>
                        <a:pt x="904" y="736"/>
                      </a:lnTo>
                      <a:lnTo>
                        <a:pt x="904" y="736"/>
                      </a:lnTo>
                      <a:lnTo>
                        <a:pt x="910" y="736"/>
                      </a:lnTo>
                      <a:lnTo>
                        <a:pt x="914" y="734"/>
                      </a:lnTo>
                      <a:lnTo>
                        <a:pt x="916" y="732"/>
                      </a:lnTo>
                      <a:lnTo>
                        <a:pt x="916" y="730"/>
                      </a:lnTo>
                      <a:lnTo>
                        <a:pt x="916" y="730"/>
                      </a:lnTo>
                      <a:lnTo>
                        <a:pt x="914" y="722"/>
                      </a:lnTo>
                      <a:lnTo>
                        <a:pt x="910" y="716"/>
                      </a:lnTo>
                      <a:lnTo>
                        <a:pt x="898" y="700"/>
                      </a:lnTo>
                      <a:lnTo>
                        <a:pt x="898" y="700"/>
                      </a:lnTo>
                      <a:lnTo>
                        <a:pt x="892" y="694"/>
                      </a:lnTo>
                      <a:lnTo>
                        <a:pt x="884" y="690"/>
                      </a:lnTo>
                      <a:lnTo>
                        <a:pt x="878" y="688"/>
                      </a:lnTo>
                      <a:lnTo>
                        <a:pt x="878" y="688"/>
                      </a:lnTo>
                      <a:close/>
                      <a:moveTo>
                        <a:pt x="478" y="422"/>
                      </a:moveTo>
                      <a:lnTo>
                        <a:pt x="478" y="422"/>
                      </a:lnTo>
                      <a:lnTo>
                        <a:pt x="478" y="422"/>
                      </a:lnTo>
                      <a:lnTo>
                        <a:pt x="478" y="420"/>
                      </a:lnTo>
                      <a:lnTo>
                        <a:pt x="478" y="422"/>
                      </a:lnTo>
                      <a:close/>
                    </a:path>
                  </a:pathLst>
                </a:custGeom>
                <a:grpFill/>
                <a:ln w="9525">
                  <a:noFill/>
                  <a:round/>
                  <a:headEnd/>
                  <a:tailEnd/>
                </a:ln>
                <a:effectLst>
                  <a:glow rad="38100">
                    <a:schemeClr val="bg2">
                      <a:lumMod val="60000"/>
                      <a:lumOff val="40000"/>
                      <a:alpha val="19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nvGrpSpPr>
            <p:cNvPr id="10" name="Group 715"/>
            <p:cNvGrpSpPr/>
            <p:nvPr/>
          </p:nvGrpSpPr>
          <p:grpSpPr>
            <a:xfrm>
              <a:off x="2" y="-16"/>
              <a:ext cx="9252335" cy="6787414"/>
              <a:chOff x="2" y="-16"/>
              <a:chExt cx="9252335" cy="6787414"/>
            </a:xfrm>
          </p:grpSpPr>
          <p:grpSp>
            <p:nvGrpSpPr>
              <p:cNvPr id="11" name="Group 129"/>
              <p:cNvGrpSpPr>
                <a:grpSpLocks noChangeAspect="1"/>
              </p:cNvGrpSpPr>
              <p:nvPr/>
            </p:nvGrpSpPr>
            <p:grpSpPr>
              <a:xfrm rot="20119239">
                <a:off x="7445117" y="3056828"/>
                <a:ext cx="1807220" cy="3062371"/>
                <a:chOff x="2048564" y="457200"/>
                <a:chExt cx="6368361" cy="10791417"/>
              </a:xfrm>
              <a:solidFill>
                <a:schemeClr val="bg2">
                  <a:lumMod val="60000"/>
                  <a:lumOff val="40000"/>
                  <a:alpha val="18000"/>
                </a:schemeClr>
              </a:solidFill>
            </p:grpSpPr>
            <p:sp>
              <p:nvSpPr>
                <p:cNvPr id="45"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6"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7"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8"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21000"/>
                  </a:schemeClr>
                </a:solidFill>
                <a:ln w="9525">
                  <a:noFill/>
                  <a:round/>
                  <a:headEnd/>
                  <a:tailEnd/>
                </a:ln>
                <a:effectLst>
                  <a:glow rad="50800">
                    <a:schemeClr val="bg2">
                      <a:lumMod val="60000"/>
                      <a:lumOff val="40000"/>
                      <a:alpha val="3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49" name="Freeform 89"/>
                <p:cNvSpPr>
                  <a:spLocks noEditPoints="1"/>
                </p:cNvSpPr>
                <p:nvPr/>
              </p:nvSpPr>
              <p:spPr bwMode="auto">
                <a:xfrm rot="2303669">
                  <a:off x="2048564" y="7997672"/>
                  <a:ext cx="3812097" cy="325094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2" name="Group 134"/>
              <p:cNvGrpSpPr>
                <a:grpSpLocks noChangeAspect="1"/>
              </p:cNvGrpSpPr>
              <p:nvPr/>
            </p:nvGrpSpPr>
            <p:grpSpPr>
              <a:xfrm rot="1992353">
                <a:off x="7040279" y="5528388"/>
                <a:ext cx="986817" cy="1259010"/>
                <a:chOff x="1025626" y="1216025"/>
                <a:chExt cx="3317877" cy="4233024"/>
              </a:xfrm>
              <a:solidFill>
                <a:schemeClr val="bg2">
                  <a:lumMod val="60000"/>
                  <a:lumOff val="40000"/>
                  <a:alpha val="18000"/>
                </a:schemeClr>
              </a:solidFill>
            </p:grpSpPr>
            <p:sp>
              <p:nvSpPr>
                <p:cNvPr id="43"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4" name="Freeform 82"/>
                <p:cNvSpPr>
                  <a:spLocks noEditPoints="1"/>
                </p:cNvSpPr>
                <p:nvPr/>
              </p:nvSpPr>
              <p:spPr bwMode="auto">
                <a:xfrm rot="20200629">
                  <a:off x="1025626" y="2728077"/>
                  <a:ext cx="3317877" cy="272097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tx2">
                    <a:lumMod val="60000"/>
                    <a:lumOff val="40000"/>
                    <a:alpha val="10000"/>
                  </a:schemeClr>
                </a:solidFill>
                <a:ln w="9525">
                  <a:solidFill>
                    <a:schemeClr val="tx2">
                      <a:lumMod val="60000"/>
                      <a:lumOff val="40000"/>
                      <a:alpha val="9000"/>
                    </a:schemeClr>
                  </a:solidFill>
                  <a:round/>
                  <a:headEnd/>
                  <a:tailEnd/>
                </a:ln>
                <a:effectLst>
                  <a:glow rad="63500">
                    <a:schemeClr val="tx2">
                      <a:lumMod val="60000"/>
                      <a:lumOff val="40000"/>
                      <a:alpha val="2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3" name="Group 154"/>
              <p:cNvGrpSpPr>
                <a:grpSpLocks noChangeAspect="1"/>
              </p:cNvGrpSpPr>
              <p:nvPr/>
            </p:nvGrpSpPr>
            <p:grpSpPr>
              <a:xfrm rot="2047758">
                <a:off x="6509445" y="1366517"/>
                <a:ext cx="1457110" cy="1131216"/>
                <a:chOff x="381000" y="3581400"/>
                <a:chExt cx="3435350" cy="2667000"/>
              </a:xfrm>
              <a:solidFill>
                <a:schemeClr val="bg2">
                  <a:lumMod val="60000"/>
                  <a:lumOff val="40000"/>
                  <a:alpha val="18000"/>
                </a:schemeClr>
              </a:solidFill>
            </p:grpSpPr>
            <p:sp>
              <p:nvSpPr>
                <p:cNvPr id="39"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0"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1"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18000"/>
                  </a:schemeClr>
                </a:solidFill>
                <a:ln w="9525">
                  <a:solidFill>
                    <a:schemeClr val="bg2">
                      <a:lumMod val="60000"/>
                      <a:lumOff val="40000"/>
                      <a:alpha val="19000"/>
                    </a:schemeClr>
                  </a:solidFill>
                  <a:round/>
                  <a:headEnd/>
                  <a:tailEnd/>
                </a:ln>
                <a:effectLst>
                  <a:glow rad="63500">
                    <a:schemeClr val="bg2">
                      <a:lumMod val="60000"/>
                      <a:lumOff val="40000"/>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 name="Group 164"/>
              <p:cNvGrpSpPr>
                <a:grpSpLocks noChangeAspect="1"/>
              </p:cNvGrpSpPr>
              <p:nvPr/>
            </p:nvGrpSpPr>
            <p:grpSpPr>
              <a:xfrm rot="20120039">
                <a:off x="8188924" y="3823923"/>
                <a:ext cx="960037" cy="745321"/>
                <a:chOff x="381000" y="3581400"/>
                <a:chExt cx="3435350" cy="2667000"/>
              </a:xfrm>
              <a:solidFill>
                <a:schemeClr val="bg2">
                  <a:lumMod val="60000"/>
                  <a:lumOff val="40000"/>
                  <a:alpha val="18000"/>
                </a:schemeClr>
              </a:solidFill>
            </p:grpSpPr>
            <p:sp>
              <p:nvSpPr>
                <p:cNvPr id="35"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6"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7"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8" name="Freeform 75"/>
                <p:cNvSpPr>
                  <a:spLocks noEditPoints="1"/>
                </p:cNvSpPr>
                <p:nvPr/>
              </p:nvSpPr>
              <p:spPr bwMode="auto">
                <a:xfrm rot="813286">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5" name="Group 48"/>
              <p:cNvGrpSpPr>
                <a:grpSpLocks noChangeAspect="1"/>
              </p:cNvGrpSpPr>
              <p:nvPr/>
            </p:nvGrpSpPr>
            <p:grpSpPr>
              <a:xfrm>
                <a:off x="2" y="685789"/>
                <a:ext cx="1312805" cy="1509325"/>
                <a:chOff x="1447800" y="3114675"/>
                <a:chExt cx="1836489" cy="2111412"/>
              </a:xfrm>
              <a:solidFill>
                <a:schemeClr val="bg2">
                  <a:lumMod val="50000"/>
                  <a:lumOff val="50000"/>
                  <a:alpha val="18000"/>
                </a:schemeClr>
              </a:solidFill>
            </p:grpSpPr>
            <p:sp>
              <p:nvSpPr>
                <p:cNvPr id="31" name="Freeform 42"/>
                <p:cNvSpPr>
                  <a:spLocks/>
                </p:cNvSpPr>
                <p:nvPr/>
              </p:nvSpPr>
              <p:spPr bwMode="auto">
                <a:xfrm>
                  <a:off x="1990725" y="4175125"/>
                  <a:ext cx="498475" cy="269875"/>
                </a:xfrm>
                <a:custGeom>
                  <a:avLst/>
                  <a:gdLst>
                    <a:gd name="T0" fmla="*/ 314 w 314"/>
                    <a:gd name="T1" fmla="*/ 170 h 170"/>
                    <a:gd name="T2" fmla="*/ 314 w 314"/>
                    <a:gd name="T3" fmla="*/ 170 h 170"/>
                    <a:gd name="T4" fmla="*/ 314 w 314"/>
                    <a:gd name="T5" fmla="*/ 168 h 170"/>
                    <a:gd name="T6" fmla="*/ 314 w 314"/>
                    <a:gd name="T7" fmla="*/ 166 h 170"/>
                    <a:gd name="T8" fmla="*/ 314 w 314"/>
                    <a:gd name="T9" fmla="*/ 166 h 170"/>
                    <a:gd name="T10" fmla="*/ 300 w 314"/>
                    <a:gd name="T11" fmla="*/ 158 h 170"/>
                    <a:gd name="T12" fmla="*/ 58 w 314"/>
                    <a:gd name="T13" fmla="*/ 22 h 170"/>
                    <a:gd name="T14" fmla="*/ 58 w 314"/>
                    <a:gd name="T15" fmla="*/ 22 h 170"/>
                    <a:gd name="T16" fmla="*/ 34 w 314"/>
                    <a:gd name="T17" fmla="*/ 8 h 170"/>
                    <a:gd name="T18" fmla="*/ 34 w 314"/>
                    <a:gd name="T19" fmla="*/ 8 h 170"/>
                    <a:gd name="T20" fmla="*/ 22 w 314"/>
                    <a:gd name="T21" fmla="*/ 2 h 170"/>
                    <a:gd name="T22" fmla="*/ 8 w 314"/>
                    <a:gd name="T23" fmla="*/ 0 h 170"/>
                    <a:gd name="T24" fmla="*/ 8 w 314"/>
                    <a:gd name="T25" fmla="*/ 0 h 170"/>
                    <a:gd name="T26" fmla="*/ 4 w 314"/>
                    <a:gd name="T27" fmla="*/ 0 h 170"/>
                    <a:gd name="T28" fmla="*/ 2 w 314"/>
                    <a:gd name="T29" fmla="*/ 2 h 170"/>
                    <a:gd name="T30" fmla="*/ 0 w 314"/>
                    <a:gd name="T31" fmla="*/ 4 h 170"/>
                    <a:gd name="T32" fmla="*/ 2 w 314"/>
                    <a:gd name="T33" fmla="*/ 6 h 170"/>
                    <a:gd name="T34" fmla="*/ 2 w 314"/>
                    <a:gd name="T35" fmla="*/ 6 h 170"/>
                    <a:gd name="T36" fmla="*/ 8 w 314"/>
                    <a:gd name="T37" fmla="*/ 12 h 170"/>
                    <a:gd name="T38" fmla="*/ 16 w 314"/>
                    <a:gd name="T39" fmla="*/ 14 h 170"/>
                    <a:gd name="T40" fmla="*/ 16 w 314"/>
                    <a:gd name="T41" fmla="*/ 14 h 170"/>
                    <a:gd name="T42" fmla="*/ 28 w 314"/>
                    <a:gd name="T43" fmla="*/ 18 h 170"/>
                    <a:gd name="T44" fmla="*/ 40 w 314"/>
                    <a:gd name="T45" fmla="*/ 24 h 170"/>
                    <a:gd name="T46" fmla="*/ 298 w 314"/>
                    <a:gd name="T47" fmla="*/ 162 h 170"/>
                    <a:gd name="T48" fmla="*/ 298 w 314"/>
                    <a:gd name="T49" fmla="*/ 162 h 170"/>
                    <a:gd name="T50" fmla="*/ 308 w 314"/>
                    <a:gd name="T51" fmla="*/ 168 h 170"/>
                    <a:gd name="T52" fmla="*/ 314 w 314"/>
                    <a:gd name="T53" fmla="*/ 170 h 170"/>
                    <a:gd name="T54" fmla="*/ 314 w 314"/>
                    <a:gd name="T55"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4" h="170">
                      <a:moveTo>
                        <a:pt x="314" y="170"/>
                      </a:moveTo>
                      <a:lnTo>
                        <a:pt x="314" y="170"/>
                      </a:lnTo>
                      <a:lnTo>
                        <a:pt x="314" y="168"/>
                      </a:lnTo>
                      <a:lnTo>
                        <a:pt x="314" y="166"/>
                      </a:lnTo>
                      <a:lnTo>
                        <a:pt x="314" y="166"/>
                      </a:lnTo>
                      <a:lnTo>
                        <a:pt x="300" y="158"/>
                      </a:lnTo>
                      <a:lnTo>
                        <a:pt x="58" y="22"/>
                      </a:lnTo>
                      <a:lnTo>
                        <a:pt x="58" y="22"/>
                      </a:lnTo>
                      <a:lnTo>
                        <a:pt x="34" y="8"/>
                      </a:lnTo>
                      <a:lnTo>
                        <a:pt x="34" y="8"/>
                      </a:lnTo>
                      <a:lnTo>
                        <a:pt x="22" y="2"/>
                      </a:lnTo>
                      <a:lnTo>
                        <a:pt x="8" y="0"/>
                      </a:lnTo>
                      <a:lnTo>
                        <a:pt x="8" y="0"/>
                      </a:lnTo>
                      <a:lnTo>
                        <a:pt x="4" y="0"/>
                      </a:lnTo>
                      <a:lnTo>
                        <a:pt x="2" y="2"/>
                      </a:lnTo>
                      <a:lnTo>
                        <a:pt x="0" y="4"/>
                      </a:lnTo>
                      <a:lnTo>
                        <a:pt x="2" y="6"/>
                      </a:lnTo>
                      <a:lnTo>
                        <a:pt x="2" y="6"/>
                      </a:lnTo>
                      <a:lnTo>
                        <a:pt x="8" y="12"/>
                      </a:lnTo>
                      <a:lnTo>
                        <a:pt x="16" y="14"/>
                      </a:lnTo>
                      <a:lnTo>
                        <a:pt x="16" y="14"/>
                      </a:lnTo>
                      <a:lnTo>
                        <a:pt x="28" y="18"/>
                      </a:lnTo>
                      <a:lnTo>
                        <a:pt x="40" y="24"/>
                      </a:lnTo>
                      <a:lnTo>
                        <a:pt x="298" y="162"/>
                      </a:lnTo>
                      <a:lnTo>
                        <a:pt x="298" y="162"/>
                      </a:lnTo>
                      <a:lnTo>
                        <a:pt x="308" y="168"/>
                      </a:lnTo>
                      <a:lnTo>
                        <a:pt x="314" y="170"/>
                      </a:lnTo>
                      <a:lnTo>
                        <a:pt x="314"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Freeform 43"/>
                <p:cNvSpPr>
                  <a:spLocks/>
                </p:cNvSpPr>
                <p:nvPr/>
              </p:nvSpPr>
              <p:spPr bwMode="auto">
                <a:xfrm>
                  <a:off x="2498725" y="44513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 name="Freeform 44"/>
                <p:cNvSpPr>
                  <a:spLocks/>
                </p:cNvSpPr>
                <p:nvPr/>
              </p:nvSpPr>
              <p:spPr bwMode="auto">
                <a:xfrm>
                  <a:off x="2511425" y="3870325"/>
                  <a:ext cx="60325" cy="561975"/>
                </a:xfrm>
                <a:custGeom>
                  <a:avLst/>
                  <a:gdLst>
                    <a:gd name="T0" fmla="*/ 2 w 38"/>
                    <a:gd name="T1" fmla="*/ 352 h 354"/>
                    <a:gd name="T2" fmla="*/ 2 w 38"/>
                    <a:gd name="T3" fmla="*/ 352 h 354"/>
                    <a:gd name="T4" fmla="*/ 4 w 38"/>
                    <a:gd name="T5" fmla="*/ 346 h 354"/>
                    <a:gd name="T6" fmla="*/ 6 w 38"/>
                    <a:gd name="T7" fmla="*/ 336 h 354"/>
                    <a:gd name="T8" fmla="*/ 32 w 38"/>
                    <a:gd name="T9" fmla="*/ 44 h 354"/>
                    <a:gd name="T10" fmla="*/ 32 w 38"/>
                    <a:gd name="T11" fmla="*/ 44 h 354"/>
                    <a:gd name="T12" fmla="*/ 34 w 38"/>
                    <a:gd name="T13" fmla="*/ 30 h 354"/>
                    <a:gd name="T14" fmla="*/ 36 w 38"/>
                    <a:gd name="T15" fmla="*/ 20 h 354"/>
                    <a:gd name="T16" fmla="*/ 36 w 38"/>
                    <a:gd name="T17" fmla="*/ 20 h 354"/>
                    <a:gd name="T18" fmla="*/ 38 w 38"/>
                    <a:gd name="T19" fmla="*/ 10 h 354"/>
                    <a:gd name="T20" fmla="*/ 38 w 38"/>
                    <a:gd name="T21" fmla="*/ 2 h 354"/>
                    <a:gd name="T22" fmla="*/ 38 w 38"/>
                    <a:gd name="T23" fmla="*/ 2 h 354"/>
                    <a:gd name="T24" fmla="*/ 36 w 38"/>
                    <a:gd name="T25" fmla="*/ 0 h 354"/>
                    <a:gd name="T26" fmla="*/ 34 w 38"/>
                    <a:gd name="T27" fmla="*/ 0 h 354"/>
                    <a:gd name="T28" fmla="*/ 32 w 38"/>
                    <a:gd name="T29" fmla="*/ 0 h 354"/>
                    <a:gd name="T30" fmla="*/ 28 w 38"/>
                    <a:gd name="T31" fmla="*/ 4 h 354"/>
                    <a:gd name="T32" fmla="*/ 28 w 38"/>
                    <a:gd name="T33" fmla="*/ 4 h 354"/>
                    <a:gd name="T34" fmla="*/ 24 w 38"/>
                    <a:gd name="T35" fmla="*/ 16 h 354"/>
                    <a:gd name="T36" fmla="*/ 22 w 38"/>
                    <a:gd name="T37" fmla="*/ 30 h 354"/>
                    <a:gd name="T38" fmla="*/ 22 w 38"/>
                    <a:gd name="T39" fmla="*/ 30 h 354"/>
                    <a:gd name="T40" fmla="*/ 20 w 38"/>
                    <a:gd name="T41" fmla="*/ 58 h 354"/>
                    <a:gd name="T42" fmla="*/ 0 w 38"/>
                    <a:gd name="T43" fmla="*/ 334 h 354"/>
                    <a:gd name="T44" fmla="*/ 0 w 38"/>
                    <a:gd name="T45" fmla="*/ 334 h 354"/>
                    <a:gd name="T46" fmla="*/ 0 w 38"/>
                    <a:gd name="T47" fmla="*/ 352 h 354"/>
                    <a:gd name="T48" fmla="*/ 0 w 38"/>
                    <a:gd name="T49" fmla="*/ 352 h 354"/>
                    <a:gd name="T50" fmla="*/ 0 w 38"/>
                    <a:gd name="T51" fmla="*/ 354 h 354"/>
                    <a:gd name="T52" fmla="*/ 0 w 38"/>
                    <a:gd name="T53" fmla="*/ 354 h 354"/>
                    <a:gd name="T54" fmla="*/ 2 w 38"/>
                    <a:gd name="T55" fmla="*/ 352 h 354"/>
                    <a:gd name="T56" fmla="*/ 2 w 38"/>
                    <a:gd name="T57" fmla="*/ 352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8" h="354">
                      <a:moveTo>
                        <a:pt x="2" y="352"/>
                      </a:moveTo>
                      <a:lnTo>
                        <a:pt x="2" y="352"/>
                      </a:lnTo>
                      <a:lnTo>
                        <a:pt x="4" y="346"/>
                      </a:lnTo>
                      <a:lnTo>
                        <a:pt x="6" y="336"/>
                      </a:lnTo>
                      <a:lnTo>
                        <a:pt x="32" y="44"/>
                      </a:lnTo>
                      <a:lnTo>
                        <a:pt x="32" y="44"/>
                      </a:lnTo>
                      <a:lnTo>
                        <a:pt x="34" y="30"/>
                      </a:lnTo>
                      <a:lnTo>
                        <a:pt x="36" y="20"/>
                      </a:lnTo>
                      <a:lnTo>
                        <a:pt x="36" y="20"/>
                      </a:lnTo>
                      <a:lnTo>
                        <a:pt x="38" y="10"/>
                      </a:lnTo>
                      <a:lnTo>
                        <a:pt x="38" y="2"/>
                      </a:lnTo>
                      <a:lnTo>
                        <a:pt x="38" y="2"/>
                      </a:lnTo>
                      <a:lnTo>
                        <a:pt x="36" y="0"/>
                      </a:lnTo>
                      <a:lnTo>
                        <a:pt x="34" y="0"/>
                      </a:lnTo>
                      <a:lnTo>
                        <a:pt x="32" y="0"/>
                      </a:lnTo>
                      <a:lnTo>
                        <a:pt x="28" y="4"/>
                      </a:lnTo>
                      <a:lnTo>
                        <a:pt x="28" y="4"/>
                      </a:lnTo>
                      <a:lnTo>
                        <a:pt x="24" y="16"/>
                      </a:lnTo>
                      <a:lnTo>
                        <a:pt x="22" y="30"/>
                      </a:lnTo>
                      <a:lnTo>
                        <a:pt x="22" y="30"/>
                      </a:lnTo>
                      <a:lnTo>
                        <a:pt x="20" y="58"/>
                      </a:lnTo>
                      <a:lnTo>
                        <a:pt x="0" y="334"/>
                      </a:lnTo>
                      <a:lnTo>
                        <a:pt x="0" y="334"/>
                      </a:lnTo>
                      <a:lnTo>
                        <a:pt x="0" y="352"/>
                      </a:lnTo>
                      <a:lnTo>
                        <a:pt x="0" y="352"/>
                      </a:lnTo>
                      <a:lnTo>
                        <a:pt x="0" y="354"/>
                      </a:lnTo>
                      <a:lnTo>
                        <a:pt x="0" y="354"/>
                      </a:lnTo>
                      <a:lnTo>
                        <a:pt x="2" y="352"/>
                      </a:lnTo>
                      <a:lnTo>
                        <a:pt x="2" y="3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Freeform 45"/>
                <p:cNvSpPr>
                  <a:spLocks noEditPoints="1"/>
                </p:cNvSpPr>
                <p:nvPr/>
              </p:nvSpPr>
              <p:spPr bwMode="auto">
                <a:xfrm>
                  <a:off x="1447800" y="3114675"/>
                  <a:ext cx="1836489" cy="2111412"/>
                </a:xfrm>
                <a:custGeom>
                  <a:avLst/>
                  <a:gdLst>
                    <a:gd name="T0" fmla="*/ 1324 w 1336"/>
                    <a:gd name="T1" fmla="*/ 968 h 1536"/>
                    <a:gd name="T2" fmla="*/ 1306 w 1336"/>
                    <a:gd name="T3" fmla="*/ 886 h 1536"/>
                    <a:gd name="T4" fmla="*/ 1268 w 1336"/>
                    <a:gd name="T5" fmla="*/ 846 h 1536"/>
                    <a:gd name="T6" fmla="*/ 1108 w 1336"/>
                    <a:gd name="T7" fmla="*/ 788 h 1536"/>
                    <a:gd name="T8" fmla="*/ 1220 w 1336"/>
                    <a:gd name="T9" fmla="*/ 664 h 1536"/>
                    <a:gd name="T10" fmla="*/ 1246 w 1336"/>
                    <a:gd name="T11" fmla="*/ 442 h 1536"/>
                    <a:gd name="T12" fmla="*/ 1102 w 1336"/>
                    <a:gd name="T13" fmla="*/ 20 h 1536"/>
                    <a:gd name="T14" fmla="*/ 1084 w 1336"/>
                    <a:gd name="T15" fmla="*/ 0 h 1536"/>
                    <a:gd name="T16" fmla="*/ 1000 w 1336"/>
                    <a:gd name="T17" fmla="*/ 18 h 1536"/>
                    <a:gd name="T18" fmla="*/ 740 w 1336"/>
                    <a:gd name="T19" fmla="*/ 628 h 1536"/>
                    <a:gd name="T20" fmla="*/ 728 w 1336"/>
                    <a:gd name="T21" fmla="*/ 864 h 1536"/>
                    <a:gd name="T22" fmla="*/ 708 w 1336"/>
                    <a:gd name="T23" fmla="*/ 844 h 1536"/>
                    <a:gd name="T24" fmla="*/ 688 w 1336"/>
                    <a:gd name="T25" fmla="*/ 826 h 1536"/>
                    <a:gd name="T26" fmla="*/ 674 w 1336"/>
                    <a:gd name="T27" fmla="*/ 828 h 1536"/>
                    <a:gd name="T28" fmla="*/ 662 w 1336"/>
                    <a:gd name="T29" fmla="*/ 828 h 1536"/>
                    <a:gd name="T30" fmla="*/ 650 w 1336"/>
                    <a:gd name="T31" fmla="*/ 840 h 1536"/>
                    <a:gd name="T32" fmla="*/ 650 w 1336"/>
                    <a:gd name="T33" fmla="*/ 846 h 1536"/>
                    <a:gd name="T34" fmla="*/ 642 w 1336"/>
                    <a:gd name="T35" fmla="*/ 870 h 1536"/>
                    <a:gd name="T36" fmla="*/ 650 w 1336"/>
                    <a:gd name="T37" fmla="*/ 904 h 1536"/>
                    <a:gd name="T38" fmla="*/ 158 w 1336"/>
                    <a:gd name="T39" fmla="*/ 670 h 1536"/>
                    <a:gd name="T40" fmla="*/ 44 w 1336"/>
                    <a:gd name="T41" fmla="*/ 1130 h 1536"/>
                    <a:gd name="T42" fmla="*/ 258 w 1336"/>
                    <a:gd name="T43" fmla="*/ 1190 h 1536"/>
                    <a:gd name="T44" fmla="*/ 380 w 1336"/>
                    <a:gd name="T45" fmla="*/ 1180 h 1536"/>
                    <a:gd name="T46" fmla="*/ 340 w 1336"/>
                    <a:gd name="T47" fmla="*/ 1346 h 1536"/>
                    <a:gd name="T48" fmla="*/ 354 w 1336"/>
                    <a:gd name="T49" fmla="*/ 1398 h 1536"/>
                    <a:gd name="T50" fmla="*/ 438 w 1336"/>
                    <a:gd name="T51" fmla="*/ 1488 h 1536"/>
                    <a:gd name="T52" fmla="*/ 464 w 1336"/>
                    <a:gd name="T53" fmla="*/ 1502 h 1536"/>
                    <a:gd name="T54" fmla="*/ 498 w 1336"/>
                    <a:gd name="T55" fmla="*/ 1504 h 1536"/>
                    <a:gd name="T56" fmla="*/ 524 w 1336"/>
                    <a:gd name="T57" fmla="*/ 1520 h 1536"/>
                    <a:gd name="T58" fmla="*/ 562 w 1336"/>
                    <a:gd name="T59" fmla="*/ 1520 h 1536"/>
                    <a:gd name="T60" fmla="*/ 594 w 1336"/>
                    <a:gd name="T61" fmla="*/ 1526 h 1536"/>
                    <a:gd name="T62" fmla="*/ 634 w 1336"/>
                    <a:gd name="T63" fmla="*/ 1530 h 1536"/>
                    <a:gd name="T64" fmla="*/ 712 w 1336"/>
                    <a:gd name="T65" fmla="*/ 1536 h 1536"/>
                    <a:gd name="T66" fmla="*/ 738 w 1336"/>
                    <a:gd name="T67" fmla="*/ 1514 h 1536"/>
                    <a:gd name="T68" fmla="*/ 758 w 1336"/>
                    <a:gd name="T69" fmla="*/ 1500 h 1536"/>
                    <a:gd name="T70" fmla="*/ 792 w 1336"/>
                    <a:gd name="T71" fmla="*/ 1420 h 1536"/>
                    <a:gd name="T72" fmla="*/ 790 w 1336"/>
                    <a:gd name="T73" fmla="*/ 1286 h 1536"/>
                    <a:gd name="T74" fmla="*/ 746 w 1336"/>
                    <a:gd name="T75" fmla="*/ 1062 h 1536"/>
                    <a:gd name="T76" fmla="*/ 812 w 1336"/>
                    <a:gd name="T77" fmla="*/ 1210 h 1536"/>
                    <a:gd name="T78" fmla="*/ 850 w 1336"/>
                    <a:gd name="T79" fmla="*/ 1282 h 1536"/>
                    <a:gd name="T80" fmla="*/ 938 w 1336"/>
                    <a:gd name="T81" fmla="*/ 1348 h 1536"/>
                    <a:gd name="T82" fmla="*/ 932 w 1336"/>
                    <a:gd name="T83" fmla="*/ 1238 h 1536"/>
                    <a:gd name="T84" fmla="*/ 892 w 1336"/>
                    <a:gd name="T85" fmla="*/ 1166 h 1536"/>
                    <a:gd name="T86" fmla="*/ 804 w 1336"/>
                    <a:gd name="T87" fmla="*/ 1030 h 1536"/>
                    <a:gd name="T88" fmla="*/ 884 w 1336"/>
                    <a:gd name="T89" fmla="*/ 1104 h 1536"/>
                    <a:gd name="T90" fmla="*/ 1036 w 1336"/>
                    <a:gd name="T91" fmla="*/ 1238 h 1536"/>
                    <a:gd name="T92" fmla="*/ 1138 w 1336"/>
                    <a:gd name="T93" fmla="*/ 1282 h 1536"/>
                    <a:gd name="T94" fmla="*/ 1174 w 1336"/>
                    <a:gd name="T95" fmla="*/ 1274 h 1536"/>
                    <a:gd name="T96" fmla="*/ 1196 w 1336"/>
                    <a:gd name="T97" fmla="*/ 1272 h 1536"/>
                    <a:gd name="T98" fmla="*/ 1244 w 1336"/>
                    <a:gd name="T99" fmla="*/ 1216 h 1536"/>
                    <a:gd name="T100" fmla="*/ 1268 w 1336"/>
                    <a:gd name="T101" fmla="*/ 1184 h 1536"/>
                    <a:gd name="T102" fmla="*/ 1282 w 1336"/>
                    <a:gd name="T103" fmla="*/ 1144 h 1536"/>
                    <a:gd name="T104" fmla="*/ 1296 w 1336"/>
                    <a:gd name="T105" fmla="*/ 1124 h 1536"/>
                    <a:gd name="T106" fmla="*/ 1314 w 1336"/>
                    <a:gd name="T107" fmla="*/ 1078 h 1536"/>
                    <a:gd name="T108" fmla="*/ 1316 w 1336"/>
                    <a:gd name="T109" fmla="*/ 1054 h 1536"/>
                    <a:gd name="T110" fmla="*/ 1336 w 1336"/>
                    <a:gd name="T111" fmla="*/ 1020 h 1536"/>
                    <a:gd name="T112" fmla="*/ 662 w 1336"/>
                    <a:gd name="T113" fmla="*/ 842 h 1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36" h="1536">
                      <a:moveTo>
                        <a:pt x="1336" y="1020"/>
                      </a:moveTo>
                      <a:lnTo>
                        <a:pt x="1336" y="1012"/>
                      </a:lnTo>
                      <a:lnTo>
                        <a:pt x="1336" y="1012"/>
                      </a:lnTo>
                      <a:lnTo>
                        <a:pt x="1334" y="1006"/>
                      </a:lnTo>
                      <a:lnTo>
                        <a:pt x="1324" y="968"/>
                      </a:lnTo>
                      <a:lnTo>
                        <a:pt x="1326" y="934"/>
                      </a:lnTo>
                      <a:lnTo>
                        <a:pt x="1312" y="908"/>
                      </a:lnTo>
                      <a:lnTo>
                        <a:pt x="1312" y="908"/>
                      </a:lnTo>
                      <a:lnTo>
                        <a:pt x="1308" y="896"/>
                      </a:lnTo>
                      <a:lnTo>
                        <a:pt x="1306" y="886"/>
                      </a:lnTo>
                      <a:lnTo>
                        <a:pt x="1300" y="876"/>
                      </a:lnTo>
                      <a:lnTo>
                        <a:pt x="1300" y="876"/>
                      </a:lnTo>
                      <a:lnTo>
                        <a:pt x="1292" y="868"/>
                      </a:lnTo>
                      <a:lnTo>
                        <a:pt x="1282" y="858"/>
                      </a:lnTo>
                      <a:lnTo>
                        <a:pt x="1268" y="846"/>
                      </a:lnTo>
                      <a:lnTo>
                        <a:pt x="1194" y="804"/>
                      </a:lnTo>
                      <a:lnTo>
                        <a:pt x="1194" y="804"/>
                      </a:lnTo>
                      <a:lnTo>
                        <a:pt x="1124" y="788"/>
                      </a:lnTo>
                      <a:lnTo>
                        <a:pt x="1124" y="788"/>
                      </a:lnTo>
                      <a:lnTo>
                        <a:pt x="1108" y="788"/>
                      </a:lnTo>
                      <a:lnTo>
                        <a:pt x="1082" y="790"/>
                      </a:lnTo>
                      <a:lnTo>
                        <a:pt x="1020" y="800"/>
                      </a:lnTo>
                      <a:lnTo>
                        <a:pt x="1148" y="718"/>
                      </a:lnTo>
                      <a:lnTo>
                        <a:pt x="1184" y="692"/>
                      </a:lnTo>
                      <a:lnTo>
                        <a:pt x="1220" y="664"/>
                      </a:lnTo>
                      <a:lnTo>
                        <a:pt x="1240" y="634"/>
                      </a:lnTo>
                      <a:lnTo>
                        <a:pt x="1254" y="592"/>
                      </a:lnTo>
                      <a:lnTo>
                        <a:pt x="1258" y="536"/>
                      </a:lnTo>
                      <a:lnTo>
                        <a:pt x="1252" y="478"/>
                      </a:lnTo>
                      <a:lnTo>
                        <a:pt x="1246" y="442"/>
                      </a:lnTo>
                      <a:lnTo>
                        <a:pt x="1214" y="344"/>
                      </a:lnTo>
                      <a:lnTo>
                        <a:pt x="1198" y="280"/>
                      </a:lnTo>
                      <a:lnTo>
                        <a:pt x="1150" y="122"/>
                      </a:lnTo>
                      <a:lnTo>
                        <a:pt x="1118" y="46"/>
                      </a:lnTo>
                      <a:lnTo>
                        <a:pt x="1102" y="20"/>
                      </a:lnTo>
                      <a:lnTo>
                        <a:pt x="1102" y="20"/>
                      </a:lnTo>
                      <a:lnTo>
                        <a:pt x="1102" y="18"/>
                      </a:lnTo>
                      <a:lnTo>
                        <a:pt x="1100" y="12"/>
                      </a:lnTo>
                      <a:lnTo>
                        <a:pt x="1094" y="6"/>
                      </a:lnTo>
                      <a:lnTo>
                        <a:pt x="1084" y="0"/>
                      </a:lnTo>
                      <a:lnTo>
                        <a:pt x="1044" y="0"/>
                      </a:lnTo>
                      <a:lnTo>
                        <a:pt x="1044" y="0"/>
                      </a:lnTo>
                      <a:lnTo>
                        <a:pt x="1028" y="6"/>
                      </a:lnTo>
                      <a:lnTo>
                        <a:pt x="1014" y="12"/>
                      </a:lnTo>
                      <a:lnTo>
                        <a:pt x="1000" y="18"/>
                      </a:lnTo>
                      <a:lnTo>
                        <a:pt x="930" y="90"/>
                      </a:lnTo>
                      <a:lnTo>
                        <a:pt x="860" y="190"/>
                      </a:lnTo>
                      <a:lnTo>
                        <a:pt x="806" y="322"/>
                      </a:lnTo>
                      <a:lnTo>
                        <a:pt x="772" y="442"/>
                      </a:lnTo>
                      <a:lnTo>
                        <a:pt x="740" y="628"/>
                      </a:lnTo>
                      <a:lnTo>
                        <a:pt x="732" y="758"/>
                      </a:lnTo>
                      <a:lnTo>
                        <a:pt x="730" y="842"/>
                      </a:lnTo>
                      <a:lnTo>
                        <a:pt x="730" y="870"/>
                      </a:lnTo>
                      <a:lnTo>
                        <a:pt x="730" y="870"/>
                      </a:lnTo>
                      <a:lnTo>
                        <a:pt x="728" y="864"/>
                      </a:lnTo>
                      <a:lnTo>
                        <a:pt x="728" y="864"/>
                      </a:lnTo>
                      <a:lnTo>
                        <a:pt x="720" y="858"/>
                      </a:lnTo>
                      <a:lnTo>
                        <a:pt x="708" y="850"/>
                      </a:lnTo>
                      <a:lnTo>
                        <a:pt x="708" y="850"/>
                      </a:lnTo>
                      <a:lnTo>
                        <a:pt x="708" y="844"/>
                      </a:lnTo>
                      <a:lnTo>
                        <a:pt x="706" y="836"/>
                      </a:lnTo>
                      <a:lnTo>
                        <a:pt x="706" y="836"/>
                      </a:lnTo>
                      <a:lnTo>
                        <a:pt x="702" y="830"/>
                      </a:lnTo>
                      <a:lnTo>
                        <a:pt x="696" y="828"/>
                      </a:lnTo>
                      <a:lnTo>
                        <a:pt x="688" y="826"/>
                      </a:lnTo>
                      <a:lnTo>
                        <a:pt x="680" y="828"/>
                      </a:lnTo>
                      <a:lnTo>
                        <a:pt x="680" y="828"/>
                      </a:lnTo>
                      <a:lnTo>
                        <a:pt x="678" y="830"/>
                      </a:lnTo>
                      <a:lnTo>
                        <a:pt x="678" y="824"/>
                      </a:lnTo>
                      <a:lnTo>
                        <a:pt x="674" y="828"/>
                      </a:lnTo>
                      <a:lnTo>
                        <a:pt x="670" y="830"/>
                      </a:lnTo>
                      <a:lnTo>
                        <a:pt x="670" y="830"/>
                      </a:lnTo>
                      <a:lnTo>
                        <a:pt x="664" y="828"/>
                      </a:lnTo>
                      <a:lnTo>
                        <a:pt x="664" y="828"/>
                      </a:lnTo>
                      <a:lnTo>
                        <a:pt x="662" y="828"/>
                      </a:lnTo>
                      <a:lnTo>
                        <a:pt x="660" y="832"/>
                      </a:lnTo>
                      <a:lnTo>
                        <a:pt x="656" y="834"/>
                      </a:lnTo>
                      <a:lnTo>
                        <a:pt x="658" y="836"/>
                      </a:lnTo>
                      <a:lnTo>
                        <a:pt x="654" y="838"/>
                      </a:lnTo>
                      <a:lnTo>
                        <a:pt x="650" y="840"/>
                      </a:lnTo>
                      <a:lnTo>
                        <a:pt x="656" y="842"/>
                      </a:lnTo>
                      <a:lnTo>
                        <a:pt x="656" y="844"/>
                      </a:lnTo>
                      <a:lnTo>
                        <a:pt x="656" y="844"/>
                      </a:lnTo>
                      <a:lnTo>
                        <a:pt x="650" y="846"/>
                      </a:lnTo>
                      <a:lnTo>
                        <a:pt x="650" y="846"/>
                      </a:lnTo>
                      <a:lnTo>
                        <a:pt x="644" y="850"/>
                      </a:lnTo>
                      <a:lnTo>
                        <a:pt x="640" y="856"/>
                      </a:lnTo>
                      <a:lnTo>
                        <a:pt x="640" y="864"/>
                      </a:lnTo>
                      <a:lnTo>
                        <a:pt x="642" y="870"/>
                      </a:lnTo>
                      <a:lnTo>
                        <a:pt x="642" y="870"/>
                      </a:lnTo>
                      <a:lnTo>
                        <a:pt x="646" y="876"/>
                      </a:lnTo>
                      <a:lnTo>
                        <a:pt x="650" y="878"/>
                      </a:lnTo>
                      <a:lnTo>
                        <a:pt x="650" y="878"/>
                      </a:lnTo>
                      <a:lnTo>
                        <a:pt x="648" y="894"/>
                      </a:lnTo>
                      <a:lnTo>
                        <a:pt x="650" y="904"/>
                      </a:lnTo>
                      <a:lnTo>
                        <a:pt x="634" y="894"/>
                      </a:lnTo>
                      <a:lnTo>
                        <a:pt x="562" y="848"/>
                      </a:lnTo>
                      <a:lnTo>
                        <a:pt x="450" y="784"/>
                      </a:lnTo>
                      <a:lnTo>
                        <a:pt x="276" y="708"/>
                      </a:lnTo>
                      <a:lnTo>
                        <a:pt x="158" y="670"/>
                      </a:lnTo>
                      <a:lnTo>
                        <a:pt x="18" y="644"/>
                      </a:lnTo>
                      <a:lnTo>
                        <a:pt x="0" y="644"/>
                      </a:lnTo>
                      <a:lnTo>
                        <a:pt x="0" y="1084"/>
                      </a:lnTo>
                      <a:lnTo>
                        <a:pt x="16" y="1104"/>
                      </a:lnTo>
                      <a:lnTo>
                        <a:pt x="44" y="1130"/>
                      </a:lnTo>
                      <a:lnTo>
                        <a:pt x="88" y="1166"/>
                      </a:lnTo>
                      <a:lnTo>
                        <a:pt x="138" y="1194"/>
                      </a:lnTo>
                      <a:lnTo>
                        <a:pt x="180" y="1206"/>
                      </a:lnTo>
                      <a:lnTo>
                        <a:pt x="216" y="1206"/>
                      </a:lnTo>
                      <a:lnTo>
                        <a:pt x="258" y="1190"/>
                      </a:lnTo>
                      <a:lnTo>
                        <a:pt x="300" y="1174"/>
                      </a:lnTo>
                      <a:lnTo>
                        <a:pt x="440" y="1114"/>
                      </a:lnTo>
                      <a:lnTo>
                        <a:pt x="440" y="1114"/>
                      </a:lnTo>
                      <a:lnTo>
                        <a:pt x="396" y="1160"/>
                      </a:lnTo>
                      <a:lnTo>
                        <a:pt x="380" y="1180"/>
                      </a:lnTo>
                      <a:lnTo>
                        <a:pt x="372" y="1192"/>
                      </a:lnTo>
                      <a:lnTo>
                        <a:pt x="372" y="1192"/>
                      </a:lnTo>
                      <a:lnTo>
                        <a:pt x="348" y="1260"/>
                      </a:lnTo>
                      <a:lnTo>
                        <a:pt x="340" y="1346"/>
                      </a:lnTo>
                      <a:lnTo>
                        <a:pt x="340" y="1346"/>
                      </a:lnTo>
                      <a:lnTo>
                        <a:pt x="344" y="1364"/>
                      </a:lnTo>
                      <a:lnTo>
                        <a:pt x="346" y="1378"/>
                      </a:lnTo>
                      <a:lnTo>
                        <a:pt x="348" y="1390"/>
                      </a:lnTo>
                      <a:lnTo>
                        <a:pt x="348" y="1390"/>
                      </a:lnTo>
                      <a:lnTo>
                        <a:pt x="354" y="1398"/>
                      </a:lnTo>
                      <a:lnTo>
                        <a:pt x="360" y="1406"/>
                      </a:lnTo>
                      <a:lnTo>
                        <a:pt x="368" y="1416"/>
                      </a:lnTo>
                      <a:lnTo>
                        <a:pt x="382" y="1444"/>
                      </a:lnTo>
                      <a:lnTo>
                        <a:pt x="412" y="1460"/>
                      </a:lnTo>
                      <a:lnTo>
                        <a:pt x="438" y="1488"/>
                      </a:lnTo>
                      <a:lnTo>
                        <a:pt x="438" y="1488"/>
                      </a:lnTo>
                      <a:lnTo>
                        <a:pt x="440" y="1492"/>
                      </a:lnTo>
                      <a:lnTo>
                        <a:pt x="446" y="1496"/>
                      </a:lnTo>
                      <a:lnTo>
                        <a:pt x="458" y="1500"/>
                      </a:lnTo>
                      <a:lnTo>
                        <a:pt x="464" y="1502"/>
                      </a:lnTo>
                      <a:lnTo>
                        <a:pt x="474" y="1500"/>
                      </a:lnTo>
                      <a:lnTo>
                        <a:pt x="474" y="1500"/>
                      </a:lnTo>
                      <a:lnTo>
                        <a:pt x="488" y="1500"/>
                      </a:lnTo>
                      <a:lnTo>
                        <a:pt x="496" y="1502"/>
                      </a:lnTo>
                      <a:lnTo>
                        <a:pt x="498" y="1504"/>
                      </a:lnTo>
                      <a:lnTo>
                        <a:pt x="500" y="1506"/>
                      </a:lnTo>
                      <a:lnTo>
                        <a:pt x="500" y="1506"/>
                      </a:lnTo>
                      <a:lnTo>
                        <a:pt x="510" y="1512"/>
                      </a:lnTo>
                      <a:lnTo>
                        <a:pt x="524" y="1520"/>
                      </a:lnTo>
                      <a:lnTo>
                        <a:pt x="524" y="1520"/>
                      </a:lnTo>
                      <a:lnTo>
                        <a:pt x="542" y="1522"/>
                      </a:lnTo>
                      <a:lnTo>
                        <a:pt x="554" y="1522"/>
                      </a:lnTo>
                      <a:lnTo>
                        <a:pt x="558" y="1522"/>
                      </a:lnTo>
                      <a:lnTo>
                        <a:pt x="562" y="1520"/>
                      </a:lnTo>
                      <a:lnTo>
                        <a:pt x="562" y="1520"/>
                      </a:lnTo>
                      <a:lnTo>
                        <a:pt x="566" y="1518"/>
                      </a:lnTo>
                      <a:lnTo>
                        <a:pt x="570" y="1518"/>
                      </a:lnTo>
                      <a:lnTo>
                        <a:pt x="582" y="1520"/>
                      </a:lnTo>
                      <a:lnTo>
                        <a:pt x="594" y="1526"/>
                      </a:lnTo>
                      <a:lnTo>
                        <a:pt x="594" y="1526"/>
                      </a:lnTo>
                      <a:lnTo>
                        <a:pt x="604" y="1530"/>
                      </a:lnTo>
                      <a:lnTo>
                        <a:pt x="612" y="1532"/>
                      </a:lnTo>
                      <a:lnTo>
                        <a:pt x="622" y="1532"/>
                      </a:lnTo>
                      <a:lnTo>
                        <a:pt x="622" y="1532"/>
                      </a:lnTo>
                      <a:lnTo>
                        <a:pt x="634" y="1530"/>
                      </a:lnTo>
                      <a:lnTo>
                        <a:pt x="648" y="1528"/>
                      </a:lnTo>
                      <a:lnTo>
                        <a:pt x="662" y="1528"/>
                      </a:lnTo>
                      <a:lnTo>
                        <a:pt x="686" y="1532"/>
                      </a:lnTo>
                      <a:lnTo>
                        <a:pt x="712" y="1536"/>
                      </a:lnTo>
                      <a:lnTo>
                        <a:pt x="712" y="1536"/>
                      </a:lnTo>
                      <a:lnTo>
                        <a:pt x="722" y="1532"/>
                      </a:lnTo>
                      <a:lnTo>
                        <a:pt x="732" y="1524"/>
                      </a:lnTo>
                      <a:lnTo>
                        <a:pt x="734" y="1520"/>
                      </a:lnTo>
                      <a:lnTo>
                        <a:pt x="738" y="1514"/>
                      </a:lnTo>
                      <a:lnTo>
                        <a:pt x="738" y="1514"/>
                      </a:lnTo>
                      <a:lnTo>
                        <a:pt x="740" y="1510"/>
                      </a:lnTo>
                      <a:lnTo>
                        <a:pt x="744" y="1506"/>
                      </a:lnTo>
                      <a:lnTo>
                        <a:pt x="750" y="1502"/>
                      </a:lnTo>
                      <a:lnTo>
                        <a:pt x="754" y="1500"/>
                      </a:lnTo>
                      <a:lnTo>
                        <a:pt x="758" y="1500"/>
                      </a:lnTo>
                      <a:lnTo>
                        <a:pt x="766" y="1494"/>
                      </a:lnTo>
                      <a:lnTo>
                        <a:pt x="776" y="1476"/>
                      </a:lnTo>
                      <a:lnTo>
                        <a:pt x="788" y="1438"/>
                      </a:lnTo>
                      <a:lnTo>
                        <a:pt x="788" y="1438"/>
                      </a:lnTo>
                      <a:lnTo>
                        <a:pt x="792" y="1420"/>
                      </a:lnTo>
                      <a:lnTo>
                        <a:pt x="794" y="1398"/>
                      </a:lnTo>
                      <a:lnTo>
                        <a:pt x="796" y="1368"/>
                      </a:lnTo>
                      <a:lnTo>
                        <a:pt x="796" y="1368"/>
                      </a:lnTo>
                      <a:lnTo>
                        <a:pt x="794" y="1330"/>
                      </a:lnTo>
                      <a:lnTo>
                        <a:pt x="790" y="1286"/>
                      </a:lnTo>
                      <a:lnTo>
                        <a:pt x="786" y="1238"/>
                      </a:lnTo>
                      <a:lnTo>
                        <a:pt x="786" y="1238"/>
                      </a:lnTo>
                      <a:lnTo>
                        <a:pt x="770" y="1172"/>
                      </a:lnTo>
                      <a:lnTo>
                        <a:pt x="756" y="1114"/>
                      </a:lnTo>
                      <a:lnTo>
                        <a:pt x="746" y="1062"/>
                      </a:lnTo>
                      <a:lnTo>
                        <a:pt x="760" y="1088"/>
                      </a:lnTo>
                      <a:lnTo>
                        <a:pt x="780" y="1138"/>
                      </a:lnTo>
                      <a:lnTo>
                        <a:pt x="790" y="1152"/>
                      </a:lnTo>
                      <a:lnTo>
                        <a:pt x="794" y="1176"/>
                      </a:lnTo>
                      <a:lnTo>
                        <a:pt x="812" y="1210"/>
                      </a:lnTo>
                      <a:lnTo>
                        <a:pt x="816" y="1218"/>
                      </a:lnTo>
                      <a:lnTo>
                        <a:pt x="840" y="1266"/>
                      </a:lnTo>
                      <a:lnTo>
                        <a:pt x="850" y="1264"/>
                      </a:lnTo>
                      <a:lnTo>
                        <a:pt x="854" y="1272"/>
                      </a:lnTo>
                      <a:lnTo>
                        <a:pt x="850" y="1282"/>
                      </a:lnTo>
                      <a:lnTo>
                        <a:pt x="864" y="1304"/>
                      </a:lnTo>
                      <a:lnTo>
                        <a:pt x="884" y="1340"/>
                      </a:lnTo>
                      <a:lnTo>
                        <a:pt x="914" y="1362"/>
                      </a:lnTo>
                      <a:lnTo>
                        <a:pt x="946" y="1370"/>
                      </a:lnTo>
                      <a:lnTo>
                        <a:pt x="938" y="1348"/>
                      </a:lnTo>
                      <a:lnTo>
                        <a:pt x="952" y="1366"/>
                      </a:lnTo>
                      <a:lnTo>
                        <a:pt x="964" y="1336"/>
                      </a:lnTo>
                      <a:lnTo>
                        <a:pt x="962" y="1298"/>
                      </a:lnTo>
                      <a:lnTo>
                        <a:pt x="942" y="1262"/>
                      </a:lnTo>
                      <a:lnTo>
                        <a:pt x="932" y="1238"/>
                      </a:lnTo>
                      <a:lnTo>
                        <a:pt x="922" y="1236"/>
                      </a:lnTo>
                      <a:lnTo>
                        <a:pt x="918" y="1228"/>
                      </a:lnTo>
                      <a:lnTo>
                        <a:pt x="922" y="1222"/>
                      </a:lnTo>
                      <a:lnTo>
                        <a:pt x="898" y="1174"/>
                      </a:lnTo>
                      <a:lnTo>
                        <a:pt x="892" y="1166"/>
                      </a:lnTo>
                      <a:lnTo>
                        <a:pt x="874" y="1132"/>
                      </a:lnTo>
                      <a:lnTo>
                        <a:pt x="856" y="1116"/>
                      </a:lnTo>
                      <a:lnTo>
                        <a:pt x="850" y="1100"/>
                      </a:lnTo>
                      <a:lnTo>
                        <a:pt x="820" y="1056"/>
                      </a:lnTo>
                      <a:lnTo>
                        <a:pt x="804" y="1030"/>
                      </a:lnTo>
                      <a:lnTo>
                        <a:pt x="804" y="1030"/>
                      </a:lnTo>
                      <a:lnTo>
                        <a:pt x="800" y="1022"/>
                      </a:lnTo>
                      <a:lnTo>
                        <a:pt x="800" y="1022"/>
                      </a:lnTo>
                      <a:lnTo>
                        <a:pt x="840" y="1058"/>
                      </a:lnTo>
                      <a:lnTo>
                        <a:pt x="884" y="1104"/>
                      </a:lnTo>
                      <a:lnTo>
                        <a:pt x="934" y="1158"/>
                      </a:lnTo>
                      <a:lnTo>
                        <a:pt x="934" y="1158"/>
                      </a:lnTo>
                      <a:lnTo>
                        <a:pt x="972" y="1190"/>
                      </a:lnTo>
                      <a:lnTo>
                        <a:pt x="1006" y="1216"/>
                      </a:lnTo>
                      <a:lnTo>
                        <a:pt x="1036" y="1238"/>
                      </a:lnTo>
                      <a:lnTo>
                        <a:pt x="1036" y="1238"/>
                      </a:lnTo>
                      <a:lnTo>
                        <a:pt x="1062" y="1254"/>
                      </a:lnTo>
                      <a:lnTo>
                        <a:pt x="1082" y="1264"/>
                      </a:lnTo>
                      <a:lnTo>
                        <a:pt x="1098" y="1270"/>
                      </a:lnTo>
                      <a:lnTo>
                        <a:pt x="1138" y="1282"/>
                      </a:lnTo>
                      <a:lnTo>
                        <a:pt x="1158" y="1282"/>
                      </a:lnTo>
                      <a:lnTo>
                        <a:pt x="1168" y="1280"/>
                      </a:lnTo>
                      <a:lnTo>
                        <a:pt x="1168" y="1280"/>
                      </a:lnTo>
                      <a:lnTo>
                        <a:pt x="1170" y="1278"/>
                      </a:lnTo>
                      <a:lnTo>
                        <a:pt x="1174" y="1274"/>
                      </a:lnTo>
                      <a:lnTo>
                        <a:pt x="1180" y="1270"/>
                      </a:lnTo>
                      <a:lnTo>
                        <a:pt x="1186" y="1270"/>
                      </a:lnTo>
                      <a:lnTo>
                        <a:pt x="1190" y="1270"/>
                      </a:lnTo>
                      <a:lnTo>
                        <a:pt x="1190" y="1270"/>
                      </a:lnTo>
                      <a:lnTo>
                        <a:pt x="1196" y="1272"/>
                      </a:lnTo>
                      <a:lnTo>
                        <a:pt x="1202" y="1270"/>
                      </a:lnTo>
                      <a:lnTo>
                        <a:pt x="1214" y="1266"/>
                      </a:lnTo>
                      <a:lnTo>
                        <a:pt x="1224" y="1260"/>
                      </a:lnTo>
                      <a:lnTo>
                        <a:pt x="1234" y="1236"/>
                      </a:lnTo>
                      <a:lnTo>
                        <a:pt x="1244" y="1216"/>
                      </a:lnTo>
                      <a:lnTo>
                        <a:pt x="1244" y="1216"/>
                      </a:lnTo>
                      <a:lnTo>
                        <a:pt x="1252" y="1202"/>
                      </a:lnTo>
                      <a:lnTo>
                        <a:pt x="1260" y="1192"/>
                      </a:lnTo>
                      <a:lnTo>
                        <a:pt x="1268" y="1184"/>
                      </a:lnTo>
                      <a:lnTo>
                        <a:pt x="1268" y="1184"/>
                      </a:lnTo>
                      <a:lnTo>
                        <a:pt x="1274" y="1176"/>
                      </a:lnTo>
                      <a:lnTo>
                        <a:pt x="1278" y="1168"/>
                      </a:lnTo>
                      <a:lnTo>
                        <a:pt x="1278" y="1156"/>
                      </a:lnTo>
                      <a:lnTo>
                        <a:pt x="1278" y="1156"/>
                      </a:lnTo>
                      <a:lnTo>
                        <a:pt x="1282" y="1144"/>
                      </a:lnTo>
                      <a:lnTo>
                        <a:pt x="1286" y="1132"/>
                      </a:lnTo>
                      <a:lnTo>
                        <a:pt x="1288" y="1128"/>
                      </a:lnTo>
                      <a:lnTo>
                        <a:pt x="1292" y="1126"/>
                      </a:lnTo>
                      <a:lnTo>
                        <a:pt x="1292" y="1126"/>
                      </a:lnTo>
                      <a:lnTo>
                        <a:pt x="1296" y="1124"/>
                      </a:lnTo>
                      <a:lnTo>
                        <a:pt x="1298" y="1120"/>
                      </a:lnTo>
                      <a:lnTo>
                        <a:pt x="1306" y="1112"/>
                      </a:lnTo>
                      <a:lnTo>
                        <a:pt x="1312" y="1096"/>
                      </a:lnTo>
                      <a:lnTo>
                        <a:pt x="1312" y="1096"/>
                      </a:lnTo>
                      <a:lnTo>
                        <a:pt x="1314" y="1078"/>
                      </a:lnTo>
                      <a:lnTo>
                        <a:pt x="1316" y="1068"/>
                      </a:lnTo>
                      <a:lnTo>
                        <a:pt x="1316" y="1068"/>
                      </a:lnTo>
                      <a:lnTo>
                        <a:pt x="1314" y="1066"/>
                      </a:lnTo>
                      <a:lnTo>
                        <a:pt x="1314" y="1062"/>
                      </a:lnTo>
                      <a:lnTo>
                        <a:pt x="1316" y="1054"/>
                      </a:lnTo>
                      <a:lnTo>
                        <a:pt x="1324" y="1042"/>
                      </a:lnTo>
                      <a:lnTo>
                        <a:pt x="1324" y="1042"/>
                      </a:lnTo>
                      <a:lnTo>
                        <a:pt x="1330" y="1036"/>
                      </a:lnTo>
                      <a:lnTo>
                        <a:pt x="1334" y="1030"/>
                      </a:lnTo>
                      <a:lnTo>
                        <a:pt x="1336" y="1020"/>
                      </a:lnTo>
                      <a:lnTo>
                        <a:pt x="1336" y="1020"/>
                      </a:lnTo>
                      <a:close/>
                      <a:moveTo>
                        <a:pt x="662" y="842"/>
                      </a:moveTo>
                      <a:lnTo>
                        <a:pt x="662" y="842"/>
                      </a:lnTo>
                      <a:lnTo>
                        <a:pt x="662" y="842"/>
                      </a:lnTo>
                      <a:lnTo>
                        <a:pt x="662" y="842"/>
                      </a:lnTo>
                      <a:lnTo>
                        <a:pt x="662" y="842"/>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6" name="Group 53"/>
              <p:cNvGrpSpPr>
                <a:grpSpLocks noChangeAspect="1"/>
              </p:cNvGrpSpPr>
              <p:nvPr/>
            </p:nvGrpSpPr>
            <p:grpSpPr>
              <a:xfrm>
                <a:off x="69" y="4273552"/>
                <a:ext cx="1192646" cy="1365250"/>
                <a:chOff x="6991351" y="2448533"/>
                <a:chExt cx="1646965" cy="1885342"/>
              </a:xfrm>
              <a:solidFill>
                <a:schemeClr val="bg2">
                  <a:lumMod val="50000"/>
                  <a:lumOff val="50000"/>
                  <a:alpha val="18000"/>
                </a:schemeClr>
              </a:solidFill>
            </p:grpSpPr>
            <p:sp>
              <p:nvSpPr>
                <p:cNvPr id="27" name="Freeform 56"/>
                <p:cNvSpPr>
                  <a:spLocks/>
                </p:cNvSpPr>
                <p:nvPr/>
              </p:nvSpPr>
              <p:spPr bwMode="auto">
                <a:xfrm>
                  <a:off x="7543643" y="2953066"/>
                  <a:ext cx="19050" cy="498475"/>
                </a:xfrm>
                <a:custGeom>
                  <a:avLst/>
                  <a:gdLst>
                    <a:gd name="T0" fmla="*/ 2 w 12"/>
                    <a:gd name="T1" fmla="*/ 314 h 314"/>
                    <a:gd name="T2" fmla="*/ 2 w 12"/>
                    <a:gd name="T3" fmla="*/ 314 h 314"/>
                    <a:gd name="T4" fmla="*/ 4 w 12"/>
                    <a:gd name="T5" fmla="*/ 314 h 314"/>
                    <a:gd name="T6" fmla="*/ 4 w 12"/>
                    <a:gd name="T7" fmla="*/ 314 h 314"/>
                    <a:gd name="T8" fmla="*/ 4 w 12"/>
                    <a:gd name="T9" fmla="*/ 296 h 314"/>
                    <a:gd name="T10" fmla="*/ 12 w 12"/>
                    <a:gd name="T11" fmla="*/ 56 h 314"/>
                    <a:gd name="T12" fmla="*/ 12 w 12"/>
                    <a:gd name="T13" fmla="*/ 56 h 314"/>
                    <a:gd name="T14" fmla="*/ 12 w 12"/>
                    <a:gd name="T15" fmla="*/ 28 h 314"/>
                    <a:gd name="T16" fmla="*/ 12 w 12"/>
                    <a:gd name="T17" fmla="*/ 28 h 314"/>
                    <a:gd name="T18" fmla="*/ 12 w 12"/>
                    <a:gd name="T19" fmla="*/ 16 h 314"/>
                    <a:gd name="T20" fmla="*/ 10 w 12"/>
                    <a:gd name="T21" fmla="*/ 6 h 314"/>
                    <a:gd name="T22" fmla="*/ 10 w 12"/>
                    <a:gd name="T23" fmla="*/ 6 h 314"/>
                    <a:gd name="T24" fmla="*/ 6 w 12"/>
                    <a:gd name="T25" fmla="*/ 0 h 314"/>
                    <a:gd name="T26" fmla="*/ 4 w 12"/>
                    <a:gd name="T27" fmla="*/ 0 h 314"/>
                    <a:gd name="T28" fmla="*/ 2 w 12"/>
                    <a:gd name="T29" fmla="*/ 2 h 314"/>
                    <a:gd name="T30" fmla="*/ 2 w 12"/>
                    <a:gd name="T31" fmla="*/ 2 h 314"/>
                    <a:gd name="T32" fmla="*/ 0 w 12"/>
                    <a:gd name="T33" fmla="*/ 10 h 314"/>
                    <a:gd name="T34" fmla="*/ 0 w 12"/>
                    <a:gd name="T35" fmla="*/ 18 h 314"/>
                    <a:gd name="T36" fmla="*/ 0 w 12"/>
                    <a:gd name="T37" fmla="*/ 18 h 314"/>
                    <a:gd name="T38" fmla="*/ 2 w 12"/>
                    <a:gd name="T39" fmla="*/ 28 h 314"/>
                    <a:gd name="T40" fmla="*/ 2 w 12"/>
                    <a:gd name="T41" fmla="*/ 42 h 314"/>
                    <a:gd name="T42" fmla="*/ 0 w 12"/>
                    <a:gd name="T43" fmla="*/ 298 h 314"/>
                    <a:gd name="T44" fmla="*/ 0 w 12"/>
                    <a:gd name="T45" fmla="*/ 298 h 314"/>
                    <a:gd name="T46" fmla="*/ 0 w 12"/>
                    <a:gd name="T47" fmla="*/ 310 h 314"/>
                    <a:gd name="T48" fmla="*/ 2 w 12"/>
                    <a:gd name="T49" fmla="*/ 314 h 314"/>
                    <a:gd name="T50" fmla="*/ 2 w 12"/>
                    <a:gd name="T51"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 h="314">
                      <a:moveTo>
                        <a:pt x="2" y="314"/>
                      </a:moveTo>
                      <a:lnTo>
                        <a:pt x="2" y="314"/>
                      </a:lnTo>
                      <a:lnTo>
                        <a:pt x="4" y="314"/>
                      </a:lnTo>
                      <a:lnTo>
                        <a:pt x="4" y="314"/>
                      </a:lnTo>
                      <a:lnTo>
                        <a:pt x="4" y="296"/>
                      </a:lnTo>
                      <a:lnTo>
                        <a:pt x="12" y="56"/>
                      </a:lnTo>
                      <a:lnTo>
                        <a:pt x="12" y="56"/>
                      </a:lnTo>
                      <a:lnTo>
                        <a:pt x="12" y="28"/>
                      </a:lnTo>
                      <a:lnTo>
                        <a:pt x="12" y="28"/>
                      </a:lnTo>
                      <a:lnTo>
                        <a:pt x="12" y="16"/>
                      </a:lnTo>
                      <a:lnTo>
                        <a:pt x="10" y="6"/>
                      </a:lnTo>
                      <a:lnTo>
                        <a:pt x="10" y="6"/>
                      </a:lnTo>
                      <a:lnTo>
                        <a:pt x="6" y="0"/>
                      </a:lnTo>
                      <a:lnTo>
                        <a:pt x="4" y="0"/>
                      </a:lnTo>
                      <a:lnTo>
                        <a:pt x="2" y="2"/>
                      </a:lnTo>
                      <a:lnTo>
                        <a:pt x="2" y="2"/>
                      </a:lnTo>
                      <a:lnTo>
                        <a:pt x="0" y="10"/>
                      </a:lnTo>
                      <a:lnTo>
                        <a:pt x="0" y="18"/>
                      </a:lnTo>
                      <a:lnTo>
                        <a:pt x="0" y="18"/>
                      </a:lnTo>
                      <a:lnTo>
                        <a:pt x="2" y="28"/>
                      </a:lnTo>
                      <a:lnTo>
                        <a:pt x="2" y="42"/>
                      </a:lnTo>
                      <a:lnTo>
                        <a:pt x="0" y="298"/>
                      </a:lnTo>
                      <a:lnTo>
                        <a:pt x="0" y="298"/>
                      </a:lnTo>
                      <a:lnTo>
                        <a:pt x="0" y="310"/>
                      </a:lnTo>
                      <a:lnTo>
                        <a:pt x="2" y="314"/>
                      </a:lnTo>
                      <a:lnTo>
                        <a:pt x="2" y="3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57"/>
                <p:cNvSpPr>
                  <a:spLocks/>
                </p:cNvSpPr>
                <p:nvPr/>
              </p:nvSpPr>
              <p:spPr bwMode="auto">
                <a:xfrm>
                  <a:off x="7597775" y="335597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58"/>
                <p:cNvSpPr>
                  <a:spLocks/>
                </p:cNvSpPr>
                <p:nvPr/>
              </p:nvSpPr>
              <p:spPr bwMode="auto">
                <a:xfrm>
                  <a:off x="7565869" y="3273742"/>
                  <a:ext cx="463550" cy="193675"/>
                </a:xfrm>
                <a:custGeom>
                  <a:avLst/>
                  <a:gdLst>
                    <a:gd name="T0" fmla="*/ 0 w 292"/>
                    <a:gd name="T1" fmla="*/ 122 h 122"/>
                    <a:gd name="T2" fmla="*/ 0 w 292"/>
                    <a:gd name="T3" fmla="*/ 122 h 122"/>
                    <a:gd name="T4" fmla="*/ 18 w 292"/>
                    <a:gd name="T5" fmla="*/ 116 h 122"/>
                    <a:gd name="T6" fmla="*/ 254 w 292"/>
                    <a:gd name="T7" fmla="*/ 20 h 122"/>
                    <a:gd name="T8" fmla="*/ 254 w 292"/>
                    <a:gd name="T9" fmla="*/ 20 h 122"/>
                    <a:gd name="T10" fmla="*/ 268 w 292"/>
                    <a:gd name="T11" fmla="*/ 14 h 122"/>
                    <a:gd name="T12" fmla="*/ 278 w 292"/>
                    <a:gd name="T13" fmla="*/ 12 h 122"/>
                    <a:gd name="T14" fmla="*/ 278 w 292"/>
                    <a:gd name="T15" fmla="*/ 12 h 122"/>
                    <a:gd name="T16" fmla="*/ 284 w 292"/>
                    <a:gd name="T17" fmla="*/ 10 h 122"/>
                    <a:gd name="T18" fmla="*/ 292 w 292"/>
                    <a:gd name="T19" fmla="*/ 6 h 122"/>
                    <a:gd name="T20" fmla="*/ 292 w 292"/>
                    <a:gd name="T21" fmla="*/ 6 h 122"/>
                    <a:gd name="T22" fmla="*/ 292 w 292"/>
                    <a:gd name="T23" fmla="*/ 4 h 122"/>
                    <a:gd name="T24" fmla="*/ 292 w 292"/>
                    <a:gd name="T25" fmla="*/ 2 h 122"/>
                    <a:gd name="T26" fmla="*/ 286 w 292"/>
                    <a:gd name="T27" fmla="*/ 0 h 122"/>
                    <a:gd name="T28" fmla="*/ 286 w 292"/>
                    <a:gd name="T29" fmla="*/ 0 h 122"/>
                    <a:gd name="T30" fmla="*/ 274 w 292"/>
                    <a:gd name="T31" fmla="*/ 2 h 122"/>
                    <a:gd name="T32" fmla="*/ 264 w 292"/>
                    <a:gd name="T33" fmla="*/ 6 h 122"/>
                    <a:gd name="T34" fmla="*/ 264 w 292"/>
                    <a:gd name="T35" fmla="*/ 6 h 122"/>
                    <a:gd name="T36" fmla="*/ 238 w 292"/>
                    <a:gd name="T37" fmla="*/ 16 h 122"/>
                    <a:gd name="T38" fmla="*/ 16 w 292"/>
                    <a:gd name="T39" fmla="*/ 112 h 122"/>
                    <a:gd name="T40" fmla="*/ 16 w 292"/>
                    <a:gd name="T41" fmla="*/ 112 h 122"/>
                    <a:gd name="T42" fmla="*/ 0 w 292"/>
                    <a:gd name="T43" fmla="*/ 120 h 122"/>
                    <a:gd name="T44" fmla="*/ 0 w 292"/>
                    <a:gd name="T45" fmla="*/ 120 h 122"/>
                    <a:gd name="T46" fmla="*/ 0 w 292"/>
                    <a:gd name="T47" fmla="*/ 120 h 122"/>
                    <a:gd name="T48" fmla="*/ 0 w 292"/>
                    <a:gd name="T49" fmla="*/ 120 h 122"/>
                    <a:gd name="T50" fmla="*/ 0 w 292"/>
                    <a:gd name="T51" fmla="*/ 122 h 122"/>
                    <a:gd name="T52" fmla="*/ 0 w 292"/>
                    <a:gd name="T53"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2" h="122">
                      <a:moveTo>
                        <a:pt x="0" y="122"/>
                      </a:moveTo>
                      <a:lnTo>
                        <a:pt x="0" y="122"/>
                      </a:lnTo>
                      <a:lnTo>
                        <a:pt x="18" y="116"/>
                      </a:lnTo>
                      <a:lnTo>
                        <a:pt x="254" y="20"/>
                      </a:lnTo>
                      <a:lnTo>
                        <a:pt x="254" y="20"/>
                      </a:lnTo>
                      <a:lnTo>
                        <a:pt x="268" y="14"/>
                      </a:lnTo>
                      <a:lnTo>
                        <a:pt x="278" y="12"/>
                      </a:lnTo>
                      <a:lnTo>
                        <a:pt x="278" y="12"/>
                      </a:lnTo>
                      <a:lnTo>
                        <a:pt x="284" y="10"/>
                      </a:lnTo>
                      <a:lnTo>
                        <a:pt x="292" y="6"/>
                      </a:lnTo>
                      <a:lnTo>
                        <a:pt x="292" y="6"/>
                      </a:lnTo>
                      <a:lnTo>
                        <a:pt x="292" y="4"/>
                      </a:lnTo>
                      <a:lnTo>
                        <a:pt x="292" y="2"/>
                      </a:lnTo>
                      <a:lnTo>
                        <a:pt x="286" y="0"/>
                      </a:lnTo>
                      <a:lnTo>
                        <a:pt x="286" y="0"/>
                      </a:lnTo>
                      <a:lnTo>
                        <a:pt x="274" y="2"/>
                      </a:lnTo>
                      <a:lnTo>
                        <a:pt x="264" y="6"/>
                      </a:lnTo>
                      <a:lnTo>
                        <a:pt x="264" y="6"/>
                      </a:lnTo>
                      <a:lnTo>
                        <a:pt x="238" y="16"/>
                      </a:lnTo>
                      <a:lnTo>
                        <a:pt x="16" y="112"/>
                      </a:lnTo>
                      <a:lnTo>
                        <a:pt x="16" y="112"/>
                      </a:lnTo>
                      <a:lnTo>
                        <a:pt x="0" y="120"/>
                      </a:lnTo>
                      <a:lnTo>
                        <a:pt x="0" y="120"/>
                      </a:lnTo>
                      <a:lnTo>
                        <a:pt x="0" y="120"/>
                      </a:lnTo>
                      <a:lnTo>
                        <a:pt x="0" y="120"/>
                      </a:lnTo>
                      <a:lnTo>
                        <a:pt x="0" y="122"/>
                      </a:lnTo>
                      <a:lnTo>
                        <a:pt x="0" y="12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59"/>
                <p:cNvSpPr>
                  <a:spLocks noEditPoints="1"/>
                </p:cNvSpPr>
                <p:nvPr/>
              </p:nvSpPr>
              <p:spPr bwMode="auto">
                <a:xfrm>
                  <a:off x="6991351" y="2448533"/>
                  <a:ext cx="1646965" cy="1885342"/>
                </a:xfrm>
                <a:custGeom>
                  <a:avLst/>
                  <a:gdLst>
                    <a:gd name="T0" fmla="*/ 1212 w 1216"/>
                    <a:gd name="T1" fmla="*/ 748 h 1392"/>
                    <a:gd name="T2" fmla="*/ 1174 w 1216"/>
                    <a:gd name="T3" fmla="*/ 708 h 1392"/>
                    <a:gd name="T4" fmla="*/ 850 w 1216"/>
                    <a:gd name="T5" fmla="*/ 674 h 1392"/>
                    <a:gd name="T6" fmla="*/ 410 w 1216"/>
                    <a:gd name="T7" fmla="*/ 830 h 1392"/>
                    <a:gd name="T8" fmla="*/ 392 w 1216"/>
                    <a:gd name="T9" fmla="*/ 836 h 1392"/>
                    <a:gd name="T10" fmla="*/ 400 w 1216"/>
                    <a:gd name="T11" fmla="*/ 812 h 1392"/>
                    <a:gd name="T12" fmla="*/ 408 w 1216"/>
                    <a:gd name="T13" fmla="*/ 796 h 1392"/>
                    <a:gd name="T14" fmla="*/ 398 w 1216"/>
                    <a:gd name="T15" fmla="*/ 784 h 1392"/>
                    <a:gd name="T16" fmla="*/ 396 w 1216"/>
                    <a:gd name="T17" fmla="*/ 776 h 1392"/>
                    <a:gd name="T18" fmla="*/ 390 w 1216"/>
                    <a:gd name="T19" fmla="*/ 770 h 1392"/>
                    <a:gd name="T20" fmla="*/ 380 w 1216"/>
                    <a:gd name="T21" fmla="*/ 766 h 1392"/>
                    <a:gd name="T22" fmla="*/ 374 w 1216"/>
                    <a:gd name="T23" fmla="*/ 768 h 1392"/>
                    <a:gd name="T24" fmla="*/ 356 w 1216"/>
                    <a:gd name="T25" fmla="*/ 768 h 1392"/>
                    <a:gd name="T26" fmla="*/ 348 w 1216"/>
                    <a:gd name="T27" fmla="*/ 782 h 1392"/>
                    <a:gd name="T28" fmla="*/ 330 w 1216"/>
                    <a:gd name="T29" fmla="*/ 774 h 1392"/>
                    <a:gd name="T30" fmla="*/ 310 w 1216"/>
                    <a:gd name="T31" fmla="*/ 308 h 1392"/>
                    <a:gd name="T32" fmla="*/ 164 w 1216"/>
                    <a:gd name="T33" fmla="*/ 22 h 1392"/>
                    <a:gd name="T34" fmla="*/ 90 w 1216"/>
                    <a:gd name="T35" fmla="*/ 0 h 1392"/>
                    <a:gd name="T36" fmla="*/ 76 w 1216"/>
                    <a:gd name="T37" fmla="*/ 14 h 1392"/>
                    <a:gd name="T38" fmla="*/ 0 w 1216"/>
                    <a:gd name="T39" fmla="*/ 650 h 1392"/>
                    <a:gd name="T40" fmla="*/ 0 w 1216"/>
                    <a:gd name="T41" fmla="*/ 692 h 1392"/>
                    <a:gd name="T42" fmla="*/ 22 w 1216"/>
                    <a:gd name="T43" fmla="*/ 1096 h 1392"/>
                    <a:gd name="T44" fmla="*/ 120 w 1216"/>
                    <a:gd name="T45" fmla="*/ 1036 h 1392"/>
                    <a:gd name="T46" fmla="*/ 228 w 1216"/>
                    <a:gd name="T47" fmla="*/ 952 h 1392"/>
                    <a:gd name="T48" fmla="*/ 154 w 1216"/>
                    <a:gd name="T49" fmla="*/ 1044 h 1392"/>
                    <a:gd name="T50" fmla="*/ 122 w 1216"/>
                    <a:gd name="T51" fmla="*/ 1102 h 1392"/>
                    <a:gd name="T52" fmla="*/ 76 w 1216"/>
                    <a:gd name="T53" fmla="*/ 1188 h 1392"/>
                    <a:gd name="T54" fmla="*/ 118 w 1216"/>
                    <a:gd name="T55" fmla="*/ 1216 h 1392"/>
                    <a:gd name="T56" fmla="*/ 178 w 1216"/>
                    <a:gd name="T57" fmla="*/ 1142 h 1392"/>
                    <a:gd name="T58" fmla="*/ 222 w 1216"/>
                    <a:gd name="T59" fmla="*/ 1090 h 1392"/>
                    <a:gd name="T60" fmla="*/ 278 w 1216"/>
                    <a:gd name="T61" fmla="*/ 988 h 1392"/>
                    <a:gd name="T62" fmla="*/ 296 w 1216"/>
                    <a:gd name="T63" fmla="*/ 960 h 1392"/>
                    <a:gd name="T64" fmla="*/ 244 w 1216"/>
                    <a:gd name="T65" fmla="*/ 1120 h 1392"/>
                    <a:gd name="T66" fmla="*/ 224 w 1216"/>
                    <a:gd name="T67" fmla="*/ 1234 h 1392"/>
                    <a:gd name="T68" fmla="*/ 232 w 1216"/>
                    <a:gd name="T69" fmla="*/ 1330 h 1392"/>
                    <a:gd name="T70" fmla="*/ 248 w 1216"/>
                    <a:gd name="T71" fmla="*/ 1354 h 1392"/>
                    <a:gd name="T72" fmla="*/ 262 w 1216"/>
                    <a:gd name="T73" fmla="*/ 1368 h 1392"/>
                    <a:gd name="T74" fmla="*/ 282 w 1216"/>
                    <a:gd name="T75" fmla="*/ 1390 h 1392"/>
                    <a:gd name="T76" fmla="*/ 338 w 1216"/>
                    <a:gd name="T77" fmla="*/ 1388 h 1392"/>
                    <a:gd name="T78" fmla="*/ 388 w 1216"/>
                    <a:gd name="T79" fmla="*/ 1390 h 1392"/>
                    <a:gd name="T80" fmla="*/ 412 w 1216"/>
                    <a:gd name="T81" fmla="*/ 1386 h 1392"/>
                    <a:gd name="T82" fmla="*/ 428 w 1216"/>
                    <a:gd name="T83" fmla="*/ 1392 h 1392"/>
                    <a:gd name="T84" fmla="*/ 450 w 1216"/>
                    <a:gd name="T85" fmla="*/ 1392 h 1392"/>
                    <a:gd name="T86" fmla="*/ 474 w 1216"/>
                    <a:gd name="T87" fmla="*/ 1380 h 1392"/>
                    <a:gd name="T88" fmla="*/ 496 w 1216"/>
                    <a:gd name="T89" fmla="*/ 1380 h 1392"/>
                    <a:gd name="T90" fmla="*/ 526 w 1216"/>
                    <a:gd name="T91" fmla="*/ 1374 h 1392"/>
                    <a:gd name="T92" fmla="*/ 598 w 1216"/>
                    <a:gd name="T93" fmla="*/ 1314 h 1392"/>
                    <a:gd name="T94" fmla="*/ 616 w 1216"/>
                    <a:gd name="T95" fmla="*/ 1292 h 1392"/>
                    <a:gd name="T96" fmla="*/ 630 w 1216"/>
                    <a:gd name="T97" fmla="*/ 1178 h 1392"/>
                    <a:gd name="T98" fmla="*/ 608 w 1216"/>
                    <a:gd name="T99" fmla="*/ 1104 h 1392"/>
                    <a:gd name="T100" fmla="*/ 714 w 1216"/>
                    <a:gd name="T101" fmla="*/ 1124 h 1392"/>
                    <a:gd name="T102" fmla="*/ 866 w 1216"/>
                    <a:gd name="T103" fmla="*/ 1120 h 1392"/>
                    <a:gd name="T104" fmla="*/ 1044 w 1216"/>
                    <a:gd name="T105" fmla="*/ 966 h 1392"/>
                    <a:gd name="T106" fmla="*/ 1210 w 1216"/>
                    <a:gd name="T107" fmla="*/ 784 h 1392"/>
                    <a:gd name="T108" fmla="*/ 382 w 1216"/>
                    <a:gd name="T109" fmla="*/ 776 h 1392"/>
                    <a:gd name="T110" fmla="*/ 382 w 1216"/>
                    <a:gd name="T111" fmla="*/ 776 h 1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16" h="1392">
                      <a:moveTo>
                        <a:pt x="1216" y="756"/>
                      </a:moveTo>
                      <a:lnTo>
                        <a:pt x="1216" y="756"/>
                      </a:lnTo>
                      <a:lnTo>
                        <a:pt x="1212" y="748"/>
                      </a:lnTo>
                      <a:lnTo>
                        <a:pt x="1212" y="748"/>
                      </a:lnTo>
                      <a:lnTo>
                        <a:pt x="1206" y="738"/>
                      </a:lnTo>
                      <a:lnTo>
                        <a:pt x="1200" y="730"/>
                      </a:lnTo>
                      <a:lnTo>
                        <a:pt x="1186" y="716"/>
                      </a:lnTo>
                      <a:lnTo>
                        <a:pt x="1174" y="708"/>
                      </a:lnTo>
                      <a:lnTo>
                        <a:pt x="1168" y="704"/>
                      </a:lnTo>
                      <a:lnTo>
                        <a:pt x="1084" y="676"/>
                      </a:lnTo>
                      <a:lnTo>
                        <a:pt x="976" y="664"/>
                      </a:lnTo>
                      <a:lnTo>
                        <a:pt x="850" y="674"/>
                      </a:lnTo>
                      <a:lnTo>
                        <a:pt x="742" y="698"/>
                      </a:lnTo>
                      <a:lnTo>
                        <a:pt x="582" y="748"/>
                      </a:lnTo>
                      <a:lnTo>
                        <a:pt x="476" y="796"/>
                      </a:lnTo>
                      <a:lnTo>
                        <a:pt x="410" y="830"/>
                      </a:lnTo>
                      <a:lnTo>
                        <a:pt x="388" y="842"/>
                      </a:lnTo>
                      <a:lnTo>
                        <a:pt x="388" y="842"/>
                      </a:lnTo>
                      <a:lnTo>
                        <a:pt x="392" y="836"/>
                      </a:lnTo>
                      <a:lnTo>
                        <a:pt x="392" y="836"/>
                      </a:lnTo>
                      <a:lnTo>
                        <a:pt x="394" y="828"/>
                      </a:lnTo>
                      <a:lnTo>
                        <a:pt x="394" y="814"/>
                      </a:lnTo>
                      <a:lnTo>
                        <a:pt x="394" y="814"/>
                      </a:lnTo>
                      <a:lnTo>
                        <a:pt x="400" y="812"/>
                      </a:lnTo>
                      <a:lnTo>
                        <a:pt x="404" y="808"/>
                      </a:lnTo>
                      <a:lnTo>
                        <a:pt x="404" y="808"/>
                      </a:lnTo>
                      <a:lnTo>
                        <a:pt x="408" y="802"/>
                      </a:lnTo>
                      <a:lnTo>
                        <a:pt x="408" y="796"/>
                      </a:lnTo>
                      <a:lnTo>
                        <a:pt x="404" y="790"/>
                      </a:lnTo>
                      <a:lnTo>
                        <a:pt x="400" y="784"/>
                      </a:lnTo>
                      <a:lnTo>
                        <a:pt x="400" y="784"/>
                      </a:lnTo>
                      <a:lnTo>
                        <a:pt x="398" y="784"/>
                      </a:lnTo>
                      <a:lnTo>
                        <a:pt x="402" y="782"/>
                      </a:lnTo>
                      <a:lnTo>
                        <a:pt x="398" y="780"/>
                      </a:lnTo>
                      <a:lnTo>
                        <a:pt x="396" y="778"/>
                      </a:lnTo>
                      <a:lnTo>
                        <a:pt x="396" y="776"/>
                      </a:lnTo>
                      <a:lnTo>
                        <a:pt x="394" y="770"/>
                      </a:lnTo>
                      <a:lnTo>
                        <a:pt x="392" y="772"/>
                      </a:lnTo>
                      <a:lnTo>
                        <a:pt x="392" y="770"/>
                      </a:lnTo>
                      <a:lnTo>
                        <a:pt x="390" y="770"/>
                      </a:lnTo>
                      <a:lnTo>
                        <a:pt x="386" y="766"/>
                      </a:lnTo>
                      <a:lnTo>
                        <a:pt x="384" y="770"/>
                      </a:lnTo>
                      <a:lnTo>
                        <a:pt x="382" y="768"/>
                      </a:lnTo>
                      <a:lnTo>
                        <a:pt x="380" y="766"/>
                      </a:lnTo>
                      <a:lnTo>
                        <a:pt x="378" y="772"/>
                      </a:lnTo>
                      <a:lnTo>
                        <a:pt x="378" y="772"/>
                      </a:lnTo>
                      <a:lnTo>
                        <a:pt x="378" y="772"/>
                      </a:lnTo>
                      <a:lnTo>
                        <a:pt x="374" y="768"/>
                      </a:lnTo>
                      <a:lnTo>
                        <a:pt x="374" y="768"/>
                      </a:lnTo>
                      <a:lnTo>
                        <a:pt x="368" y="764"/>
                      </a:lnTo>
                      <a:lnTo>
                        <a:pt x="362" y="764"/>
                      </a:lnTo>
                      <a:lnTo>
                        <a:pt x="356" y="768"/>
                      </a:lnTo>
                      <a:lnTo>
                        <a:pt x="352" y="772"/>
                      </a:lnTo>
                      <a:lnTo>
                        <a:pt x="352" y="772"/>
                      </a:lnTo>
                      <a:lnTo>
                        <a:pt x="348" y="776"/>
                      </a:lnTo>
                      <a:lnTo>
                        <a:pt x="348" y="782"/>
                      </a:lnTo>
                      <a:lnTo>
                        <a:pt x="348" y="782"/>
                      </a:lnTo>
                      <a:lnTo>
                        <a:pt x="336" y="786"/>
                      </a:lnTo>
                      <a:lnTo>
                        <a:pt x="328" y="792"/>
                      </a:lnTo>
                      <a:lnTo>
                        <a:pt x="330" y="774"/>
                      </a:lnTo>
                      <a:lnTo>
                        <a:pt x="336" y="700"/>
                      </a:lnTo>
                      <a:lnTo>
                        <a:pt x="340" y="586"/>
                      </a:lnTo>
                      <a:lnTo>
                        <a:pt x="328" y="418"/>
                      </a:lnTo>
                      <a:lnTo>
                        <a:pt x="310" y="308"/>
                      </a:lnTo>
                      <a:lnTo>
                        <a:pt x="274" y="186"/>
                      </a:lnTo>
                      <a:lnTo>
                        <a:pt x="222" y="92"/>
                      </a:lnTo>
                      <a:lnTo>
                        <a:pt x="164" y="22"/>
                      </a:lnTo>
                      <a:lnTo>
                        <a:pt x="164" y="22"/>
                      </a:lnTo>
                      <a:lnTo>
                        <a:pt x="152" y="14"/>
                      </a:lnTo>
                      <a:lnTo>
                        <a:pt x="136" y="6"/>
                      </a:lnTo>
                      <a:lnTo>
                        <a:pt x="118" y="0"/>
                      </a:lnTo>
                      <a:lnTo>
                        <a:pt x="90" y="0"/>
                      </a:lnTo>
                      <a:lnTo>
                        <a:pt x="90" y="0"/>
                      </a:lnTo>
                      <a:lnTo>
                        <a:pt x="82" y="4"/>
                      </a:lnTo>
                      <a:lnTo>
                        <a:pt x="78" y="10"/>
                      </a:lnTo>
                      <a:lnTo>
                        <a:pt x="76" y="14"/>
                      </a:lnTo>
                      <a:lnTo>
                        <a:pt x="58" y="38"/>
                      </a:lnTo>
                      <a:lnTo>
                        <a:pt x="24" y="100"/>
                      </a:lnTo>
                      <a:lnTo>
                        <a:pt x="0" y="158"/>
                      </a:lnTo>
                      <a:lnTo>
                        <a:pt x="0" y="650"/>
                      </a:lnTo>
                      <a:lnTo>
                        <a:pt x="76" y="712"/>
                      </a:lnTo>
                      <a:lnTo>
                        <a:pt x="76" y="712"/>
                      </a:lnTo>
                      <a:lnTo>
                        <a:pt x="36" y="700"/>
                      </a:lnTo>
                      <a:lnTo>
                        <a:pt x="0" y="692"/>
                      </a:lnTo>
                      <a:lnTo>
                        <a:pt x="0" y="1108"/>
                      </a:lnTo>
                      <a:lnTo>
                        <a:pt x="0" y="1108"/>
                      </a:lnTo>
                      <a:lnTo>
                        <a:pt x="22" y="1096"/>
                      </a:lnTo>
                      <a:lnTo>
                        <a:pt x="22" y="1096"/>
                      </a:lnTo>
                      <a:lnTo>
                        <a:pt x="52" y="1080"/>
                      </a:lnTo>
                      <a:lnTo>
                        <a:pt x="84" y="1060"/>
                      </a:lnTo>
                      <a:lnTo>
                        <a:pt x="120" y="1036"/>
                      </a:lnTo>
                      <a:lnTo>
                        <a:pt x="120" y="1036"/>
                      </a:lnTo>
                      <a:lnTo>
                        <a:pt x="166" y="996"/>
                      </a:lnTo>
                      <a:lnTo>
                        <a:pt x="206" y="962"/>
                      </a:lnTo>
                      <a:lnTo>
                        <a:pt x="244" y="932"/>
                      </a:lnTo>
                      <a:lnTo>
                        <a:pt x="228" y="952"/>
                      </a:lnTo>
                      <a:lnTo>
                        <a:pt x="198" y="990"/>
                      </a:lnTo>
                      <a:lnTo>
                        <a:pt x="190" y="1004"/>
                      </a:lnTo>
                      <a:lnTo>
                        <a:pt x="172" y="1016"/>
                      </a:lnTo>
                      <a:lnTo>
                        <a:pt x="154" y="1044"/>
                      </a:lnTo>
                      <a:lnTo>
                        <a:pt x="148" y="1052"/>
                      </a:lnTo>
                      <a:lnTo>
                        <a:pt x="122" y="1090"/>
                      </a:lnTo>
                      <a:lnTo>
                        <a:pt x="126" y="1096"/>
                      </a:lnTo>
                      <a:lnTo>
                        <a:pt x="122" y="1102"/>
                      </a:lnTo>
                      <a:lnTo>
                        <a:pt x="112" y="1104"/>
                      </a:lnTo>
                      <a:lnTo>
                        <a:pt x="102" y="1124"/>
                      </a:lnTo>
                      <a:lnTo>
                        <a:pt x="80" y="1154"/>
                      </a:lnTo>
                      <a:lnTo>
                        <a:pt x="76" y="1188"/>
                      </a:lnTo>
                      <a:lnTo>
                        <a:pt x="84" y="1216"/>
                      </a:lnTo>
                      <a:lnTo>
                        <a:pt x="98" y="1200"/>
                      </a:lnTo>
                      <a:lnTo>
                        <a:pt x="88" y="1218"/>
                      </a:lnTo>
                      <a:lnTo>
                        <a:pt x="118" y="1216"/>
                      </a:lnTo>
                      <a:lnTo>
                        <a:pt x="146" y="1198"/>
                      </a:lnTo>
                      <a:lnTo>
                        <a:pt x="166" y="1168"/>
                      </a:lnTo>
                      <a:lnTo>
                        <a:pt x="180" y="1150"/>
                      </a:lnTo>
                      <a:lnTo>
                        <a:pt x="178" y="1142"/>
                      </a:lnTo>
                      <a:lnTo>
                        <a:pt x="182" y="1136"/>
                      </a:lnTo>
                      <a:lnTo>
                        <a:pt x="190" y="1136"/>
                      </a:lnTo>
                      <a:lnTo>
                        <a:pt x="216" y="1098"/>
                      </a:lnTo>
                      <a:lnTo>
                        <a:pt x="222" y="1090"/>
                      </a:lnTo>
                      <a:lnTo>
                        <a:pt x="240" y="1062"/>
                      </a:lnTo>
                      <a:lnTo>
                        <a:pt x="246" y="1042"/>
                      </a:lnTo>
                      <a:lnTo>
                        <a:pt x="256" y="1030"/>
                      </a:lnTo>
                      <a:lnTo>
                        <a:pt x="278" y="988"/>
                      </a:lnTo>
                      <a:lnTo>
                        <a:pt x="292" y="964"/>
                      </a:lnTo>
                      <a:lnTo>
                        <a:pt x="292" y="964"/>
                      </a:lnTo>
                      <a:lnTo>
                        <a:pt x="296" y="960"/>
                      </a:lnTo>
                      <a:lnTo>
                        <a:pt x="296" y="960"/>
                      </a:lnTo>
                      <a:lnTo>
                        <a:pt x="284" y="1004"/>
                      </a:lnTo>
                      <a:lnTo>
                        <a:pt x="266" y="1058"/>
                      </a:lnTo>
                      <a:lnTo>
                        <a:pt x="244" y="1120"/>
                      </a:lnTo>
                      <a:lnTo>
                        <a:pt x="244" y="1120"/>
                      </a:lnTo>
                      <a:lnTo>
                        <a:pt x="236" y="1162"/>
                      </a:lnTo>
                      <a:lnTo>
                        <a:pt x="228" y="1200"/>
                      </a:lnTo>
                      <a:lnTo>
                        <a:pt x="224" y="1234"/>
                      </a:lnTo>
                      <a:lnTo>
                        <a:pt x="224" y="1234"/>
                      </a:lnTo>
                      <a:lnTo>
                        <a:pt x="222" y="1260"/>
                      </a:lnTo>
                      <a:lnTo>
                        <a:pt x="222" y="1278"/>
                      </a:lnTo>
                      <a:lnTo>
                        <a:pt x="224" y="1294"/>
                      </a:lnTo>
                      <a:lnTo>
                        <a:pt x="232" y="1330"/>
                      </a:lnTo>
                      <a:lnTo>
                        <a:pt x="238" y="1346"/>
                      </a:lnTo>
                      <a:lnTo>
                        <a:pt x="246" y="1354"/>
                      </a:lnTo>
                      <a:lnTo>
                        <a:pt x="246" y="1354"/>
                      </a:lnTo>
                      <a:lnTo>
                        <a:pt x="248" y="1354"/>
                      </a:lnTo>
                      <a:lnTo>
                        <a:pt x="252" y="1356"/>
                      </a:lnTo>
                      <a:lnTo>
                        <a:pt x="258" y="1360"/>
                      </a:lnTo>
                      <a:lnTo>
                        <a:pt x="262" y="1368"/>
                      </a:lnTo>
                      <a:lnTo>
                        <a:pt x="262" y="1368"/>
                      </a:lnTo>
                      <a:lnTo>
                        <a:pt x="264" y="1372"/>
                      </a:lnTo>
                      <a:lnTo>
                        <a:pt x="266" y="1378"/>
                      </a:lnTo>
                      <a:lnTo>
                        <a:pt x="274" y="1384"/>
                      </a:lnTo>
                      <a:lnTo>
                        <a:pt x="282" y="1390"/>
                      </a:lnTo>
                      <a:lnTo>
                        <a:pt x="306" y="1388"/>
                      </a:lnTo>
                      <a:lnTo>
                        <a:pt x="326" y="1386"/>
                      </a:lnTo>
                      <a:lnTo>
                        <a:pt x="326" y="1386"/>
                      </a:lnTo>
                      <a:lnTo>
                        <a:pt x="338" y="1388"/>
                      </a:lnTo>
                      <a:lnTo>
                        <a:pt x="358" y="1392"/>
                      </a:lnTo>
                      <a:lnTo>
                        <a:pt x="382" y="1392"/>
                      </a:lnTo>
                      <a:lnTo>
                        <a:pt x="382" y="1392"/>
                      </a:lnTo>
                      <a:lnTo>
                        <a:pt x="388" y="1390"/>
                      </a:lnTo>
                      <a:lnTo>
                        <a:pt x="388" y="1390"/>
                      </a:lnTo>
                      <a:lnTo>
                        <a:pt x="400" y="1386"/>
                      </a:lnTo>
                      <a:lnTo>
                        <a:pt x="408" y="1386"/>
                      </a:lnTo>
                      <a:lnTo>
                        <a:pt x="412" y="1386"/>
                      </a:lnTo>
                      <a:lnTo>
                        <a:pt x="416" y="1388"/>
                      </a:lnTo>
                      <a:lnTo>
                        <a:pt x="416" y="1388"/>
                      </a:lnTo>
                      <a:lnTo>
                        <a:pt x="422" y="1390"/>
                      </a:lnTo>
                      <a:lnTo>
                        <a:pt x="428" y="1392"/>
                      </a:lnTo>
                      <a:lnTo>
                        <a:pt x="446" y="1392"/>
                      </a:lnTo>
                      <a:lnTo>
                        <a:pt x="446" y="1392"/>
                      </a:lnTo>
                      <a:lnTo>
                        <a:pt x="450" y="1392"/>
                      </a:lnTo>
                      <a:lnTo>
                        <a:pt x="450" y="1392"/>
                      </a:lnTo>
                      <a:lnTo>
                        <a:pt x="464" y="1386"/>
                      </a:lnTo>
                      <a:lnTo>
                        <a:pt x="472" y="1382"/>
                      </a:lnTo>
                      <a:lnTo>
                        <a:pt x="472" y="1382"/>
                      </a:lnTo>
                      <a:lnTo>
                        <a:pt x="474" y="1380"/>
                      </a:lnTo>
                      <a:lnTo>
                        <a:pt x="476" y="1378"/>
                      </a:lnTo>
                      <a:lnTo>
                        <a:pt x="484" y="1378"/>
                      </a:lnTo>
                      <a:lnTo>
                        <a:pt x="496" y="1380"/>
                      </a:lnTo>
                      <a:lnTo>
                        <a:pt x="496" y="1380"/>
                      </a:lnTo>
                      <a:lnTo>
                        <a:pt x="504" y="1380"/>
                      </a:lnTo>
                      <a:lnTo>
                        <a:pt x="510" y="1380"/>
                      </a:lnTo>
                      <a:lnTo>
                        <a:pt x="520" y="1378"/>
                      </a:lnTo>
                      <a:lnTo>
                        <a:pt x="526" y="1374"/>
                      </a:lnTo>
                      <a:lnTo>
                        <a:pt x="528" y="1372"/>
                      </a:lnTo>
                      <a:lnTo>
                        <a:pt x="554" y="1350"/>
                      </a:lnTo>
                      <a:lnTo>
                        <a:pt x="582" y="1336"/>
                      </a:lnTo>
                      <a:lnTo>
                        <a:pt x="598" y="1314"/>
                      </a:lnTo>
                      <a:lnTo>
                        <a:pt x="598" y="1314"/>
                      </a:lnTo>
                      <a:lnTo>
                        <a:pt x="606" y="1306"/>
                      </a:lnTo>
                      <a:lnTo>
                        <a:pt x="612" y="1300"/>
                      </a:lnTo>
                      <a:lnTo>
                        <a:pt x="616" y="1292"/>
                      </a:lnTo>
                      <a:lnTo>
                        <a:pt x="616" y="1292"/>
                      </a:lnTo>
                      <a:lnTo>
                        <a:pt x="624" y="1270"/>
                      </a:lnTo>
                      <a:lnTo>
                        <a:pt x="628" y="1254"/>
                      </a:lnTo>
                      <a:lnTo>
                        <a:pt x="630" y="1178"/>
                      </a:lnTo>
                      <a:lnTo>
                        <a:pt x="630" y="1178"/>
                      </a:lnTo>
                      <a:lnTo>
                        <a:pt x="614" y="1116"/>
                      </a:lnTo>
                      <a:lnTo>
                        <a:pt x="614" y="1116"/>
                      </a:lnTo>
                      <a:lnTo>
                        <a:pt x="608" y="1104"/>
                      </a:lnTo>
                      <a:lnTo>
                        <a:pt x="594" y="1086"/>
                      </a:lnTo>
                      <a:lnTo>
                        <a:pt x="562" y="1042"/>
                      </a:lnTo>
                      <a:lnTo>
                        <a:pt x="678" y="1106"/>
                      </a:lnTo>
                      <a:lnTo>
                        <a:pt x="714" y="1124"/>
                      </a:lnTo>
                      <a:lnTo>
                        <a:pt x="750" y="1142"/>
                      </a:lnTo>
                      <a:lnTo>
                        <a:pt x="782" y="1146"/>
                      </a:lnTo>
                      <a:lnTo>
                        <a:pt x="822" y="1140"/>
                      </a:lnTo>
                      <a:lnTo>
                        <a:pt x="866" y="1120"/>
                      </a:lnTo>
                      <a:lnTo>
                        <a:pt x="910" y="1090"/>
                      </a:lnTo>
                      <a:lnTo>
                        <a:pt x="936" y="1070"/>
                      </a:lnTo>
                      <a:lnTo>
                        <a:pt x="1000" y="1006"/>
                      </a:lnTo>
                      <a:lnTo>
                        <a:pt x="1044" y="966"/>
                      </a:lnTo>
                      <a:lnTo>
                        <a:pt x="1148" y="864"/>
                      </a:lnTo>
                      <a:lnTo>
                        <a:pt x="1194" y="808"/>
                      </a:lnTo>
                      <a:lnTo>
                        <a:pt x="1210" y="784"/>
                      </a:lnTo>
                      <a:lnTo>
                        <a:pt x="1210" y="784"/>
                      </a:lnTo>
                      <a:lnTo>
                        <a:pt x="1212" y="782"/>
                      </a:lnTo>
                      <a:lnTo>
                        <a:pt x="1216" y="776"/>
                      </a:lnTo>
                      <a:lnTo>
                        <a:pt x="1216" y="756"/>
                      </a:lnTo>
                      <a:close/>
                      <a:moveTo>
                        <a:pt x="382" y="776"/>
                      </a:moveTo>
                      <a:lnTo>
                        <a:pt x="382" y="776"/>
                      </a:lnTo>
                      <a:lnTo>
                        <a:pt x="382" y="776"/>
                      </a:lnTo>
                      <a:lnTo>
                        <a:pt x="382" y="776"/>
                      </a:lnTo>
                      <a:lnTo>
                        <a:pt x="382" y="776"/>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7" name="Group 58"/>
              <p:cNvGrpSpPr>
                <a:grpSpLocks noChangeAspect="1"/>
              </p:cNvGrpSpPr>
              <p:nvPr/>
            </p:nvGrpSpPr>
            <p:grpSpPr>
              <a:xfrm>
                <a:off x="7366653" y="-16"/>
                <a:ext cx="1266631" cy="990597"/>
                <a:chOff x="5410249" y="5114925"/>
                <a:chExt cx="1558925" cy="1219200"/>
              </a:xfrm>
              <a:solidFill>
                <a:schemeClr val="bg2">
                  <a:lumMod val="50000"/>
                  <a:lumOff val="50000"/>
                  <a:alpha val="18000"/>
                </a:schemeClr>
              </a:solidFill>
            </p:grpSpPr>
            <p:sp>
              <p:nvSpPr>
                <p:cNvPr id="23" name="Freeform 63"/>
                <p:cNvSpPr>
                  <a:spLocks/>
                </p:cNvSpPr>
                <p:nvPr/>
              </p:nvSpPr>
              <p:spPr bwMode="auto">
                <a:xfrm>
                  <a:off x="5819775" y="5114925"/>
                  <a:ext cx="228600" cy="231775"/>
                </a:xfrm>
                <a:custGeom>
                  <a:avLst/>
                  <a:gdLst>
                    <a:gd name="T0" fmla="*/ 144 w 144"/>
                    <a:gd name="T1" fmla="*/ 146 h 146"/>
                    <a:gd name="T2" fmla="*/ 144 w 144"/>
                    <a:gd name="T3" fmla="*/ 146 h 146"/>
                    <a:gd name="T4" fmla="*/ 144 w 144"/>
                    <a:gd name="T5" fmla="*/ 146 h 146"/>
                    <a:gd name="T6" fmla="*/ 144 w 144"/>
                    <a:gd name="T7" fmla="*/ 146 h 146"/>
                    <a:gd name="T8" fmla="*/ 132 w 144"/>
                    <a:gd name="T9" fmla="*/ 132 h 146"/>
                    <a:gd name="T10" fmla="*/ 32 w 144"/>
                    <a:gd name="T11" fmla="*/ 22 h 146"/>
                    <a:gd name="T12" fmla="*/ 32 w 144"/>
                    <a:gd name="T13" fmla="*/ 22 h 146"/>
                    <a:gd name="T14" fmla="*/ 18 w 144"/>
                    <a:gd name="T15" fmla="*/ 4 h 146"/>
                    <a:gd name="T16" fmla="*/ 18 w 144"/>
                    <a:gd name="T17" fmla="*/ 4 h 146"/>
                    <a:gd name="T18" fmla="*/ 12 w 144"/>
                    <a:gd name="T19" fmla="*/ 2 h 146"/>
                    <a:gd name="T20" fmla="*/ 8 w 144"/>
                    <a:gd name="T21" fmla="*/ 0 h 146"/>
                    <a:gd name="T22" fmla="*/ 8 w 144"/>
                    <a:gd name="T23" fmla="*/ 0 h 146"/>
                    <a:gd name="T24" fmla="*/ 0 w 144"/>
                    <a:gd name="T25" fmla="*/ 0 h 146"/>
                    <a:gd name="T26" fmla="*/ 0 w 144"/>
                    <a:gd name="T27" fmla="*/ 0 h 146"/>
                    <a:gd name="T28" fmla="*/ 6 w 144"/>
                    <a:gd name="T29" fmla="*/ 4 h 146"/>
                    <a:gd name="T30" fmla="*/ 6 w 144"/>
                    <a:gd name="T31" fmla="*/ 4 h 146"/>
                    <a:gd name="T32" fmla="*/ 22 w 144"/>
                    <a:gd name="T33" fmla="*/ 18 h 146"/>
                    <a:gd name="T34" fmla="*/ 130 w 144"/>
                    <a:gd name="T35" fmla="*/ 136 h 146"/>
                    <a:gd name="T36" fmla="*/ 130 w 144"/>
                    <a:gd name="T37" fmla="*/ 136 h 146"/>
                    <a:gd name="T38" fmla="*/ 144 w 144"/>
                    <a:gd name="T39" fmla="*/ 146 h 146"/>
                    <a:gd name="T40" fmla="*/ 144 w 144"/>
                    <a:gd name="T41" fmla="*/ 14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4" h="146">
                      <a:moveTo>
                        <a:pt x="144" y="146"/>
                      </a:moveTo>
                      <a:lnTo>
                        <a:pt x="144" y="146"/>
                      </a:lnTo>
                      <a:lnTo>
                        <a:pt x="144" y="146"/>
                      </a:lnTo>
                      <a:lnTo>
                        <a:pt x="144" y="146"/>
                      </a:lnTo>
                      <a:lnTo>
                        <a:pt x="132" y="132"/>
                      </a:lnTo>
                      <a:lnTo>
                        <a:pt x="32" y="22"/>
                      </a:lnTo>
                      <a:lnTo>
                        <a:pt x="32" y="22"/>
                      </a:lnTo>
                      <a:lnTo>
                        <a:pt x="18" y="4"/>
                      </a:lnTo>
                      <a:lnTo>
                        <a:pt x="18" y="4"/>
                      </a:lnTo>
                      <a:lnTo>
                        <a:pt x="12" y="2"/>
                      </a:lnTo>
                      <a:lnTo>
                        <a:pt x="8" y="0"/>
                      </a:lnTo>
                      <a:lnTo>
                        <a:pt x="8" y="0"/>
                      </a:lnTo>
                      <a:lnTo>
                        <a:pt x="0" y="0"/>
                      </a:lnTo>
                      <a:lnTo>
                        <a:pt x="0" y="0"/>
                      </a:lnTo>
                      <a:lnTo>
                        <a:pt x="6" y="4"/>
                      </a:lnTo>
                      <a:lnTo>
                        <a:pt x="6" y="4"/>
                      </a:lnTo>
                      <a:lnTo>
                        <a:pt x="22" y="18"/>
                      </a:lnTo>
                      <a:lnTo>
                        <a:pt x="130" y="136"/>
                      </a:lnTo>
                      <a:lnTo>
                        <a:pt x="130" y="136"/>
                      </a:lnTo>
                      <a:lnTo>
                        <a:pt x="144" y="146"/>
                      </a:lnTo>
                      <a:lnTo>
                        <a:pt x="144" y="1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64"/>
                <p:cNvSpPr>
                  <a:spLocks/>
                </p:cNvSpPr>
                <p:nvPr/>
              </p:nvSpPr>
              <p:spPr bwMode="auto">
                <a:xfrm>
                  <a:off x="6051550" y="53530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65"/>
                <p:cNvSpPr>
                  <a:spLocks/>
                </p:cNvSpPr>
                <p:nvPr/>
              </p:nvSpPr>
              <p:spPr bwMode="auto">
                <a:xfrm>
                  <a:off x="6061075" y="5114925"/>
                  <a:ext cx="104775" cy="228600"/>
                </a:xfrm>
                <a:custGeom>
                  <a:avLst/>
                  <a:gdLst>
                    <a:gd name="T0" fmla="*/ 2 w 66"/>
                    <a:gd name="T1" fmla="*/ 144 h 144"/>
                    <a:gd name="T2" fmla="*/ 2 w 66"/>
                    <a:gd name="T3" fmla="*/ 144 h 144"/>
                    <a:gd name="T4" fmla="*/ 10 w 66"/>
                    <a:gd name="T5" fmla="*/ 130 h 144"/>
                    <a:gd name="T6" fmla="*/ 62 w 66"/>
                    <a:gd name="T7" fmla="*/ 14 h 144"/>
                    <a:gd name="T8" fmla="*/ 62 w 66"/>
                    <a:gd name="T9" fmla="*/ 14 h 144"/>
                    <a:gd name="T10" fmla="*/ 66 w 66"/>
                    <a:gd name="T11" fmla="*/ 4 h 144"/>
                    <a:gd name="T12" fmla="*/ 66 w 66"/>
                    <a:gd name="T13" fmla="*/ 2 h 144"/>
                    <a:gd name="T14" fmla="*/ 66 w 66"/>
                    <a:gd name="T15" fmla="*/ 0 h 144"/>
                    <a:gd name="T16" fmla="*/ 66 w 66"/>
                    <a:gd name="T17" fmla="*/ 0 h 144"/>
                    <a:gd name="T18" fmla="*/ 62 w 66"/>
                    <a:gd name="T19" fmla="*/ 4 h 144"/>
                    <a:gd name="T20" fmla="*/ 56 w 66"/>
                    <a:gd name="T21" fmla="*/ 14 h 144"/>
                    <a:gd name="T22" fmla="*/ 6 w 66"/>
                    <a:gd name="T23" fmla="*/ 128 h 144"/>
                    <a:gd name="T24" fmla="*/ 6 w 66"/>
                    <a:gd name="T25" fmla="*/ 128 h 144"/>
                    <a:gd name="T26" fmla="*/ 0 w 66"/>
                    <a:gd name="T27" fmla="*/ 144 h 144"/>
                    <a:gd name="T28" fmla="*/ 0 w 66"/>
                    <a:gd name="T29" fmla="*/ 144 h 144"/>
                    <a:gd name="T30" fmla="*/ 0 w 66"/>
                    <a:gd name="T31" fmla="*/ 144 h 144"/>
                    <a:gd name="T32" fmla="*/ 0 w 66"/>
                    <a:gd name="T33" fmla="*/ 144 h 144"/>
                    <a:gd name="T34" fmla="*/ 2 w 66"/>
                    <a:gd name="T35" fmla="*/ 144 h 144"/>
                    <a:gd name="T36" fmla="*/ 2 w 66"/>
                    <a:gd name="T37"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 h="144">
                      <a:moveTo>
                        <a:pt x="2" y="144"/>
                      </a:moveTo>
                      <a:lnTo>
                        <a:pt x="2" y="144"/>
                      </a:lnTo>
                      <a:lnTo>
                        <a:pt x="10" y="130"/>
                      </a:lnTo>
                      <a:lnTo>
                        <a:pt x="62" y="14"/>
                      </a:lnTo>
                      <a:lnTo>
                        <a:pt x="62" y="14"/>
                      </a:lnTo>
                      <a:lnTo>
                        <a:pt x="66" y="4"/>
                      </a:lnTo>
                      <a:lnTo>
                        <a:pt x="66" y="2"/>
                      </a:lnTo>
                      <a:lnTo>
                        <a:pt x="66" y="0"/>
                      </a:lnTo>
                      <a:lnTo>
                        <a:pt x="66" y="0"/>
                      </a:lnTo>
                      <a:lnTo>
                        <a:pt x="62" y="4"/>
                      </a:lnTo>
                      <a:lnTo>
                        <a:pt x="56" y="14"/>
                      </a:lnTo>
                      <a:lnTo>
                        <a:pt x="6" y="128"/>
                      </a:lnTo>
                      <a:lnTo>
                        <a:pt x="6" y="128"/>
                      </a:lnTo>
                      <a:lnTo>
                        <a:pt x="0" y="144"/>
                      </a:lnTo>
                      <a:lnTo>
                        <a:pt x="0" y="144"/>
                      </a:lnTo>
                      <a:lnTo>
                        <a:pt x="0" y="144"/>
                      </a:lnTo>
                      <a:lnTo>
                        <a:pt x="0" y="144"/>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66"/>
                <p:cNvSpPr>
                  <a:spLocks noEditPoints="1"/>
                </p:cNvSpPr>
                <p:nvPr/>
              </p:nvSpPr>
              <p:spPr bwMode="auto">
                <a:xfrm>
                  <a:off x="5410249" y="5114925"/>
                  <a:ext cx="1558925" cy="1219200"/>
                </a:xfrm>
                <a:custGeom>
                  <a:avLst/>
                  <a:gdLst>
                    <a:gd name="T0" fmla="*/ 604 w 982"/>
                    <a:gd name="T1" fmla="*/ 146 h 768"/>
                    <a:gd name="T2" fmla="*/ 588 w 982"/>
                    <a:gd name="T3" fmla="*/ 156 h 768"/>
                    <a:gd name="T4" fmla="*/ 572 w 982"/>
                    <a:gd name="T5" fmla="*/ 144 h 768"/>
                    <a:gd name="T6" fmla="*/ 560 w 982"/>
                    <a:gd name="T7" fmla="*/ 146 h 768"/>
                    <a:gd name="T8" fmla="*/ 550 w 982"/>
                    <a:gd name="T9" fmla="*/ 152 h 768"/>
                    <a:gd name="T10" fmla="*/ 542 w 982"/>
                    <a:gd name="T11" fmla="*/ 182 h 768"/>
                    <a:gd name="T12" fmla="*/ 346 w 982"/>
                    <a:gd name="T13" fmla="*/ 0 h 768"/>
                    <a:gd name="T14" fmla="*/ 44 w 982"/>
                    <a:gd name="T15" fmla="*/ 62 h 768"/>
                    <a:gd name="T16" fmla="*/ 76 w 982"/>
                    <a:gd name="T17" fmla="*/ 92 h 768"/>
                    <a:gd name="T18" fmla="*/ 110 w 982"/>
                    <a:gd name="T19" fmla="*/ 124 h 768"/>
                    <a:gd name="T20" fmla="*/ 126 w 982"/>
                    <a:gd name="T21" fmla="*/ 160 h 768"/>
                    <a:gd name="T22" fmla="*/ 146 w 982"/>
                    <a:gd name="T23" fmla="*/ 188 h 768"/>
                    <a:gd name="T24" fmla="*/ 166 w 982"/>
                    <a:gd name="T25" fmla="*/ 220 h 768"/>
                    <a:gd name="T26" fmla="*/ 206 w 982"/>
                    <a:gd name="T27" fmla="*/ 270 h 768"/>
                    <a:gd name="T28" fmla="*/ 322 w 982"/>
                    <a:gd name="T29" fmla="*/ 280 h 768"/>
                    <a:gd name="T30" fmla="*/ 294 w 982"/>
                    <a:gd name="T31" fmla="*/ 348 h 768"/>
                    <a:gd name="T32" fmla="*/ 256 w 982"/>
                    <a:gd name="T33" fmla="*/ 484 h 768"/>
                    <a:gd name="T34" fmla="*/ 282 w 982"/>
                    <a:gd name="T35" fmla="*/ 514 h 768"/>
                    <a:gd name="T36" fmla="*/ 312 w 982"/>
                    <a:gd name="T37" fmla="*/ 550 h 768"/>
                    <a:gd name="T38" fmla="*/ 330 w 982"/>
                    <a:gd name="T39" fmla="*/ 570 h 768"/>
                    <a:gd name="T40" fmla="*/ 350 w 982"/>
                    <a:gd name="T41" fmla="*/ 598 h 768"/>
                    <a:gd name="T42" fmla="*/ 378 w 982"/>
                    <a:gd name="T43" fmla="*/ 616 h 768"/>
                    <a:gd name="T44" fmla="*/ 354 w 982"/>
                    <a:gd name="T45" fmla="*/ 684 h 768"/>
                    <a:gd name="T46" fmla="*/ 338 w 982"/>
                    <a:gd name="T47" fmla="*/ 754 h 768"/>
                    <a:gd name="T48" fmla="*/ 378 w 982"/>
                    <a:gd name="T49" fmla="*/ 758 h 768"/>
                    <a:gd name="T50" fmla="*/ 414 w 982"/>
                    <a:gd name="T51" fmla="*/ 660 h 768"/>
                    <a:gd name="T52" fmla="*/ 456 w 982"/>
                    <a:gd name="T53" fmla="*/ 662 h 768"/>
                    <a:gd name="T54" fmla="*/ 474 w 982"/>
                    <a:gd name="T55" fmla="*/ 652 h 768"/>
                    <a:gd name="T56" fmla="*/ 504 w 982"/>
                    <a:gd name="T57" fmla="*/ 652 h 768"/>
                    <a:gd name="T58" fmla="*/ 530 w 982"/>
                    <a:gd name="T59" fmla="*/ 582 h 768"/>
                    <a:gd name="T60" fmla="*/ 560 w 982"/>
                    <a:gd name="T61" fmla="*/ 332 h 768"/>
                    <a:gd name="T62" fmla="*/ 568 w 982"/>
                    <a:gd name="T63" fmla="*/ 306 h 768"/>
                    <a:gd name="T64" fmla="*/ 586 w 982"/>
                    <a:gd name="T65" fmla="*/ 428 h 768"/>
                    <a:gd name="T66" fmla="*/ 636 w 982"/>
                    <a:gd name="T67" fmla="*/ 484 h 768"/>
                    <a:gd name="T68" fmla="*/ 628 w 982"/>
                    <a:gd name="T69" fmla="*/ 376 h 768"/>
                    <a:gd name="T70" fmla="*/ 612 w 982"/>
                    <a:gd name="T71" fmla="*/ 288 h 768"/>
                    <a:gd name="T72" fmla="*/ 678 w 982"/>
                    <a:gd name="T73" fmla="*/ 454 h 768"/>
                    <a:gd name="T74" fmla="*/ 762 w 982"/>
                    <a:gd name="T75" fmla="*/ 592 h 768"/>
                    <a:gd name="T76" fmla="*/ 790 w 982"/>
                    <a:gd name="T77" fmla="*/ 602 h 768"/>
                    <a:gd name="T78" fmla="*/ 820 w 982"/>
                    <a:gd name="T79" fmla="*/ 598 h 768"/>
                    <a:gd name="T80" fmla="*/ 842 w 982"/>
                    <a:gd name="T81" fmla="*/ 590 h 768"/>
                    <a:gd name="T82" fmla="*/ 886 w 982"/>
                    <a:gd name="T83" fmla="*/ 598 h 768"/>
                    <a:gd name="T84" fmla="*/ 958 w 982"/>
                    <a:gd name="T85" fmla="*/ 668 h 768"/>
                    <a:gd name="T86" fmla="*/ 964 w 982"/>
                    <a:gd name="T87" fmla="*/ 616 h 768"/>
                    <a:gd name="T88" fmla="*/ 920 w 982"/>
                    <a:gd name="T89" fmla="*/ 576 h 768"/>
                    <a:gd name="T90" fmla="*/ 894 w 982"/>
                    <a:gd name="T91" fmla="*/ 516 h 768"/>
                    <a:gd name="T92" fmla="*/ 920 w 982"/>
                    <a:gd name="T93" fmla="*/ 500 h 768"/>
                    <a:gd name="T94" fmla="*/ 920 w 982"/>
                    <a:gd name="T95" fmla="*/ 460 h 768"/>
                    <a:gd name="T96" fmla="*/ 950 w 982"/>
                    <a:gd name="T97" fmla="*/ 436 h 768"/>
                    <a:gd name="T98" fmla="*/ 956 w 982"/>
                    <a:gd name="T99" fmla="*/ 388 h 768"/>
                    <a:gd name="T100" fmla="*/ 934 w 982"/>
                    <a:gd name="T101" fmla="*/ 318 h 768"/>
                    <a:gd name="T102" fmla="*/ 866 w 982"/>
                    <a:gd name="T103" fmla="*/ 238 h 768"/>
                    <a:gd name="T104" fmla="*/ 914 w 982"/>
                    <a:gd name="T105" fmla="*/ 178 h 768"/>
                    <a:gd name="T106" fmla="*/ 958 w 982"/>
                    <a:gd name="T107" fmla="*/ 118 h 768"/>
                    <a:gd name="T108" fmla="*/ 970 w 982"/>
                    <a:gd name="T109" fmla="*/ 78 h 768"/>
                    <a:gd name="T110" fmla="*/ 970 w 982"/>
                    <a:gd name="T111" fmla="*/ 38 h 768"/>
                    <a:gd name="T112" fmla="*/ 978 w 982"/>
                    <a:gd name="T113" fmla="*/ 14 h 768"/>
                    <a:gd name="T114" fmla="*/ 562 w 982"/>
                    <a:gd name="T115" fmla="*/ 150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82" h="768">
                      <a:moveTo>
                        <a:pt x="676" y="0"/>
                      </a:moveTo>
                      <a:lnTo>
                        <a:pt x="676" y="0"/>
                      </a:lnTo>
                      <a:lnTo>
                        <a:pt x="666" y="14"/>
                      </a:lnTo>
                      <a:lnTo>
                        <a:pt x="666" y="14"/>
                      </a:lnTo>
                      <a:lnTo>
                        <a:pt x="654" y="36"/>
                      </a:lnTo>
                      <a:lnTo>
                        <a:pt x="642" y="58"/>
                      </a:lnTo>
                      <a:lnTo>
                        <a:pt x="620" y="104"/>
                      </a:lnTo>
                      <a:lnTo>
                        <a:pt x="604" y="146"/>
                      </a:lnTo>
                      <a:lnTo>
                        <a:pt x="594" y="174"/>
                      </a:lnTo>
                      <a:lnTo>
                        <a:pt x="594" y="174"/>
                      </a:lnTo>
                      <a:lnTo>
                        <a:pt x="592" y="170"/>
                      </a:lnTo>
                      <a:lnTo>
                        <a:pt x="586" y="164"/>
                      </a:lnTo>
                      <a:lnTo>
                        <a:pt x="586" y="164"/>
                      </a:lnTo>
                      <a:lnTo>
                        <a:pt x="588" y="160"/>
                      </a:lnTo>
                      <a:lnTo>
                        <a:pt x="588" y="156"/>
                      </a:lnTo>
                      <a:lnTo>
                        <a:pt x="588" y="156"/>
                      </a:lnTo>
                      <a:lnTo>
                        <a:pt x="586" y="152"/>
                      </a:lnTo>
                      <a:lnTo>
                        <a:pt x="582" y="148"/>
                      </a:lnTo>
                      <a:lnTo>
                        <a:pt x="580" y="146"/>
                      </a:lnTo>
                      <a:lnTo>
                        <a:pt x="574" y="146"/>
                      </a:lnTo>
                      <a:lnTo>
                        <a:pt x="574" y="146"/>
                      </a:lnTo>
                      <a:lnTo>
                        <a:pt x="574" y="146"/>
                      </a:lnTo>
                      <a:lnTo>
                        <a:pt x="574" y="144"/>
                      </a:lnTo>
                      <a:lnTo>
                        <a:pt x="572" y="144"/>
                      </a:lnTo>
                      <a:lnTo>
                        <a:pt x="568" y="144"/>
                      </a:lnTo>
                      <a:lnTo>
                        <a:pt x="568" y="144"/>
                      </a:lnTo>
                      <a:lnTo>
                        <a:pt x="564" y="142"/>
                      </a:lnTo>
                      <a:lnTo>
                        <a:pt x="564" y="144"/>
                      </a:lnTo>
                      <a:lnTo>
                        <a:pt x="564" y="142"/>
                      </a:lnTo>
                      <a:lnTo>
                        <a:pt x="562" y="144"/>
                      </a:lnTo>
                      <a:lnTo>
                        <a:pt x="560" y="144"/>
                      </a:lnTo>
                      <a:lnTo>
                        <a:pt x="560" y="146"/>
                      </a:lnTo>
                      <a:lnTo>
                        <a:pt x="558" y="146"/>
                      </a:lnTo>
                      <a:lnTo>
                        <a:pt x="556" y="148"/>
                      </a:lnTo>
                      <a:lnTo>
                        <a:pt x="558" y="150"/>
                      </a:lnTo>
                      <a:lnTo>
                        <a:pt x="558" y="150"/>
                      </a:lnTo>
                      <a:lnTo>
                        <a:pt x="558" y="150"/>
                      </a:lnTo>
                      <a:lnTo>
                        <a:pt x="554" y="150"/>
                      </a:lnTo>
                      <a:lnTo>
                        <a:pt x="554" y="150"/>
                      </a:lnTo>
                      <a:lnTo>
                        <a:pt x="550" y="152"/>
                      </a:lnTo>
                      <a:lnTo>
                        <a:pt x="546" y="154"/>
                      </a:lnTo>
                      <a:lnTo>
                        <a:pt x="544" y="158"/>
                      </a:lnTo>
                      <a:lnTo>
                        <a:pt x="544" y="162"/>
                      </a:lnTo>
                      <a:lnTo>
                        <a:pt x="544" y="162"/>
                      </a:lnTo>
                      <a:lnTo>
                        <a:pt x="548" y="168"/>
                      </a:lnTo>
                      <a:lnTo>
                        <a:pt x="548" y="168"/>
                      </a:lnTo>
                      <a:lnTo>
                        <a:pt x="542" y="182"/>
                      </a:lnTo>
                      <a:lnTo>
                        <a:pt x="542" y="182"/>
                      </a:lnTo>
                      <a:lnTo>
                        <a:pt x="522" y="158"/>
                      </a:lnTo>
                      <a:lnTo>
                        <a:pt x="494" y="124"/>
                      </a:lnTo>
                      <a:lnTo>
                        <a:pt x="460" y="88"/>
                      </a:lnTo>
                      <a:lnTo>
                        <a:pt x="442" y="70"/>
                      </a:lnTo>
                      <a:lnTo>
                        <a:pt x="424" y="54"/>
                      </a:lnTo>
                      <a:lnTo>
                        <a:pt x="424" y="54"/>
                      </a:lnTo>
                      <a:lnTo>
                        <a:pt x="384" y="26"/>
                      </a:lnTo>
                      <a:lnTo>
                        <a:pt x="346" y="0"/>
                      </a:lnTo>
                      <a:lnTo>
                        <a:pt x="0" y="0"/>
                      </a:lnTo>
                      <a:lnTo>
                        <a:pt x="0" y="8"/>
                      </a:lnTo>
                      <a:lnTo>
                        <a:pt x="10" y="28"/>
                      </a:lnTo>
                      <a:lnTo>
                        <a:pt x="24" y="48"/>
                      </a:lnTo>
                      <a:lnTo>
                        <a:pt x="24" y="48"/>
                      </a:lnTo>
                      <a:lnTo>
                        <a:pt x="32" y="54"/>
                      </a:lnTo>
                      <a:lnTo>
                        <a:pt x="38" y="60"/>
                      </a:lnTo>
                      <a:lnTo>
                        <a:pt x="44" y="62"/>
                      </a:lnTo>
                      <a:lnTo>
                        <a:pt x="44" y="62"/>
                      </a:lnTo>
                      <a:lnTo>
                        <a:pt x="48" y="66"/>
                      </a:lnTo>
                      <a:lnTo>
                        <a:pt x="52" y="70"/>
                      </a:lnTo>
                      <a:lnTo>
                        <a:pt x="56" y="76"/>
                      </a:lnTo>
                      <a:lnTo>
                        <a:pt x="56" y="76"/>
                      </a:lnTo>
                      <a:lnTo>
                        <a:pt x="62" y="82"/>
                      </a:lnTo>
                      <a:lnTo>
                        <a:pt x="68" y="88"/>
                      </a:lnTo>
                      <a:lnTo>
                        <a:pt x="76" y="92"/>
                      </a:lnTo>
                      <a:lnTo>
                        <a:pt x="76" y="92"/>
                      </a:lnTo>
                      <a:lnTo>
                        <a:pt x="84" y="96"/>
                      </a:lnTo>
                      <a:lnTo>
                        <a:pt x="92" y="102"/>
                      </a:lnTo>
                      <a:lnTo>
                        <a:pt x="98" y="108"/>
                      </a:lnTo>
                      <a:lnTo>
                        <a:pt x="100" y="112"/>
                      </a:lnTo>
                      <a:lnTo>
                        <a:pt x="100" y="112"/>
                      </a:lnTo>
                      <a:lnTo>
                        <a:pt x="104" y="118"/>
                      </a:lnTo>
                      <a:lnTo>
                        <a:pt x="110" y="124"/>
                      </a:lnTo>
                      <a:lnTo>
                        <a:pt x="120" y="132"/>
                      </a:lnTo>
                      <a:lnTo>
                        <a:pt x="120" y="132"/>
                      </a:lnTo>
                      <a:lnTo>
                        <a:pt x="126" y="142"/>
                      </a:lnTo>
                      <a:lnTo>
                        <a:pt x="128" y="152"/>
                      </a:lnTo>
                      <a:lnTo>
                        <a:pt x="128" y="154"/>
                      </a:lnTo>
                      <a:lnTo>
                        <a:pt x="128" y="158"/>
                      </a:lnTo>
                      <a:lnTo>
                        <a:pt x="128" y="158"/>
                      </a:lnTo>
                      <a:lnTo>
                        <a:pt x="126" y="160"/>
                      </a:lnTo>
                      <a:lnTo>
                        <a:pt x="128" y="162"/>
                      </a:lnTo>
                      <a:lnTo>
                        <a:pt x="132" y="166"/>
                      </a:lnTo>
                      <a:lnTo>
                        <a:pt x="138" y="170"/>
                      </a:lnTo>
                      <a:lnTo>
                        <a:pt x="138" y="170"/>
                      </a:lnTo>
                      <a:lnTo>
                        <a:pt x="144" y="176"/>
                      </a:lnTo>
                      <a:lnTo>
                        <a:pt x="146" y="182"/>
                      </a:lnTo>
                      <a:lnTo>
                        <a:pt x="146" y="184"/>
                      </a:lnTo>
                      <a:lnTo>
                        <a:pt x="146" y="188"/>
                      </a:lnTo>
                      <a:lnTo>
                        <a:pt x="146" y="188"/>
                      </a:lnTo>
                      <a:lnTo>
                        <a:pt x="146" y="192"/>
                      </a:lnTo>
                      <a:lnTo>
                        <a:pt x="146" y="196"/>
                      </a:lnTo>
                      <a:lnTo>
                        <a:pt x="150" y="206"/>
                      </a:lnTo>
                      <a:lnTo>
                        <a:pt x="156" y="214"/>
                      </a:lnTo>
                      <a:lnTo>
                        <a:pt x="162" y="218"/>
                      </a:lnTo>
                      <a:lnTo>
                        <a:pt x="162" y="218"/>
                      </a:lnTo>
                      <a:lnTo>
                        <a:pt x="166" y="220"/>
                      </a:lnTo>
                      <a:lnTo>
                        <a:pt x="170" y="226"/>
                      </a:lnTo>
                      <a:lnTo>
                        <a:pt x="172" y="234"/>
                      </a:lnTo>
                      <a:lnTo>
                        <a:pt x="172" y="234"/>
                      </a:lnTo>
                      <a:lnTo>
                        <a:pt x="176" y="240"/>
                      </a:lnTo>
                      <a:lnTo>
                        <a:pt x="182" y="248"/>
                      </a:lnTo>
                      <a:lnTo>
                        <a:pt x="192" y="256"/>
                      </a:lnTo>
                      <a:lnTo>
                        <a:pt x="192" y="256"/>
                      </a:lnTo>
                      <a:lnTo>
                        <a:pt x="206" y="270"/>
                      </a:lnTo>
                      <a:lnTo>
                        <a:pt x="216" y="280"/>
                      </a:lnTo>
                      <a:lnTo>
                        <a:pt x="216" y="280"/>
                      </a:lnTo>
                      <a:lnTo>
                        <a:pt x="222" y="284"/>
                      </a:lnTo>
                      <a:lnTo>
                        <a:pt x="232" y="286"/>
                      </a:lnTo>
                      <a:lnTo>
                        <a:pt x="242" y="290"/>
                      </a:lnTo>
                      <a:lnTo>
                        <a:pt x="270" y="288"/>
                      </a:lnTo>
                      <a:lnTo>
                        <a:pt x="296" y="284"/>
                      </a:lnTo>
                      <a:lnTo>
                        <a:pt x="322" y="280"/>
                      </a:lnTo>
                      <a:lnTo>
                        <a:pt x="358" y="276"/>
                      </a:lnTo>
                      <a:lnTo>
                        <a:pt x="368" y="276"/>
                      </a:lnTo>
                      <a:lnTo>
                        <a:pt x="368" y="276"/>
                      </a:lnTo>
                      <a:lnTo>
                        <a:pt x="320" y="316"/>
                      </a:lnTo>
                      <a:lnTo>
                        <a:pt x="308" y="330"/>
                      </a:lnTo>
                      <a:lnTo>
                        <a:pt x="300" y="340"/>
                      </a:lnTo>
                      <a:lnTo>
                        <a:pt x="296" y="346"/>
                      </a:lnTo>
                      <a:lnTo>
                        <a:pt x="294" y="348"/>
                      </a:lnTo>
                      <a:lnTo>
                        <a:pt x="294" y="350"/>
                      </a:lnTo>
                      <a:lnTo>
                        <a:pt x="266" y="412"/>
                      </a:lnTo>
                      <a:lnTo>
                        <a:pt x="270" y="420"/>
                      </a:lnTo>
                      <a:lnTo>
                        <a:pt x="270" y="428"/>
                      </a:lnTo>
                      <a:lnTo>
                        <a:pt x="264" y="446"/>
                      </a:lnTo>
                      <a:lnTo>
                        <a:pt x="258" y="460"/>
                      </a:lnTo>
                      <a:lnTo>
                        <a:pt x="256" y="484"/>
                      </a:lnTo>
                      <a:lnTo>
                        <a:pt x="256" y="484"/>
                      </a:lnTo>
                      <a:lnTo>
                        <a:pt x="260" y="492"/>
                      </a:lnTo>
                      <a:lnTo>
                        <a:pt x="264" y="498"/>
                      </a:lnTo>
                      <a:lnTo>
                        <a:pt x="268" y="500"/>
                      </a:lnTo>
                      <a:lnTo>
                        <a:pt x="272" y="502"/>
                      </a:lnTo>
                      <a:lnTo>
                        <a:pt x="272" y="502"/>
                      </a:lnTo>
                      <a:lnTo>
                        <a:pt x="276" y="504"/>
                      </a:lnTo>
                      <a:lnTo>
                        <a:pt x="278" y="506"/>
                      </a:lnTo>
                      <a:lnTo>
                        <a:pt x="282" y="514"/>
                      </a:lnTo>
                      <a:lnTo>
                        <a:pt x="282" y="524"/>
                      </a:lnTo>
                      <a:lnTo>
                        <a:pt x="286" y="540"/>
                      </a:lnTo>
                      <a:lnTo>
                        <a:pt x="286" y="540"/>
                      </a:lnTo>
                      <a:lnTo>
                        <a:pt x="288" y="542"/>
                      </a:lnTo>
                      <a:lnTo>
                        <a:pt x="292" y="546"/>
                      </a:lnTo>
                      <a:lnTo>
                        <a:pt x="300" y="550"/>
                      </a:lnTo>
                      <a:lnTo>
                        <a:pt x="306" y="550"/>
                      </a:lnTo>
                      <a:lnTo>
                        <a:pt x="312" y="550"/>
                      </a:lnTo>
                      <a:lnTo>
                        <a:pt x="312" y="550"/>
                      </a:lnTo>
                      <a:lnTo>
                        <a:pt x="318" y="550"/>
                      </a:lnTo>
                      <a:lnTo>
                        <a:pt x="322" y="552"/>
                      </a:lnTo>
                      <a:lnTo>
                        <a:pt x="326" y="554"/>
                      </a:lnTo>
                      <a:lnTo>
                        <a:pt x="328" y="558"/>
                      </a:lnTo>
                      <a:lnTo>
                        <a:pt x="330" y="566"/>
                      </a:lnTo>
                      <a:lnTo>
                        <a:pt x="330" y="570"/>
                      </a:lnTo>
                      <a:lnTo>
                        <a:pt x="330" y="570"/>
                      </a:lnTo>
                      <a:lnTo>
                        <a:pt x="332" y="580"/>
                      </a:lnTo>
                      <a:lnTo>
                        <a:pt x="334" y="588"/>
                      </a:lnTo>
                      <a:lnTo>
                        <a:pt x="336" y="594"/>
                      </a:lnTo>
                      <a:lnTo>
                        <a:pt x="336" y="594"/>
                      </a:lnTo>
                      <a:lnTo>
                        <a:pt x="340" y="598"/>
                      </a:lnTo>
                      <a:lnTo>
                        <a:pt x="344" y="598"/>
                      </a:lnTo>
                      <a:lnTo>
                        <a:pt x="350" y="598"/>
                      </a:lnTo>
                      <a:lnTo>
                        <a:pt x="350" y="598"/>
                      </a:lnTo>
                      <a:lnTo>
                        <a:pt x="358" y="598"/>
                      </a:lnTo>
                      <a:lnTo>
                        <a:pt x="364" y="598"/>
                      </a:lnTo>
                      <a:lnTo>
                        <a:pt x="370" y="600"/>
                      </a:lnTo>
                      <a:lnTo>
                        <a:pt x="372" y="604"/>
                      </a:lnTo>
                      <a:lnTo>
                        <a:pt x="372" y="604"/>
                      </a:lnTo>
                      <a:lnTo>
                        <a:pt x="374" y="608"/>
                      </a:lnTo>
                      <a:lnTo>
                        <a:pt x="378" y="612"/>
                      </a:lnTo>
                      <a:lnTo>
                        <a:pt x="378" y="616"/>
                      </a:lnTo>
                      <a:lnTo>
                        <a:pt x="380" y="622"/>
                      </a:lnTo>
                      <a:lnTo>
                        <a:pt x="378" y="628"/>
                      </a:lnTo>
                      <a:lnTo>
                        <a:pt x="376" y="636"/>
                      </a:lnTo>
                      <a:lnTo>
                        <a:pt x="376" y="636"/>
                      </a:lnTo>
                      <a:lnTo>
                        <a:pt x="364" y="668"/>
                      </a:lnTo>
                      <a:lnTo>
                        <a:pt x="360" y="680"/>
                      </a:lnTo>
                      <a:lnTo>
                        <a:pt x="354" y="684"/>
                      </a:lnTo>
                      <a:lnTo>
                        <a:pt x="354" y="684"/>
                      </a:lnTo>
                      <a:lnTo>
                        <a:pt x="348" y="692"/>
                      </a:lnTo>
                      <a:lnTo>
                        <a:pt x="344" y="702"/>
                      </a:lnTo>
                      <a:lnTo>
                        <a:pt x="338" y="716"/>
                      </a:lnTo>
                      <a:lnTo>
                        <a:pt x="338" y="716"/>
                      </a:lnTo>
                      <a:lnTo>
                        <a:pt x="336" y="720"/>
                      </a:lnTo>
                      <a:lnTo>
                        <a:pt x="334" y="734"/>
                      </a:lnTo>
                      <a:lnTo>
                        <a:pt x="336" y="748"/>
                      </a:lnTo>
                      <a:lnTo>
                        <a:pt x="338" y="754"/>
                      </a:lnTo>
                      <a:lnTo>
                        <a:pt x="342" y="760"/>
                      </a:lnTo>
                      <a:lnTo>
                        <a:pt x="342" y="760"/>
                      </a:lnTo>
                      <a:lnTo>
                        <a:pt x="348" y="764"/>
                      </a:lnTo>
                      <a:lnTo>
                        <a:pt x="356" y="768"/>
                      </a:lnTo>
                      <a:lnTo>
                        <a:pt x="364" y="768"/>
                      </a:lnTo>
                      <a:lnTo>
                        <a:pt x="364" y="768"/>
                      </a:lnTo>
                      <a:lnTo>
                        <a:pt x="372" y="764"/>
                      </a:lnTo>
                      <a:lnTo>
                        <a:pt x="378" y="758"/>
                      </a:lnTo>
                      <a:lnTo>
                        <a:pt x="386" y="746"/>
                      </a:lnTo>
                      <a:lnTo>
                        <a:pt x="390" y="730"/>
                      </a:lnTo>
                      <a:lnTo>
                        <a:pt x="390" y="730"/>
                      </a:lnTo>
                      <a:lnTo>
                        <a:pt x="398" y="700"/>
                      </a:lnTo>
                      <a:lnTo>
                        <a:pt x="406" y="678"/>
                      </a:lnTo>
                      <a:lnTo>
                        <a:pt x="412" y="662"/>
                      </a:lnTo>
                      <a:lnTo>
                        <a:pt x="412" y="662"/>
                      </a:lnTo>
                      <a:lnTo>
                        <a:pt x="414" y="660"/>
                      </a:lnTo>
                      <a:lnTo>
                        <a:pt x="418" y="658"/>
                      </a:lnTo>
                      <a:lnTo>
                        <a:pt x="428" y="654"/>
                      </a:lnTo>
                      <a:lnTo>
                        <a:pt x="434" y="654"/>
                      </a:lnTo>
                      <a:lnTo>
                        <a:pt x="444" y="656"/>
                      </a:lnTo>
                      <a:lnTo>
                        <a:pt x="444" y="656"/>
                      </a:lnTo>
                      <a:lnTo>
                        <a:pt x="454" y="660"/>
                      </a:lnTo>
                      <a:lnTo>
                        <a:pt x="456" y="660"/>
                      </a:lnTo>
                      <a:lnTo>
                        <a:pt x="456" y="662"/>
                      </a:lnTo>
                      <a:lnTo>
                        <a:pt x="454" y="662"/>
                      </a:lnTo>
                      <a:lnTo>
                        <a:pt x="456" y="662"/>
                      </a:lnTo>
                      <a:lnTo>
                        <a:pt x="456" y="662"/>
                      </a:lnTo>
                      <a:lnTo>
                        <a:pt x="462" y="660"/>
                      </a:lnTo>
                      <a:lnTo>
                        <a:pt x="466" y="658"/>
                      </a:lnTo>
                      <a:lnTo>
                        <a:pt x="470" y="654"/>
                      </a:lnTo>
                      <a:lnTo>
                        <a:pt x="470" y="654"/>
                      </a:lnTo>
                      <a:lnTo>
                        <a:pt x="474" y="652"/>
                      </a:lnTo>
                      <a:lnTo>
                        <a:pt x="478" y="648"/>
                      </a:lnTo>
                      <a:lnTo>
                        <a:pt x="482" y="648"/>
                      </a:lnTo>
                      <a:lnTo>
                        <a:pt x="482" y="648"/>
                      </a:lnTo>
                      <a:lnTo>
                        <a:pt x="492" y="648"/>
                      </a:lnTo>
                      <a:lnTo>
                        <a:pt x="498" y="650"/>
                      </a:lnTo>
                      <a:lnTo>
                        <a:pt x="498" y="650"/>
                      </a:lnTo>
                      <a:lnTo>
                        <a:pt x="500" y="650"/>
                      </a:lnTo>
                      <a:lnTo>
                        <a:pt x="504" y="652"/>
                      </a:lnTo>
                      <a:lnTo>
                        <a:pt x="510" y="650"/>
                      </a:lnTo>
                      <a:lnTo>
                        <a:pt x="514" y="648"/>
                      </a:lnTo>
                      <a:lnTo>
                        <a:pt x="516" y="644"/>
                      </a:lnTo>
                      <a:lnTo>
                        <a:pt x="516" y="644"/>
                      </a:lnTo>
                      <a:lnTo>
                        <a:pt x="520" y="632"/>
                      </a:lnTo>
                      <a:lnTo>
                        <a:pt x="522" y="620"/>
                      </a:lnTo>
                      <a:lnTo>
                        <a:pt x="522" y="606"/>
                      </a:lnTo>
                      <a:lnTo>
                        <a:pt x="530" y="582"/>
                      </a:lnTo>
                      <a:lnTo>
                        <a:pt x="530" y="572"/>
                      </a:lnTo>
                      <a:lnTo>
                        <a:pt x="544" y="570"/>
                      </a:lnTo>
                      <a:lnTo>
                        <a:pt x="550" y="534"/>
                      </a:lnTo>
                      <a:lnTo>
                        <a:pt x="556" y="474"/>
                      </a:lnTo>
                      <a:lnTo>
                        <a:pt x="558" y="398"/>
                      </a:lnTo>
                      <a:lnTo>
                        <a:pt x="558" y="340"/>
                      </a:lnTo>
                      <a:lnTo>
                        <a:pt x="558" y="340"/>
                      </a:lnTo>
                      <a:lnTo>
                        <a:pt x="560" y="332"/>
                      </a:lnTo>
                      <a:lnTo>
                        <a:pt x="562" y="322"/>
                      </a:lnTo>
                      <a:lnTo>
                        <a:pt x="562" y="308"/>
                      </a:lnTo>
                      <a:lnTo>
                        <a:pt x="562" y="308"/>
                      </a:lnTo>
                      <a:lnTo>
                        <a:pt x="560" y="300"/>
                      </a:lnTo>
                      <a:lnTo>
                        <a:pt x="562" y="296"/>
                      </a:lnTo>
                      <a:lnTo>
                        <a:pt x="564" y="294"/>
                      </a:lnTo>
                      <a:lnTo>
                        <a:pt x="568" y="294"/>
                      </a:lnTo>
                      <a:lnTo>
                        <a:pt x="568" y="306"/>
                      </a:lnTo>
                      <a:lnTo>
                        <a:pt x="570" y="338"/>
                      </a:lnTo>
                      <a:lnTo>
                        <a:pt x="574" y="348"/>
                      </a:lnTo>
                      <a:lnTo>
                        <a:pt x="570" y="362"/>
                      </a:lnTo>
                      <a:lnTo>
                        <a:pt x="574" y="384"/>
                      </a:lnTo>
                      <a:lnTo>
                        <a:pt x="576" y="390"/>
                      </a:lnTo>
                      <a:lnTo>
                        <a:pt x="580" y="422"/>
                      </a:lnTo>
                      <a:lnTo>
                        <a:pt x="586" y="422"/>
                      </a:lnTo>
                      <a:lnTo>
                        <a:pt x="586" y="428"/>
                      </a:lnTo>
                      <a:lnTo>
                        <a:pt x="582" y="432"/>
                      </a:lnTo>
                      <a:lnTo>
                        <a:pt x="586" y="448"/>
                      </a:lnTo>
                      <a:lnTo>
                        <a:pt x="590" y="472"/>
                      </a:lnTo>
                      <a:lnTo>
                        <a:pt x="602" y="490"/>
                      </a:lnTo>
                      <a:lnTo>
                        <a:pt x="620" y="500"/>
                      </a:lnTo>
                      <a:lnTo>
                        <a:pt x="620" y="486"/>
                      </a:lnTo>
                      <a:lnTo>
                        <a:pt x="624" y="498"/>
                      </a:lnTo>
                      <a:lnTo>
                        <a:pt x="636" y="484"/>
                      </a:lnTo>
                      <a:lnTo>
                        <a:pt x="642" y="462"/>
                      </a:lnTo>
                      <a:lnTo>
                        <a:pt x="638" y="438"/>
                      </a:lnTo>
                      <a:lnTo>
                        <a:pt x="636" y="424"/>
                      </a:lnTo>
                      <a:lnTo>
                        <a:pt x="632" y="420"/>
                      </a:lnTo>
                      <a:lnTo>
                        <a:pt x="630" y="416"/>
                      </a:lnTo>
                      <a:lnTo>
                        <a:pt x="636" y="412"/>
                      </a:lnTo>
                      <a:lnTo>
                        <a:pt x="630" y="382"/>
                      </a:lnTo>
                      <a:lnTo>
                        <a:pt x="628" y="376"/>
                      </a:lnTo>
                      <a:lnTo>
                        <a:pt x="626" y="354"/>
                      </a:lnTo>
                      <a:lnTo>
                        <a:pt x="618" y="340"/>
                      </a:lnTo>
                      <a:lnTo>
                        <a:pt x="618" y="330"/>
                      </a:lnTo>
                      <a:lnTo>
                        <a:pt x="610" y="300"/>
                      </a:lnTo>
                      <a:lnTo>
                        <a:pt x="606" y="288"/>
                      </a:lnTo>
                      <a:lnTo>
                        <a:pt x="606" y="288"/>
                      </a:lnTo>
                      <a:lnTo>
                        <a:pt x="610" y="286"/>
                      </a:lnTo>
                      <a:lnTo>
                        <a:pt x="612" y="288"/>
                      </a:lnTo>
                      <a:lnTo>
                        <a:pt x="616" y="292"/>
                      </a:lnTo>
                      <a:lnTo>
                        <a:pt x="618" y="298"/>
                      </a:lnTo>
                      <a:lnTo>
                        <a:pt x="618" y="298"/>
                      </a:lnTo>
                      <a:lnTo>
                        <a:pt x="622" y="312"/>
                      </a:lnTo>
                      <a:lnTo>
                        <a:pt x="626" y="322"/>
                      </a:lnTo>
                      <a:lnTo>
                        <a:pt x="632" y="328"/>
                      </a:lnTo>
                      <a:lnTo>
                        <a:pt x="652" y="384"/>
                      </a:lnTo>
                      <a:lnTo>
                        <a:pt x="678" y="454"/>
                      </a:lnTo>
                      <a:lnTo>
                        <a:pt x="702" y="508"/>
                      </a:lnTo>
                      <a:lnTo>
                        <a:pt x="720" y="540"/>
                      </a:lnTo>
                      <a:lnTo>
                        <a:pt x="732" y="540"/>
                      </a:lnTo>
                      <a:lnTo>
                        <a:pt x="736" y="548"/>
                      </a:lnTo>
                      <a:lnTo>
                        <a:pt x="752" y="568"/>
                      </a:lnTo>
                      <a:lnTo>
                        <a:pt x="752" y="568"/>
                      </a:lnTo>
                      <a:lnTo>
                        <a:pt x="756" y="582"/>
                      </a:lnTo>
                      <a:lnTo>
                        <a:pt x="762" y="592"/>
                      </a:lnTo>
                      <a:lnTo>
                        <a:pt x="768" y="602"/>
                      </a:lnTo>
                      <a:lnTo>
                        <a:pt x="768" y="602"/>
                      </a:lnTo>
                      <a:lnTo>
                        <a:pt x="774" y="604"/>
                      </a:lnTo>
                      <a:lnTo>
                        <a:pt x="776" y="606"/>
                      </a:lnTo>
                      <a:lnTo>
                        <a:pt x="784" y="604"/>
                      </a:lnTo>
                      <a:lnTo>
                        <a:pt x="788" y="602"/>
                      </a:lnTo>
                      <a:lnTo>
                        <a:pt x="790" y="602"/>
                      </a:lnTo>
                      <a:lnTo>
                        <a:pt x="790" y="602"/>
                      </a:lnTo>
                      <a:lnTo>
                        <a:pt x="794" y="598"/>
                      </a:lnTo>
                      <a:lnTo>
                        <a:pt x="804" y="594"/>
                      </a:lnTo>
                      <a:lnTo>
                        <a:pt x="804" y="594"/>
                      </a:lnTo>
                      <a:lnTo>
                        <a:pt x="808" y="594"/>
                      </a:lnTo>
                      <a:lnTo>
                        <a:pt x="812" y="594"/>
                      </a:lnTo>
                      <a:lnTo>
                        <a:pt x="816" y="596"/>
                      </a:lnTo>
                      <a:lnTo>
                        <a:pt x="816" y="596"/>
                      </a:lnTo>
                      <a:lnTo>
                        <a:pt x="820" y="598"/>
                      </a:lnTo>
                      <a:lnTo>
                        <a:pt x="826" y="600"/>
                      </a:lnTo>
                      <a:lnTo>
                        <a:pt x="832" y="600"/>
                      </a:lnTo>
                      <a:lnTo>
                        <a:pt x="832" y="600"/>
                      </a:lnTo>
                      <a:lnTo>
                        <a:pt x="836" y="600"/>
                      </a:lnTo>
                      <a:lnTo>
                        <a:pt x="834" y="598"/>
                      </a:lnTo>
                      <a:lnTo>
                        <a:pt x="832" y="598"/>
                      </a:lnTo>
                      <a:lnTo>
                        <a:pt x="834" y="596"/>
                      </a:lnTo>
                      <a:lnTo>
                        <a:pt x="842" y="590"/>
                      </a:lnTo>
                      <a:lnTo>
                        <a:pt x="842" y="590"/>
                      </a:lnTo>
                      <a:lnTo>
                        <a:pt x="850" y="586"/>
                      </a:lnTo>
                      <a:lnTo>
                        <a:pt x="856" y="582"/>
                      </a:lnTo>
                      <a:lnTo>
                        <a:pt x="866" y="582"/>
                      </a:lnTo>
                      <a:lnTo>
                        <a:pt x="872" y="584"/>
                      </a:lnTo>
                      <a:lnTo>
                        <a:pt x="874" y="586"/>
                      </a:lnTo>
                      <a:lnTo>
                        <a:pt x="874" y="586"/>
                      </a:lnTo>
                      <a:lnTo>
                        <a:pt x="886" y="598"/>
                      </a:lnTo>
                      <a:lnTo>
                        <a:pt x="898" y="616"/>
                      </a:lnTo>
                      <a:lnTo>
                        <a:pt x="916" y="642"/>
                      </a:lnTo>
                      <a:lnTo>
                        <a:pt x="916" y="642"/>
                      </a:lnTo>
                      <a:lnTo>
                        <a:pt x="926" y="656"/>
                      </a:lnTo>
                      <a:lnTo>
                        <a:pt x="934" y="664"/>
                      </a:lnTo>
                      <a:lnTo>
                        <a:pt x="944" y="668"/>
                      </a:lnTo>
                      <a:lnTo>
                        <a:pt x="952" y="670"/>
                      </a:lnTo>
                      <a:lnTo>
                        <a:pt x="958" y="668"/>
                      </a:lnTo>
                      <a:lnTo>
                        <a:pt x="964" y="666"/>
                      </a:lnTo>
                      <a:lnTo>
                        <a:pt x="968" y="660"/>
                      </a:lnTo>
                      <a:lnTo>
                        <a:pt x="972" y="654"/>
                      </a:lnTo>
                      <a:lnTo>
                        <a:pt x="972" y="654"/>
                      </a:lnTo>
                      <a:lnTo>
                        <a:pt x="974" y="648"/>
                      </a:lnTo>
                      <a:lnTo>
                        <a:pt x="974" y="642"/>
                      </a:lnTo>
                      <a:lnTo>
                        <a:pt x="970" y="628"/>
                      </a:lnTo>
                      <a:lnTo>
                        <a:pt x="964" y="616"/>
                      </a:lnTo>
                      <a:lnTo>
                        <a:pt x="962" y="612"/>
                      </a:lnTo>
                      <a:lnTo>
                        <a:pt x="962" y="612"/>
                      </a:lnTo>
                      <a:lnTo>
                        <a:pt x="952" y="600"/>
                      </a:lnTo>
                      <a:lnTo>
                        <a:pt x="944" y="592"/>
                      </a:lnTo>
                      <a:lnTo>
                        <a:pt x="936" y="588"/>
                      </a:lnTo>
                      <a:lnTo>
                        <a:pt x="936" y="588"/>
                      </a:lnTo>
                      <a:lnTo>
                        <a:pt x="928" y="584"/>
                      </a:lnTo>
                      <a:lnTo>
                        <a:pt x="920" y="576"/>
                      </a:lnTo>
                      <a:lnTo>
                        <a:pt x="900" y="550"/>
                      </a:lnTo>
                      <a:lnTo>
                        <a:pt x="900" y="550"/>
                      </a:lnTo>
                      <a:lnTo>
                        <a:pt x="894" y="542"/>
                      </a:lnTo>
                      <a:lnTo>
                        <a:pt x="892" y="536"/>
                      </a:lnTo>
                      <a:lnTo>
                        <a:pt x="890" y="530"/>
                      </a:lnTo>
                      <a:lnTo>
                        <a:pt x="890" y="526"/>
                      </a:lnTo>
                      <a:lnTo>
                        <a:pt x="892" y="520"/>
                      </a:lnTo>
                      <a:lnTo>
                        <a:pt x="894" y="516"/>
                      </a:lnTo>
                      <a:lnTo>
                        <a:pt x="894" y="516"/>
                      </a:lnTo>
                      <a:lnTo>
                        <a:pt x="894" y="514"/>
                      </a:lnTo>
                      <a:lnTo>
                        <a:pt x="898" y="510"/>
                      </a:lnTo>
                      <a:lnTo>
                        <a:pt x="904" y="508"/>
                      </a:lnTo>
                      <a:lnTo>
                        <a:pt x="912" y="506"/>
                      </a:lnTo>
                      <a:lnTo>
                        <a:pt x="912" y="506"/>
                      </a:lnTo>
                      <a:lnTo>
                        <a:pt x="918" y="504"/>
                      </a:lnTo>
                      <a:lnTo>
                        <a:pt x="920" y="500"/>
                      </a:lnTo>
                      <a:lnTo>
                        <a:pt x="924" y="496"/>
                      </a:lnTo>
                      <a:lnTo>
                        <a:pt x="924" y="496"/>
                      </a:lnTo>
                      <a:lnTo>
                        <a:pt x="924" y="490"/>
                      </a:lnTo>
                      <a:lnTo>
                        <a:pt x="924" y="482"/>
                      </a:lnTo>
                      <a:lnTo>
                        <a:pt x="920" y="472"/>
                      </a:lnTo>
                      <a:lnTo>
                        <a:pt x="920" y="472"/>
                      </a:lnTo>
                      <a:lnTo>
                        <a:pt x="920" y="468"/>
                      </a:lnTo>
                      <a:lnTo>
                        <a:pt x="920" y="460"/>
                      </a:lnTo>
                      <a:lnTo>
                        <a:pt x="920" y="456"/>
                      </a:lnTo>
                      <a:lnTo>
                        <a:pt x="924" y="452"/>
                      </a:lnTo>
                      <a:lnTo>
                        <a:pt x="926" y="448"/>
                      </a:lnTo>
                      <a:lnTo>
                        <a:pt x="932" y="446"/>
                      </a:lnTo>
                      <a:lnTo>
                        <a:pt x="932" y="446"/>
                      </a:lnTo>
                      <a:lnTo>
                        <a:pt x="938" y="446"/>
                      </a:lnTo>
                      <a:lnTo>
                        <a:pt x="942" y="442"/>
                      </a:lnTo>
                      <a:lnTo>
                        <a:pt x="950" y="436"/>
                      </a:lnTo>
                      <a:lnTo>
                        <a:pt x="952" y="432"/>
                      </a:lnTo>
                      <a:lnTo>
                        <a:pt x="952" y="428"/>
                      </a:lnTo>
                      <a:lnTo>
                        <a:pt x="952" y="412"/>
                      </a:lnTo>
                      <a:lnTo>
                        <a:pt x="952" y="412"/>
                      </a:lnTo>
                      <a:lnTo>
                        <a:pt x="948" y="402"/>
                      </a:lnTo>
                      <a:lnTo>
                        <a:pt x="950" y="394"/>
                      </a:lnTo>
                      <a:lnTo>
                        <a:pt x="952" y="392"/>
                      </a:lnTo>
                      <a:lnTo>
                        <a:pt x="956" y="388"/>
                      </a:lnTo>
                      <a:lnTo>
                        <a:pt x="956" y="388"/>
                      </a:lnTo>
                      <a:lnTo>
                        <a:pt x="958" y="386"/>
                      </a:lnTo>
                      <a:lnTo>
                        <a:pt x="962" y="382"/>
                      </a:lnTo>
                      <a:lnTo>
                        <a:pt x="964" y="374"/>
                      </a:lnTo>
                      <a:lnTo>
                        <a:pt x="962" y="366"/>
                      </a:lnTo>
                      <a:lnTo>
                        <a:pt x="954" y="344"/>
                      </a:lnTo>
                      <a:lnTo>
                        <a:pt x="944" y="332"/>
                      </a:lnTo>
                      <a:lnTo>
                        <a:pt x="934" y="318"/>
                      </a:lnTo>
                      <a:lnTo>
                        <a:pt x="930" y="310"/>
                      </a:lnTo>
                      <a:lnTo>
                        <a:pt x="930" y="302"/>
                      </a:lnTo>
                      <a:lnTo>
                        <a:pt x="884" y="252"/>
                      </a:lnTo>
                      <a:lnTo>
                        <a:pt x="884" y="252"/>
                      </a:lnTo>
                      <a:lnTo>
                        <a:pt x="884" y="250"/>
                      </a:lnTo>
                      <a:lnTo>
                        <a:pt x="882" y="248"/>
                      </a:lnTo>
                      <a:lnTo>
                        <a:pt x="876" y="244"/>
                      </a:lnTo>
                      <a:lnTo>
                        <a:pt x="866" y="238"/>
                      </a:lnTo>
                      <a:lnTo>
                        <a:pt x="850" y="228"/>
                      </a:lnTo>
                      <a:lnTo>
                        <a:pt x="792" y="204"/>
                      </a:lnTo>
                      <a:lnTo>
                        <a:pt x="800" y="202"/>
                      </a:lnTo>
                      <a:lnTo>
                        <a:pt x="834" y="194"/>
                      </a:lnTo>
                      <a:lnTo>
                        <a:pt x="860" y="190"/>
                      </a:lnTo>
                      <a:lnTo>
                        <a:pt x="888" y="186"/>
                      </a:lnTo>
                      <a:lnTo>
                        <a:pt x="914" y="178"/>
                      </a:lnTo>
                      <a:lnTo>
                        <a:pt x="914" y="178"/>
                      </a:lnTo>
                      <a:lnTo>
                        <a:pt x="924" y="172"/>
                      </a:lnTo>
                      <a:lnTo>
                        <a:pt x="932" y="166"/>
                      </a:lnTo>
                      <a:lnTo>
                        <a:pt x="936" y="160"/>
                      </a:lnTo>
                      <a:lnTo>
                        <a:pt x="936" y="160"/>
                      </a:lnTo>
                      <a:lnTo>
                        <a:pt x="942" y="148"/>
                      </a:lnTo>
                      <a:lnTo>
                        <a:pt x="952" y="130"/>
                      </a:lnTo>
                      <a:lnTo>
                        <a:pt x="952" y="130"/>
                      </a:lnTo>
                      <a:lnTo>
                        <a:pt x="958" y="118"/>
                      </a:lnTo>
                      <a:lnTo>
                        <a:pt x="960" y="110"/>
                      </a:lnTo>
                      <a:lnTo>
                        <a:pt x="962" y="104"/>
                      </a:lnTo>
                      <a:lnTo>
                        <a:pt x="962" y="104"/>
                      </a:lnTo>
                      <a:lnTo>
                        <a:pt x="962" y="94"/>
                      </a:lnTo>
                      <a:lnTo>
                        <a:pt x="964" y="88"/>
                      </a:lnTo>
                      <a:lnTo>
                        <a:pt x="966" y="84"/>
                      </a:lnTo>
                      <a:lnTo>
                        <a:pt x="966" y="84"/>
                      </a:lnTo>
                      <a:lnTo>
                        <a:pt x="970" y="78"/>
                      </a:lnTo>
                      <a:lnTo>
                        <a:pt x="974" y="68"/>
                      </a:lnTo>
                      <a:lnTo>
                        <a:pt x="974" y="58"/>
                      </a:lnTo>
                      <a:lnTo>
                        <a:pt x="974" y="54"/>
                      </a:lnTo>
                      <a:lnTo>
                        <a:pt x="972" y="50"/>
                      </a:lnTo>
                      <a:lnTo>
                        <a:pt x="972" y="50"/>
                      </a:lnTo>
                      <a:lnTo>
                        <a:pt x="970" y="48"/>
                      </a:lnTo>
                      <a:lnTo>
                        <a:pt x="970" y="44"/>
                      </a:lnTo>
                      <a:lnTo>
                        <a:pt x="970" y="38"/>
                      </a:lnTo>
                      <a:lnTo>
                        <a:pt x="974" y="30"/>
                      </a:lnTo>
                      <a:lnTo>
                        <a:pt x="974" y="30"/>
                      </a:lnTo>
                      <a:lnTo>
                        <a:pt x="978" y="24"/>
                      </a:lnTo>
                      <a:lnTo>
                        <a:pt x="980" y="20"/>
                      </a:lnTo>
                      <a:lnTo>
                        <a:pt x="982" y="18"/>
                      </a:lnTo>
                      <a:lnTo>
                        <a:pt x="980" y="16"/>
                      </a:lnTo>
                      <a:lnTo>
                        <a:pt x="980" y="16"/>
                      </a:lnTo>
                      <a:lnTo>
                        <a:pt x="978" y="14"/>
                      </a:lnTo>
                      <a:lnTo>
                        <a:pt x="978" y="10"/>
                      </a:lnTo>
                      <a:lnTo>
                        <a:pt x="976" y="0"/>
                      </a:lnTo>
                      <a:lnTo>
                        <a:pt x="676" y="0"/>
                      </a:lnTo>
                      <a:close/>
                      <a:moveTo>
                        <a:pt x="562" y="150"/>
                      </a:moveTo>
                      <a:lnTo>
                        <a:pt x="562" y="150"/>
                      </a:lnTo>
                      <a:lnTo>
                        <a:pt x="562" y="150"/>
                      </a:lnTo>
                      <a:lnTo>
                        <a:pt x="562" y="150"/>
                      </a:lnTo>
                      <a:lnTo>
                        <a:pt x="562" y="150"/>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 name="Group 63"/>
              <p:cNvGrpSpPr>
                <a:grpSpLocks noChangeAspect="1"/>
              </p:cNvGrpSpPr>
              <p:nvPr/>
            </p:nvGrpSpPr>
            <p:grpSpPr>
              <a:xfrm>
                <a:off x="8324137" y="990588"/>
                <a:ext cx="819855" cy="1066798"/>
                <a:chOff x="7315200" y="5334000"/>
                <a:chExt cx="1054100" cy="1371600"/>
              </a:xfrm>
              <a:solidFill>
                <a:schemeClr val="bg2">
                  <a:lumMod val="50000"/>
                  <a:lumOff val="50000"/>
                  <a:alpha val="18000"/>
                </a:schemeClr>
              </a:solidFill>
            </p:grpSpPr>
            <p:sp>
              <p:nvSpPr>
                <p:cNvPr id="19"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spTree>
    <p:extLst>
      <p:ext uri="{BB962C8B-B14F-4D97-AF65-F5344CB8AC3E}">
        <p14:creationId xmlns:p14="http://schemas.microsoft.com/office/powerpoint/2010/main" val="378389814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11036"/>
          </a:xfrm>
          <a:prstGeom prst="rect">
            <a:avLst/>
          </a:prstGeo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US" smtClean="0"/>
              <a:t>Presentation on Housing and Housing Finance by Zaigham Rizvi</a:t>
            </a:r>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5A334C7-B19B-4994-A2CE-36E3BE5ECDD9}" type="slidenum">
              <a:rPr lang="en-GB" smtClean="0"/>
              <a:t>‹#›</a:t>
            </a:fld>
            <a:endParaRPr lang="en-GB"/>
          </a:p>
        </p:txBody>
      </p:sp>
    </p:spTree>
    <p:extLst>
      <p:ext uri="{BB962C8B-B14F-4D97-AF65-F5344CB8AC3E}">
        <p14:creationId xmlns:p14="http://schemas.microsoft.com/office/powerpoint/2010/main" val="328871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US" smtClean="0"/>
              <a:t>Presentation on Housing and Housing Finance by Zaigham Rizvi</a:t>
            </a:r>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5A334C7-B19B-4994-A2CE-36E3BE5ECDD9}" type="slidenum">
              <a:rPr lang="en-GB" smtClean="0"/>
              <a:t>‹#›</a:t>
            </a:fld>
            <a:endParaRPr lang="en-GB"/>
          </a:p>
        </p:txBody>
      </p:sp>
    </p:spTree>
    <p:extLst>
      <p:ext uri="{BB962C8B-B14F-4D97-AF65-F5344CB8AC3E}">
        <p14:creationId xmlns:p14="http://schemas.microsoft.com/office/powerpoint/2010/main" val="409888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11036"/>
          </a:xfrm>
          <a:prstGeom prst="rect">
            <a:avLst/>
          </a:prstGeom>
        </p:spPr>
        <p:txBody>
          <a:bodyPr anchor="ctr"/>
          <a:lstStyle/>
          <a:p>
            <a:r>
              <a:rPr lang="en-US" dirty="0" smtClean="0"/>
              <a:t>Click to edit Master title style</a:t>
            </a:r>
            <a:endParaRPr lang="en-GB" dirty="0"/>
          </a:p>
        </p:txBody>
      </p:sp>
      <p:sp>
        <p:nvSpPr>
          <p:cNvPr id="3" name="Content Placeholder 2"/>
          <p:cNvSpPr>
            <a:spLocks noGrp="1"/>
          </p:cNvSpPr>
          <p:nvPr>
            <p:ph idx="1"/>
          </p:nvPr>
        </p:nvSpPr>
        <p:spPr>
          <a:xfrm>
            <a:off x="457200" y="1447800"/>
            <a:ext cx="8229600" cy="4525963"/>
          </a:xfrm>
          <a:prstGeom prst="rect">
            <a:avLst/>
          </a:prstGeom>
        </p:spPr>
        <p:txBody>
          <a:bodyPr/>
          <a:lstStyle>
            <a:lvl1pPr marL="342900" indent="-342900">
              <a:buFont typeface="Wingdings" pitchFamily="2" charset="2"/>
              <a:buChar char="q"/>
              <a:defRPr sz="20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Footer Placeholder 4"/>
          <p:cNvSpPr>
            <a:spLocks noGrp="1"/>
          </p:cNvSpPr>
          <p:nvPr>
            <p:ph type="ftr" sz="quarter" idx="11"/>
          </p:nvPr>
        </p:nvSpPr>
        <p:spPr>
          <a:xfrm>
            <a:off x="3886200" y="6680531"/>
            <a:ext cx="5256399" cy="365125"/>
          </a:xfrm>
          <a:prstGeom prst="rect">
            <a:avLst/>
          </a:prstGeom>
        </p:spPr>
        <p:txBody>
          <a:bodyPr/>
          <a:lstStyle>
            <a:lvl1pPr algn="r">
              <a:defRPr sz="900">
                <a:latin typeface="Verdana (Body)"/>
              </a:defRPr>
            </a:lvl1pPr>
          </a:lstStyle>
          <a:p>
            <a:r>
              <a:rPr lang="en-US" smtClean="0"/>
              <a:t>Presentation on Housing and Housing Finance by Zaigham Rizvi</a:t>
            </a:r>
            <a:endParaRPr lang="en-US" dirty="0"/>
          </a:p>
        </p:txBody>
      </p:sp>
      <p:sp>
        <p:nvSpPr>
          <p:cNvPr id="8" name="Slide Number Placeholder 5"/>
          <p:cNvSpPr>
            <a:spLocks noGrp="1"/>
          </p:cNvSpPr>
          <p:nvPr>
            <p:ph type="sldNum" sz="quarter" idx="12"/>
          </p:nvPr>
        </p:nvSpPr>
        <p:spPr>
          <a:xfrm>
            <a:off x="0" y="6663679"/>
            <a:ext cx="608287" cy="270521"/>
          </a:xfrm>
          <a:prstGeom prst="rect">
            <a:avLst/>
          </a:prstGeom>
        </p:spPr>
        <p:txBody>
          <a:bodyPr/>
          <a:lstStyle>
            <a:lvl1pPr>
              <a:defRPr sz="900">
                <a:solidFill>
                  <a:schemeClr val="tx1"/>
                </a:solidFill>
                <a:latin typeface="Verdana (Body)"/>
              </a:defRPr>
            </a:lvl1pPr>
          </a:lstStyle>
          <a:p>
            <a:fld id="{0D03FCAF-3107-4F14-97F4-3C7779A2A693}" type="slidenum">
              <a:rPr lang="en-US" smtClean="0"/>
              <a:pPr/>
              <a:t>‹#›</a:t>
            </a:fld>
            <a:endParaRPr lang="en-US" dirty="0"/>
          </a:p>
        </p:txBody>
      </p:sp>
      <p:cxnSp>
        <p:nvCxnSpPr>
          <p:cNvPr id="9" name="Straight Connector 8"/>
          <p:cNvCxnSpPr/>
          <p:nvPr userDrawn="1"/>
        </p:nvCxnSpPr>
        <p:spPr>
          <a:xfrm>
            <a:off x="497541" y="1183341"/>
            <a:ext cx="83058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719825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US" smtClean="0"/>
              <a:t>Presentation on Housing and Housing Finance by Zaigham Rizvi</a:t>
            </a:r>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5A334C7-B19B-4994-A2CE-36E3BE5ECDD9}" type="slidenum">
              <a:rPr lang="en-GB" smtClean="0"/>
              <a:t>‹#›</a:t>
            </a:fld>
            <a:endParaRPr lang="en-GB"/>
          </a:p>
        </p:txBody>
      </p:sp>
    </p:spTree>
    <p:extLst>
      <p:ext uri="{BB962C8B-B14F-4D97-AF65-F5344CB8AC3E}">
        <p14:creationId xmlns:p14="http://schemas.microsoft.com/office/powerpoint/2010/main" val="609616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11036"/>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r>
              <a:rPr lang="en-US" smtClean="0"/>
              <a:t>Presentation on Housing and Housing Finance by Zaigham Rizvi</a:t>
            </a:r>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5A334C7-B19B-4994-A2CE-36E3BE5ECDD9}" type="slidenum">
              <a:rPr lang="en-GB" smtClean="0"/>
              <a:t>‹#›</a:t>
            </a:fld>
            <a:endParaRPr lang="en-GB"/>
          </a:p>
        </p:txBody>
      </p:sp>
    </p:spTree>
    <p:extLst>
      <p:ext uri="{BB962C8B-B14F-4D97-AF65-F5344CB8AC3E}">
        <p14:creationId xmlns:p14="http://schemas.microsoft.com/office/powerpoint/2010/main" val="2106546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11036"/>
          </a:xfrm>
          <a:prstGeom prst="rect">
            <a:avLst/>
          </a:prstGeo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GB"/>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r>
              <a:rPr lang="en-US" smtClean="0"/>
              <a:t>Presentation on Housing and Housing Finance by Zaigham Rizvi</a:t>
            </a:r>
            <a:endParaRPr lang="en-GB"/>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45A334C7-B19B-4994-A2CE-36E3BE5ECDD9}" type="slidenum">
              <a:rPr lang="en-GB" smtClean="0"/>
              <a:t>‹#›</a:t>
            </a:fld>
            <a:endParaRPr lang="en-GB"/>
          </a:p>
        </p:txBody>
      </p:sp>
    </p:spTree>
    <p:extLst>
      <p:ext uri="{BB962C8B-B14F-4D97-AF65-F5344CB8AC3E}">
        <p14:creationId xmlns:p14="http://schemas.microsoft.com/office/powerpoint/2010/main" val="4003602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11036"/>
          </a:xfrm>
          <a:prstGeom prst="rect">
            <a:avLst/>
          </a:prstGeom>
        </p:spPr>
        <p:txBody>
          <a:bodyPr/>
          <a:lstStyle/>
          <a:p>
            <a:r>
              <a:rPr lang="en-US" smtClean="0"/>
              <a:t>Click to edit Master title style</a:t>
            </a:r>
            <a:endParaRPr lang="en-GB"/>
          </a:p>
        </p:txBody>
      </p:sp>
      <p:sp>
        <p:nvSpPr>
          <p:cNvPr id="3" name="Date Placeholder 2"/>
          <p:cNvSpPr>
            <a:spLocks noGrp="1"/>
          </p:cNvSpPr>
          <p:nvPr>
            <p:ph type="dt" sz="half" idx="10"/>
          </p:nvPr>
        </p:nvSpPr>
        <p:spPr>
          <a:xfrm>
            <a:off x="457200" y="6356350"/>
            <a:ext cx="2133600" cy="365125"/>
          </a:xfrm>
          <a:prstGeom prst="rect">
            <a:avLst/>
          </a:prstGeom>
        </p:spPr>
        <p:txBody>
          <a:bodyPr/>
          <a:lstStyle/>
          <a:p>
            <a:endParaRPr lang="en-GB"/>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r>
              <a:rPr lang="en-US" smtClean="0"/>
              <a:t>Presentation on Housing and Housing Finance by Zaigham Rizvi</a:t>
            </a:r>
            <a:endParaRPr lang="en-GB"/>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45A334C7-B19B-4994-A2CE-36E3BE5ECDD9}" type="slidenum">
              <a:rPr lang="en-GB" smtClean="0"/>
              <a:t>‹#›</a:t>
            </a:fld>
            <a:endParaRPr lang="en-GB"/>
          </a:p>
        </p:txBody>
      </p:sp>
    </p:spTree>
    <p:extLst>
      <p:ext uri="{BB962C8B-B14F-4D97-AF65-F5344CB8AC3E}">
        <p14:creationId xmlns:p14="http://schemas.microsoft.com/office/powerpoint/2010/main" val="3211455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GB"/>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r>
              <a:rPr lang="en-US" smtClean="0"/>
              <a:t>Presentation on Housing and Housing Finance by Zaigham Rizvi</a:t>
            </a:r>
            <a:endParaRPr lang="en-GB"/>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45A334C7-B19B-4994-A2CE-36E3BE5ECDD9}" type="slidenum">
              <a:rPr lang="en-GB" smtClean="0"/>
              <a:t>‹#›</a:t>
            </a:fld>
            <a:endParaRPr lang="en-GB"/>
          </a:p>
        </p:txBody>
      </p:sp>
    </p:spTree>
    <p:extLst>
      <p:ext uri="{BB962C8B-B14F-4D97-AF65-F5344CB8AC3E}">
        <p14:creationId xmlns:p14="http://schemas.microsoft.com/office/powerpoint/2010/main" val="4204891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r>
              <a:rPr lang="en-US" smtClean="0"/>
              <a:t>Presentation on Housing and Housing Finance by Zaigham Rizvi</a:t>
            </a:r>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5A334C7-B19B-4994-A2CE-36E3BE5ECDD9}" type="slidenum">
              <a:rPr lang="en-GB" smtClean="0"/>
              <a:t>‹#›</a:t>
            </a:fld>
            <a:endParaRPr lang="en-GB"/>
          </a:p>
        </p:txBody>
      </p:sp>
    </p:spTree>
    <p:extLst>
      <p:ext uri="{BB962C8B-B14F-4D97-AF65-F5344CB8AC3E}">
        <p14:creationId xmlns:p14="http://schemas.microsoft.com/office/powerpoint/2010/main" val="3521914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r>
              <a:rPr lang="en-US" smtClean="0"/>
              <a:t>Presentation on Housing and Housing Finance by Zaigham Rizvi</a:t>
            </a:r>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5A334C7-B19B-4994-A2CE-36E3BE5ECDD9}" type="slidenum">
              <a:rPr lang="en-GB" smtClean="0"/>
              <a:t>‹#›</a:t>
            </a:fld>
            <a:endParaRPr lang="en-GB"/>
          </a:p>
        </p:txBody>
      </p:sp>
    </p:spTree>
    <p:extLst>
      <p:ext uri="{BB962C8B-B14F-4D97-AF65-F5344CB8AC3E}">
        <p14:creationId xmlns:p14="http://schemas.microsoft.com/office/powerpoint/2010/main" val="2708874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BFEE6F"/>
            </a:gs>
            <a:gs pos="0">
              <a:srgbClr val="BFEE6F"/>
            </a:gs>
          </a:gsLst>
          <a:lin ang="5400000" scaled="1"/>
          <a:tileRect/>
        </a:gradFill>
        <a:effectLst/>
      </p:bgPr>
    </p:bg>
    <p:spTree>
      <p:nvGrpSpPr>
        <p:cNvPr id="1" name=""/>
        <p:cNvGrpSpPr/>
        <p:nvPr/>
      </p:nvGrpSpPr>
      <p:grpSpPr>
        <a:xfrm>
          <a:off x="0" y="0"/>
          <a:ext cx="0" cy="0"/>
          <a:chOff x="0" y="0"/>
          <a:chExt cx="0" cy="0"/>
        </a:xfrm>
      </p:grpSpPr>
      <p:sp>
        <p:nvSpPr>
          <p:cNvPr id="121" name="Footer Placeholder 4"/>
          <p:cNvSpPr>
            <a:spLocks noGrp="1"/>
          </p:cNvSpPr>
          <p:nvPr>
            <p:ph type="ftr" sz="quarter" idx="3"/>
          </p:nvPr>
        </p:nvSpPr>
        <p:spPr>
          <a:xfrm>
            <a:off x="382401" y="6680531"/>
            <a:ext cx="5256399" cy="365125"/>
          </a:xfrm>
          <a:prstGeom prst="rect">
            <a:avLst/>
          </a:prstGeom>
        </p:spPr>
        <p:txBody>
          <a:bodyPr/>
          <a:lstStyle>
            <a:lvl1pPr>
              <a:defRPr sz="900">
                <a:latin typeface="Verdana (Body)"/>
              </a:defRPr>
            </a:lvl1pPr>
          </a:lstStyle>
          <a:p>
            <a:r>
              <a:rPr lang="en-US" dirty="0" smtClean="0"/>
              <a:t>Presentation on Housing and Housing Finance by Zaigham Rizvi</a:t>
            </a:r>
          </a:p>
        </p:txBody>
      </p:sp>
      <p:sp>
        <p:nvSpPr>
          <p:cNvPr id="122" name="Slide Number Placeholder 5"/>
          <p:cNvSpPr>
            <a:spLocks noGrp="1"/>
          </p:cNvSpPr>
          <p:nvPr>
            <p:ph type="sldNum" sz="quarter" idx="4"/>
          </p:nvPr>
        </p:nvSpPr>
        <p:spPr>
          <a:xfrm>
            <a:off x="0" y="6663679"/>
            <a:ext cx="608287" cy="270521"/>
          </a:xfrm>
          <a:prstGeom prst="rect">
            <a:avLst/>
          </a:prstGeom>
        </p:spPr>
        <p:txBody>
          <a:bodyPr/>
          <a:lstStyle>
            <a:lvl1pPr>
              <a:defRPr sz="900">
                <a:solidFill>
                  <a:schemeClr val="tx1"/>
                </a:solidFill>
                <a:latin typeface="Verdana (Body)"/>
              </a:defRPr>
            </a:lvl1pPr>
          </a:lstStyle>
          <a:p>
            <a:fld id="{0D03FCAF-3107-4F14-97F4-3C7779A2A693}" type="slidenum">
              <a:rPr lang="en-US" smtClean="0"/>
              <a:pPr/>
              <a:t>‹#›</a:t>
            </a:fld>
            <a:endParaRPr lang="en-US" dirty="0"/>
          </a:p>
        </p:txBody>
      </p:sp>
    </p:spTree>
    <p:extLst>
      <p:ext uri="{BB962C8B-B14F-4D97-AF65-F5344CB8AC3E}">
        <p14:creationId xmlns:p14="http://schemas.microsoft.com/office/powerpoint/2010/main" val="2796241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spcBef>
          <a:spcPct val="0"/>
        </a:spcBef>
        <a:buNone/>
        <a:defRPr sz="2600" b="1"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BFEE6F"/>
            </a:gs>
            <a:gs pos="75000">
              <a:srgbClr val="BFEE6F"/>
            </a:gs>
          </a:gsLst>
          <a:lin ang="5400000" scaled="1"/>
          <a:tileRect/>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667000"/>
            <a:ext cx="7772400" cy="1470025"/>
          </a:xfrm>
        </p:spPr>
        <p:txBody>
          <a:bodyPr/>
          <a:lstStyle/>
          <a:p>
            <a:pPr marL="0" indent="0" algn="ctr"/>
            <a:r>
              <a:rPr lang="en-US" sz="4400" dirty="0" smtClean="0"/>
              <a:t>Affordable </a:t>
            </a:r>
            <a:r>
              <a:rPr lang="en-US" sz="4400" dirty="0"/>
              <a:t>Housing and Housing </a:t>
            </a:r>
            <a:r>
              <a:rPr lang="en-US" sz="4400" dirty="0" smtClean="0"/>
              <a:t>Finance –</a:t>
            </a:r>
            <a:br>
              <a:rPr lang="en-US" sz="4400" dirty="0" smtClean="0"/>
            </a:br>
            <a:r>
              <a:rPr lang="en-US" dirty="0" smtClean="0"/>
              <a:t>Issues and solutions</a:t>
            </a:r>
            <a:endParaRPr lang="en-GB" dirty="0"/>
          </a:p>
        </p:txBody>
      </p:sp>
      <p:sp>
        <p:nvSpPr>
          <p:cNvPr id="5" name="Subtitle 4"/>
          <p:cNvSpPr>
            <a:spLocks noGrp="1"/>
          </p:cNvSpPr>
          <p:nvPr>
            <p:ph type="subTitle" idx="1"/>
          </p:nvPr>
        </p:nvSpPr>
        <p:spPr>
          <a:xfrm>
            <a:off x="83539" y="5638800"/>
            <a:ext cx="6400800" cy="758825"/>
          </a:xfrm>
        </p:spPr>
        <p:txBody>
          <a:bodyPr/>
          <a:lstStyle/>
          <a:p>
            <a:pPr algn="l"/>
            <a:r>
              <a:rPr lang="en-US" b="1" dirty="0" smtClean="0">
                <a:solidFill>
                  <a:schemeClr val="bg1"/>
                </a:solidFill>
              </a:rPr>
              <a:t>By: Zaigham M. Rizvi</a:t>
            </a:r>
            <a:endParaRPr lang="en-GB" b="1" dirty="0">
              <a:solidFill>
                <a:schemeClr val="bg1"/>
              </a:solidFill>
            </a:endParaRPr>
          </a:p>
        </p:txBody>
      </p:sp>
      <p:sp>
        <p:nvSpPr>
          <p:cNvPr id="6" name="Rectangle 5"/>
          <p:cNvSpPr/>
          <p:nvPr/>
        </p:nvSpPr>
        <p:spPr>
          <a:xfrm>
            <a:off x="76200" y="6211669"/>
            <a:ext cx="8077200" cy="646331"/>
          </a:xfrm>
          <a:prstGeom prst="rect">
            <a:avLst/>
          </a:prstGeom>
        </p:spPr>
        <p:txBody>
          <a:bodyPr wrap="square">
            <a:spAutoFit/>
          </a:bodyPr>
          <a:lstStyle/>
          <a:p>
            <a:pPr lvl="0"/>
            <a:r>
              <a:rPr lang="en-US" b="1" dirty="0"/>
              <a:t>Presentation made at IDB </a:t>
            </a:r>
            <a:r>
              <a:rPr lang="en-US" b="1" dirty="0" smtClean="0"/>
              <a:t>Workshop - Jeddah </a:t>
            </a:r>
            <a:r>
              <a:rPr lang="en-US" b="1" dirty="0"/>
              <a:t>Saudi Arabia</a:t>
            </a:r>
          </a:p>
          <a:p>
            <a:r>
              <a:rPr lang="en-US" b="1" dirty="0"/>
              <a:t>September 15, 2012</a:t>
            </a:r>
          </a:p>
        </p:txBody>
      </p:sp>
      <p:sp>
        <p:nvSpPr>
          <p:cNvPr id="7" name="Title 1"/>
          <p:cNvSpPr txBox="1">
            <a:spLocks/>
          </p:cNvSpPr>
          <p:nvPr/>
        </p:nvSpPr>
        <p:spPr>
          <a:xfrm>
            <a:off x="1828800" y="914400"/>
            <a:ext cx="7772400" cy="609599"/>
          </a:xfrm>
          <a:prstGeom prst="rect">
            <a:avLst/>
          </a:prstGeom>
        </p:spPr>
        <p:txBody>
          <a:bodyPr/>
          <a:lstStyle>
            <a:lvl1pPr algn="l" defTabSz="914400" rtl="0" eaLnBrk="1" latinLnBrk="0" hangingPunct="1">
              <a:spcBef>
                <a:spcPct val="0"/>
              </a:spcBef>
              <a:buNone/>
              <a:defRPr sz="2600" b="1" kern="1200">
                <a:solidFill>
                  <a:schemeClr val="bg1"/>
                </a:solidFill>
                <a:latin typeface="Verdana" pitchFamily="34" charset="0"/>
                <a:ea typeface="Verdana" pitchFamily="34" charset="0"/>
                <a:cs typeface="Verdana" pitchFamily="34" charset="0"/>
              </a:defRPr>
            </a:lvl1pPr>
          </a:lstStyle>
          <a:p>
            <a:r>
              <a:rPr lang="en-US" sz="4000" dirty="0" smtClean="0"/>
              <a:t>   IDB Member Countries</a:t>
            </a:r>
            <a:endParaRPr lang="en-US" sz="4000" dirty="0"/>
          </a:p>
        </p:txBody>
      </p:sp>
      <p:pic>
        <p:nvPicPr>
          <p:cNvPr id="8" name="Picture 2" descr="http://ww1.prweb.com/prfiles/2010/03/10/2833514/IDBLogoJPEG.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539" y="583406"/>
            <a:ext cx="2278661" cy="162639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26587085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Housing Challenges in Asia-Pacific region</a:t>
            </a:r>
            <a:endParaRPr lang="en-GB" dirty="0"/>
          </a:p>
        </p:txBody>
      </p:sp>
      <p:sp>
        <p:nvSpPr>
          <p:cNvPr id="3" name="Content Placeholder 2"/>
          <p:cNvSpPr>
            <a:spLocks noGrp="1"/>
          </p:cNvSpPr>
          <p:nvPr>
            <p:ph idx="1"/>
          </p:nvPr>
        </p:nvSpPr>
        <p:spPr/>
        <p:txBody>
          <a:bodyPr/>
          <a:lstStyle/>
          <a:p>
            <a:r>
              <a:rPr lang="en-US" dirty="0" smtClean="0"/>
              <a:t>Region represents more than 1/4</a:t>
            </a:r>
            <a:r>
              <a:rPr lang="en-US" baseline="30000" dirty="0" smtClean="0"/>
              <a:t>th</a:t>
            </a:r>
            <a:r>
              <a:rPr lang="en-US" dirty="0" smtClean="0"/>
              <a:t> of Worlds population and ½ of the poor on the planet</a:t>
            </a:r>
          </a:p>
          <a:p>
            <a:r>
              <a:rPr lang="en-US" dirty="0" smtClean="0"/>
              <a:t>Including China, Asia-Pacific represents ½ of the Worlds population</a:t>
            </a:r>
          </a:p>
          <a:p>
            <a:r>
              <a:rPr lang="en-US" dirty="0" smtClean="0"/>
              <a:t>Region still among the lowest in terms of Mortgage Finance</a:t>
            </a:r>
          </a:p>
          <a:p>
            <a:pPr lvl="1"/>
            <a:r>
              <a:rPr lang="en-US" dirty="0" smtClean="0"/>
              <a:t>Average Mortgage Debt to GDP Ratio 3.3</a:t>
            </a:r>
          </a:p>
          <a:p>
            <a:r>
              <a:rPr lang="en-US" dirty="0" smtClean="0"/>
              <a:t>Region is faced with massive housing shortage </a:t>
            </a:r>
          </a:p>
          <a:p>
            <a:pPr lvl="1"/>
            <a:r>
              <a:rPr lang="en-US" dirty="0" smtClean="0"/>
              <a:t>India alone faces an Urban Housing shortage of 27 </a:t>
            </a:r>
            <a:r>
              <a:rPr lang="en-US" dirty="0" err="1" smtClean="0"/>
              <a:t>mn</a:t>
            </a:r>
            <a:endParaRPr lang="en-US" dirty="0" smtClean="0"/>
          </a:p>
          <a:p>
            <a:r>
              <a:rPr lang="en-US" dirty="0" smtClean="0"/>
              <a:t>Nearly entire urban shortage is in Low-Income Category</a:t>
            </a:r>
          </a:p>
          <a:p>
            <a:r>
              <a:rPr lang="en-US" dirty="0" smtClean="0"/>
              <a:t>Persons per Room Density: </a:t>
            </a:r>
          </a:p>
          <a:p>
            <a:pPr lvl="1"/>
            <a:r>
              <a:rPr lang="en-US" dirty="0" smtClean="0"/>
              <a:t>India/Pakistan is 3.5;</a:t>
            </a:r>
          </a:p>
          <a:p>
            <a:pPr lvl="1"/>
            <a:r>
              <a:rPr lang="en-US" dirty="0" smtClean="0"/>
              <a:t>EU is 1.1; and </a:t>
            </a:r>
          </a:p>
          <a:p>
            <a:pPr lvl="1"/>
            <a:r>
              <a:rPr lang="en-US" dirty="0" smtClean="0"/>
              <a:t>USA is 0.5</a:t>
            </a:r>
          </a:p>
          <a:p>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10</a:t>
            </a:fld>
            <a:endParaRPr lang="en-US" dirty="0"/>
          </a:p>
        </p:txBody>
      </p:sp>
    </p:spTree>
    <p:extLst>
      <p:ext uri="{BB962C8B-B14F-4D97-AF65-F5344CB8AC3E}">
        <p14:creationId xmlns:p14="http://schemas.microsoft.com/office/powerpoint/2010/main" val="42139517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Population explosion in Asian Cities</a:t>
            </a:r>
            <a:endParaRPr lang="en-GB" dirty="0"/>
          </a:p>
        </p:txBody>
      </p:sp>
      <p:sp>
        <p:nvSpPr>
          <p:cNvPr id="3" name="Content Placeholder 2"/>
          <p:cNvSpPr>
            <a:spLocks noGrp="1"/>
          </p:cNvSpPr>
          <p:nvPr>
            <p:ph idx="1"/>
          </p:nvPr>
        </p:nvSpPr>
        <p:spPr/>
        <p:txBody>
          <a:bodyPr/>
          <a:lstStyle/>
          <a:p>
            <a:r>
              <a:rPr lang="en-US" dirty="0" smtClean="0"/>
              <a:t>In 1950, about 232 </a:t>
            </a:r>
            <a:r>
              <a:rPr lang="en-US" dirty="0" err="1" smtClean="0"/>
              <a:t>mn</a:t>
            </a:r>
            <a:r>
              <a:rPr lang="en-US" dirty="0" smtClean="0"/>
              <a:t> people lived in urban areas representing 17% of Asia’s total population. Today it is more than 1/3</a:t>
            </a:r>
            <a:r>
              <a:rPr lang="en-US" baseline="30000" dirty="0" smtClean="0"/>
              <a:t>rd</a:t>
            </a:r>
            <a:r>
              <a:rPr lang="en-US" dirty="0" smtClean="0"/>
              <a:t> and by 2025 nearly ½ of Asian Population will be Urban</a:t>
            </a:r>
          </a:p>
          <a:p>
            <a:r>
              <a:rPr lang="en-US" dirty="0" smtClean="0"/>
              <a:t>By 2030, 1 of every 2 urban residents in the world will reside in Asia</a:t>
            </a:r>
          </a:p>
          <a:p>
            <a:r>
              <a:rPr lang="en-US" dirty="0" smtClean="0"/>
              <a:t>In India,  as per census 2001, total housing stock was 249 </a:t>
            </a:r>
            <a:r>
              <a:rPr lang="en-US" dirty="0" err="1" smtClean="0"/>
              <a:t>mn</a:t>
            </a:r>
            <a:r>
              <a:rPr lang="en-US" dirty="0" smtClean="0"/>
              <a:t> units of which 29% (72 million) were in urban areas. India today faces an Urban housing shortage of 25 </a:t>
            </a:r>
            <a:r>
              <a:rPr lang="en-US" dirty="0" err="1" smtClean="0"/>
              <a:t>mn</a:t>
            </a:r>
            <a:r>
              <a:rPr lang="en-US" dirty="0" smtClean="0"/>
              <a:t> units (Pakistan around 3 </a:t>
            </a:r>
            <a:r>
              <a:rPr lang="en-US" dirty="0" err="1" smtClean="0"/>
              <a:t>mn</a:t>
            </a:r>
            <a:r>
              <a:rPr lang="en-US" dirty="0" smtClean="0"/>
              <a:t>)    </a:t>
            </a:r>
          </a:p>
          <a:p>
            <a:r>
              <a:rPr lang="en-US" dirty="0" smtClean="0"/>
              <a:t>Nearly entire Urban Housing Shortage is in Economically Weaker Sections of society</a:t>
            </a:r>
          </a:p>
          <a:p>
            <a:r>
              <a:rPr lang="en-US" dirty="0" smtClean="0"/>
              <a:t>India, Thailand, Indonesia, Malaysia and more from the region have unique success stories in different areas </a:t>
            </a:r>
          </a:p>
          <a:p>
            <a:pPr lvl="1"/>
            <a:r>
              <a:rPr lang="en-US" dirty="0" smtClean="0"/>
              <a:t>Regional countries could benefit from knowledge and experience sharing</a:t>
            </a:r>
          </a:p>
          <a:p>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11</a:t>
            </a:fld>
            <a:endParaRPr lang="en-US" dirty="0"/>
          </a:p>
        </p:txBody>
      </p:sp>
    </p:spTree>
    <p:extLst>
      <p:ext uri="{BB962C8B-B14F-4D97-AF65-F5344CB8AC3E}">
        <p14:creationId xmlns:p14="http://schemas.microsoft.com/office/powerpoint/2010/main" val="11627956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Slums Prevalence in Asia</a:t>
            </a:r>
            <a:endParaRPr lang="en-GB" dirty="0"/>
          </a:p>
        </p:txBody>
      </p:sp>
      <p:sp>
        <p:nvSpPr>
          <p:cNvPr id="3" name="Content Placeholder 2"/>
          <p:cNvSpPr>
            <a:spLocks noGrp="1"/>
          </p:cNvSpPr>
          <p:nvPr>
            <p:ph idx="1"/>
          </p:nvPr>
        </p:nvSpPr>
        <p:spPr/>
        <p:txBody>
          <a:bodyPr/>
          <a:lstStyle/>
          <a:p>
            <a:r>
              <a:rPr lang="en-US" dirty="0" smtClean="0"/>
              <a:t>Afghanistan: 80% of Kabul’s population (2.44 </a:t>
            </a:r>
            <a:r>
              <a:rPr lang="en-US" dirty="0" err="1" smtClean="0"/>
              <a:t>mn</a:t>
            </a:r>
            <a:r>
              <a:rPr lang="en-US" dirty="0" smtClean="0"/>
              <a:t>) live in slums or damaged/destroyed housing</a:t>
            </a:r>
          </a:p>
          <a:p>
            <a:r>
              <a:rPr lang="en-US" dirty="0" smtClean="0"/>
              <a:t>Bangladesh: 2,100 slums.  In Dhaka, 2 </a:t>
            </a:r>
            <a:r>
              <a:rPr lang="en-US" dirty="0" err="1" smtClean="0"/>
              <a:t>mn</a:t>
            </a:r>
            <a:r>
              <a:rPr lang="en-US" dirty="0" smtClean="0"/>
              <a:t> people live either in slums or are without any proper shelter </a:t>
            </a:r>
          </a:p>
          <a:p>
            <a:r>
              <a:rPr lang="en-US" dirty="0" smtClean="0"/>
              <a:t>India: 52,000 slums providing housing to 8 </a:t>
            </a:r>
            <a:r>
              <a:rPr lang="en-US" dirty="0" err="1" smtClean="0"/>
              <a:t>mn</a:t>
            </a:r>
            <a:r>
              <a:rPr lang="en-US" dirty="0" smtClean="0"/>
              <a:t> people (about 14% of the total urban population)</a:t>
            </a:r>
          </a:p>
          <a:p>
            <a:r>
              <a:rPr lang="en-US" dirty="0" smtClean="0"/>
              <a:t>Pakistan: Karachi alone has between 600-800 slums sheltering 7.6 </a:t>
            </a:r>
            <a:r>
              <a:rPr lang="en-US" dirty="0" err="1" smtClean="0"/>
              <a:t>mn</a:t>
            </a:r>
            <a:r>
              <a:rPr lang="en-US" dirty="0" smtClean="0"/>
              <a:t> people (1 million households) out of the total city’s population of 15.1 </a:t>
            </a:r>
            <a:r>
              <a:rPr lang="en-US" dirty="0" err="1" smtClean="0"/>
              <a:t>mn</a:t>
            </a:r>
            <a:r>
              <a:rPr lang="en-US" dirty="0" smtClean="0"/>
              <a:t> people</a:t>
            </a:r>
          </a:p>
          <a:p>
            <a:r>
              <a:rPr lang="en-US" dirty="0" smtClean="0"/>
              <a:t>Sri Lanka: A considerable share of the population of Sri Lanka lives in plantations, slums or  shanties</a:t>
            </a:r>
          </a:p>
          <a:p>
            <a:r>
              <a:rPr lang="en-US" dirty="0" smtClean="0"/>
              <a:t>Mongolia: 51% of the population residing in temporary ‘</a:t>
            </a:r>
            <a:r>
              <a:rPr lang="en-US" dirty="0" err="1" smtClean="0"/>
              <a:t>ger</a:t>
            </a:r>
            <a:r>
              <a:rPr lang="en-US" dirty="0" smtClean="0"/>
              <a:t>’ dwellings</a:t>
            </a:r>
          </a:p>
          <a:p>
            <a:r>
              <a:rPr lang="en-US" dirty="0" smtClean="0"/>
              <a:t>Indonesia: 17.2 </a:t>
            </a:r>
            <a:r>
              <a:rPr lang="en-US" dirty="0" err="1" smtClean="0"/>
              <a:t>mn</a:t>
            </a:r>
            <a:r>
              <a:rPr lang="en-US" dirty="0" smtClean="0"/>
              <a:t> families live in approximately 10,000 slum areas</a:t>
            </a:r>
          </a:p>
          <a:p>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12</a:t>
            </a:fld>
            <a:endParaRPr lang="en-US" dirty="0"/>
          </a:p>
        </p:txBody>
      </p:sp>
    </p:spTree>
    <p:extLst>
      <p:ext uri="{BB962C8B-B14F-4D97-AF65-F5344CB8AC3E}">
        <p14:creationId xmlns:p14="http://schemas.microsoft.com/office/powerpoint/2010/main" val="42796988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the Urban Poor Live</a:t>
            </a:r>
            <a:endParaRPr lang="en-GB" dirty="0"/>
          </a:p>
        </p:txBody>
      </p:sp>
      <p:sp>
        <p:nvSpPr>
          <p:cNvPr id="3" name="Content Placeholder 2"/>
          <p:cNvSpPr>
            <a:spLocks noGrp="1"/>
          </p:cNvSpPr>
          <p:nvPr>
            <p:ph idx="1"/>
          </p:nvPr>
        </p:nvSpPr>
        <p:spPr/>
        <p:txBody>
          <a:bodyPr/>
          <a:lstStyle/>
          <a:p>
            <a:r>
              <a:rPr lang="en-US" dirty="0" smtClean="0"/>
              <a:t>Slums known through various names across the region:  Shanty Towns, </a:t>
            </a:r>
            <a:r>
              <a:rPr lang="en-US" dirty="0" err="1" smtClean="0"/>
              <a:t>Jhopar</a:t>
            </a:r>
            <a:r>
              <a:rPr lang="en-US" dirty="0" smtClean="0"/>
              <a:t> Patti, </a:t>
            </a:r>
            <a:r>
              <a:rPr lang="en-US" dirty="0" err="1" smtClean="0"/>
              <a:t>Jhuggi</a:t>
            </a:r>
            <a:r>
              <a:rPr lang="en-US" dirty="0" smtClean="0"/>
              <a:t>, </a:t>
            </a:r>
            <a:r>
              <a:rPr lang="en-US" dirty="0" err="1" smtClean="0"/>
              <a:t>Basti</a:t>
            </a:r>
            <a:r>
              <a:rPr lang="en-US" dirty="0" smtClean="0"/>
              <a:t>, </a:t>
            </a:r>
            <a:r>
              <a:rPr lang="en-US" dirty="0" err="1" smtClean="0"/>
              <a:t>Katchi</a:t>
            </a:r>
            <a:r>
              <a:rPr lang="en-US" dirty="0" smtClean="0"/>
              <a:t> </a:t>
            </a:r>
            <a:r>
              <a:rPr lang="en-US" dirty="0" err="1" smtClean="0"/>
              <a:t>Abadi</a:t>
            </a:r>
            <a:r>
              <a:rPr lang="en-US" dirty="0" smtClean="0"/>
              <a:t>, Squatter Settlements, legal/illegal habitat, </a:t>
            </a:r>
            <a:r>
              <a:rPr lang="en-US" dirty="0" err="1" smtClean="0"/>
              <a:t>etc</a:t>
            </a:r>
            <a:endParaRPr lang="en-US" dirty="0" smtClean="0"/>
          </a:p>
          <a:p>
            <a:r>
              <a:rPr lang="en-US" dirty="0" smtClean="0"/>
              <a:t>Hidden behind higher persons per room density </a:t>
            </a:r>
          </a:p>
          <a:p>
            <a:r>
              <a:rPr lang="en-US" dirty="0" smtClean="0"/>
              <a:t>Most, if not all, shelter in slums</a:t>
            </a:r>
          </a:p>
          <a:p>
            <a:r>
              <a:rPr lang="en-US" dirty="0" smtClean="0"/>
              <a:t>In some cases homeless poor live on footpaths, and even in abandoned sewerage pipes</a:t>
            </a:r>
          </a:p>
          <a:p>
            <a:r>
              <a:rPr lang="en-US" dirty="0" smtClean="0"/>
              <a:t>Nearly 50% of major metropolitans in the regions are slums</a:t>
            </a:r>
          </a:p>
          <a:p>
            <a:r>
              <a:rPr lang="en-US" dirty="0" smtClean="0"/>
              <a:t>A two pronged approach is required:</a:t>
            </a:r>
          </a:p>
          <a:p>
            <a:pPr lvl="1"/>
            <a:r>
              <a:rPr lang="en-US" dirty="0" smtClean="0"/>
              <a:t>Slums improvement programs; and</a:t>
            </a:r>
          </a:p>
          <a:p>
            <a:pPr lvl="1"/>
            <a:r>
              <a:rPr lang="en-US" dirty="0" smtClean="0"/>
              <a:t>Slums rehabilitation programs</a:t>
            </a:r>
          </a:p>
          <a:p>
            <a:endParaRPr lang="en-GB" dirty="0"/>
          </a:p>
        </p:txBody>
      </p:sp>
      <p:sp>
        <p:nvSpPr>
          <p:cNvPr id="6" name="Footer Placeholder 5"/>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7" name="Slide Number Placeholder 6"/>
          <p:cNvSpPr>
            <a:spLocks noGrp="1"/>
          </p:cNvSpPr>
          <p:nvPr>
            <p:ph type="sldNum" sz="quarter" idx="12"/>
          </p:nvPr>
        </p:nvSpPr>
        <p:spPr/>
        <p:txBody>
          <a:bodyPr/>
          <a:lstStyle/>
          <a:p>
            <a:fld id="{0D03FCAF-3107-4F14-97F4-3C7779A2A693}" type="slidenum">
              <a:rPr lang="en-US" smtClean="0"/>
              <a:pPr/>
              <a:t>13</a:t>
            </a:fld>
            <a:endParaRPr lang="en-US" dirty="0"/>
          </a:p>
        </p:txBody>
      </p:sp>
    </p:spTree>
    <p:extLst>
      <p:ext uri="{BB962C8B-B14F-4D97-AF65-F5344CB8AC3E}">
        <p14:creationId xmlns:p14="http://schemas.microsoft.com/office/powerpoint/2010/main" val="21466781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Urban Realities – A glimpse into reality</a:t>
            </a:r>
            <a:endParaRPr lang="en-GB" dirty="0"/>
          </a:p>
        </p:txBody>
      </p:sp>
      <p:pic>
        <p:nvPicPr>
          <p:cNvPr id="4" name="Picture 3" descr="slumsanit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524000"/>
            <a:ext cx="4419600" cy="25288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5" name="Picture 4" descr="navimumbai_slu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72025" y="3956050"/>
            <a:ext cx="4264025" cy="28575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6" name="Footer Placeholder 5"/>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7" name="Slide Number Placeholder 6"/>
          <p:cNvSpPr>
            <a:spLocks noGrp="1"/>
          </p:cNvSpPr>
          <p:nvPr>
            <p:ph type="sldNum" sz="quarter" idx="12"/>
          </p:nvPr>
        </p:nvSpPr>
        <p:spPr/>
        <p:txBody>
          <a:bodyPr/>
          <a:lstStyle/>
          <a:p>
            <a:fld id="{0D03FCAF-3107-4F14-97F4-3C7779A2A693}" type="slidenum">
              <a:rPr lang="en-US" smtClean="0"/>
              <a:pPr/>
              <a:t>14</a:t>
            </a:fld>
            <a:endParaRPr lang="en-US" dirty="0"/>
          </a:p>
        </p:txBody>
      </p:sp>
    </p:spTree>
    <p:extLst>
      <p:ext uri="{BB962C8B-B14F-4D97-AF65-F5344CB8AC3E}">
        <p14:creationId xmlns:p14="http://schemas.microsoft.com/office/powerpoint/2010/main" val="383983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Role of the Developer Industry and the Construction Industry</a:t>
            </a:r>
            <a:br>
              <a:rPr lang="en-US" dirty="0" smtClean="0"/>
            </a:br>
            <a:endParaRPr lang="en-GB" dirty="0"/>
          </a:p>
        </p:txBody>
      </p:sp>
    </p:spTree>
    <p:extLst>
      <p:ext uri="{BB962C8B-B14F-4D97-AF65-F5344CB8AC3E}">
        <p14:creationId xmlns:p14="http://schemas.microsoft.com/office/powerpoint/2010/main" val="30319698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Major players in the Construction sectors</a:t>
            </a:r>
            <a:endParaRPr lang="en-GB" dirty="0"/>
          </a:p>
        </p:txBody>
      </p:sp>
      <p:sp>
        <p:nvSpPr>
          <p:cNvPr id="3" name="Content Placeholder 2"/>
          <p:cNvSpPr>
            <a:spLocks noGrp="1"/>
          </p:cNvSpPr>
          <p:nvPr>
            <p:ph idx="1"/>
          </p:nvPr>
        </p:nvSpPr>
        <p:spPr/>
        <p:txBody>
          <a:bodyPr/>
          <a:lstStyle/>
          <a:p>
            <a:r>
              <a:rPr lang="en-US" dirty="0" smtClean="0"/>
              <a:t>Developers/contractors;</a:t>
            </a:r>
          </a:p>
          <a:p>
            <a:r>
              <a:rPr lang="en-US" dirty="0" smtClean="0"/>
              <a:t>Designers;</a:t>
            </a:r>
          </a:p>
          <a:p>
            <a:r>
              <a:rPr lang="en-US" dirty="0" smtClean="0"/>
              <a:t>Construction material Industry (CMI);</a:t>
            </a:r>
          </a:p>
          <a:p>
            <a:r>
              <a:rPr lang="en-US" dirty="0" smtClean="0"/>
              <a:t>Labor/employment;</a:t>
            </a:r>
          </a:p>
          <a:p>
            <a:r>
              <a:rPr lang="en-US" dirty="0" smtClean="0"/>
              <a:t>Financial Institutions/Banks;</a:t>
            </a:r>
          </a:p>
          <a:p>
            <a:r>
              <a:rPr lang="en-US" dirty="0" smtClean="0"/>
              <a:t>Capital Market (REITs, MBS, </a:t>
            </a:r>
            <a:r>
              <a:rPr lang="en-US" dirty="0" err="1" smtClean="0"/>
              <a:t>Sukuk</a:t>
            </a:r>
            <a:r>
              <a:rPr lang="en-US" dirty="0" smtClean="0"/>
              <a:t> etc.);</a:t>
            </a:r>
          </a:p>
          <a:p>
            <a:r>
              <a:rPr lang="en-US" dirty="0" smtClean="0"/>
              <a:t>Regulatory agencies/Fiscal Authorities;</a:t>
            </a:r>
          </a:p>
          <a:p>
            <a:r>
              <a:rPr lang="en-US" dirty="0" smtClean="0"/>
              <a:t>Trade Associations; and above all</a:t>
            </a:r>
          </a:p>
          <a:p>
            <a:r>
              <a:rPr lang="en-US" dirty="0" smtClean="0"/>
              <a:t>the Federal and Provincial Governments</a:t>
            </a:r>
          </a:p>
          <a:p>
            <a:endParaRPr lang="en-US" dirty="0" smtClean="0"/>
          </a:p>
          <a:p>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16</a:t>
            </a:fld>
            <a:endParaRPr lang="en-US" dirty="0"/>
          </a:p>
        </p:txBody>
      </p:sp>
    </p:spTree>
    <p:extLst>
      <p:ext uri="{BB962C8B-B14F-4D97-AF65-F5344CB8AC3E}">
        <p14:creationId xmlns:p14="http://schemas.microsoft.com/office/powerpoint/2010/main" val="15786725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Construction sectors covers the following</a:t>
            </a:r>
            <a:endParaRPr lang="en-GB" dirty="0"/>
          </a:p>
        </p:txBody>
      </p:sp>
      <p:sp>
        <p:nvSpPr>
          <p:cNvPr id="3" name="Content Placeholder 2"/>
          <p:cNvSpPr>
            <a:spLocks noGrp="1"/>
          </p:cNvSpPr>
          <p:nvPr>
            <p:ph idx="1"/>
          </p:nvPr>
        </p:nvSpPr>
        <p:spPr/>
        <p:txBody>
          <a:bodyPr/>
          <a:lstStyle/>
          <a:p>
            <a:r>
              <a:rPr lang="en-US" dirty="0" smtClean="0"/>
              <a:t>Real Estate</a:t>
            </a:r>
          </a:p>
          <a:p>
            <a:pPr lvl="1"/>
            <a:r>
              <a:rPr lang="en-US" dirty="0" smtClean="0"/>
              <a:t>Residential real estate (retail &amp; wholesale)</a:t>
            </a:r>
          </a:p>
          <a:p>
            <a:pPr lvl="1"/>
            <a:r>
              <a:rPr lang="en-US" dirty="0" smtClean="0"/>
              <a:t>Commercial real estate (office, markets </a:t>
            </a:r>
            <a:r>
              <a:rPr lang="en-US" dirty="0" err="1" smtClean="0"/>
              <a:t>etc</a:t>
            </a:r>
            <a:r>
              <a:rPr lang="en-US" dirty="0" smtClean="0"/>
              <a:t>)</a:t>
            </a:r>
          </a:p>
          <a:p>
            <a:r>
              <a:rPr lang="en-US" dirty="0" smtClean="0"/>
              <a:t>Industrial</a:t>
            </a:r>
          </a:p>
          <a:p>
            <a:r>
              <a:rPr lang="en-US" dirty="0" smtClean="0"/>
              <a:t>Infrastructure</a:t>
            </a:r>
          </a:p>
          <a:p>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17</a:t>
            </a:fld>
            <a:endParaRPr lang="en-US" dirty="0"/>
          </a:p>
        </p:txBody>
      </p:sp>
    </p:spTree>
    <p:extLst>
      <p:ext uri="{BB962C8B-B14F-4D97-AF65-F5344CB8AC3E}">
        <p14:creationId xmlns:p14="http://schemas.microsoft.com/office/powerpoint/2010/main" val="14047859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Contribution to Construction Material Industries (CMIs)</a:t>
            </a:r>
            <a:endParaRPr lang="en-GB" dirty="0"/>
          </a:p>
        </p:txBody>
      </p:sp>
      <p:sp>
        <p:nvSpPr>
          <p:cNvPr id="3" name="Content Placeholder 2"/>
          <p:cNvSpPr>
            <a:spLocks noGrp="1"/>
          </p:cNvSpPr>
          <p:nvPr>
            <p:ph idx="1"/>
          </p:nvPr>
        </p:nvSpPr>
        <p:spPr/>
        <p:txBody>
          <a:bodyPr/>
          <a:lstStyle/>
          <a:p>
            <a:r>
              <a:rPr lang="en-US" dirty="0" smtClean="0"/>
              <a:t>In the developed world, the real estate sector contributes to the growth and development of 71 CMIs</a:t>
            </a:r>
          </a:p>
          <a:p>
            <a:pPr lvl="1"/>
            <a:r>
              <a:rPr lang="en-US" dirty="0" smtClean="0"/>
              <a:t>Contribution to GDP is 7-10%.</a:t>
            </a:r>
          </a:p>
          <a:p>
            <a:r>
              <a:rPr lang="en-US" dirty="0" smtClean="0"/>
              <a:t>In the developing world, its contribution  spreads over about 42 CMIs</a:t>
            </a:r>
          </a:p>
          <a:p>
            <a:pPr lvl="1"/>
            <a:r>
              <a:rPr lang="en-US" dirty="0" smtClean="0"/>
              <a:t>Contribution to GDP is 3-6%.</a:t>
            </a:r>
          </a:p>
          <a:p>
            <a:r>
              <a:rPr lang="en-US" dirty="0" smtClean="0"/>
              <a:t>The main industries are steel, cement, wood, electrical, and ceramics</a:t>
            </a:r>
          </a:p>
          <a:p>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18</a:t>
            </a:fld>
            <a:endParaRPr lang="en-US" dirty="0"/>
          </a:p>
        </p:txBody>
      </p:sp>
    </p:spTree>
    <p:extLst>
      <p:ext uri="{BB962C8B-B14F-4D97-AF65-F5344CB8AC3E}">
        <p14:creationId xmlns:p14="http://schemas.microsoft.com/office/powerpoint/2010/main" val="22051972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Construction industry and challenges of low cost housing</a:t>
            </a:r>
            <a:endParaRPr lang="en-GB" dirty="0"/>
          </a:p>
        </p:txBody>
      </p:sp>
      <p:sp>
        <p:nvSpPr>
          <p:cNvPr id="3" name="Content Placeholder 2"/>
          <p:cNvSpPr>
            <a:spLocks noGrp="1"/>
          </p:cNvSpPr>
          <p:nvPr>
            <p:ph idx="1"/>
          </p:nvPr>
        </p:nvSpPr>
        <p:spPr/>
        <p:txBody>
          <a:bodyPr/>
          <a:lstStyle/>
          <a:p>
            <a:r>
              <a:rPr lang="en-US" dirty="0" smtClean="0"/>
              <a:t>India faces an urban housing shortage of 27 </a:t>
            </a:r>
            <a:r>
              <a:rPr lang="en-US" dirty="0" err="1" smtClean="0"/>
              <a:t>mn</a:t>
            </a:r>
            <a:r>
              <a:rPr lang="en-US" dirty="0" smtClean="0"/>
              <a:t> units - nearly all in low income category</a:t>
            </a:r>
          </a:p>
          <a:p>
            <a:r>
              <a:rPr lang="en-US" dirty="0" smtClean="0"/>
              <a:t>Pakistan faces an urban housing shortage of 3-4 million units - again nearly all in low income category</a:t>
            </a:r>
          </a:p>
          <a:p>
            <a:r>
              <a:rPr lang="en-US" dirty="0" smtClean="0"/>
              <a:t>In Afghanistan, nearly 90% of population is a candidate for housing micro finance</a:t>
            </a:r>
          </a:p>
          <a:p>
            <a:r>
              <a:rPr lang="en-US" dirty="0" smtClean="0"/>
              <a:t>Low income housing: </a:t>
            </a:r>
          </a:p>
          <a:p>
            <a:pPr lvl="1"/>
            <a:r>
              <a:rPr lang="en-US" dirty="0" smtClean="0"/>
              <a:t>Is a challenge to the developer industry; and </a:t>
            </a:r>
          </a:p>
          <a:p>
            <a:pPr lvl="1"/>
            <a:r>
              <a:rPr lang="en-US" dirty="0" smtClean="0"/>
              <a:t>Needs to be addressed in a professional and commercially sustainable manner</a:t>
            </a:r>
          </a:p>
          <a:p>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19</a:t>
            </a:fld>
            <a:endParaRPr lang="en-US" dirty="0"/>
          </a:p>
        </p:txBody>
      </p:sp>
    </p:spTree>
    <p:extLst>
      <p:ext uri="{BB962C8B-B14F-4D97-AF65-F5344CB8AC3E}">
        <p14:creationId xmlns:p14="http://schemas.microsoft.com/office/powerpoint/2010/main" val="12492871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Housing is a ‘Numbers’ game –</a:t>
            </a:r>
            <a:br>
              <a:rPr lang="en-US" dirty="0" smtClean="0"/>
            </a:br>
            <a:r>
              <a:rPr lang="en-US" dirty="0" smtClean="0"/>
              <a:t>The Muslim World is no exception!</a:t>
            </a:r>
            <a:endParaRPr lang="en-GB" dirty="0"/>
          </a:p>
        </p:txBody>
      </p:sp>
      <p:sp>
        <p:nvSpPr>
          <p:cNvPr id="5" name="Content Placeholder 4"/>
          <p:cNvSpPr>
            <a:spLocks noGrp="1"/>
          </p:cNvSpPr>
          <p:nvPr>
            <p:ph idx="1"/>
          </p:nvPr>
        </p:nvSpPr>
        <p:spPr/>
        <p:txBody>
          <a:bodyPr/>
          <a:lstStyle/>
          <a:p>
            <a:r>
              <a:rPr lang="en-US" dirty="0" smtClean="0"/>
              <a:t>The Muslim world represents 1 of 4 humans on the planet</a:t>
            </a:r>
          </a:p>
          <a:p>
            <a:r>
              <a:rPr lang="en-US" dirty="0" smtClean="0"/>
              <a:t>Nearly the same share in number of countries</a:t>
            </a:r>
          </a:p>
          <a:p>
            <a:r>
              <a:rPr lang="en-US" dirty="0" smtClean="0"/>
              <a:t>Represents 1 of 2 poor on the planet</a:t>
            </a:r>
          </a:p>
          <a:p>
            <a:r>
              <a:rPr lang="en-US" dirty="0" smtClean="0"/>
              <a:t>An acute challenge of widening demand/supply gap and rising housing backlog</a:t>
            </a:r>
          </a:p>
          <a:p>
            <a:r>
              <a:rPr lang="en-US" dirty="0" smtClean="0"/>
              <a:t>Most of the housing backlog and short supply is in low-income segment of the population</a:t>
            </a:r>
          </a:p>
          <a:p>
            <a:r>
              <a:rPr lang="en-US" dirty="0" smtClean="0"/>
              <a:t>Population growth and urbanization are further compounding the existing huge backlog</a:t>
            </a:r>
          </a:p>
          <a:p>
            <a:r>
              <a:rPr lang="en-US" dirty="0" smtClean="0"/>
              <a:t>Rising costs (land, construction, construction materials) are making housing unaffordable for the poor</a:t>
            </a:r>
          </a:p>
        </p:txBody>
      </p:sp>
      <p:sp>
        <p:nvSpPr>
          <p:cNvPr id="6" name="Footer Placeholder 5"/>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7" name="Slide Number Placeholder 6"/>
          <p:cNvSpPr>
            <a:spLocks noGrp="1"/>
          </p:cNvSpPr>
          <p:nvPr>
            <p:ph type="sldNum" sz="quarter" idx="12"/>
          </p:nvPr>
        </p:nvSpPr>
        <p:spPr/>
        <p:txBody>
          <a:bodyPr/>
          <a:lstStyle/>
          <a:p>
            <a:fld id="{0D03FCAF-3107-4F14-97F4-3C7779A2A693}" type="slidenum">
              <a:rPr lang="en-US" smtClean="0"/>
              <a:pPr/>
              <a:t>2</a:t>
            </a:fld>
            <a:endParaRPr lang="en-US" dirty="0"/>
          </a:p>
        </p:txBody>
      </p:sp>
    </p:spTree>
    <p:extLst>
      <p:ext uri="{BB962C8B-B14F-4D97-AF65-F5344CB8AC3E}">
        <p14:creationId xmlns:p14="http://schemas.microsoft.com/office/powerpoint/2010/main" val="22635491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smtClean="0"/>
              <a:t>Urbanization Challenges</a:t>
            </a:r>
            <a:endParaRPr lang="en-GB" dirty="0"/>
          </a:p>
        </p:txBody>
      </p:sp>
    </p:spTree>
    <p:extLst>
      <p:ext uri="{BB962C8B-B14F-4D97-AF65-F5344CB8AC3E}">
        <p14:creationId xmlns:p14="http://schemas.microsoft.com/office/powerpoint/2010/main" val="7124321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Urbanization Explosion</a:t>
            </a:r>
            <a:endParaRPr lang="en-GB" dirty="0"/>
          </a:p>
        </p:txBody>
      </p:sp>
      <p:sp>
        <p:nvSpPr>
          <p:cNvPr id="3" name="Content Placeholder 2"/>
          <p:cNvSpPr>
            <a:spLocks noGrp="1"/>
          </p:cNvSpPr>
          <p:nvPr>
            <p:ph idx="1"/>
          </p:nvPr>
        </p:nvSpPr>
        <p:spPr/>
        <p:txBody>
          <a:bodyPr/>
          <a:lstStyle/>
          <a:p>
            <a:r>
              <a:rPr lang="en-US" dirty="0" smtClean="0"/>
              <a:t>World population expected to reach between 7.9 to 10.9 billion by 2050</a:t>
            </a:r>
          </a:p>
          <a:p>
            <a:r>
              <a:rPr lang="en-US" dirty="0" smtClean="0"/>
              <a:t>By 2030, nearly 60% of the worlds population will be urban, and nearly ½ will comprise of urban poor living in poor habitat and in slums</a:t>
            </a:r>
          </a:p>
          <a:p>
            <a:r>
              <a:rPr lang="en-US" dirty="0" smtClean="0"/>
              <a:t>Urban growth rates highest in the developing world, absorbing an average of 5 </a:t>
            </a:r>
            <a:r>
              <a:rPr lang="en-US" dirty="0" err="1" smtClean="0"/>
              <a:t>mn</a:t>
            </a:r>
            <a:r>
              <a:rPr lang="en-US" dirty="0" smtClean="0"/>
              <a:t> new urban residents/month </a:t>
            </a:r>
          </a:p>
          <a:p>
            <a:pPr lvl="1"/>
            <a:r>
              <a:rPr lang="en-US" dirty="0" smtClean="0"/>
              <a:t>Responsible for 95% of world’s urban population growth</a:t>
            </a:r>
          </a:p>
          <a:p>
            <a:r>
              <a:rPr lang="en-US" dirty="0" smtClean="0"/>
              <a:t>Factors contributing to urban migration are: greater economic growth, rising income levels, employment opportunities in the cities, occupational shift from agriculture to manufacturing and services, and changing attitudes towards consumption and life style</a:t>
            </a:r>
          </a:p>
          <a:p>
            <a:r>
              <a:rPr lang="en-US" dirty="0" smtClean="0"/>
              <a:t>Changing family culture and shrinking household size.</a:t>
            </a:r>
          </a:p>
          <a:p>
            <a:r>
              <a:rPr lang="en-US" dirty="0" smtClean="0"/>
              <a:t>Slum population in India has increased from 26 </a:t>
            </a:r>
            <a:r>
              <a:rPr lang="en-US" dirty="0" err="1" smtClean="0"/>
              <a:t>mn</a:t>
            </a:r>
            <a:r>
              <a:rPr lang="en-US" dirty="0" smtClean="0"/>
              <a:t> units in 1981 to 61.8 </a:t>
            </a:r>
            <a:r>
              <a:rPr lang="en-US" dirty="0" err="1" smtClean="0"/>
              <a:t>mn</a:t>
            </a:r>
            <a:r>
              <a:rPr lang="en-US" dirty="0" smtClean="0"/>
              <a:t> units in 2001</a:t>
            </a:r>
          </a:p>
          <a:p>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21</a:t>
            </a:fld>
            <a:endParaRPr lang="en-US" dirty="0"/>
          </a:p>
        </p:txBody>
      </p:sp>
    </p:spTree>
    <p:extLst>
      <p:ext uri="{BB962C8B-B14F-4D97-AF65-F5344CB8AC3E}">
        <p14:creationId xmlns:p14="http://schemas.microsoft.com/office/powerpoint/2010/main" val="11646234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Housing Micro-Finance (“HMF”)</a:t>
            </a:r>
            <a:endParaRPr lang="en-GB" dirty="0"/>
          </a:p>
        </p:txBody>
      </p:sp>
      <p:sp>
        <p:nvSpPr>
          <p:cNvPr id="3" name="Content Placeholder 2"/>
          <p:cNvSpPr>
            <a:spLocks noGrp="1"/>
          </p:cNvSpPr>
          <p:nvPr>
            <p:ph idx="1"/>
          </p:nvPr>
        </p:nvSpPr>
        <p:spPr/>
        <p:txBody>
          <a:bodyPr/>
          <a:lstStyle/>
          <a:p>
            <a:r>
              <a:rPr lang="en-US" dirty="0" smtClean="0"/>
              <a:t>Nearly 1/5</a:t>
            </a:r>
            <a:r>
              <a:rPr lang="en-US" baseline="30000" dirty="0" smtClean="0"/>
              <a:t>th</a:t>
            </a:r>
            <a:r>
              <a:rPr lang="en-US" dirty="0" smtClean="0"/>
              <a:t> of population in the Muslim World is a candidate for HMF</a:t>
            </a:r>
          </a:p>
          <a:p>
            <a:r>
              <a:rPr lang="en-US" dirty="0" smtClean="0"/>
              <a:t>At this income segment people are more concerned on Faith-Based Finance</a:t>
            </a:r>
          </a:p>
          <a:p>
            <a:r>
              <a:rPr lang="en-US" dirty="0" smtClean="0"/>
              <a:t>Issues with HMF:</a:t>
            </a:r>
          </a:p>
          <a:p>
            <a:pPr lvl="1"/>
            <a:r>
              <a:rPr lang="en-US" dirty="0" smtClean="0"/>
              <a:t>Product Design;</a:t>
            </a:r>
          </a:p>
          <a:p>
            <a:pPr lvl="1"/>
            <a:r>
              <a:rPr lang="en-US" dirty="0" smtClean="0"/>
              <a:t>Outreach;</a:t>
            </a:r>
          </a:p>
          <a:p>
            <a:pPr lvl="1"/>
            <a:r>
              <a:rPr lang="en-US" dirty="0" smtClean="0"/>
              <a:t>MF Housing Microfinance Regulations;</a:t>
            </a:r>
          </a:p>
          <a:p>
            <a:pPr lvl="1"/>
            <a:r>
              <a:rPr lang="en-US" dirty="0" smtClean="0"/>
              <a:t>Income Assessment;</a:t>
            </a:r>
          </a:p>
          <a:p>
            <a:pPr lvl="1"/>
            <a:r>
              <a:rPr lang="en-US" dirty="0" smtClean="0"/>
              <a:t>Appraisal, Surveillance; </a:t>
            </a:r>
          </a:p>
          <a:p>
            <a:pPr lvl="1"/>
            <a:r>
              <a:rPr lang="en-US" dirty="0" smtClean="0"/>
              <a:t>Delivery; and </a:t>
            </a:r>
          </a:p>
          <a:p>
            <a:pPr lvl="1"/>
            <a:r>
              <a:rPr lang="en-US" dirty="0" smtClean="0"/>
              <a:t>Recovery</a:t>
            </a:r>
          </a:p>
          <a:p>
            <a:r>
              <a:rPr lang="en-US" dirty="0" smtClean="0"/>
              <a:t>Facilitate and management of Default </a:t>
            </a:r>
          </a:p>
          <a:p>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22</a:t>
            </a:fld>
            <a:endParaRPr lang="en-US" dirty="0"/>
          </a:p>
        </p:txBody>
      </p:sp>
    </p:spTree>
    <p:extLst>
      <p:ext uri="{BB962C8B-B14F-4D97-AF65-F5344CB8AC3E}">
        <p14:creationId xmlns:p14="http://schemas.microsoft.com/office/powerpoint/2010/main" val="25502048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HMF Institutional Framework</a:t>
            </a:r>
            <a:endParaRPr lang="en-US" dirty="0"/>
          </a:p>
        </p:txBody>
      </p:sp>
      <p:sp>
        <p:nvSpPr>
          <p:cNvPr id="3" name="Content Placeholder 2"/>
          <p:cNvSpPr>
            <a:spLocks noGrp="1"/>
          </p:cNvSpPr>
          <p:nvPr>
            <p:ph idx="1"/>
          </p:nvPr>
        </p:nvSpPr>
        <p:spPr/>
        <p:txBody>
          <a:bodyPr/>
          <a:lstStyle/>
          <a:p>
            <a:endParaRPr lang="en-US" dirty="0" smtClean="0"/>
          </a:p>
          <a:p>
            <a:endParaRPr lang="en-US" dirty="0"/>
          </a:p>
          <a:p>
            <a:r>
              <a:rPr lang="en-US" dirty="0" smtClean="0"/>
              <a:t>Social Housing Finance Institutions (HMFIs)</a:t>
            </a:r>
          </a:p>
          <a:p>
            <a:r>
              <a:rPr lang="en-US" dirty="0" smtClean="0"/>
              <a:t>Social Housing Finance Institutions with a focus on slums improvement, Incremental Housing </a:t>
            </a:r>
            <a:r>
              <a:rPr lang="en-US" dirty="0" err="1" smtClean="0"/>
              <a:t>etc</a:t>
            </a:r>
            <a:endParaRPr lang="en-US" dirty="0" smtClean="0"/>
          </a:p>
          <a:p>
            <a:r>
              <a:rPr lang="en-US" dirty="0" smtClean="0"/>
              <a:t>Sponsor a Shelter Programs: as delivery channels for Charity, Zakat.</a:t>
            </a:r>
          </a:p>
          <a:p>
            <a:r>
              <a:rPr lang="en-US" dirty="0" smtClean="0"/>
              <a:t>Specific Regulatory Regimes for HMF, both for financiers and developers</a:t>
            </a:r>
          </a:p>
          <a:p>
            <a:r>
              <a:rPr lang="en-US" dirty="0" smtClean="0"/>
              <a:t>Specific Fiscal Regimes on Smart Subsidies and Cross Subsidies</a:t>
            </a:r>
          </a:p>
          <a:p>
            <a:r>
              <a:rPr lang="en-US" dirty="0" smtClean="0"/>
              <a:t>Need to define HMF for regulatory and fiscal support</a:t>
            </a:r>
            <a:endParaRPr lang="en-US"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a:p>
        </p:txBody>
      </p:sp>
      <p:sp>
        <p:nvSpPr>
          <p:cNvPr id="5" name="Slide Number Placeholder 4"/>
          <p:cNvSpPr>
            <a:spLocks noGrp="1"/>
          </p:cNvSpPr>
          <p:nvPr>
            <p:ph type="sldNum" sz="quarter" idx="12"/>
          </p:nvPr>
        </p:nvSpPr>
        <p:spPr/>
        <p:txBody>
          <a:bodyPr/>
          <a:lstStyle/>
          <a:p>
            <a:fld id="{0D03FCAF-3107-4F14-97F4-3C7779A2A693}" type="slidenum">
              <a:rPr lang="en-US" smtClean="0"/>
              <a:pPr/>
              <a:t>23</a:t>
            </a:fld>
            <a:endParaRPr lang="en-US" dirty="0"/>
          </a:p>
        </p:txBody>
      </p:sp>
    </p:spTree>
    <p:extLst>
      <p:ext uri="{BB962C8B-B14F-4D97-AF65-F5344CB8AC3E}">
        <p14:creationId xmlns:p14="http://schemas.microsoft.com/office/powerpoint/2010/main" val="4263349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Institutional Framework for  Housing at Government Level</a:t>
            </a:r>
            <a:br>
              <a:rPr lang="en-US" dirty="0" smtClean="0"/>
            </a:br>
            <a:endParaRPr lang="en-GB" dirty="0"/>
          </a:p>
        </p:txBody>
      </p:sp>
      <p:sp>
        <p:nvSpPr>
          <p:cNvPr id="3" name="Content Placeholder 2"/>
          <p:cNvSpPr>
            <a:spLocks noGrp="1"/>
          </p:cNvSpPr>
          <p:nvPr>
            <p:ph idx="1"/>
          </p:nvPr>
        </p:nvSpPr>
        <p:spPr/>
        <p:txBody>
          <a:bodyPr/>
          <a:lstStyle/>
          <a:p>
            <a:endParaRPr lang="en-US" dirty="0" smtClean="0"/>
          </a:p>
          <a:p>
            <a:endParaRPr lang="en-US" dirty="0"/>
          </a:p>
          <a:p>
            <a:r>
              <a:rPr lang="en-US" dirty="0" smtClean="0"/>
              <a:t>Define roles at Federal and Provincial Level </a:t>
            </a:r>
          </a:p>
          <a:p>
            <a:r>
              <a:rPr lang="en-US" dirty="0" smtClean="0"/>
              <a:t>Integrate Housing and Urban Planning</a:t>
            </a:r>
          </a:p>
          <a:p>
            <a:r>
              <a:rPr lang="en-US" dirty="0" smtClean="0"/>
              <a:t>Housing Policies</a:t>
            </a:r>
          </a:p>
          <a:p>
            <a:r>
              <a:rPr lang="en-US" dirty="0" smtClean="0"/>
              <a:t>Land Banking and Role of the Government</a:t>
            </a:r>
          </a:p>
          <a:p>
            <a:r>
              <a:rPr lang="en-US" dirty="0" smtClean="0"/>
              <a:t>Smart Subsidies and Cross Subsidies</a:t>
            </a:r>
          </a:p>
          <a:p>
            <a:r>
              <a:rPr lang="en-US" dirty="0" smtClean="0"/>
              <a:t>Wisdom Sharing with all Stakeholders</a:t>
            </a:r>
          </a:p>
          <a:p>
            <a:endParaRPr lang="en-US" dirty="0" smtClean="0"/>
          </a:p>
          <a:p>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24</a:t>
            </a:fld>
            <a:endParaRPr lang="en-US" dirty="0"/>
          </a:p>
        </p:txBody>
      </p:sp>
    </p:spTree>
    <p:extLst>
      <p:ext uri="{BB962C8B-B14F-4D97-AF65-F5344CB8AC3E}">
        <p14:creationId xmlns:p14="http://schemas.microsoft.com/office/powerpoint/2010/main" val="2619064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smtClean="0"/>
              <a:t/>
            </a:r>
            <a:br>
              <a:rPr lang="en-GB" dirty="0" smtClean="0"/>
            </a:br>
            <a:r>
              <a:rPr lang="en-GB" dirty="0" smtClean="0"/>
              <a:t>Just Two Examples</a:t>
            </a:r>
            <a:br>
              <a:rPr lang="en-GB" dirty="0" smtClean="0"/>
            </a:br>
            <a:endParaRPr lang="en-GB" dirty="0"/>
          </a:p>
        </p:txBody>
      </p:sp>
    </p:spTree>
    <p:extLst>
      <p:ext uri="{BB962C8B-B14F-4D97-AF65-F5344CB8AC3E}">
        <p14:creationId xmlns:p14="http://schemas.microsoft.com/office/powerpoint/2010/main" val="32578028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Pakistan: Some statistics</a:t>
            </a:r>
            <a:endParaRPr lang="en-GB" dirty="0"/>
          </a:p>
        </p:txBody>
      </p:sp>
      <p:sp>
        <p:nvSpPr>
          <p:cNvPr id="3" name="Content Placeholder 2"/>
          <p:cNvSpPr>
            <a:spLocks noGrp="1"/>
          </p:cNvSpPr>
          <p:nvPr>
            <p:ph idx="1"/>
          </p:nvPr>
        </p:nvSpPr>
        <p:spPr/>
        <p:txBody>
          <a:bodyPr/>
          <a:lstStyle/>
          <a:p>
            <a:r>
              <a:rPr lang="en-GB" dirty="0" smtClean="0"/>
              <a:t>Population:</a:t>
            </a:r>
          </a:p>
          <a:p>
            <a:pPr lvl="1"/>
            <a:r>
              <a:rPr lang="en-GB" dirty="0" smtClean="0"/>
              <a:t>160-170 million</a:t>
            </a:r>
          </a:p>
          <a:p>
            <a:pPr lvl="1"/>
            <a:r>
              <a:rPr lang="en-GB" dirty="0" smtClean="0"/>
              <a:t>2/3</a:t>
            </a:r>
            <a:r>
              <a:rPr lang="en-GB" baseline="30000" dirty="0" smtClean="0"/>
              <a:t>rd</a:t>
            </a:r>
            <a:r>
              <a:rPr lang="en-GB" dirty="0" smtClean="0"/>
              <a:t> Rural, 1/3</a:t>
            </a:r>
            <a:r>
              <a:rPr lang="en-GB" baseline="30000" dirty="0" smtClean="0"/>
              <a:t>rd</a:t>
            </a:r>
            <a:r>
              <a:rPr lang="en-GB" dirty="0" smtClean="0"/>
              <a:t> Urban</a:t>
            </a:r>
          </a:p>
          <a:p>
            <a:r>
              <a:rPr lang="en-GB" dirty="0" smtClean="0"/>
              <a:t>Major metropolitans:</a:t>
            </a:r>
          </a:p>
          <a:p>
            <a:pPr lvl="1"/>
            <a:r>
              <a:rPr lang="en-GB" dirty="0" smtClean="0"/>
              <a:t>Karachi, Lahore, Rawalpindi/Islamabad, Peshawar, Hyderabad and Faisalabad facing high rate of urbanization</a:t>
            </a:r>
          </a:p>
          <a:p>
            <a:r>
              <a:rPr lang="en-GB" dirty="0" smtClean="0"/>
              <a:t>Karachi: Population 16-17 </a:t>
            </a:r>
            <a:r>
              <a:rPr lang="en-GB" dirty="0" err="1" smtClean="0"/>
              <a:t>mn</a:t>
            </a:r>
            <a:r>
              <a:rPr lang="en-GB" dirty="0" smtClean="0"/>
              <a:t> and growing @ of 7 to 8%</a:t>
            </a:r>
          </a:p>
          <a:p>
            <a:r>
              <a:rPr lang="en-GB" dirty="0" smtClean="0"/>
              <a:t>Nearly half of Karachi’s population is in squatter settlements (600-800 squatter settlements)</a:t>
            </a:r>
          </a:p>
          <a:p>
            <a:r>
              <a:rPr lang="en-GB" dirty="0" smtClean="0"/>
              <a:t>Karachi only needs 100,000 new housing units per year to meet natural growth, cover backlog and urbanization pressure</a:t>
            </a:r>
          </a:p>
          <a:p>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26</a:t>
            </a:fld>
            <a:endParaRPr lang="en-US" dirty="0"/>
          </a:p>
        </p:txBody>
      </p:sp>
    </p:spTree>
    <p:extLst>
      <p:ext uri="{BB962C8B-B14F-4D97-AF65-F5344CB8AC3E}">
        <p14:creationId xmlns:p14="http://schemas.microsoft.com/office/powerpoint/2010/main" val="10687509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Housing Continuum in Pakistan</a:t>
            </a:r>
            <a:endParaRPr lang="en-GB" dirty="0"/>
          </a:p>
        </p:txBody>
      </p:sp>
      <p:sp>
        <p:nvSpPr>
          <p:cNvPr id="63" name="AutoShape 2"/>
          <p:cNvSpPr>
            <a:spLocks noChangeArrowheads="1"/>
          </p:cNvSpPr>
          <p:nvPr/>
        </p:nvSpPr>
        <p:spPr bwMode="auto">
          <a:xfrm rot="10800000">
            <a:off x="3267075" y="1701800"/>
            <a:ext cx="2209800" cy="2971800"/>
          </a:xfrm>
          <a:prstGeom prst="triangle">
            <a:avLst>
              <a:gd name="adj" fmla="val 50468"/>
            </a:avLst>
          </a:prstGeom>
          <a:solidFill>
            <a:srgbClr val="C1EC76"/>
          </a:solidFill>
          <a:ln w="9525">
            <a:solidFill>
              <a:sysClr val="windowText" lastClr="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a:ln>
                <a:noFill/>
              </a:ln>
              <a:solidFill>
                <a:prstClr val="black"/>
              </a:solidFill>
              <a:effectLst/>
              <a:uLnTx/>
              <a:uFillTx/>
            </a:endParaRPr>
          </a:p>
        </p:txBody>
      </p:sp>
      <p:sp>
        <p:nvSpPr>
          <p:cNvPr id="64" name="AutoShape 3"/>
          <p:cNvSpPr>
            <a:spLocks noChangeArrowheads="1"/>
          </p:cNvSpPr>
          <p:nvPr/>
        </p:nvSpPr>
        <p:spPr bwMode="auto">
          <a:xfrm>
            <a:off x="2200275" y="1676400"/>
            <a:ext cx="2133600" cy="2971800"/>
          </a:xfrm>
          <a:prstGeom prst="triangle">
            <a:avLst>
              <a:gd name="adj" fmla="val 50468"/>
            </a:avLst>
          </a:prstGeom>
          <a:solidFill>
            <a:srgbClr val="C1EC76"/>
          </a:solidFill>
          <a:ln w="9525">
            <a:solidFill>
              <a:sysClr val="windowText" lastClr="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a:ln>
                <a:noFill/>
              </a:ln>
              <a:solidFill>
                <a:prstClr val="black"/>
              </a:solidFill>
              <a:effectLst/>
              <a:uLnTx/>
              <a:uFillTx/>
            </a:endParaRPr>
          </a:p>
        </p:txBody>
      </p:sp>
      <p:sp>
        <p:nvSpPr>
          <p:cNvPr id="65" name="AutoShape 4"/>
          <p:cNvSpPr>
            <a:spLocks noChangeArrowheads="1"/>
          </p:cNvSpPr>
          <p:nvPr/>
        </p:nvSpPr>
        <p:spPr bwMode="auto">
          <a:xfrm rot="10800000">
            <a:off x="1219200" y="1701800"/>
            <a:ext cx="2057400" cy="2971800"/>
          </a:xfrm>
          <a:prstGeom prst="triangle">
            <a:avLst>
              <a:gd name="adj" fmla="val 50468"/>
            </a:avLst>
          </a:prstGeom>
          <a:solidFill>
            <a:srgbClr val="C1EC76"/>
          </a:solidFill>
          <a:ln w="9525">
            <a:solidFill>
              <a:sysClr val="windowText" lastClr="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a:ln>
                <a:noFill/>
              </a:ln>
              <a:solidFill>
                <a:prstClr val="black"/>
              </a:solidFill>
              <a:effectLst/>
              <a:uLnTx/>
              <a:uFillTx/>
            </a:endParaRPr>
          </a:p>
        </p:txBody>
      </p:sp>
      <p:sp>
        <p:nvSpPr>
          <p:cNvPr id="66" name="Text Box 5"/>
          <p:cNvSpPr txBox="1">
            <a:spLocks noChangeArrowheads="1"/>
          </p:cNvSpPr>
          <p:nvPr/>
        </p:nvSpPr>
        <p:spPr bwMode="auto">
          <a:xfrm>
            <a:off x="1371600" y="2073275"/>
            <a:ext cx="18288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solidFill>
                  <a:prstClr val="black"/>
                </a:solidFill>
                <a:effectLst/>
                <a:uLnTx/>
                <a:uFillTx/>
              </a:rPr>
              <a:t>Commercial</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solidFill>
                  <a:prstClr val="black"/>
                </a:solidFill>
                <a:effectLst/>
                <a:uLnTx/>
                <a:uFillTx/>
              </a:rPr>
              <a:t>Banks</a:t>
            </a:r>
          </a:p>
        </p:txBody>
      </p:sp>
      <p:sp>
        <p:nvSpPr>
          <p:cNvPr id="67" name="Text Box 6"/>
          <p:cNvSpPr txBox="1">
            <a:spLocks noChangeArrowheads="1"/>
          </p:cNvSpPr>
          <p:nvPr/>
        </p:nvSpPr>
        <p:spPr bwMode="auto">
          <a:xfrm>
            <a:off x="838200" y="1371600"/>
            <a:ext cx="25273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en-US"/>
            </a:defPPr>
            <a:lvl1pPr marR="0" lvl="0" indent="0" algn="ctr" fontAlgn="auto">
              <a:lnSpc>
                <a:spcPct val="100000"/>
              </a:lnSpc>
              <a:spcBef>
                <a:spcPts val="0"/>
              </a:spcBef>
              <a:spcAft>
                <a:spcPts val="0"/>
              </a:spcAft>
              <a:buClrTx/>
              <a:buSzTx/>
              <a:buFontTx/>
              <a:buNone/>
              <a:tabLst/>
              <a:defRPr kumimoji="0" sz="1400" b="1" i="0" u="none" strike="noStrike" kern="0" cap="none" spc="0" normalizeH="0" baseline="0">
                <a:ln>
                  <a:noFill/>
                </a:ln>
                <a:solidFill>
                  <a:prstClr val="white"/>
                </a:solidFill>
                <a:effectLst/>
                <a:uLnTx/>
                <a:uFillTx/>
                <a:latin typeface="Verdana" pitchFamily="34" charset="0"/>
                <a:ea typeface="Verdana" pitchFamily="34" charset="0"/>
                <a:cs typeface="Verdana" pitchFamily="34" charset="0"/>
              </a:defRPr>
            </a:lvl1pPr>
          </a:lstStyle>
          <a:p>
            <a:r>
              <a:rPr lang="en-US" dirty="0"/>
              <a:t>Housing Finance Player</a:t>
            </a:r>
          </a:p>
        </p:txBody>
      </p:sp>
      <p:sp>
        <p:nvSpPr>
          <p:cNvPr id="68" name="Text Box 7"/>
          <p:cNvSpPr txBox="1">
            <a:spLocks noChangeArrowheads="1"/>
          </p:cNvSpPr>
          <p:nvPr/>
        </p:nvSpPr>
        <p:spPr bwMode="auto">
          <a:xfrm>
            <a:off x="3420438" y="1371600"/>
            <a:ext cx="183736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en-US"/>
            </a:defPPr>
            <a:lvl1pPr marR="0" lvl="0" indent="0" algn="ctr" fontAlgn="auto">
              <a:lnSpc>
                <a:spcPct val="100000"/>
              </a:lnSpc>
              <a:spcBef>
                <a:spcPts val="0"/>
              </a:spcBef>
              <a:spcAft>
                <a:spcPts val="0"/>
              </a:spcAft>
              <a:buClrTx/>
              <a:buSzTx/>
              <a:buFontTx/>
              <a:buNone/>
              <a:tabLst/>
              <a:defRPr kumimoji="0" sz="1400" b="1" i="0" u="none" strike="noStrike" kern="0" cap="none" spc="0" normalizeH="0" baseline="0">
                <a:ln>
                  <a:noFill/>
                </a:ln>
                <a:solidFill>
                  <a:prstClr val="white"/>
                </a:solidFill>
                <a:effectLst/>
                <a:uLnTx/>
                <a:uFillTx/>
                <a:latin typeface="Verdana" pitchFamily="34" charset="0"/>
                <a:ea typeface="Verdana" pitchFamily="34" charset="0"/>
                <a:cs typeface="Verdana" pitchFamily="34" charset="0"/>
              </a:defRPr>
            </a:lvl1pPr>
          </a:lstStyle>
          <a:p>
            <a:r>
              <a:rPr lang="en-US" dirty="0"/>
              <a:t>Market Segment</a:t>
            </a:r>
          </a:p>
        </p:txBody>
      </p:sp>
      <p:sp>
        <p:nvSpPr>
          <p:cNvPr id="69" name="Text Box 9"/>
          <p:cNvSpPr txBox="1">
            <a:spLocks noChangeArrowheads="1"/>
          </p:cNvSpPr>
          <p:nvPr/>
        </p:nvSpPr>
        <p:spPr bwMode="auto">
          <a:xfrm>
            <a:off x="673" y="4724400"/>
            <a:ext cx="245451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white"/>
                </a:solidFill>
                <a:effectLst/>
                <a:uLnTx/>
                <a:uFillTx/>
                <a:latin typeface="Verdana" pitchFamily="34" charset="0"/>
                <a:ea typeface="Verdana" pitchFamily="34" charset="0"/>
                <a:cs typeface="Verdana" pitchFamily="34" charset="0"/>
              </a:rPr>
              <a:t>Mortgage Affordability</a:t>
            </a:r>
            <a:br>
              <a:rPr kumimoji="0" lang="en-US" sz="1400" b="1" i="0" u="none" strike="noStrike" kern="0" cap="none" spc="0" normalizeH="0" baseline="0" noProof="0" dirty="0">
                <a:ln>
                  <a:noFill/>
                </a:ln>
                <a:solidFill>
                  <a:prstClr val="white"/>
                </a:solidFill>
                <a:effectLst/>
                <a:uLnTx/>
                <a:uFillTx/>
                <a:latin typeface="Verdana" pitchFamily="34" charset="0"/>
                <a:ea typeface="Verdana" pitchFamily="34" charset="0"/>
                <a:cs typeface="Verdana" pitchFamily="34" charset="0"/>
              </a:rPr>
            </a:br>
            <a:r>
              <a:rPr kumimoji="0" lang="en-US" sz="1400" b="1" i="0" u="none" strike="noStrike" kern="0" cap="none" spc="0" normalizeH="0" baseline="0" noProof="0" dirty="0">
                <a:ln>
                  <a:noFill/>
                </a:ln>
                <a:solidFill>
                  <a:prstClr val="white"/>
                </a:solidFill>
                <a:effectLst/>
                <a:uLnTx/>
                <a:uFillTx/>
                <a:latin typeface="Verdana" pitchFamily="34" charset="0"/>
                <a:ea typeface="Verdana" pitchFamily="34" charset="0"/>
                <a:cs typeface="Verdana" pitchFamily="34" charset="0"/>
              </a:rPr>
              <a:t>(Rupees in </a:t>
            </a:r>
            <a:r>
              <a:rPr lang="en-US" sz="1400" b="1" kern="0" dirty="0" smtClean="0">
                <a:solidFill>
                  <a:prstClr val="white"/>
                </a:solidFill>
                <a:latin typeface="Verdana" pitchFamily="34" charset="0"/>
                <a:ea typeface="Verdana" pitchFamily="34" charset="0"/>
                <a:cs typeface="Verdana" pitchFamily="34" charset="0"/>
              </a:rPr>
              <a:t>m</a:t>
            </a:r>
            <a:r>
              <a:rPr kumimoji="0" lang="en-US" sz="1400" b="1" i="0" u="none" strike="noStrike" kern="0" cap="none" spc="0" normalizeH="0" baseline="0" noProof="0" dirty="0" err="1" smtClean="0">
                <a:ln>
                  <a:noFill/>
                </a:ln>
                <a:solidFill>
                  <a:prstClr val="white"/>
                </a:solidFill>
                <a:effectLst/>
                <a:uLnTx/>
                <a:uFillTx/>
                <a:latin typeface="Verdana" pitchFamily="34" charset="0"/>
                <a:ea typeface="Verdana" pitchFamily="34" charset="0"/>
                <a:cs typeface="Verdana" pitchFamily="34" charset="0"/>
              </a:rPr>
              <a:t>illions</a:t>
            </a:r>
            <a:r>
              <a:rPr kumimoji="0" lang="en-US" sz="1400" b="1" i="0" u="none" strike="noStrike" kern="0" cap="none" spc="0" normalizeH="0" baseline="0" noProof="0" dirty="0" smtClean="0">
                <a:ln>
                  <a:noFill/>
                </a:ln>
                <a:solidFill>
                  <a:prstClr val="white"/>
                </a:solidFill>
                <a:effectLst/>
                <a:uLnTx/>
                <a:uFillTx/>
                <a:latin typeface="Verdana" pitchFamily="34" charset="0"/>
                <a:ea typeface="Verdana" pitchFamily="34" charset="0"/>
                <a:cs typeface="Verdana" pitchFamily="34" charset="0"/>
              </a:rPr>
              <a:t>)</a:t>
            </a:r>
            <a:endParaRPr kumimoji="0" lang="en-US" sz="1400" b="1" i="0" u="none" strike="noStrike" kern="0" cap="none" spc="0" normalizeH="0" baseline="0" noProof="0" dirty="0">
              <a:ln>
                <a:noFill/>
              </a:ln>
              <a:solidFill>
                <a:prstClr val="white"/>
              </a:solidFill>
              <a:effectLst/>
              <a:uLnTx/>
              <a:uFillTx/>
              <a:latin typeface="Verdana" pitchFamily="34" charset="0"/>
              <a:ea typeface="Verdana" pitchFamily="34" charset="0"/>
              <a:cs typeface="Verdana" pitchFamily="34" charset="0"/>
            </a:endParaRPr>
          </a:p>
        </p:txBody>
      </p:sp>
      <p:sp>
        <p:nvSpPr>
          <p:cNvPr id="70" name="AutoShape 10"/>
          <p:cNvSpPr>
            <a:spLocks noChangeArrowheads="1"/>
          </p:cNvSpPr>
          <p:nvPr/>
        </p:nvSpPr>
        <p:spPr bwMode="auto">
          <a:xfrm>
            <a:off x="4333875" y="1676400"/>
            <a:ext cx="2209800" cy="2971800"/>
          </a:xfrm>
          <a:prstGeom prst="triangle">
            <a:avLst>
              <a:gd name="adj" fmla="val 50468"/>
            </a:avLst>
          </a:prstGeom>
          <a:solidFill>
            <a:srgbClr val="C1EC76"/>
          </a:solidFill>
          <a:ln w="9525">
            <a:solidFill>
              <a:sysClr val="windowText" lastClr="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a:ln>
                <a:noFill/>
              </a:ln>
              <a:solidFill>
                <a:prstClr val="black"/>
              </a:solidFill>
              <a:effectLst/>
              <a:uLnTx/>
              <a:uFillTx/>
            </a:endParaRPr>
          </a:p>
        </p:txBody>
      </p:sp>
      <p:sp>
        <p:nvSpPr>
          <p:cNvPr id="71" name="Text Box 11"/>
          <p:cNvSpPr txBox="1">
            <a:spLocks noChangeArrowheads="1"/>
          </p:cNvSpPr>
          <p:nvPr/>
        </p:nvSpPr>
        <p:spPr bwMode="auto">
          <a:xfrm>
            <a:off x="1916526" y="2895600"/>
            <a:ext cx="70243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black"/>
                </a:solidFill>
                <a:effectLst/>
                <a:uLnTx/>
                <a:uFillTx/>
              </a:rPr>
              <a:t>HBFC</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black"/>
                </a:solidFill>
                <a:effectLst/>
                <a:uLnTx/>
                <a:uFillTx/>
              </a:rPr>
              <a:t>(SMH)</a:t>
            </a:r>
          </a:p>
        </p:txBody>
      </p:sp>
      <p:sp>
        <p:nvSpPr>
          <p:cNvPr id="72" name="Text Box 12"/>
          <p:cNvSpPr txBox="1">
            <a:spLocks noChangeArrowheads="1"/>
          </p:cNvSpPr>
          <p:nvPr/>
        </p:nvSpPr>
        <p:spPr bwMode="auto">
          <a:xfrm>
            <a:off x="1918385" y="3530600"/>
            <a:ext cx="6463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solidFill>
                  <a:prstClr val="black"/>
                </a:solidFill>
                <a:effectLst/>
                <a:uLnTx/>
                <a:uFillTx/>
              </a:rPr>
              <a:t>HBFC &amp;</a:t>
            </a:r>
            <a:br>
              <a:rPr kumimoji="0" lang="en-US" sz="900" b="1" i="0" u="none" strike="noStrike" kern="0" cap="none" spc="0" normalizeH="0" baseline="0" noProof="0">
                <a:ln>
                  <a:noFill/>
                </a:ln>
                <a:solidFill>
                  <a:prstClr val="black"/>
                </a:solidFill>
                <a:effectLst/>
                <a:uLnTx/>
                <a:uFillTx/>
              </a:rPr>
            </a:br>
            <a:r>
              <a:rPr kumimoji="0" lang="en-US" sz="900" b="1" i="0" u="none" strike="noStrike" kern="0" cap="none" spc="0" normalizeH="0" baseline="0" noProof="0">
                <a:ln>
                  <a:noFill/>
                </a:ln>
                <a:solidFill>
                  <a:prstClr val="black"/>
                </a:solidFill>
                <a:effectLst/>
                <a:uLnTx/>
                <a:uFillTx/>
              </a:rPr>
              <a:t>Social</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solidFill>
                  <a:prstClr val="black"/>
                </a:solidFill>
                <a:effectLst/>
                <a:uLnTx/>
                <a:uFillTx/>
              </a:rPr>
              <a:t>Housing</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solidFill>
                  <a:prstClr val="black"/>
                </a:solidFill>
                <a:effectLst/>
                <a:uLnTx/>
                <a:uFillTx/>
              </a:rPr>
              <a:t>Bank</a:t>
            </a:r>
          </a:p>
        </p:txBody>
      </p:sp>
      <p:sp>
        <p:nvSpPr>
          <p:cNvPr id="73" name="Text Box 13"/>
          <p:cNvSpPr txBox="1">
            <a:spLocks noChangeArrowheads="1"/>
          </p:cNvSpPr>
          <p:nvPr/>
        </p:nvSpPr>
        <p:spPr bwMode="auto">
          <a:xfrm>
            <a:off x="2891885" y="3810000"/>
            <a:ext cx="89960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solidFill>
                  <a:prstClr val="black"/>
                </a:solidFill>
                <a:effectLst/>
                <a:uLnTx/>
                <a:uFillTx/>
              </a:rPr>
              <a:t>Social</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solidFill>
                  <a:prstClr val="black"/>
                </a:solidFill>
                <a:effectLst/>
                <a:uLnTx/>
                <a:uFillTx/>
              </a:rPr>
              <a:t>Housing</a:t>
            </a:r>
          </a:p>
        </p:txBody>
      </p:sp>
      <p:sp>
        <p:nvSpPr>
          <p:cNvPr id="74" name="Text Box 14"/>
          <p:cNvSpPr txBox="1">
            <a:spLocks noChangeArrowheads="1"/>
          </p:cNvSpPr>
          <p:nvPr/>
        </p:nvSpPr>
        <p:spPr bwMode="auto">
          <a:xfrm>
            <a:off x="2815685" y="2606675"/>
            <a:ext cx="89960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solidFill>
                  <a:prstClr val="black"/>
                </a:solidFill>
                <a:effectLst/>
                <a:uLnTx/>
                <a:uFillTx/>
              </a:rPr>
              <a:t>Market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solidFill>
                  <a:prstClr val="black"/>
                </a:solidFill>
                <a:effectLst/>
                <a:uLnTx/>
                <a:uFillTx/>
              </a:rPr>
              <a:t>Housing</a:t>
            </a:r>
          </a:p>
        </p:txBody>
      </p:sp>
      <p:sp>
        <p:nvSpPr>
          <p:cNvPr id="75" name="Text Box 15"/>
          <p:cNvSpPr txBox="1">
            <a:spLocks noChangeArrowheads="1"/>
          </p:cNvSpPr>
          <p:nvPr/>
        </p:nvSpPr>
        <p:spPr bwMode="auto">
          <a:xfrm>
            <a:off x="3913188" y="2498725"/>
            <a:ext cx="741362"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High End</a:t>
            </a:r>
          </a:p>
        </p:txBody>
      </p:sp>
      <p:sp>
        <p:nvSpPr>
          <p:cNvPr id="76" name="Text Box 16"/>
          <p:cNvSpPr txBox="1">
            <a:spLocks noChangeArrowheads="1"/>
          </p:cNvSpPr>
          <p:nvPr/>
        </p:nvSpPr>
        <p:spPr bwMode="auto">
          <a:xfrm>
            <a:off x="3810000" y="2895600"/>
            <a:ext cx="98742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Upper Middle</a:t>
            </a:r>
          </a:p>
        </p:txBody>
      </p:sp>
      <p:sp>
        <p:nvSpPr>
          <p:cNvPr id="77" name="Text Box 17"/>
          <p:cNvSpPr txBox="1">
            <a:spLocks noChangeArrowheads="1"/>
          </p:cNvSpPr>
          <p:nvPr/>
        </p:nvSpPr>
        <p:spPr bwMode="auto">
          <a:xfrm>
            <a:off x="3857625" y="3260725"/>
            <a:ext cx="9937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Lower Middle</a:t>
            </a:r>
          </a:p>
        </p:txBody>
      </p:sp>
      <p:sp>
        <p:nvSpPr>
          <p:cNvPr id="78" name="Text Box 18"/>
          <p:cNvSpPr txBox="1">
            <a:spLocks noChangeArrowheads="1"/>
          </p:cNvSpPr>
          <p:nvPr/>
        </p:nvSpPr>
        <p:spPr bwMode="auto">
          <a:xfrm>
            <a:off x="4106863" y="3657600"/>
            <a:ext cx="5207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Small</a:t>
            </a:r>
          </a:p>
        </p:txBody>
      </p:sp>
      <p:sp>
        <p:nvSpPr>
          <p:cNvPr id="79" name="Text Box 19"/>
          <p:cNvSpPr txBox="1">
            <a:spLocks noChangeArrowheads="1"/>
          </p:cNvSpPr>
          <p:nvPr/>
        </p:nvSpPr>
        <p:spPr bwMode="auto">
          <a:xfrm>
            <a:off x="4086225" y="3924300"/>
            <a:ext cx="5222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Micro</a:t>
            </a:r>
          </a:p>
        </p:txBody>
      </p:sp>
      <p:sp>
        <p:nvSpPr>
          <p:cNvPr id="80" name="Text Box 20"/>
          <p:cNvSpPr txBox="1">
            <a:spLocks noChangeArrowheads="1"/>
          </p:cNvSpPr>
          <p:nvPr/>
        </p:nvSpPr>
        <p:spPr bwMode="auto">
          <a:xfrm>
            <a:off x="4902200" y="4038600"/>
            <a:ext cx="939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solidFill>
                  <a:prstClr val="black"/>
                </a:solidFill>
                <a:effectLst/>
                <a:uLnTx/>
                <a:uFillTx/>
              </a:rPr>
              <a:t>Upto Rs.4,000</a:t>
            </a:r>
            <a:endParaRPr kumimoji="0" lang="en-US" sz="900" b="0" i="0" u="none" strike="noStrike" kern="0" cap="none" spc="0" normalizeH="0" baseline="0" noProof="0">
              <a:ln>
                <a:noFill/>
              </a:ln>
              <a:solidFill>
                <a:prstClr val="black"/>
              </a:solidFill>
              <a:effectLst/>
              <a:uLnTx/>
              <a:uFillTx/>
            </a:endParaRPr>
          </a:p>
        </p:txBody>
      </p:sp>
      <p:sp>
        <p:nvSpPr>
          <p:cNvPr id="81" name="Text Box 21"/>
          <p:cNvSpPr txBox="1">
            <a:spLocks noChangeArrowheads="1"/>
          </p:cNvSpPr>
          <p:nvPr/>
        </p:nvSpPr>
        <p:spPr bwMode="auto">
          <a:xfrm>
            <a:off x="2482850" y="4719638"/>
            <a:ext cx="1768433"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solidFill>
                  <a:prstClr val="white"/>
                </a:solidFill>
                <a:effectLst/>
                <a:uLnTx/>
                <a:uFillTx/>
                <a:latin typeface="Verdana" pitchFamily="34" charset="0"/>
                <a:ea typeface="Verdana" pitchFamily="34" charset="0"/>
                <a:cs typeface="Verdana" pitchFamily="34" charset="0"/>
              </a:rPr>
              <a:t>Housing Market</a:t>
            </a:r>
          </a:p>
        </p:txBody>
      </p:sp>
      <p:sp>
        <p:nvSpPr>
          <p:cNvPr id="82" name="Rectangle 22"/>
          <p:cNvSpPr>
            <a:spLocks noChangeArrowheads="1"/>
          </p:cNvSpPr>
          <p:nvPr/>
        </p:nvSpPr>
        <p:spPr bwMode="auto">
          <a:xfrm>
            <a:off x="5011738" y="2540000"/>
            <a:ext cx="7747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solidFill>
                  <a:prstClr val="black"/>
                </a:solidFill>
                <a:effectLst/>
                <a:uLnTx/>
                <a:uFillTx/>
              </a:rPr>
              <a:t>Rs.100,000</a:t>
            </a:r>
            <a:endParaRPr kumimoji="0" lang="en-US" sz="1400" b="1" i="0" u="none" strike="noStrike" kern="0" cap="none" spc="0" normalizeH="0" baseline="0" noProof="0">
              <a:ln>
                <a:noFill/>
              </a:ln>
              <a:solidFill>
                <a:prstClr val="black"/>
              </a:solidFill>
              <a:effectLst/>
              <a:uLnTx/>
              <a:uFillTx/>
            </a:endParaRPr>
          </a:p>
        </p:txBody>
      </p:sp>
      <p:sp>
        <p:nvSpPr>
          <p:cNvPr id="83" name="Text Box 23"/>
          <p:cNvSpPr txBox="1">
            <a:spLocks noChangeArrowheads="1"/>
          </p:cNvSpPr>
          <p:nvPr/>
        </p:nvSpPr>
        <p:spPr bwMode="auto">
          <a:xfrm>
            <a:off x="4954250" y="2844800"/>
            <a:ext cx="85792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solidFill>
                  <a:prstClr val="black"/>
                </a:solidFill>
                <a:effectLst/>
                <a:uLnTx/>
                <a:uFillTx/>
              </a:rPr>
              <a:t>Rs.25,001 to</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solidFill>
                  <a:prstClr val="black"/>
                </a:solidFill>
                <a:effectLst/>
                <a:uLnTx/>
                <a:uFillTx/>
              </a:rPr>
              <a:t>Rs.50,000</a:t>
            </a:r>
            <a:endParaRPr kumimoji="0" lang="en-US" sz="900" b="0" i="0" u="none" strike="noStrike" kern="0" cap="none" spc="0" normalizeH="0" baseline="0" noProof="0">
              <a:ln>
                <a:noFill/>
              </a:ln>
              <a:solidFill>
                <a:prstClr val="black"/>
              </a:solidFill>
              <a:effectLst/>
              <a:uLnTx/>
              <a:uFillTx/>
            </a:endParaRPr>
          </a:p>
        </p:txBody>
      </p:sp>
      <p:sp>
        <p:nvSpPr>
          <p:cNvPr id="84" name="Text Box 24"/>
          <p:cNvSpPr txBox="1">
            <a:spLocks noChangeArrowheads="1"/>
          </p:cNvSpPr>
          <p:nvPr/>
        </p:nvSpPr>
        <p:spPr bwMode="auto">
          <a:xfrm>
            <a:off x="4946312" y="3263900"/>
            <a:ext cx="85792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solidFill>
                  <a:prstClr val="black"/>
                </a:solidFill>
                <a:effectLst/>
                <a:uLnTx/>
                <a:uFillTx/>
              </a:rPr>
              <a:t>Rs.10,001 to</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solidFill>
                  <a:prstClr val="black"/>
                </a:solidFill>
                <a:effectLst/>
                <a:uLnTx/>
                <a:uFillTx/>
              </a:rPr>
              <a:t>Rs.25,000</a:t>
            </a:r>
            <a:endParaRPr kumimoji="0" lang="en-US" sz="900" b="0" i="0" u="none" strike="noStrike" kern="0" cap="none" spc="0" normalizeH="0" baseline="0" noProof="0">
              <a:ln>
                <a:noFill/>
              </a:ln>
              <a:solidFill>
                <a:prstClr val="black"/>
              </a:solidFill>
              <a:effectLst/>
              <a:uLnTx/>
              <a:uFillTx/>
            </a:endParaRPr>
          </a:p>
        </p:txBody>
      </p:sp>
      <p:sp>
        <p:nvSpPr>
          <p:cNvPr id="85" name="Text Box 25"/>
          <p:cNvSpPr txBox="1">
            <a:spLocks noChangeArrowheads="1"/>
          </p:cNvSpPr>
          <p:nvPr/>
        </p:nvSpPr>
        <p:spPr bwMode="auto">
          <a:xfrm>
            <a:off x="4967260" y="3597275"/>
            <a:ext cx="7938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solidFill>
                  <a:prstClr val="black"/>
                </a:solidFill>
                <a:effectLst/>
                <a:uLnTx/>
                <a:uFillTx/>
              </a:rPr>
              <a:t>Rs.4,001 to</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solidFill>
                  <a:prstClr val="black"/>
                </a:solidFill>
                <a:effectLst/>
                <a:uLnTx/>
                <a:uFillTx/>
              </a:rPr>
              <a:t>Rs.10,000</a:t>
            </a:r>
            <a:endParaRPr kumimoji="0" lang="en-US" sz="900" b="0" i="0" u="none" strike="noStrike" kern="0" cap="none" spc="0" normalizeH="0" baseline="0" noProof="0">
              <a:ln>
                <a:noFill/>
              </a:ln>
              <a:solidFill>
                <a:prstClr val="black"/>
              </a:solidFill>
              <a:effectLst/>
              <a:uLnTx/>
              <a:uFillTx/>
            </a:endParaRPr>
          </a:p>
        </p:txBody>
      </p:sp>
      <p:sp>
        <p:nvSpPr>
          <p:cNvPr id="86" name="AutoShape 26"/>
          <p:cNvSpPr>
            <a:spLocks noChangeArrowheads="1"/>
          </p:cNvSpPr>
          <p:nvPr/>
        </p:nvSpPr>
        <p:spPr bwMode="auto">
          <a:xfrm>
            <a:off x="228600" y="1689100"/>
            <a:ext cx="1981200" cy="2971800"/>
          </a:xfrm>
          <a:prstGeom prst="triangle">
            <a:avLst>
              <a:gd name="adj" fmla="val 50468"/>
            </a:avLst>
          </a:prstGeom>
          <a:solidFill>
            <a:srgbClr val="C1EC76"/>
          </a:solidFill>
          <a:ln w="9525">
            <a:solidFill>
              <a:sysClr val="windowText" lastClr="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a:ln>
                <a:noFill/>
              </a:ln>
              <a:solidFill>
                <a:prstClr val="white"/>
              </a:solidFill>
              <a:effectLst/>
              <a:uLnTx/>
              <a:uFillTx/>
            </a:endParaRPr>
          </a:p>
        </p:txBody>
      </p:sp>
      <p:sp>
        <p:nvSpPr>
          <p:cNvPr id="87" name="Line 27"/>
          <p:cNvSpPr>
            <a:spLocks noChangeShapeType="1"/>
          </p:cNvSpPr>
          <p:nvPr/>
        </p:nvSpPr>
        <p:spPr bwMode="auto">
          <a:xfrm>
            <a:off x="838200" y="2843213"/>
            <a:ext cx="2057400" cy="1587"/>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black"/>
              </a:solidFill>
              <a:effectLst/>
              <a:uLnTx/>
              <a:uFillTx/>
            </a:endParaRPr>
          </a:p>
        </p:txBody>
      </p:sp>
      <p:sp>
        <p:nvSpPr>
          <p:cNvPr id="88" name="Line 28"/>
          <p:cNvSpPr>
            <a:spLocks noChangeShapeType="1"/>
          </p:cNvSpPr>
          <p:nvPr/>
        </p:nvSpPr>
        <p:spPr bwMode="auto">
          <a:xfrm>
            <a:off x="736600" y="3200400"/>
            <a:ext cx="1016000" cy="0"/>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black"/>
              </a:solidFill>
              <a:effectLst/>
              <a:uLnTx/>
              <a:uFillTx/>
            </a:endParaRPr>
          </a:p>
        </p:txBody>
      </p:sp>
      <p:sp>
        <p:nvSpPr>
          <p:cNvPr id="89" name="Line 29"/>
          <p:cNvSpPr>
            <a:spLocks noChangeShapeType="1"/>
          </p:cNvSpPr>
          <p:nvPr/>
        </p:nvSpPr>
        <p:spPr bwMode="auto">
          <a:xfrm>
            <a:off x="457200" y="3962400"/>
            <a:ext cx="1524000" cy="1588"/>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black"/>
              </a:solidFill>
              <a:effectLst/>
              <a:uLnTx/>
              <a:uFillTx/>
            </a:endParaRPr>
          </a:p>
        </p:txBody>
      </p:sp>
      <p:sp>
        <p:nvSpPr>
          <p:cNvPr id="90" name="Rectangle 30"/>
          <p:cNvSpPr>
            <a:spLocks noChangeArrowheads="1"/>
          </p:cNvSpPr>
          <p:nvPr/>
        </p:nvSpPr>
        <p:spPr bwMode="auto">
          <a:xfrm>
            <a:off x="927100" y="2133600"/>
            <a:ext cx="609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a:ln>
                  <a:noFill/>
                </a:ln>
                <a:solidFill>
                  <a:prstClr val="black"/>
                </a:solidFill>
                <a:effectLst/>
                <a:uLnTx/>
                <a:uFillTx/>
              </a:rPr>
              <a:t>Rs 5.0 </a:t>
            </a:r>
            <a:br>
              <a:rPr kumimoji="0" lang="en-US" sz="800" b="1" i="0" u="none" strike="noStrike" kern="0" cap="none" spc="0" normalizeH="0" baseline="0" noProof="0">
                <a:ln>
                  <a:noFill/>
                </a:ln>
                <a:solidFill>
                  <a:prstClr val="black"/>
                </a:solidFill>
                <a:effectLst/>
                <a:uLnTx/>
                <a:uFillTx/>
              </a:rPr>
            </a:br>
            <a:r>
              <a:rPr kumimoji="0" lang="en-US" sz="800" b="1" i="0" u="none" strike="noStrike" kern="0" cap="none" spc="0" normalizeH="0" baseline="0" noProof="0">
                <a:ln>
                  <a:noFill/>
                </a:ln>
                <a:solidFill>
                  <a:prstClr val="black"/>
                </a:solidFill>
                <a:effectLst/>
                <a:uLnTx/>
                <a:uFillTx/>
              </a:rPr>
              <a:t>&amp; above </a:t>
            </a:r>
            <a:endParaRPr kumimoji="0" lang="en-US" sz="1200" b="1" i="0" u="none" strike="noStrike" kern="0" cap="none" spc="0" normalizeH="0" baseline="0" noProof="0">
              <a:ln>
                <a:noFill/>
              </a:ln>
              <a:solidFill>
                <a:prstClr val="black"/>
              </a:solidFill>
              <a:effectLst/>
              <a:uLnTx/>
              <a:uFillTx/>
            </a:endParaRPr>
          </a:p>
        </p:txBody>
      </p:sp>
      <p:sp>
        <p:nvSpPr>
          <p:cNvPr id="91" name="Text Box 31"/>
          <p:cNvSpPr txBox="1">
            <a:spLocks noChangeArrowheads="1"/>
          </p:cNvSpPr>
          <p:nvPr/>
        </p:nvSpPr>
        <p:spPr bwMode="auto">
          <a:xfrm>
            <a:off x="733425" y="2959100"/>
            <a:ext cx="968375"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solidFill>
                  <a:prstClr val="black"/>
                </a:solidFill>
                <a:effectLst/>
                <a:uLnTx/>
                <a:uFillTx/>
              </a:rPr>
              <a:t>Rs 1.25  ~ 2.50</a:t>
            </a:r>
            <a:endParaRPr kumimoji="0" lang="en-US" sz="900" b="0" i="0" u="none" strike="noStrike" kern="0" cap="none" spc="0" normalizeH="0" baseline="0" noProof="0">
              <a:ln>
                <a:noFill/>
              </a:ln>
              <a:solidFill>
                <a:prstClr val="black"/>
              </a:solidFill>
              <a:effectLst/>
              <a:uLnTx/>
              <a:uFillTx/>
            </a:endParaRPr>
          </a:p>
        </p:txBody>
      </p:sp>
      <p:sp>
        <p:nvSpPr>
          <p:cNvPr id="92" name="Text Box 32"/>
          <p:cNvSpPr txBox="1">
            <a:spLocks noChangeArrowheads="1"/>
          </p:cNvSpPr>
          <p:nvPr/>
        </p:nvSpPr>
        <p:spPr bwMode="auto">
          <a:xfrm>
            <a:off x="795338" y="3276600"/>
            <a:ext cx="873125"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solidFill>
                  <a:prstClr val="black"/>
                </a:solidFill>
                <a:effectLst/>
                <a:uLnTx/>
                <a:uFillTx/>
              </a:rPr>
              <a:t>Rs 0.5 ~ 1.25</a:t>
            </a:r>
            <a:endParaRPr kumimoji="0" lang="en-US" sz="900" b="0" i="0" u="none" strike="noStrike" kern="0" cap="none" spc="0" normalizeH="0" baseline="0" noProof="0">
              <a:ln>
                <a:noFill/>
              </a:ln>
              <a:solidFill>
                <a:prstClr val="black"/>
              </a:solidFill>
              <a:effectLst/>
              <a:uLnTx/>
              <a:uFillTx/>
            </a:endParaRPr>
          </a:p>
        </p:txBody>
      </p:sp>
      <p:sp>
        <p:nvSpPr>
          <p:cNvPr id="93" name="Text Box 33"/>
          <p:cNvSpPr txBox="1">
            <a:spLocks noChangeArrowheads="1"/>
          </p:cNvSpPr>
          <p:nvPr/>
        </p:nvSpPr>
        <p:spPr bwMode="auto">
          <a:xfrm>
            <a:off x="679450" y="3657600"/>
            <a:ext cx="1082675"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solidFill>
                  <a:prstClr val="black"/>
                </a:solidFill>
                <a:effectLst/>
                <a:uLnTx/>
                <a:uFillTx/>
              </a:rPr>
              <a:t>Rs 0.20~Rs.0.50 </a:t>
            </a:r>
            <a:endParaRPr kumimoji="0" lang="en-US" sz="900" b="0" i="0" u="none" strike="noStrike" kern="0" cap="none" spc="0" normalizeH="0" baseline="0" noProof="0">
              <a:ln>
                <a:noFill/>
              </a:ln>
              <a:solidFill>
                <a:prstClr val="black"/>
              </a:solidFill>
              <a:effectLst/>
              <a:uLnTx/>
              <a:uFillTx/>
            </a:endParaRPr>
          </a:p>
        </p:txBody>
      </p:sp>
      <p:sp>
        <p:nvSpPr>
          <p:cNvPr id="94" name="Text Box 35"/>
          <p:cNvSpPr txBox="1">
            <a:spLocks noChangeArrowheads="1"/>
          </p:cNvSpPr>
          <p:nvPr/>
        </p:nvSpPr>
        <p:spPr bwMode="auto">
          <a:xfrm>
            <a:off x="903288" y="4191000"/>
            <a:ext cx="5842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solidFill>
                  <a:prstClr val="black"/>
                </a:solidFill>
                <a:effectLst/>
                <a:uLnTx/>
                <a:uFillTx/>
              </a:rPr>
              <a:t>Rs 0.20</a:t>
            </a:r>
            <a:endParaRPr kumimoji="0" lang="en-US" sz="900" b="0" i="0" u="none" strike="noStrike" kern="0" cap="none" spc="0" normalizeH="0" baseline="0" noProof="0">
              <a:ln>
                <a:noFill/>
              </a:ln>
              <a:solidFill>
                <a:prstClr val="black"/>
              </a:solidFill>
              <a:effectLst/>
              <a:uLnTx/>
              <a:uFillTx/>
            </a:endParaRPr>
          </a:p>
        </p:txBody>
      </p:sp>
      <p:sp>
        <p:nvSpPr>
          <p:cNvPr id="95" name="Rectangle 36"/>
          <p:cNvSpPr>
            <a:spLocks noChangeArrowheads="1"/>
          </p:cNvSpPr>
          <p:nvPr/>
        </p:nvSpPr>
        <p:spPr bwMode="auto">
          <a:xfrm>
            <a:off x="5105992" y="1962150"/>
            <a:ext cx="665567"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solidFill>
                  <a:prstClr val="black"/>
                </a:solidFill>
                <a:effectLst/>
                <a:uLnTx/>
                <a:uFillTx/>
              </a:rPr>
              <a:t>Rs</a:t>
            </a:r>
            <a:br>
              <a:rPr kumimoji="0" lang="en-US" sz="900" b="1" i="0" u="none" strike="noStrike" kern="0" cap="none" spc="0" normalizeH="0" baseline="0" noProof="0">
                <a:ln>
                  <a:noFill/>
                </a:ln>
                <a:solidFill>
                  <a:prstClr val="black"/>
                </a:solidFill>
                <a:effectLst/>
                <a:uLnTx/>
                <a:uFillTx/>
              </a:rPr>
            </a:br>
            <a:r>
              <a:rPr kumimoji="0" lang="en-US" sz="900" b="1" i="0" u="none" strike="noStrike" kern="0" cap="none" spc="0" normalizeH="0" baseline="0" noProof="0">
                <a:ln>
                  <a:noFill/>
                </a:ln>
                <a:solidFill>
                  <a:prstClr val="black"/>
                </a:solidFill>
                <a:effectLst/>
                <a:uLnTx/>
                <a:uFillTx/>
              </a:rPr>
              <a:t>1 Lac</a:t>
            </a:r>
            <a:br>
              <a:rPr kumimoji="0" lang="en-US" sz="900" b="1" i="0" u="none" strike="noStrike" kern="0" cap="none" spc="0" normalizeH="0" baseline="0" noProof="0">
                <a:ln>
                  <a:noFill/>
                </a:ln>
                <a:solidFill>
                  <a:prstClr val="black"/>
                </a:solidFill>
                <a:effectLst/>
                <a:uLnTx/>
                <a:uFillTx/>
              </a:rPr>
            </a:br>
            <a:r>
              <a:rPr kumimoji="0" lang="en-US" sz="900" b="1" i="0" u="none" strike="noStrike" kern="0" cap="none" spc="0" normalizeH="0" baseline="0" noProof="0">
                <a:ln>
                  <a:noFill/>
                </a:ln>
                <a:solidFill>
                  <a:prstClr val="black"/>
                </a:solidFill>
                <a:effectLst/>
                <a:uLnTx/>
                <a:uFillTx/>
              </a:rPr>
              <a:t>&amp; above.</a:t>
            </a:r>
            <a:endParaRPr kumimoji="0" lang="en-US" sz="1400" b="1" i="0" u="none" strike="noStrike" kern="0" cap="none" spc="0" normalizeH="0" baseline="0" noProof="0">
              <a:ln>
                <a:noFill/>
              </a:ln>
              <a:solidFill>
                <a:prstClr val="black"/>
              </a:solidFill>
              <a:effectLst/>
              <a:uLnTx/>
              <a:uFillTx/>
            </a:endParaRPr>
          </a:p>
        </p:txBody>
      </p:sp>
      <p:sp>
        <p:nvSpPr>
          <p:cNvPr id="96" name="Text Box 37"/>
          <p:cNvSpPr txBox="1">
            <a:spLocks noChangeArrowheads="1"/>
          </p:cNvSpPr>
          <p:nvPr/>
        </p:nvSpPr>
        <p:spPr bwMode="auto">
          <a:xfrm>
            <a:off x="3810000" y="2041525"/>
            <a:ext cx="86201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High - High</a:t>
            </a:r>
          </a:p>
        </p:txBody>
      </p:sp>
      <p:sp>
        <p:nvSpPr>
          <p:cNvPr id="97" name="Line 38"/>
          <p:cNvSpPr>
            <a:spLocks noChangeShapeType="1"/>
          </p:cNvSpPr>
          <p:nvPr/>
        </p:nvSpPr>
        <p:spPr bwMode="auto">
          <a:xfrm>
            <a:off x="990600" y="2438400"/>
            <a:ext cx="457200" cy="0"/>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black"/>
              </a:solidFill>
              <a:effectLst/>
              <a:uLnTx/>
              <a:uFillTx/>
            </a:endParaRPr>
          </a:p>
        </p:txBody>
      </p:sp>
      <p:sp>
        <p:nvSpPr>
          <p:cNvPr id="98" name="Rectangle 39"/>
          <p:cNvSpPr>
            <a:spLocks noChangeArrowheads="1"/>
          </p:cNvSpPr>
          <p:nvPr/>
        </p:nvSpPr>
        <p:spPr bwMode="auto">
          <a:xfrm>
            <a:off x="898962" y="2438400"/>
            <a:ext cx="69762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solidFill>
                  <a:prstClr val="black"/>
                </a:solidFill>
                <a:effectLst/>
                <a:uLnTx/>
                <a:uFillTx/>
              </a:rPr>
              <a:t>Rs 2.5 to </a:t>
            </a:r>
            <a:br>
              <a:rPr kumimoji="0" lang="en-US" sz="900" b="1" i="0" u="none" strike="noStrike" kern="0" cap="none" spc="0" normalizeH="0" baseline="0" noProof="0">
                <a:ln>
                  <a:noFill/>
                </a:ln>
                <a:solidFill>
                  <a:prstClr val="black"/>
                </a:solidFill>
                <a:effectLst/>
                <a:uLnTx/>
                <a:uFillTx/>
              </a:rPr>
            </a:br>
            <a:r>
              <a:rPr kumimoji="0" lang="en-US" sz="900" b="1" i="0" u="none" strike="noStrike" kern="0" cap="none" spc="0" normalizeH="0" baseline="0" noProof="0">
                <a:ln>
                  <a:noFill/>
                </a:ln>
                <a:solidFill>
                  <a:prstClr val="black"/>
                </a:solidFill>
                <a:effectLst/>
                <a:uLnTx/>
                <a:uFillTx/>
              </a:rPr>
              <a:t>Rs 5.0 </a:t>
            </a:r>
            <a:endParaRPr kumimoji="0" lang="en-US" sz="1400" b="1" i="0" u="none" strike="noStrike" kern="0" cap="none" spc="0" normalizeH="0" baseline="0" noProof="0">
              <a:ln>
                <a:noFill/>
              </a:ln>
              <a:solidFill>
                <a:prstClr val="black"/>
              </a:solidFill>
              <a:effectLst/>
              <a:uLnTx/>
              <a:uFillTx/>
            </a:endParaRPr>
          </a:p>
        </p:txBody>
      </p:sp>
      <p:sp>
        <p:nvSpPr>
          <p:cNvPr id="99" name="AutoShape 40"/>
          <p:cNvSpPr>
            <a:spLocks noChangeArrowheads="1"/>
          </p:cNvSpPr>
          <p:nvPr/>
        </p:nvSpPr>
        <p:spPr bwMode="auto">
          <a:xfrm rot="10800000">
            <a:off x="5473700" y="1701800"/>
            <a:ext cx="2146300" cy="2971800"/>
          </a:xfrm>
          <a:prstGeom prst="triangle">
            <a:avLst>
              <a:gd name="adj" fmla="val 50000"/>
            </a:avLst>
          </a:prstGeom>
          <a:solidFill>
            <a:srgbClr val="C1EC76"/>
          </a:solidFill>
          <a:ln w="9525">
            <a:solidFill>
              <a:sysClr val="windowText" lastClr="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black"/>
              </a:solidFill>
              <a:effectLst/>
              <a:uLnTx/>
              <a:uFillTx/>
            </a:endParaRPr>
          </a:p>
        </p:txBody>
      </p:sp>
      <p:sp>
        <p:nvSpPr>
          <p:cNvPr id="100" name="Text Box 41"/>
          <p:cNvSpPr txBox="1">
            <a:spLocks noChangeArrowheads="1"/>
          </p:cNvSpPr>
          <p:nvPr/>
        </p:nvSpPr>
        <p:spPr bwMode="auto">
          <a:xfrm>
            <a:off x="5256338" y="1371600"/>
            <a:ext cx="274466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en-US"/>
            </a:defPPr>
            <a:lvl1pPr marR="0" lvl="0" indent="0" algn="ctr" fontAlgn="auto">
              <a:lnSpc>
                <a:spcPct val="100000"/>
              </a:lnSpc>
              <a:spcBef>
                <a:spcPts val="0"/>
              </a:spcBef>
              <a:spcAft>
                <a:spcPts val="0"/>
              </a:spcAft>
              <a:buClrTx/>
              <a:buSzTx/>
              <a:buFontTx/>
              <a:buNone/>
              <a:tabLst/>
              <a:defRPr kumimoji="0" sz="1400" b="1" i="0" u="none" strike="noStrike" kern="0" cap="none" spc="0" normalizeH="0" baseline="0">
                <a:ln>
                  <a:noFill/>
                </a:ln>
                <a:solidFill>
                  <a:prstClr val="white"/>
                </a:solidFill>
                <a:effectLst/>
                <a:uLnTx/>
                <a:uFillTx/>
                <a:latin typeface="Verdana" pitchFamily="34" charset="0"/>
                <a:ea typeface="Verdana" pitchFamily="34" charset="0"/>
                <a:cs typeface="Verdana" pitchFamily="34" charset="0"/>
              </a:defRPr>
            </a:lvl1pPr>
          </a:lstStyle>
          <a:p>
            <a:r>
              <a:rPr lang="en-US" dirty="0"/>
              <a:t>Income Distribution in %</a:t>
            </a:r>
          </a:p>
        </p:txBody>
      </p:sp>
      <p:sp>
        <p:nvSpPr>
          <p:cNvPr id="101" name="Text Box 42"/>
          <p:cNvSpPr txBox="1">
            <a:spLocks noChangeArrowheads="1"/>
          </p:cNvSpPr>
          <p:nvPr/>
        </p:nvSpPr>
        <p:spPr bwMode="auto">
          <a:xfrm>
            <a:off x="6396038" y="2514600"/>
            <a:ext cx="40163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4 %</a:t>
            </a:r>
          </a:p>
        </p:txBody>
      </p:sp>
      <p:sp>
        <p:nvSpPr>
          <p:cNvPr id="102" name="Text Box 43"/>
          <p:cNvSpPr txBox="1">
            <a:spLocks noChangeArrowheads="1"/>
          </p:cNvSpPr>
          <p:nvPr/>
        </p:nvSpPr>
        <p:spPr bwMode="auto">
          <a:xfrm>
            <a:off x="6326188" y="2911475"/>
            <a:ext cx="47148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15 %</a:t>
            </a:r>
          </a:p>
        </p:txBody>
      </p:sp>
      <p:sp>
        <p:nvSpPr>
          <p:cNvPr id="103" name="Text Box 44"/>
          <p:cNvSpPr txBox="1">
            <a:spLocks noChangeArrowheads="1"/>
          </p:cNvSpPr>
          <p:nvPr/>
        </p:nvSpPr>
        <p:spPr bwMode="auto">
          <a:xfrm>
            <a:off x="6334125" y="3276600"/>
            <a:ext cx="4714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20 %</a:t>
            </a:r>
          </a:p>
        </p:txBody>
      </p:sp>
      <p:sp>
        <p:nvSpPr>
          <p:cNvPr id="104" name="Text Box 45"/>
          <p:cNvSpPr txBox="1">
            <a:spLocks noChangeArrowheads="1"/>
          </p:cNvSpPr>
          <p:nvPr/>
        </p:nvSpPr>
        <p:spPr bwMode="auto">
          <a:xfrm>
            <a:off x="6326188" y="3657600"/>
            <a:ext cx="47148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40 %</a:t>
            </a:r>
          </a:p>
        </p:txBody>
      </p:sp>
      <p:sp>
        <p:nvSpPr>
          <p:cNvPr id="105" name="Text Box 46"/>
          <p:cNvSpPr txBox="1">
            <a:spLocks noChangeArrowheads="1"/>
          </p:cNvSpPr>
          <p:nvPr/>
        </p:nvSpPr>
        <p:spPr bwMode="auto">
          <a:xfrm>
            <a:off x="6324600" y="4022725"/>
            <a:ext cx="4714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20 %</a:t>
            </a:r>
          </a:p>
        </p:txBody>
      </p:sp>
      <p:sp>
        <p:nvSpPr>
          <p:cNvPr id="106" name="Text Box 47"/>
          <p:cNvSpPr txBox="1">
            <a:spLocks noChangeArrowheads="1"/>
          </p:cNvSpPr>
          <p:nvPr/>
        </p:nvSpPr>
        <p:spPr bwMode="auto">
          <a:xfrm>
            <a:off x="6396038" y="2057400"/>
            <a:ext cx="40163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1 %</a:t>
            </a:r>
          </a:p>
        </p:txBody>
      </p:sp>
      <p:sp>
        <p:nvSpPr>
          <p:cNvPr id="107" name="Text Box 48"/>
          <p:cNvSpPr txBox="1">
            <a:spLocks noChangeArrowheads="1"/>
          </p:cNvSpPr>
          <p:nvPr/>
        </p:nvSpPr>
        <p:spPr bwMode="auto">
          <a:xfrm>
            <a:off x="304800" y="5349907"/>
            <a:ext cx="5181600" cy="630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auto" latinLnBrk="0" hangingPunct="1">
              <a:lnSpc>
                <a:spcPct val="100000"/>
              </a:lnSpc>
              <a:spcBef>
                <a:spcPct val="50000"/>
              </a:spcBef>
              <a:spcAft>
                <a:spcPts val="0"/>
              </a:spcAft>
              <a:buClrTx/>
              <a:buSzTx/>
              <a:buFontTx/>
              <a:buChar char="-"/>
              <a:tabLst/>
              <a:defRPr/>
            </a:pPr>
            <a:r>
              <a:rPr kumimoji="0" lang="en-US" sz="1400" b="0" i="0" u="none" strike="noStrike" kern="0" cap="none" spc="0" normalizeH="0" baseline="0" noProof="0" dirty="0">
                <a:ln>
                  <a:noFill/>
                </a:ln>
                <a:effectLst/>
                <a:uLnTx/>
                <a:uFillTx/>
                <a:latin typeface="Verdana" pitchFamily="34" charset="0"/>
                <a:ea typeface="Verdana" pitchFamily="34" charset="0"/>
                <a:cs typeface="Verdana" pitchFamily="34" charset="0"/>
              </a:rPr>
              <a:t> </a:t>
            </a:r>
            <a:r>
              <a:rPr kumimoji="0" lang="en-US" sz="1400" b="0" i="0" u="none" strike="noStrike" kern="0" cap="none" spc="0" normalizeH="0" baseline="0" noProof="0" dirty="0" smtClean="0">
                <a:ln>
                  <a:noFill/>
                </a:ln>
                <a:effectLst/>
                <a:uLnTx/>
                <a:uFillTx/>
                <a:latin typeface="Verdana" pitchFamily="34" charset="0"/>
                <a:ea typeface="Verdana" pitchFamily="34" charset="0"/>
                <a:cs typeface="Verdana" pitchFamily="34" charset="0"/>
              </a:rPr>
              <a:t>Per </a:t>
            </a:r>
            <a:r>
              <a:rPr kumimoji="0" lang="en-US" sz="1400" b="0" i="0" u="none" strike="noStrike" kern="0" cap="none" spc="0" normalizeH="0" baseline="0" noProof="0" dirty="0">
                <a:ln>
                  <a:noFill/>
                </a:ln>
                <a:effectLst/>
                <a:uLnTx/>
                <a:uFillTx/>
                <a:latin typeface="Verdana" pitchFamily="34" charset="0"/>
                <a:ea typeface="Verdana" pitchFamily="34" charset="0"/>
                <a:cs typeface="Verdana" pitchFamily="34" charset="0"/>
              </a:rPr>
              <a:t>Capita </a:t>
            </a:r>
            <a:r>
              <a:rPr kumimoji="0" lang="en-US" sz="1400" b="0" i="0" u="none" strike="noStrike" kern="0" cap="none" spc="0" normalizeH="0" baseline="0" noProof="0" dirty="0" smtClean="0">
                <a:ln>
                  <a:noFill/>
                </a:ln>
                <a:effectLst/>
                <a:uLnTx/>
                <a:uFillTx/>
                <a:latin typeface="Verdana" pitchFamily="34" charset="0"/>
                <a:ea typeface="Verdana" pitchFamily="34" charset="0"/>
                <a:cs typeface="Verdana" pitchFamily="34" charset="0"/>
              </a:rPr>
              <a:t>Income:</a:t>
            </a:r>
            <a:r>
              <a:rPr kumimoji="0" lang="en-US" sz="1400" b="0" i="0" u="none" strike="noStrike" kern="0" cap="none" spc="0" normalizeH="0" noProof="0" dirty="0" smtClean="0">
                <a:ln>
                  <a:noFill/>
                </a:ln>
                <a:effectLst/>
                <a:uLnTx/>
                <a:uFillTx/>
                <a:latin typeface="Verdana" pitchFamily="34" charset="0"/>
                <a:ea typeface="Verdana" pitchFamily="34" charset="0"/>
                <a:cs typeface="Verdana" pitchFamily="34" charset="0"/>
              </a:rPr>
              <a:t>  	</a:t>
            </a:r>
            <a:r>
              <a:rPr kumimoji="0" lang="en-US" sz="1400" b="0" i="0" u="none" strike="noStrike" kern="0" cap="none" spc="0" normalizeH="0" baseline="0" noProof="0" dirty="0" smtClean="0">
                <a:ln>
                  <a:noFill/>
                </a:ln>
                <a:effectLst/>
                <a:uLnTx/>
                <a:uFillTx/>
                <a:latin typeface="Verdana" pitchFamily="34" charset="0"/>
                <a:ea typeface="Verdana" pitchFamily="34" charset="0"/>
                <a:cs typeface="Verdana" pitchFamily="34" charset="0"/>
              </a:rPr>
              <a:t>Rs.5,000 </a:t>
            </a:r>
            <a:r>
              <a:rPr kumimoji="0" lang="en-US" sz="1400" b="0" i="0" u="none" strike="noStrike" kern="0" cap="none" spc="0" normalizeH="0" baseline="0" noProof="0" dirty="0">
                <a:ln>
                  <a:noFill/>
                </a:ln>
                <a:effectLst/>
                <a:uLnTx/>
                <a:uFillTx/>
                <a:latin typeface="Verdana" pitchFamily="34" charset="0"/>
                <a:ea typeface="Verdana" pitchFamily="34" charset="0"/>
                <a:cs typeface="Verdana" pitchFamily="34" charset="0"/>
              </a:rPr>
              <a:t>per month</a:t>
            </a:r>
          </a:p>
          <a:p>
            <a:pPr marL="0" marR="0" lvl="0" indent="0" defTabSz="914400" eaLnBrk="1" fontAlgn="auto" latinLnBrk="0" hangingPunct="1">
              <a:lnSpc>
                <a:spcPct val="100000"/>
              </a:lnSpc>
              <a:spcBef>
                <a:spcPct val="50000"/>
              </a:spcBef>
              <a:spcAft>
                <a:spcPts val="0"/>
              </a:spcAft>
              <a:buClrTx/>
              <a:buSzTx/>
              <a:buFontTx/>
              <a:buChar char="-"/>
              <a:tabLst/>
              <a:defRPr/>
            </a:pPr>
            <a:r>
              <a:rPr kumimoji="0" lang="en-US" sz="1400" b="0" i="0" u="none" strike="noStrike" kern="0" cap="none" spc="0" normalizeH="0" baseline="0" noProof="0" dirty="0">
                <a:ln>
                  <a:noFill/>
                </a:ln>
                <a:effectLst/>
                <a:uLnTx/>
                <a:uFillTx/>
                <a:latin typeface="Verdana" pitchFamily="34" charset="0"/>
                <a:ea typeface="Verdana" pitchFamily="34" charset="0"/>
                <a:cs typeface="Verdana" pitchFamily="34" charset="0"/>
              </a:rPr>
              <a:t> </a:t>
            </a:r>
            <a:r>
              <a:rPr kumimoji="0" lang="en-US" sz="1400" b="0" i="0" u="none" strike="noStrike" kern="0" cap="none" spc="0" normalizeH="0" baseline="0" noProof="0" dirty="0" smtClean="0">
                <a:ln>
                  <a:noFill/>
                </a:ln>
                <a:effectLst/>
                <a:uLnTx/>
                <a:uFillTx/>
                <a:latin typeface="Verdana" pitchFamily="34" charset="0"/>
                <a:ea typeface="Verdana" pitchFamily="34" charset="0"/>
                <a:cs typeface="Verdana" pitchFamily="34" charset="0"/>
              </a:rPr>
              <a:t>Minimum </a:t>
            </a:r>
            <a:r>
              <a:rPr kumimoji="0" lang="en-US" sz="1400" b="0" i="0" u="none" strike="noStrike" kern="0" cap="none" spc="0" normalizeH="0" baseline="0" noProof="0" dirty="0">
                <a:ln>
                  <a:noFill/>
                </a:ln>
                <a:effectLst/>
                <a:uLnTx/>
                <a:uFillTx/>
                <a:latin typeface="Verdana" pitchFamily="34" charset="0"/>
                <a:ea typeface="Verdana" pitchFamily="34" charset="0"/>
                <a:cs typeface="Verdana" pitchFamily="34" charset="0"/>
              </a:rPr>
              <a:t>Wage Rate	Rs.4,000 per </a:t>
            </a:r>
            <a:r>
              <a:rPr kumimoji="0" lang="en-US" sz="1400" b="0" i="0" u="none" strike="noStrike" kern="0" cap="none" spc="0" normalizeH="0" baseline="0" noProof="0" dirty="0" smtClean="0">
                <a:ln>
                  <a:noFill/>
                </a:ln>
                <a:effectLst/>
                <a:uLnTx/>
                <a:uFillTx/>
                <a:latin typeface="Verdana" pitchFamily="34" charset="0"/>
                <a:ea typeface="Verdana" pitchFamily="34" charset="0"/>
                <a:cs typeface="Verdana" pitchFamily="34" charset="0"/>
              </a:rPr>
              <a:t>month</a:t>
            </a:r>
            <a:endParaRPr kumimoji="0" lang="en-US" sz="1400" b="0" i="0" u="none" strike="noStrike" kern="0" cap="none" spc="0" normalizeH="0" baseline="0" noProof="0" dirty="0">
              <a:ln>
                <a:noFill/>
              </a:ln>
              <a:effectLst/>
              <a:uLnTx/>
              <a:uFillTx/>
              <a:latin typeface="Verdana" pitchFamily="34" charset="0"/>
              <a:ea typeface="Verdana" pitchFamily="34" charset="0"/>
              <a:cs typeface="Verdana" pitchFamily="34" charset="0"/>
            </a:endParaRPr>
          </a:p>
        </p:txBody>
      </p:sp>
      <p:sp>
        <p:nvSpPr>
          <p:cNvPr id="108" name="AutoShape 50"/>
          <p:cNvSpPr>
            <a:spLocks noChangeArrowheads="1"/>
          </p:cNvSpPr>
          <p:nvPr/>
        </p:nvSpPr>
        <p:spPr bwMode="auto">
          <a:xfrm>
            <a:off x="6527800" y="1676400"/>
            <a:ext cx="2235200" cy="2971800"/>
          </a:xfrm>
          <a:prstGeom prst="triangle">
            <a:avLst>
              <a:gd name="adj" fmla="val 50468"/>
            </a:avLst>
          </a:prstGeom>
          <a:solidFill>
            <a:srgbClr val="C1EC76"/>
          </a:solidFill>
          <a:ln w="9525">
            <a:solidFill>
              <a:sysClr val="windowText" lastClr="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a:ln>
                <a:noFill/>
              </a:ln>
              <a:solidFill>
                <a:prstClr val="white"/>
              </a:solidFill>
              <a:effectLst/>
              <a:uLnTx/>
              <a:uFillTx/>
            </a:endParaRPr>
          </a:p>
        </p:txBody>
      </p:sp>
      <p:sp>
        <p:nvSpPr>
          <p:cNvPr id="109" name="Line 51"/>
          <p:cNvSpPr>
            <a:spLocks noChangeShapeType="1"/>
          </p:cNvSpPr>
          <p:nvPr/>
        </p:nvSpPr>
        <p:spPr bwMode="auto">
          <a:xfrm>
            <a:off x="609600" y="3581400"/>
            <a:ext cx="7772400" cy="0"/>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black"/>
              </a:solidFill>
              <a:effectLst/>
              <a:uLnTx/>
              <a:uFillTx/>
            </a:endParaRPr>
          </a:p>
        </p:txBody>
      </p:sp>
      <p:sp>
        <p:nvSpPr>
          <p:cNvPr id="110" name="Line 52"/>
          <p:cNvSpPr>
            <a:spLocks noChangeShapeType="1"/>
          </p:cNvSpPr>
          <p:nvPr/>
        </p:nvSpPr>
        <p:spPr bwMode="auto">
          <a:xfrm>
            <a:off x="3810000" y="3200400"/>
            <a:ext cx="4419600" cy="0"/>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black"/>
              </a:solidFill>
              <a:effectLst/>
              <a:uLnTx/>
              <a:uFillTx/>
            </a:endParaRPr>
          </a:p>
        </p:txBody>
      </p:sp>
      <p:sp>
        <p:nvSpPr>
          <p:cNvPr id="111" name="Line 53"/>
          <p:cNvSpPr>
            <a:spLocks noChangeShapeType="1"/>
          </p:cNvSpPr>
          <p:nvPr/>
        </p:nvSpPr>
        <p:spPr bwMode="auto">
          <a:xfrm>
            <a:off x="3733800" y="2843213"/>
            <a:ext cx="4343400" cy="1587"/>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black"/>
              </a:solidFill>
              <a:effectLst/>
              <a:uLnTx/>
              <a:uFillTx/>
            </a:endParaRPr>
          </a:p>
        </p:txBody>
      </p:sp>
      <p:sp>
        <p:nvSpPr>
          <p:cNvPr id="112" name="Line 54"/>
          <p:cNvSpPr>
            <a:spLocks noChangeShapeType="1"/>
          </p:cNvSpPr>
          <p:nvPr/>
        </p:nvSpPr>
        <p:spPr bwMode="auto">
          <a:xfrm>
            <a:off x="3581400" y="2438400"/>
            <a:ext cx="4343400" cy="3175"/>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black"/>
              </a:solidFill>
              <a:effectLst/>
              <a:uLnTx/>
              <a:uFillTx/>
            </a:endParaRPr>
          </a:p>
        </p:txBody>
      </p:sp>
      <p:sp>
        <p:nvSpPr>
          <p:cNvPr id="113" name="Text Box 55"/>
          <p:cNvSpPr txBox="1">
            <a:spLocks noChangeArrowheads="1"/>
          </p:cNvSpPr>
          <p:nvPr/>
        </p:nvSpPr>
        <p:spPr bwMode="auto">
          <a:xfrm>
            <a:off x="6396038" y="4694238"/>
            <a:ext cx="236696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white"/>
                </a:solidFill>
                <a:effectLst/>
                <a:uLnTx/>
                <a:uFillTx/>
                <a:latin typeface="Verdana" pitchFamily="34" charset="0"/>
                <a:ea typeface="Verdana" pitchFamily="34" charset="0"/>
                <a:cs typeface="Verdana" pitchFamily="34" charset="0"/>
              </a:rPr>
              <a:t>Housing Shortage </a:t>
            </a:r>
            <a:r>
              <a:rPr kumimoji="0" lang="en-US" sz="1400" b="1" i="0" u="none" strike="noStrike" kern="0" cap="none" spc="0" normalizeH="0" baseline="0" noProof="0" dirty="0" smtClean="0">
                <a:ln>
                  <a:noFill/>
                </a:ln>
                <a:solidFill>
                  <a:prstClr val="white"/>
                </a:solidFill>
                <a:effectLst/>
                <a:uLnTx/>
                <a:uFillTx/>
                <a:latin typeface="Verdana" pitchFamily="34" charset="0"/>
                <a:ea typeface="Verdana" pitchFamily="34" charset="0"/>
                <a:cs typeface="Verdana" pitchFamily="34" charset="0"/>
              </a:rPr>
              <a:t>*</a:t>
            </a:r>
            <a:r>
              <a:rPr kumimoji="0" lang="en-US" sz="1400" b="1" i="0" u="none" strike="noStrike" kern="0" cap="none" spc="0" normalizeH="0" baseline="0" noProof="0" dirty="0">
                <a:ln>
                  <a:noFill/>
                </a:ln>
                <a:solidFill>
                  <a:prstClr val="white"/>
                </a:solidFill>
                <a:effectLst/>
                <a:uLnTx/>
                <a:uFillTx/>
                <a:latin typeface="Verdana" pitchFamily="34" charset="0"/>
                <a:ea typeface="Verdana" pitchFamily="34" charset="0"/>
                <a:cs typeface="Verdana" pitchFamily="34" charset="0"/>
              </a:rPr>
              <a:t/>
            </a:r>
            <a:br>
              <a:rPr kumimoji="0" lang="en-US" sz="1400" b="1" i="0" u="none" strike="noStrike" kern="0" cap="none" spc="0" normalizeH="0" baseline="0" noProof="0" dirty="0">
                <a:ln>
                  <a:noFill/>
                </a:ln>
                <a:solidFill>
                  <a:prstClr val="white"/>
                </a:solidFill>
                <a:effectLst/>
                <a:uLnTx/>
                <a:uFillTx/>
                <a:latin typeface="Verdana" pitchFamily="34" charset="0"/>
                <a:ea typeface="Verdana" pitchFamily="34" charset="0"/>
                <a:cs typeface="Verdana" pitchFamily="34" charset="0"/>
              </a:rPr>
            </a:br>
            <a:r>
              <a:rPr kumimoji="0" lang="en-US" sz="1400" b="1" i="0" u="none" strike="noStrike" kern="0" cap="none" spc="0" normalizeH="0" baseline="0" noProof="0" dirty="0" smtClean="0">
                <a:ln>
                  <a:noFill/>
                </a:ln>
                <a:solidFill>
                  <a:prstClr val="white"/>
                </a:solidFill>
                <a:effectLst/>
                <a:uLnTx/>
                <a:uFillTx/>
                <a:latin typeface="Verdana" pitchFamily="34" charset="0"/>
                <a:ea typeface="Verdana" pitchFamily="34" charset="0"/>
                <a:cs typeface="Verdana" pitchFamily="34" charset="0"/>
              </a:rPr>
              <a:t>(millions)</a:t>
            </a:r>
            <a:endParaRPr kumimoji="0" lang="en-US" sz="1400" b="1" i="0" u="none" strike="noStrike" kern="0" cap="none" spc="0" normalizeH="0" baseline="0" noProof="0" dirty="0">
              <a:ln>
                <a:noFill/>
              </a:ln>
              <a:solidFill>
                <a:prstClr val="white"/>
              </a:solidFill>
              <a:effectLst/>
              <a:uLnTx/>
              <a:uFillTx/>
              <a:latin typeface="Verdana" pitchFamily="34" charset="0"/>
              <a:ea typeface="Verdana" pitchFamily="34" charset="0"/>
              <a:cs typeface="Verdana" pitchFamily="34" charset="0"/>
            </a:endParaRPr>
          </a:p>
        </p:txBody>
      </p:sp>
      <p:sp>
        <p:nvSpPr>
          <p:cNvPr id="114" name="Line 56"/>
          <p:cNvSpPr>
            <a:spLocks noChangeShapeType="1"/>
          </p:cNvSpPr>
          <p:nvPr/>
        </p:nvSpPr>
        <p:spPr bwMode="auto">
          <a:xfrm>
            <a:off x="4114800" y="3962400"/>
            <a:ext cx="4419600" cy="0"/>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black"/>
              </a:solidFill>
              <a:effectLst/>
              <a:uLnTx/>
              <a:uFillTx/>
            </a:endParaRPr>
          </a:p>
        </p:txBody>
      </p:sp>
      <p:sp>
        <p:nvSpPr>
          <p:cNvPr id="115" name="Text Box 57"/>
          <p:cNvSpPr txBox="1">
            <a:spLocks noChangeArrowheads="1"/>
          </p:cNvSpPr>
          <p:nvPr/>
        </p:nvSpPr>
        <p:spPr bwMode="auto">
          <a:xfrm>
            <a:off x="7372350" y="2514600"/>
            <a:ext cx="533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0.300 </a:t>
            </a:r>
          </a:p>
        </p:txBody>
      </p:sp>
      <p:sp>
        <p:nvSpPr>
          <p:cNvPr id="116" name="Text Box 58"/>
          <p:cNvSpPr txBox="1">
            <a:spLocks noChangeArrowheads="1"/>
          </p:cNvSpPr>
          <p:nvPr/>
        </p:nvSpPr>
        <p:spPr bwMode="auto">
          <a:xfrm>
            <a:off x="7337425" y="2911475"/>
            <a:ext cx="533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1.125 </a:t>
            </a:r>
          </a:p>
        </p:txBody>
      </p:sp>
      <p:sp>
        <p:nvSpPr>
          <p:cNvPr id="117" name="Text Box 59"/>
          <p:cNvSpPr txBox="1">
            <a:spLocks noChangeArrowheads="1"/>
          </p:cNvSpPr>
          <p:nvPr/>
        </p:nvSpPr>
        <p:spPr bwMode="auto">
          <a:xfrm>
            <a:off x="7362825" y="3340100"/>
            <a:ext cx="4984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1.500</a:t>
            </a:r>
          </a:p>
        </p:txBody>
      </p:sp>
      <p:sp>
        <p:nvSpPr>
          <p:cNvPr id="118" name="Text Box 60"/>
          <p:cNvSpPr txBox="1">
            <a:spLocks noChangeArrowheads="1"/>
          </p:cNvSpPr>
          <p:nvPr/>
        </p:nvSpPr>
        <p:spPr bwMode="auto">
          <a:xfrm>
            <a:off x="7354888" y="3733800"/>
            <a:ext cx="4984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3.000</a:t>
            </a:r>
          </a:p>
        </p:txBody>
      </p:sp>
      <p:sp>
        <p:nvSpPr>
          <p:cNvPr id="119" name="Text Box 61"/>
          <p:cNvSpPr txBox="1">
            <a:spLocks noChangeArrowheads="1"/>
          </p:cNvSpPr>
          <p:nvPr/>
        </p:nvSpPr>
        <p:spPr bwMode="auto">
          <a:xfrm>
            <a:off x="7353300" y="4022725"/>
            <a:ext cx="4984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1.500</a:t>
            </a:r>
          </a:p>
        </p:txBody>
      </p:sp>
      <p:sp>
        <p:nvSpPr>
          <p:cNvPr id="120" name="Text Box 62"/>
          <p:cNvSpPr txBox="1">
            <a:spLocks noChangeArrowheads="1"/>
          </p:cNvSpPr>
          <p:nvPr/>
        </p:nvSpPr>
        <p:spPr bwMode="auto">
          <a:xfrm>
            <a:off x="7426325" y="2193925"/>
            <a:ext cx="4984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0.075</a:t>
            </a:r>
          </a:p>
        </p:txBody>
      </p:sp>
      <p:sp>
        <p:nvSpPr>
          <p:cNvPr id="121" name="Text Box 63"/>
          <p:cNvSpPr txBox="1">
            <a:spLocks noChangeArrowheads="1"/>
          </p:cNvSpPr>
          <p:nvPr/>
        </p:nvSpPr>
        <p:spPr bwMode="auto">
          <a:xfrm>
            <a:off x="308768" y="5980849"/>
            <a:ext cx="8606632" cy="6924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300" b="0" i="0" u="none" strike="noStrike" kern="0" cap="none" spc="0" normalizeH="0" baseline="0" noProof="0" dirty="0" smtClean="0">
                <a:ln>
                  <a:noFill/>
                </a:ln>
                <a:effectLst/>
                <a:uLnTx/>
                <a:uFillTx/>
                <a:latin typeface="Verdana" pitchFamily="34" charset="0"/>
                <a:ea typeface="Verdana" pitchFamily="34" charset="0"/>
                <a:cs typeface="Verdana" pitchFamily="34" charset="0"/>
              </a:rPr>
              <a:t>* Total existing backlog is estimated at 7.5 </a:t>
            </a:r>
            <a:r>
              <a:rPr kumimoji="0" lang="en-US" sz="1300" b="0" i="0" u="none" strike="noStrike" kern="0" cap="none" spc="0" normalizeH="0" baseline="0" noProof="0" dirty="0" err="1" smtClean="0">
                <a:ln>
                  <a:noFill/>
                </a:ln>
                <a:effectLst/>
                <a:uLnTx/>
                <a:uFillTx/>
                <a:latin typeface="Verdana" pitchFamily="34" charset="0"/>
                <a:ea typeface="Verdana" pitchFamily="34" charset="0"/>
                <a:cs typeface="Verdana" pitchFamily="34" charset="0"/>
              </a:rPr>
              <a:t>mn</a:t>
            </a:r>
            <a:r>
              <a:rPr kumimoji="0" lang="en-US" sz="1300" b="0" i="0" u="none" strike="noStrike" kern="0" cap="none" spc="0" normalizeH="0" baseline="0" noProof="0" dirty="0" smtClean="0">
                <a:ln>
                  <a:noFill/>
                </a:ln>
                <a:effectLst/>
                <a:uLnTx/>
                <a:uFillTx/>
                <a:latin typeface="Verdana" pitchFamily="34" charset="0"/>
                <a:ea typeface="Verdana" pitchFamily="34" charset="0"/>
                <a:cs typeface="Verdana" pitchFamily="34" charset="0"/>
              </a:rPr>
              <a:t> units. The shortage in various income segments is assumed in the same proportion as per income distribution pattern. However, actual shortage is much higher in low income segments as opposed to higher income segments. </a:t>
            </a:r>
            <a:endParaRPr kumimoji="0" lang="en-US" sz="1300" b="0" i="0" u="none" strike="noStrike" kern="0" cap="none" spc="0" normalizeH="0" baseline="0" noProof="0" dirty="0">
              <a:ln>
                <a:noFill/>
              </a:ln>
              <a:effectLst/>
              <a:uLnTx/>
              <a:uFillTx/>
              <a:latin typeface="Verdana" pitchFamily="34" charset="0"/>
              <a:ea typeface="Verdana" pitchFamily="34" charset="0"/>
              <a:cs typeface="Verdana" pitchFamily="34" charset="0"/>
            </a:endParaRPr>
          </a:p>
        </p:txBody>
      </p:sp>
      <p:sp>
        <p:nvSpPr>
          <p:cNvPr id="122" name="Footer Placeholder 121"/>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123" name="Slide Number Placeholder 122"/>
          <p:cNvSpPr>
            <a:spLocks noGrp="1"/>
          </p:cNvSpPr>
          <p:nvPr>
            <p:ph type="sldNum" sz="quarter" idx="12"/>
          </p:nvPr>
        </p:nvSpPr>
        <p:spPr/>
        <p:txBody>
          <a:bodyPr/>
          <a:lstStyle/>
          <a:p>
            <a:fld id="{0D03FCAF-3107-4F14-97F4-3C7779A2A693}" type="slidenum">
              <a:rPr lang="en-US" smtClean="0"/>
              <a:pPr/>
              <a:t>27</a:t>
            </a:fld>
            <a:endParaRPr lang="en-US" dirty="0"/>
          </a:p>
        </p:txBody>
      </p:sp>
    </p:spTree>
    <p:extLst>
      <p:ext uri="{BB962C8B-B14F-4D97-AF65-F5344CB8AC3E}">
        <p14:creationId xmlns:p14="http://schemas.microsoft.com/office/powerpoint/2010/main" val="30659660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Afghanistan</a:t>
            </a:r>
            <a:endParaRPr lang="en-US" dirty="0"/>
          </a:p>
        </p:txBody>
      </p:sp>
      <p:sp>
        <p:nvSpPr>
          <p:cNvPr id="3" name="Content Placeholder 2"/>
          <p:cNvSpPr>
            <a:spLocks noGrp="1"/>
          </p:cNvSpPr>
          <p:nvPr>
            <p:ph idx="1"/>
          </p:nvPr>
        </p:nvSpPr>
        <p:spPr>
          <a:xfrm>
            <a:off x="457200" y="1447800"/>
            <a:ext cx="8229600" cy="4830763"/>
          </a:xfrm>
        </p:spPr>
        <p:txBody>
          <a:bodyPr/>
          <a:lstStyle/>
          <a:p>
            <a:r>
              <a:rPr lang="en-US" dirty="0" smtClean="0"/>
              <a:t>Afghanistan has a population of nearly 27 </a:t>
            </a:r>
            <a:r>
              <a:rPr lang="en-US" dirty="0" err="1" smtClean="0"/>
              <a:t>mn</a:t>
            </a:r>
            <a:r>
              <a:rPr lang="en-US" dirty="0" smtClean="0"/>
              <a:t> people</a:t>
            </a:r>
          </a:p>
          <a:p>
            <a:r>
              <a:rPr lang="en-US" dirty="0" smtClean="0"/>
              <a:t>Most of its population is a candidate for HMF</a:t>
            </a:r>
          </a:p>
          <a:p>
            <a:r>
              <a:rPr lang="en-US" dirty="0" smtClean="0"/>
              <a:t>Three to four decades of war has partially or totally destroyed institutional infrastructure in many cities</a:t>
            </a:r>
          </a:p>
          <a:p>
            <a:r>
              <a:rPr lang="en-US" dirty="0" smtClean="0"/>
              <a:t>Land records have been either destroyed or manipulated </a:t>
            </a:r>
          </a:p>
          <a:p>
            <a:r>
              <a:rPr lang="en-US" dirty="0" smtClean="0"/>
              <a:t>In Kabul Land Records are now being recreated and computerized under LIETRA Project</a:t>
            </a:r>
          </a:p>
          <a:p>
            <a:r>
              <a:rPr lang="en-US" dirty="0" smtClean="0"/>
              <a:t>Only Specialized HFI which existed in the past has been closed down for various reasons</a:t>
            </a:r>
          </a:p>
          <a:p>
            <a:r>
              <a:rPr lang="en-US" dirty="0" smtClean="0"/>
              <a:t>In Kabul only, an estimated $ 2.5 </a:t>
            </a:r>
            <a:r>
              <a:rPr lang="en-US" dirty="0" err="1" smtClean="0"/>
              <a:t>Bn</a:t>
            </a:r>
            <a:r>
              <a:rPr lang="en-US" dirty="0" smtClean="0"/>
              <a:t> are needed to repair and rehabilitate damaged/destroyed housing (World</a:t>
            </a:r>
          </a:p>
          <a:p>
            <a:r>
              <a:rPr lang="en-US" dirty="0" smtClean="0"/>
              <a:t>Central Bank of Afghanistan (DAB) is actively working on different initiatives on housing and seeks TA and Funding Support</a:t>
            </a:r>
          </a:p>
          <a:p>
            <a:endParaRPr lang="en-US"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a:p>
        </p:txBody>
      </p:sp>
      <p:sp>
        <p:nvSpPr>
          <p:cNvPr id="5" name="Slide Number Placeholder 4"/>
          <p:cNvSpPr>
            <a:spLocks noGrp="1"/>
          </p:cNvSpPr>
          <p:nvPr>
            <p:ph type="sldNum" sz="quarter" idx="12"/>
          </p:nvPr>
        </p:nvSpPr>
        <p:spPr/>
        <p:txBody>
          <a:bodyPr/>
          <a:lstStyle/>
          <a:p>
            <a:fld id="{0D03FCAF-3107-4F14-97F4-3C7779A2A693}" type="slidenum">
              <a:rPr lang="en-US" smtClean="0"/>
              <a:pPr/>
              <a:t>28</a:t>
            </a:fld>
            <a:endParaRPr lang="en-US" dirty="0"/>
          </a:p>
        </p:txBody>
      </p:sp>
    </p:spTree>
    <p:extLst>
      <p:ext uri="{BB962C8B-B14F-4D97-AF65-F5344CB8AC3E}">
        <p14:creationId xmlns:p14="http://schemas.microsoft.com/office/powerpoint/2010/main" val="18109506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few recommendations</a:t>
            </a:r>
            <a:endParaRPr lang="en-GB" dirty="0"/>
          </a:p>
        </p:txBody>
      </p:sp>
      <p:sp>
        <p:nvSpPr>
          <p:cNvPr id="3" name="Content Placeholder 2"/>
          <p:cNvSpPr>
            <a:spLocks noGrp="1"/>
          </p:cNvSpPr>
          <p:nvPr>
            <p:ph idx="1"/>
          </p:nvPr>
        </p:nvSpPr>
        <p:spPr/>
        <p:txBody>
          <a:bodyPr/>
          <a:lstStyle/>
          <a:p>
            <a:r>
              <a:rPr lang="en-US" dirty="0" smtClean="0"/>
              <a:t>Develop country specific Housing Observatory and HISs</a:t>
            </a:r>
          </a:p>
          <a:p>
            <a:r>
              <a:rPr lang="en-US" dirty="0" smtClean="0"/>
              <a:t>Standardize and simplify Sharia-Compatible Housing Finance Products</a:t>
            </a:r>
          </a:p>
          <a:p>
            <a:r>
              <a:rPr lang="en-US" dirty="0" smtClean="0"/>
              <a:t>Regulatory Regimes and Regulations</a:t>
            </a:r>
          </a:p>
          <a:p>
            <a:r>
              <a:rPr lang="en-US" dirty="0" smtClean="0"/>
              <a:t>Proactive role of National and Provincial governments in Housing, supported by proper institutional framework</a:t>
            </a:r>
          </a:p>
          <a:p>
            <a:r>
              <a:rPr lang="en-US" dirty="0" smtClean="0"/>
              <a:t>Capacity Building</a:t>
            </a:r>
          </a:p>
          <a:p>
            <a:r>
              <a:rPr lang="en-US" dirty="0" smtClean="0"/>
              <a:t>Creation of an Affordable Housing Fund</a:t>
            </a:r>
          </a:p>
          <a:p>
            <a:r>
              <a:rPr lang="en-US" dirty="0" smtClean="0"/>
              <a:t>Channeling Loans through Community Savings Groups</a:t>
            </a:r>
          </a:p>
          <a:p>
            <a:r>
              <a:rPr lang="en-US" dirty="0" smtClean="0"/>
              <a:t>Strengthening of Laws related to Recovery of Loans</a:t>
            </a:r>
          </a:p>
          <a:p>
            <a:r>
              <a:rPr lang="en-US" dirty="0" smtClean="0"/>
              <a:t>Need for Exclusive and Intermediate Institutions</a:t>
            </a:r>
          </a:p>
          <a:p>
            <a:r>
              <a:rPr lang="en-US" dirty="0" smtClean="0"/>
              <a:t>Need for continuous Dialogue and Dissemination</a:t>
            </a:r>
          </a:p>
          <a:p>
            <a:endParaRPr lang="en-US" dirty="0" smtClean="0"/>
          </a:p>
          <a:p>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29</a:t>
            </a:fld>
            <a:endParaRPr lang="en-US" dirty="0"/>
          </a:p>
        </p:txBody>
      </p:sp>
    </p:spTree>
    <p:extLst>
      <p:ext uri="{BB962C8B-B14F-4D97-AF65-F5344CB8AC3E}">
        <p14:creationId xmlns:p14="http://schemas.microsoft.com/office/powerpoint/2010/main" val="32534198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Housing Supply Challenge –</a:t>
            </a:r>
            <a:br>
              <a:rPr lang="en-US" dirty="0" smtClean="0"/>
            </a:br>
            <a:r>
              <a:rPr lang="en-US" dirty="0" smtClean="0"/>
              <a:t>Figures speak for themselves</a:t>
            </a:r>
            <a:endParaRPr lang="en-GB" dirty="0"/>
          </a:p>
        </p:txBody>
      </p:sp>
      <p:sp>
        <p:nvSpPr>
          <p:cNvPr id="3" name="Content Placeholder 2"/>
          <p:cNvSpPr>
            <a:spLocks noGrp="1"/>
          </p:cNvSpPr>
          <p:nvPr>
            <p:ph idx="1"/>
          </p:nvPr>
        </p:nvSpPr>
        <p:spPr/>
        <p:txBody>
          <a:bodyPr/>
          <a:lstStyle/>
          <a:p>
            <a:r>
              <a:rPr lang="en-US" dirty="0" smtClean="0"/>
              <a:t>IDB study suggests housing needs of the Muslim World at 8 </a:t>
            </a:r>
            <a:r>
              <a:rPr lang="en-US" dirty="0" err="1" smtClean="0"/>
              <a:t>mn</a:t>
            </a:r>
            <a:r>
              <a:rPr lang="en-US" dirty="0" smtClean="0"/>
              <a:t> units, nearly all in Low-Income Segment</a:t>
            </a:r>
          </a:p>
          <a:p>
            <a:pPr lvl="1"/>
            <a:r>
              <a:rPr lang="en-US" dirty="0" smtClean="0"/>
              <a:t>The estimate needs further analysis and breakdown</a:t>
            </a:r>
          </a:p>
          <a:p>
            <a:pPr lvl="1"/>
            <a:r>
              <a:rPr lang="en-US" dirty="0" smtClean="0"/>
              <a:t>MENA 3.2 </a:t>
            </a:r>
            <a:r>
              <a:rPr lang="en-US" dirty="0" err="1" smtClean="0"/>
              <a:t>mn</a:t>
            </a:r>
            <a:r>
              <a:rPr lang="en-US" dirty="0"/>
              <a:t>;</a:t>
            </a:r>
            <a:r>
              <a:rPr lang="en-US" dirty="0" smtClean="0"/>
              <a:t> </a:t>
            </a:r>
          </a:p>
          <a:p>
            <a:pPr lvl="1"/>
            <a:r>
              <a:rPr lang="en-US" dirty="0" smtClean="0"/>
              <a:t>Asia 2.7 </a:t>
            </a:r>
            <a:r>
              <a:rPr lang="en-US" dirty="0" err="1" smtClean="0"/>
              <a:t>mn</a:t>
            </a:r>
            <a:r>
              <a:rPr lang="en-US" dirty="0" smtClean="0"/>
              <a:t>; and</a:t>
            </a:r>
          </a:p>
          <a:p>
            <a:pPr lvl="1"/>
            <a:r>
              <a:rPr lang="en-US" dirty="0" smtClean="0"/>
              <a:t>Africa/others 2.3 </a:t>
            </a:r>
            <a:r>
              <a:rPr lang="en-US" dirty="0" err="1" smtClean="0"/>
              <a:t>mn</a:t>
            </a:r>
            <a:r>
              <a:rPr lang="en-US" dirty="0" smtClean="0"/>
              <a:t>.</a:t>
            </a:r>
          </a:p>
          <a:p>
            <a:r>
              <a:rPr lang="en-US" dirty="0" smtClean="0"/>
              <a:t>Urban population likely to rise from 1/4</a:t>
            </a:r>
            <a:r>
              <a:rPr lang="en-US" baseline="30000" dirty="0" smtClean="0"/>
              <a:t>th</a:t>
            </a:r>
            <a:r>
              <a:rPr lang="en-US" dirty="0" smtClean="0"/>
              <a:t> to 1/3</a:t>
            </a:r>
            <a:r>
              <a:rPr lang="en-US" baseline="30000" dirty="0" smtClean="0"/>
              <a:t>rd</a:t>
            </a:r>
            <a:r>
              <a:rPr lang="en-US" dirty="0" smtClean="0"/>
              <a:t> of total</a:t>
            </a:r>
          </a:p>
          <a:p>
            <a:r>
              <a:rPr lang="en-US" dirty="0" smtClean="0"/>
              <a:t>Rapid Urbanization a major issue in low income housing</a:t>
            </a:r>
          </a:p>
          <a:p>
            <a:r>
              <a:rPr lang="en-US" dirty="0" smtClean="0"/>
              <a:t>Need for new housing of 8 </a:t>
            </a:r>
            <a:r>
              <a:rPr lang="en-US" dirty="0" err="1" smtClean="0"/>
              <a:t>mn</a:t>
            </a:r>
            <a:r>
              <a:rPr lang="en-US" dirty="0" smtClean="0"/>
              <a:t> due to population growth is based on 5-5.5/HH and population growth at 2.5%</a:t>
            </a:r>
          </a:p>
          <a:p>
            <a:r>
              <a:rPr lang="en-US" dirty="0" smtClean="0"/>
              <a:t>Urbanization and population growth further increases the year-on-year housing needs in major metropolitans</a:t>
            </a:r>
          </a:p>
          <a:p>
            <a:r>
              <a:rPr lang="en-US" dirty="0" smtClean="0"/>
              <a:t>Supply is 30-40% on new demand for housing</a:t>
            </a:r>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3</a:t>
            </a:fld>
            <a:endParaRPr lang="en-US" dirty="0"/>
          </a:p>
        </p:txBody>
      </p:sp>
    </p:spTree>
    <p:extLst>
      <p:ext uri="{BB962C8B-B14F-4D97-AF65-F5344CB8AC3E}">
        <p14:creationId xmlns:p14="http://schemas.microsoft.com/office/powerpoint/2010/main" val="406238626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few recommendations (cont.)</a:t>
            </a:r>
            <a:endParaRPr lang="en-GB" dirty="0"/>
          </a:p>
        </p:txBody>
      </p:sp>
      <p:sp>
        <p:nvSpPr>
          <p:cNvPr id="3" name="Content Placeholder 2"/>
          <p:cNvSpPr>
            <a:spLocks noGrp="1"/>
          </p:cNvSpPr>
          <p:nvPr>
            <p:ph idx="1"/>
          </p:nvPr>
        </p:nvSpPr>
        <p:spPr/>
        <p:txBody>
          <a:bodyPr/>
          <a:lstStyle/>
          <a:p>
            <a:r>
              <a:rPr lang="en-US" dirty="0" smtClean="0"/>
              <a:t>Risk </a:t>
            </a:r>
            <a:r>
              <a:rPr lang="en-US" dirty="0" err="1" smtClean="0"/>
              <a:t>Mitigants</a:t>
            </a:r>
            <a:r>
              <a:rPr lang="en-US" dirty="0" smtClean="0"/>
              <a:t>:</a:t>
            </a:r>
          </a:p>
          <a:p>
            <a:pPr lvl="1"/>
            <a:r>
              <a:rPr lang="en-US" dirty="0" smtClean="0"/>
              <a:t>Credit  Guarantee Programs, Mortgage Insurance</a:t>
            </a:r>
          </a:p>
          <a:p>
            <a:pPr lvl="1"/>
            <a:r>
              <a:rPr lang="en-US" dirty="0" smtClean="0"/>
              <a:t>Title Insurance</a:t>
            </a:r>
          </a:p>
          <a:p>
            <a:pPr lvl="1"/>
            <a:r>
              <a:rPr lang="en-US" dirty="0" smtClean="0"/>
              <a:t>Credit Bureaus</a:t>
            </a:r>
          </a:p>
          <a:p>
            <a:pPr lvl="1"/>
            <a:r>
              <a:rPr lang="en-US" dirty="0" smtClean="0"/>
              <a:t>Alternative Forms of Collaterals</a:t>
            </a:r>
          </a:p>
          <a:p>
            <a:pPr lvl="1"/>
            <a:r>
              <a:rPr lang="en-US" dirty="0" smtClean="0"/>
              <a:t>Mortgage Counseling and Consumer Education</a:t>
            </a:r>
          </a:p>
          <a:p>
            <a:pPr lvl="1"/>
            <a:r>
              <a:rPr lang="en-US" dirty="0" smtClean="0"/>
              <a:t>Technical Assistance for Low cost  construction Technologies and, Construction Materials </a:t>
            </a:r>
          </a:p>
          <a:p>
            <a:endParaRPr lang="en-US" dirty="0" smtClean="0"/>
          </a:p>
          <a:p>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30</a:t>
            </a:fld>
            <a:endParaRPr lang="en-US" dirty="0"/>
          </a:p>
        </p:txBody>
      </p:sp>
    </p:spTree>
    <p:extLst>
      <p:ext uri="{BB962C8B-B14F-4D97-AF65-F5344CB8AC3E}">
        <p14:creationId xmlns:p14="http://schemas.microsoft.com/office/powerpoint/2010/main" val="196795679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need to share common wisdom and experience</a:t>
            </a:r>
            <a:endParaRPr lang="en-GB" dirty="0"/>
          </a:p>
        </p:txBody>
      </p:sp>
      <p:sp>
        <p:nvSpPr>
          <p:cNvPr id="3" name="Content Placeholder 2"/>
          <p:cNvSpPr>
            <a:spLocks noGrp="1"/>
          </p:cNvSpPr>
          <p:nvPr>
            <p:ph idx="1"/>
          </p:nvPr>
        </p:nvSpPr>
        <p:spPr/>
        <p:txBody>
          <a:bodyPr/>
          <a:lstStyle/>
          <a:p>
            <a:r>
              <a:rPr lang="en-US" dirty="0" smtClean="0"/>
              <a:t>Issues are common, answers are different and not shared</a:t>
            </a:r>
          </a:p>
          <a:p>
            <a:pPr lvl="1"/>
            <a:r>
              <a:rPr lang="en-US" dirty="0" smtClean="0"/>
              <a:t>Experiences are varied but rarely documented</a:t>
            </a:r>
          </a:p>
          <a:p>
            <a:r>
              <a:rPr lang="en-US" dirty="0" smtClean="0"/>
              <a:t>Essential to promote Networking and Joint Ventures</a:t>
            </a:r>
          </a:p>
          <a:p>
            <a:r>
              <a:rPr lang="en-US" dirty="0" smtClean="0"/>
              <a:t>An immediate need to share:</a:t>
            </a:r>
          </a:p>
          <a:p>
            <a:pPr lvl="1"/>
            <a:r>
              <a:rPr lang="en-US" dirty="0" smtClean="0"/>
              <a:t>Low Cost Construction Technologies </a:t>
            </a:r>
          </a:p>
          <a:p>
            <a:pPr lvl="1"/>
            <a:r>
              <a:rPr lang="en-US" dirty="0" smtClean="0"/>
              <a:t>Low Cost Construction Material</a:t>
            </a:r>
          </a:p>
          <a:p>
            <a:pPr lvl="1"/>
            <a:r>
              <a:rPr lang="en-US" dirty="0" smtClean="0"/>
              <a:t>Builders with technical and financial muscle </a:t>
            </a:r>
          </a:p>
          <a:p>
            <a:pPr lvl="1"/>
            <a:r>
              <a:rPr lang="en-US" dirty="0" smtClean="0"/>
              <a:t>Long Term Funding, issues and answers</a:t>
            </a:r>
          </a:p>
          <a:p>
            <a:pPr lvl="1"/>
            <a:r>
              <a:rPr lang="en-US" dirty="0" smtClean="0"/>
              <a:t>Product innovation and experiences</a:t>
            </a:r>
          </a:p>
          <a:p>
            <a:pPr lvl="1"/>
            <a:r>
              <a:rPr lang="en-US" dirty="0" smtClean="0"/>
              <a:t>Policy Initiatives and Programs in different countries</a:t>
            </a:r>
          </a:p>
          <a:p>
            <a:pPr lvl="1"/>
            <a:r>
              <a:rPr lang="en-US" dirty="0" smtClean="0"/>
              <a:t>Provision of Affordable Serviced Land, and Land Banking</a:t>
            </a:r>
          </a:p>
          <a:p>
            <a:pPr lvl="1"/>
            <a:r>
              <a:rPr lang="en-US" dirty="0" smtClean="0"/>
              <a:t>Housing Micro-Finance Institutions</a:t>
            </a:r>
          </a:p>
          <a:p>
            <a:pPr lvl="1"/>
            <a:r>
              <a:rPr lang="en-US" dirty="0" smtClean="0"/>
              <a:t>Use and Abuse of Subsidies (Smart Subsidies vs. Charities)</a:t>
            </a:r>
          </a:p>
          <a:p>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31</a:t>
            </a:fld>
            <a:endParaRPr lang="en-US" dirty="0"/>
          </a:p>
        </p:txBody>
      </p:sp>
    </p:spTree>
    <p:extLst>
      <p:ext uri="{BB962C8B-B14F-4D97-AF65-F5344CB8AC3E}">
        <p14:creationId xmlns:p14="http://schemas.microsoft.com/office/powerpoint/2010/main" val="209889274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we know – Answers we need</a:t>
            </a:r>
            <a:endParaRPr lang="en-GB" dirty="0"/>
          </a:p>
        </p:txBody>
      </p:sp>
      <p:sp>
        <p:nvSpPr>
          <p:cNvPr id="3" name="Content Placeholder 2"/>
          <p:cNvSpPr>
            <a:spLocks noGrp="1"/>
          </p:cNvSpPr>
          <p:nvPr>
            <p:ph idx="1"/>
          </p:nvPr>
        </p:nvSpPr>
        <p:spPr/>
        <p:txBody>
          <a:bodyPr/>
          <a:lstStyle/>
          <a:p>
            <a:r>
              <a:rPr lang="en-US" dirty="0" smtClean="0"/>
              <a:t>Generally Political </a:t>
            </a:r>
            <a:r>
              <a:rPr lang="en-US" dirty="0" err="1" smtClean="0"/>
              <a:t>Sloganizm</a:t>
            </a:r>
            <a:endParaRPr lang="en-US" dirty="0" smtClean="0"/>
          </a:p>
          <a:p>
            <a:pPr lvl="1"/>
            <a:r>
              <a:rPr lang="en-US" dirty="0" smtClean="0"/>
              <a:t>“Housing for all”,</a:t>
            </a:r>
          </a:p>
          <a:p>
            <a:pPr lvl="1"/>
            <a:r>
              <a:rPr lang="en-US" dirty="0" smtClean="0"/>
              <a:t>“Slums Free Cities”,</a:t>
            </a:r>
          </a:p>
          <a:p>
            <a:pPr lvl="1"/>
            <a:r>
              <a:rPr lang="en-US" dirty="0" smtClean="0"/>
              <a:t>“</a:t>
            </a:r>
            <a:r>
              <a:rPr lang="en-US" dirty="0" err="1" smtClean="0"/>
              <a:t>Maang</a:t>
            </a:r>
            <a:r>
              <a:rPr lang="en-US" dirty="0" smtClean="0"/>
              <a:t> </a:t>
            </a:r>
            <a:r>
              <a:rPr lang="en-US" dirty="0" err="1" smtClean="0"/>
              <a:t>Raha</a:t>
            </a:r>
            <a:r>
              <a:rPr lang="en-US" dirty="0" smtClean="0"/>
              <a:t> </a:t>
            </a:r>
            <a:r>
              <a:rPr lang="en-US" dirty="0" err="1" smtClean="0"/>
              <a:t>hai</a:t>
            </a:r>
            <a:r>
              <a:rPr lang="en-US" dirty="0" smtClean="0"/>
              <a:t> </a:t>
            </a:r>
            <a:r>
              <a:rPr lang="en-US" dirty="0" err="1" smtClean="0"/>
              <a:t>har</a:t>
            </a:r>
            <a:r>
              <a:rPr lang="en-US" dirty="0" smtClean="0"/>
              <a:t> </a:t>
            </a:r>
            <a:r>
              <a:rPr lang="en-US" dirty="0" err="1" smtClean="0"/>
              <a:t>Insaan</a:t>
            </a:r>
            <a:r>
              <a:rPr lang="en-US" dirty="0" smtClean="0"/>
              <a:t>-Roti, </a:t>
            </a:r>
            <a:r>
              <a:rPr lang="en-US" dirty="0" err="1" smtClean="0"/>
              <a:t>Kapra</a:t>
            </a:r>
            <a:r>
              <a:rPr lang="en-US" dirty="0" smtClean="0"/>
              <a:t>, </a:t>
            </a:r>
            <a:r>
              <a:rPr lang="en-US" dirty="0" err="1" smtClean="0"/>
              <a:t>aur</a:t>
            </a:r>
            <a:r>
              <a:rPr lang="en-US" dirty="0" smtClean="0"/>
              <a:t> </a:t>
            </a:r>
            <a:r>
              <a:rPr lang="en-US" dirty="0" err="1" smtClean="0"/>
              <a:t>Makan</a:t>
            </a:r>
            <a:r>
              <a:rPr lang="en-US" dirty="0" smtClean="0"/>
              <a:t>”, and so on……</a:t>
            </a:r>
          </a:p>
          <a:p>
            <a:r>
              <a:rPr lang="en-US" dirty="0" smtClean="0"/>
              <a:t>In some countries delivery is SOME, and in most it is NONE</a:t>
            </a:r>
          </a:p>
          <a:p>
            <a:r>
              <a:rPr lang="en-US" dirty="0" smtClean="0"/>
              <a:t>Each country facing a common issue of “shelter less poor” with an ever increasing backlog</a:t>
            </a:r>
          </a:p>
          <a:p>
            <a:r>
              <a:rPr lang="en-US" dirty="0" smtClean="0"/>
              <a:t>Regional successful models are to be shared and INDIGENIZED </a:t>
            </a:r>
          </a:p>
          <a:p>
            <a:r>
              <a:rPr lang="en-US" dirty="0" smtClean="0"/>
              <a:t>Islamic Development Bank to play a pivotal Role</a:t>
            </a:r>
          </a:p>
          <a:p>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32</a:t>
            </a:fld>
            <a:endParaRPr lang="en-US" dirty="0"/>
          </a:p>
        </p:txBody>
      </p:sp>
    </p:spTree>
    <p:extLst>
      <p:ext uri="{BB962C8B-B14F-4D97-AF65-F5344CB8AC3E}">
        <p14:creationId xmlns:p14="http://schemas.microsoft.com/office/powerpoint/2010/main" val="6302695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Potential Roles for </a:t>
            </a:r>
            <a:r>
              <a:rPr lang="en-US" dirty="0" smtClean="0"/>
              <a:t>IDB</a:t>
            </a:r>
            <a:br>
              <a:rPr lang="en-US" dirty="0" smtClean="0"/>
            </a:br>
            <a:r>
              <a:rPr lang="en-US" dirty="0" smtClean="0"/>
              <a:t>Set up an exclusive function for Housing</a:t>
            </a:r>
            <a:endParaRPr lang="en-US" dirty="0"/>
          </a:p>
        </p:txBody>
      </p:sp>
      <p:sp>
        <p:nvSpPr>
          <p:cNvPr id="3" name="Content Placeholder 2"/>
          <p:cNvSpPr>
            <a:spLocks noGrp="1"/>
          </p:cNvSpPr>
          <p:nvPr>
            <p:ph idx="1"/>
          </p:nvPr>
        </p:nvSpPr>
        <p:spPr/>
        <p:txBody>
          <a:bodyPr/>
          <a:lstStyle/>
          <a:p>
            <a:r>
              <a:rPr lang="en-US" dirty="0" smtClean="0"/>
              <a:t>World Bank, ADB have now well equipped functions on Housing and Housing Finance, liked to Urban Development</a:t>
            </a:r>
            <a:endParaRPr lang="en-US" dirty="0" smtClean="0"/>
          </a:p>
          <a:p>
            <a:r>
              <a:rPr lang="en-US" dirty="0" smtClean="0"/>
              <a:t>Technical </a:t>
            </a:r>
            <a:r>
              <a:rPr lang="en-US" dirty="0" smtClean="0"/>
              <a:t>Assistance on housing to member countries</a:t>
            </a:r>
          </a:p>
          <a:p>
            <a:r>
              <a:rPr lang="en-US" dirty="0" smtClean="0"/>
              <a:t>Funding Support and LT Credit</a:t>
            </a:r>
          </a:p>
          <a:p>
            <a:r>
              <a:rPr lang="en-US" dirty="0" smtClean="0"/>
              <a:t>Non-Funded Credit Enhancement Support</a:t>
            </a:r>
          </a:p>
          <a:p>
            <a:r>
              <a:rPr lang="en-US" dirty="0" smtClean="0"/>
              <a:t>Promote country specific and region financing instruments like Securitization (MBS), </a:t>
            </a:r>
            <a:r>
              <a:rPr lang="en-US" dirty="0" err="1" smtClean="0"/>
              <a:t>i</a:t>
            </a:r>
            <a:r>
              <a:rPr lang="en-US" dirty="0" smtClean="0"/>
              <a:t>-REITS </a:t>
            </a:r>
            <a:r>
              <a:rPr lang="en-US" dirty="0" err="1" smtClean="0"/>
              <a:t>etc</a:t>
            </a:r>
            <a:endParaRPr lang="en-US" dirty="0" smtClean="0"/>
          </a:p>
          <a:p>
            <a:r>
              <a:rPr lang="en-US" dirty="0" smtClean="0"/>
              <a:t>Help establish LT Liquidity Facility Institutions</a:t>
            </a:r>
          </a:p>
          <a:p>
            <a:r>
              <a:rPr lang="en-US" dirty="0" smtClean="0"/>
              <a:t>Research, Development, Knowledge Sharing Platform at IDB</a:t>
            </a:r>
          </a:p>
          <a:p>
            <a:r>
              <a:rPr lang="en-US" dirty="0" smtClean="0"/>
              <a:t>Housing Data/Info Centre for the Muslim World (like HOFINET</a:t>
            </a:r>
          </a:p>
          <a:p>
            <a:r>
              <a:rPr lang="en-US" dirty="0" smtClean="0"/>
              <a:t>Fund Projects to convert Raw Land to Serviced Land</a:t>
            </a:r>
          </a:p>
          <a:p>
            <a:r>
              <a:rPr lang="en-US" dirty="0" smtClean="0"/>
              <a:t>Computerization of Land Records and Mortgage Registry</a:t>
            </a:r>
          </a:p>
          <a:p>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a:p>
        </p:txBody>
      </p:sp>
      <p:sp>
        <p:nvSpPr>
          <p:cNvPr id="5" name="Slide Number Placeholder 4"/>
          <p:cNvSpPr>
            <a:spLocks noGrp="1"/>
          </p:cNvSpPr>
          <p:nvPr>
            <p:ph type="sldNum" sz="quarter" idx="12"/>
          </p:nvPr>
        </p:nvSpPr>
        <p:spPr/>
        <p:txBody>
          <a:bodyPr/>
          <a:lstStyle/>
          <a:p>
            <a:fld id="{0D03FCAF-3107-4F14-97F4-3C7779A2A693}" type="slidenum">
              <a:rPr lang="en-US" smtClean="0"/>
              <a:pPr/>
              <a:t>33</a:t>
            </a:fld>
            <a:endParaRPr lang="en-US" dirty="0"/>
          </a:p>
        </p:txBody>
      </p:sp>
    </p:spTree>
    <p:extLst>
      <p:ext uri="{BB962C8B-B14F-4D97-AF65-F5344CB8AC3E}">
        <p14:creationId xmlns:p14="http://schemas.microsoft.com/office/powerpoint/2010/main" val="38286847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mcse08.hostoi.com/project/mid/220/images/ZaighamMahmoodRizvi.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7004" y="2514600"/>
            <a:ext cx="1751396" cy="230320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5" name="Text Box 6"/>
          <p:cNvSpPr txBox="1">
            <a:spLocks noChangeArrowheads="1"/>
          </p:cNvSpPr>
          <p:nvPr/>
        </p:nvSpPr>
        <p:spPr bwMode="auto">
          <a:xfrm>
            <a:off x="2898058" y="2286000"/>
            <a:ext cx="5804443" cy="2912805"/>
          </a:xfrm>
          <a:prstGeom prst="rect">
            <a:avLst/>
          </a:prstGeom>
          <a:noFill/>
          <a:ln w="28575" algn="ctr">
            <a:noFill/>
            <a:miter lim="800000"/>
            <a:headEnd/>
            <a:tailEnd/>
          </a:ln>
          <a:effectLst/>
        </p:spPr>
        <p:txBody>
          <a:bodyPr wrap="square" lIns="0" tIns="0" rIns="36000" bIns="36000" anchor="ctr">
            <a:noAutofit/>
          </a:bodyPr>
          <a:lstStyle/>
          <a:p>
            <a:pPr marL="236538" algn="l">
              <a:spcAft>
                <a:spcPts val="1200"/>
              </a:spcAft>
            </a:pPr>
            <a:r>
              <a:rPr lang="en-US" sz="2400" b="1" dirty="0" smtClean="0">
                <a:solidFill>
                  <a:schemeClr val="bg1"/>
                </a:solidFill>
                <a:latin typeface="Verdana" pitchFamily="34" charset="0"/>
                <a:ea typeface="Verdana" pitchFamily="34" charset="0"/>
                <a:cs typeface="Verdana" pitchFamily="34" charset="0"/>
              </a:rPr>
              <a:t>Mr. Zaigham Mahmood Rizvi</a:t>
            </a:r>
          </a:p>
          <a:p>
            <a:pPr marL="236538">
              <a:spcAft>
                <a:spcPts val="1200"/>
              </a:spcAft>
            </a:pPr>
            <a:r>
              <a:rPr lang="en-US" sz="2000" b="1" dirty="0" smtClean="0">
                <a:solidFill>
                  <a:srgbClr val="0070C0"/>
                </a:solidFill>
                <a:latin typeface="Verdana" pitchFamily="34" charset="0"/>
                <a:ea typeface="Verdana" pitchFamily="34" charset="0"/>
                <a:cs typeface="Verdana" pitchFamily="34" charset="0"/>
              </a:rPr>
              <a:t>zaigham2r@yahoo.com</a:t>
            </a:r>
          </a:p>
          <a:p>
            <a:pPr marL="579438" indent="-342900">
              <a:spcAft>
                <a:spcPts val="1200"/>
              </a:spcAft>
              <a:buFont typeface="Arial" pitchFamily="34" charset="0"/>
              <a:buChar char="•"/>
            </a:pPr>
            <a:r>
              <a:rPr lang="en-US" sz="2000" b="1" dirty="0" smtClean="0">
                <a:solidFill>
                  <a:schemeClr val="bg1"/>
                </a:solidFill>
                <a:latin typeface="Verdana" pitchFamily="34" charset="0"/>
                <a:ea typeface="Verdana" pitchFamily="34" charset="0"/>
                <a:cs typeface="Verdana" pitchFamily="34" charset="0"/>
              </a:rPr>
              <a:t>Expert Consultant Housing:  The World Bank</a:t>
            </a:r>
          </a:p>
          <a:p>
            <a:pPr marL="579438" indent="-342900">
              <a:spcAft>
                <a:spcPts val="1200"/>
              </a:spcAft>
              <a:buFont typeface="Arial" pitchFamily="34" charset="0"/>
              <a:buChar char="•"/>
            </a:pPr>
            <a:r>
              <a:rPr lang="en-US" sz="2000" b="1" dirty="0" smtClean="0">
                <a:solidFill>
                  <a:schemeClr val="bg1"/>
                </a:solidFill>
                <a:latin typeface="Verdana" pitchFamily="34" charset="0"/>
                <a:ea typeface="Verdana" pitchFamily="34" charset="0"/>
                <a:cs typeface="Verdana" pitchFamily="34" charset="0"/>
              </a:rPr>
              <a:t>Adviser Housing: State Bank of Pakistan</a:t>
            </a:r>
          </a:p>
          <a:p>
            <a:pPr marL="579438" indent="-342900">
              <a:spcAft>
                <a:spcPts val="1200"/>
              </a:spcAft>
              <a:buFont typeface="Arial" pitchFamily="34" charset="0"/>
              <a:buChar char="•"/>
            </a:pPr>
            <a:r>
              <a:rPr lang="en-US" sz="2000" b="1" dirty="0" smtClean="0">
                <a:solidFill>
                  <a:schemeClr val="bg1"/>
                </a:solidFill>
                <a:latin typeface="Verdana" pitchFamily="34" charset="0"/>
                <a:ea typeface="Verdana" pitchFamily="34" charset="0"/>
                <a:cs typeface="Verdana" pitchFamily="34" charset="0"/>
              </a:rPr>
              <a:t>Secretary General: Asia-Pacific Union for Housing Finance-APUHF      www.apuhf.info</a:t>
            </a:r>
          </a:p>
          <a:p>
            <a:pPr marL="236538" algn="l">
              <a:lnSpc>
                <a:spcPts val="1400"/>
              </a:lnSpc>
              <a:spcAft>
                <a:spcPts val="1200"/>
              </a:spcAft>
            </a:pPr>
            <a:endParaRPr lang="en-GB" sz="2400" b="1" dirty="0">
              <a:solidFill>
                <a:schemeClr val="bg1"/>
              </a:solidFill>
              <a:latin typeface="Verdana" pitchFamily="34" charset="0"/>
              <a:ea typeface="Verdana" pitchFamily="34" charset="0"/>
              <a:cs typeface="Verdana" pitchFamily="34" charset="0"/>
            </a:endParaRPr>
          </a:p>
        </p:txBody>
      </p:sp>
      <p:sp>
        <p:nvSpPr>
          <p:cNvPr id="6" name="Text Box 6"/>
          <p:cNvSpPr txBox="1">
            <a:spLocks noChangeArrowheads="1"/>
          </p:cNvSpPr>
          <p:nvPr/>
        </p:nvSpPr>
        <p:spPr bwMode="auto">
          <a:xfrm>
            <a:off x="152400" y="5564894"/>
            <a:ext cx="8763000" cy="1293106"/>
          </a:xfrm>
          <a:prstGeom prst="rect">
            <a:avLst/>
          </a:prstGeom>
          <a:noFill/>
          <a:ln w="9525" algn="ctr">
            <a:noFill/>
            <a:miter lim="800000"/>
            <a:headEnd/>
            <a:tailEnd/>
          </a:ln>
          <a:effectLst/>
        </p:spPr>
        <p:txBody>
          <a:bodyPr wrap="square" lIns="0" tIns="0" rIns="36000" bIns="36000">
            <a:spAutoFit/>
          </a:bodyPr>
          <a:lstStyle/>
          <a:p>
            <a:pPr algn="l">
              <a:lnSpc>
                <a:spcPts val="1400"/>
              </a:lnSpc>
              <a:spcAft>
                <a:spcPct val="0"/>
              </a:spcAft>
            </a:pPr>
            <a:r>
              <a:rPr lang="en-GB" sz="1400" b="1" i="1" dirty="0" smtClean="0">
                <a:latin typeface="Verdana" pitchFamily="34" charset="0"/>
                <a:ea typeface="Verdana" pitchFamily="34" charset="0"/>
                <a:cs typeface="Verdana" pitchFamily="34" charset="0"/>
              </a:rPr>
              <a:t>Notice:</a:t>
            </a:r>
          </a:p>
          <a:p>
            <a:pPr algn="l">
              <a:lnSpc>
                <a:spcPts val="1400"/>
              </a:lnSpc>
              <a:spcAft>
                <a:spcPct val="0"/>
              </a:spcAft>
            </a:pPr>
            <a:r>
              <a:rPr lang="en-US" sz="1400" i="1" dirty="0">
                <a:latin typeface="Verdana" pitchFamily="34" charset="0"/>
                <a:ea typeface="Verdana" pitchFamily="34" charset="0"/>
                <a:cs typeface="Verdana" pitchFamily="34" charset="0"/>
              </a:rPr>
              <a:t>This </a:t>
            </a:r>
            <a:r>
              <a:rPr lang="en-US" sz="1400" i="1" dirty="0" smtClean="0">
                <a:latin typeface="Verdana" pitchFamily="34" charset="0"/>
                <a:ea typeface="Verdana" pitchFamily="34" charset="0"/>
                <a:cs typeface="Verdana" pitchFamily="34" charset="0"/>
              </a:rPr>
              <a:t>document has </a:t>
            </a:r>
            <a:r>
              <a:rPr lang="en-US" sz="1400" i="1" dirty="0">
                <a:latin typeface="Verdana" pitchFamily="34" charset="0"/>
                <a:ea typeface="Verdana" pitchFamily="34" charset="0"/>
                <a:cs typeface="Verdana" pitchFamily="34" charset="0"/>
              </a:rPr>
              <a:t>been prepared by </a:t>
            </a:r>
            <a:r>
              <a:rPr lang="en-US" sz="1400" i="1" dirty="0" smtClean="0">
                <a:latin typeface="Verdana" pitchFamily="34" charset="0"/>
                <a:ea typeface="Verdana" pitchFamily="34" charset="0"/>
                <a:cs typeface="Verdana" pitchFamily="34" charset="0"/>
              </a:rPr>
              <a:t>Mr. Zaigham Mahmood Rizvi for </a:t>
            </a:r>
            <a:r>
              <a:rPr lang="en-US" sz="1400" i="1" dirty="0">
                <a:latin typeface="Verdana" pitchFamily="34" charset="0"/>
                <a:ea typeface="Verdana" pitchFamily="34" charset="0"/>
                <a:cs typeface="Verdana" pitchFamily="34" charset="0"/>
              </a:rPr>
              <a:t>the sole purpose of providing a </a:t>
            </a:r>
            <a:r>
              <a:rPr lang="en-US" sz="1400" i="1" dirty="0" smtClean="0">
                <a:latin typeface="Verdana" pitchFamily="34" charset="0"/>
                <a:ea typeface="Verdana" pitchFamily="34" charset="0"/>
                <a:cs typeface="Verdana" pitchFamily="34" charset="0"/>
              </a:rPr>
              <a:t>presentation document to the Islamic Development Bank for the Workshop to be held on September 15, 2012. The </a:t>
            </a:r>
            <a:r>
              <a:rPr lang="en-US" sz="1400" i="1" dirty="0">
                <a:latin typeface="Verdana" pitchFamily="34" charset="0"/>
                <a:ea typeface="Verdana" pitchFamily="34" charset="0"/>
                <a:cs typeface="Verdana" pitchFamily="34" charset="0"/>
              </a:rPr>
              <a:t>information contained in this document has been compiled by </a:t>
            </a:r>
            <a:r>
              <a:rPr lang="en-US" sz="1400" i="1" dirty="0" smtClean="0">
                <a:latin typeface="Verdana" pitchFamily="34" charset="0"/>
                <a:ea typeface="Verdana" pitchFamily="34" charset="0"/>
                <a:cs typeface="Verdana" pitchFamily="34" charset="0"/>
              </a:rPr>
              <a:t>Mr. Rizvi and </a:t>
            </a:r>
            <a:r>
              <a:rPr lang="en-US" sz="1400" i="1" dirty="0">
                <a:latin typeface="Verdana" pitchFamily="34" charset="0"/>
                <a:ea typeface="Verdana" pitchFamily="34" charset="0"/>
                <a:cs typeface="Verdana" pitchFamily="34" charset="0"/>
              </a:rPr>
              <a:t>includes material obtained </a:t>
            </a:r>
            <a:r>
              <a:rPr lang="en-US" sz="1400" i="1" dirty="0" smtClean="0">
                <a:latin typeface="Verdana" pitchFamily="34" charset="0"/>
                <a:ea typeface="Verdana" pitchFamily="34" charset="0"/>
                <a:cs typeface="Verdana" pitchFamily="34" charset="0"/>
              </a:rPr>
              <a:t>by him. </a:t>
            </a:r>
            <a:r>
              <a:rPr lang="en-US" sz="1400" i="1" dirty="0">
                <a:latin typeface="Verdana" pitchFamily="34" charset="0"/>
                <a:ea typeface="Verdana" pitchFamily="34" charset="0"/>
                <a:cs typeface="Verdana" pitchFamily="34" charset="0"/>
              </a:rPr>
              <a:t>This document also contains confidential material proprietary to </a:t>
            </a:r>
            <a:r>
              <a:rPr lang="en-US" sz="1400" i="1" dirty="0" smtClean="0">
                <a:latin typeface="Verdana" pitchFamily="34" charset="0"/>
                <a:ea typeface="Verdana" pitchFamily="34" charset="0"/>
                <a:cs typeface="Verdana" pitchFamily="34" charset="0"/>
              </a:rPr>
              <a:t>Mr. Zaigham Mahmood Rizvi</a:t>
            </a:r>
            <a:r>
              <a:rPr lang="en-US" sz="1400" i="1" dirty="0">
                <a:latin typeface="Verdana" pitchFamily="34" charset="0"/>
                <a:ea typeface="Verdana" pitchFamily="34" charset="0"/>
                <a:cs typeface="Verdana" pitchFamily="34" charset="0"/>
              </a:rPr>
              <a:t> </a:t>
            </a:r>
            <a:r>
              <a:rPr lang="en-US" sz="1400" i="1" dirty="0" smtClean="0">
                <a:latin typeface="Verdana" pitchFamily="34" charset="0"/>
                <a:ea typeface="Verdana" pitchFamily="34" charset="0"/>
                <a:cs typeface="Verdana" pitchFamily="34" charset="0"/>
              </a:rPr>
              <a:t>and can not be distributed without his explicit permission.</a:t>
            </a:r>
            <a:endParaRPr lang="en-GB" sz="1400" i="1" dirty="0">
              <a:latin typeface="Verdana" pitchFamily="34" charset="0"/>
              <a:ea typeface="Verdana" pitchFamily="34" charset="0"/>
              <a:cs typeface="Verdana" pitchFamily="34" charset="0"/>
            </a:endParaRPr>
          </a:p>
        </p:txBody>
      </p:sp>
      <p:sp>
        <p:nvSpPr>
          <p:cNvPr id="8" name="Title 7"/>
          <p:cNvSpPr txBox="1">
            <a:spLocks/>
          </p:cNvSpPr>
          <p:nvPr/>
        </p:nvSpPr>
        <p:spPr>
          <a:xfrm>
            <a:off x="2057400" y="607400"/>
            <a:ext cx="5757767" cy="985053"/>
          </a:xfrm>
          <a:prstGeom prst="rect">
            <a:avLst/>
          </a:prstGeom>
        </p:spPr>
        <p:txBody>
          <a:bodyPr/>
          <a:lstStyle>
            <a:lvl1pPr algn="r" rtl="0" fontAlgn="base">
              <a:spcBef>
                <a:spcPct val="0"/>
              </a:spcBef>
              <a:spcAft>
                <a:spcPct val="0"/>
              </a:spcAft>
              <a:defRPr sz="1000" b="1">
                <a:solidFill>
                  <a:schemeClr val="bg1"/>
                </a:solidFill>
                <a:latin typeface="+mj-lt"/>
                <a:ea typeface="+mj-ea"/>
                <a:cs typeface="+mj-cs"/>
              </a:defRPr>
            </a:lvl1pPr>
            <a:lvl2pPr algn="r" rtl="0" fontAlgn="base">
              <a:spcBef>
                <a:spcPct val="0"/>
              </a:spcBef>
              <a:spcAft>
                <a:spcPct val="0"/>
              </a:spcAft>
              <a:defRPr sz="1000" b="1">
                <a:solidFill>
                  <a:srgbClr val="000066"/>
                </a:solidFill>
                <a:latin typeface="Arial" charset="0"/>
                <a:cs typeface="Arial" charset="0"/>
              </a:defRPr>
            </a:lvl2pPr>
            <a:lvl3pPr algn="r" rtl="0" fontAlgn="base">
              <a:spcBef>
                <a:spcPct val="0"/>
              </a:spcBef>
              <a:spcAft>
                <a:spcPct val="0"/>
              </a:spcAft>
              <a:defRPr sz="1000" b="1">
                <a:solidFill>
                  <a:srgbClr val="000066"/>
                </a:solidFill>
                <a:latin typeface="Arial" charset="0"/>
                <a:cs typeface="Arial" charset="0"/>
              </a:defRPr>
            </a:lvl3pPr>
            <a:lvl4pPr algn="r" rtl="0" fontAlgn="base">
              <a:spcBef>
                <a:spcPct val="0"/>
              </a:spcBef>
              <a:spcAft>
                <a:spcPct val="0"/>
              </a:spcAft>
              <a:defRPr sz="1000" b="1">
                <a:solidFill>
                  <a:srgbClr val="000066"/>
                </a:solidFill>
                <a:latin typeface="Arial" charset="0"/>
                <a:cs typeface="Arial" charset="0"/>
              </a:defRPr>
            </a:lvl4pPr>
            <a:lvl5pPr algn="r" rtl="0" fontAlgn="base">
              <a:spcBef>
                <a:spcPct val="0"/>
              </a:spcBef>
              <a:spcAft>
                <a:spcPct val="0"/>
              </a:spcAft>
              <a:defRPr sz="1000" b="1">
                <a:solidFill>
                  <a:srgbClr val="000066"/>
                </a:solidFill>
                <a:latin typeface="Arial" charset="0"/>
                <a:cs typeface="Arial" charset="0"/>
              </a:defRPr>
            </a:lvl5pPr>
            <a:lvl6pPr marL="457200" algn="r" rtl="0" fontAlgn="base">
              <a:spcBef>
                <a:spcPct val="0"/>
              </a:spcBef>
              <a:spcAft>
                <a:spcPct val="0"/>
              </a:spcAft>
              <a:defRPr sz="1000" b="1">
                <a:solidFill>
                  <a:srgbClr val="000066"/>
                </a:solidFill>
                <a:latin typeface="Arial" charset="0"/>
                <a:cs typeface="Arial" charset="0"/>
              </a:defRPr>
            </a:lvl6pPr>
            <a:lvl7pPr marL="914400" algn="r" rtl="0" fontAlgn="base">
              <a:spcBef>
                <a:spcPct val="0"/>
              </a:spcBef>
              <a:spcAft>
                <a:spcPct val="0"/>
              </a:spcAft>
              <a:defRPr sz="1000" b="1">
                <a:solidFill>
                  <a:srgbClr val="000066"/>
                </a:solidFill>
                <a:latin typeface="Arial" charset="0"/>
                <a:cs typeface="Arial" charset="0"/>
              </a:defRPr>
            </a:lvl7pPr>
            <a:lvl8pPr marL="1371600" algn="r" rtl="0" fontAlgn="base">
              <a:spcBef>
                <a:spcPct val="0"/>
              </a:spcBef>
              <a:spcAft>
                <a:spcPct val="0"/>
              </a:spcAft>
              <a:defRPr sz="1000" b="1">
                <a:solidFill>
                  <a:srgbClr val="000066"/>
                </a:solidFill>
                <a:latin typeface="Arial" charset="0"/>
                <a:cs typeface="Arial" charset="0"/>
              </a:defRPr>
            </a:lvl8pPr>
            <a:lvl9pPr marL="1828800" algn="r" rtl="0" fontAlgn="base">
              <a:spcBef>
                <a:spcPct val="0"/>
              </a:spcBef>
              <a:spcAft>
                <a:spcPct val="0"/>
              </a:spcAft>
              <a:defRPr sz="1000" b="1">
                <a:solidFill>
                  <a:srgbClr val="000066"/>
                </a:solidFill>
                <a:latin typeface="Arial" charset="0"/>
                <a:cs typeface="Arial" charset="0"/>
              </a:defRPr>
            </a:lvl9pPr>
          </a:lstStyle>
          <a:p>
            <a:pPr algn="ctr"/>
            <a:r>
              <a:rPr lang="en-GB" sz="6000" dirty="0" smtClean="0">
                <a:latin typeface="Arial (Headings)"/>
              </a:rPr>
              <a:t>Thank you</a:t>
            </a:r>
            <a:endParaRPr lang="en-GB" sz="6000" dirty="0">
              <a:latin typeface="Arial (Headings)"/>
            </a:endParaRPr>
          </a:p>
        </p:txBody>
      </p:sp>
      <p:sp>
        <p:nvSpPr>
          <p:cNvPr id="9" name="Rectangle 8"/>
          <p:cNvSpPr/>
          <p:nvPr/>
        </p:nvSpPr>
        <p:spPr>
          <a:xfrm>
            <a:off x="152400" y="1676400"/>
            <a:ext cx="8763000" cy="3817747"/>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Slide Number Placeholder 10"/>
          <p:cNvSpPr>
            <a:spLocks noGrp="1"/>
          </p:cNvSpPr>
          <p:nvPr>
            <p:ph type="sldNum" sz="quarter" idx="12"/>
          </p:nvPr>
        </p:nvSpPr>
        <p:spPr/>
        <p:txBody>
          <a:bodyPr/>
          <a:lstStyle/>
          <a:p>
            <a:fld id="{45A334C7-B19B-4994-A2CE-36E3BE5ECDD9}" type="slidenum">
              <a:rPr lang="en-GB" smtClean="0"/>
              <a:t>34</a:t>
            </a:fld>
            <a:endParaRPr lang="en-GB"/>
          </a:p>
        </p:txBody>
      </p:sp>
    </p:spTree>
    <p:extLst>
      <p:ext uri="{BB962C8B-B14F-4D97-AF65-F5344CB8AC3E}">
        <p14:creationId xmlns:p14="http://schemas.microsoft.com/office/powerpoint/2010/main" val="20421832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Housing Finance Challenges</a:t>
            </a:r>
            <a:endParaRPr lang="en-GB" dirty="0"/>
          </a:p>
        </p:txBody>
      </p:sp>
      <p:sp>
        <p:nvSpPr>
          <p:cNvPr id="3" name="Content Placeholder 2"/>
          <p:cNvSpPr>
            <a:spLocks noGrp="1"/>
          </p:cNvSpPr>
          <p:nvPr>
            <p:ph idx="1"/>
          </p:nvPr>
        </p:nvSpPr>
        <p:spPr/>
        <p:txBody>
          <a:bodyPr/>
          <a:lstStyle/>
          <a:p>
            <a:r>
              <a:rPr lang="en-US" dirty="0" smtClean="0"/>
              <a:t>As most of housing shortage is in low income segment, poor need empowerment through housing finance</a:t>
            </a:r>
          </a:p>
          <a:p>
            <a:r>
              <a:rPr lang="en-US" dirty="0" smtClean="0"/>
              <a:t>Institutional Housing Finance is either non-existent or in infancy stages in most of the Muslim World (Afghanistan and some African Countries)</a:t>
            </a:r>
          </a:p>
          <a:p>
            <a:r>
              <a:rPr lang="en-US" dirty="0" smtClean="0"/>
              <a:t>Slightly advanced in some others (Malaysia, Turkey, Egypt, Morocco, Indonesia, Pakistan and Saudi Arabia)</a:t>
            </a:r>
          </a:p>
          <a:p>
            <a:r>
              <a:rPr lang="en-US" dirty="0" smtClean="0"/>
              <a:t>Regulatory Framework is also quite similar</a:t>
            </a:r>
          </a:p>
          <a:p>
            <a:r>
              <a:rPr lang="en-US" dirty="0" smtClean="0"/>
              <a:t>Additional challenges include:</a:t>
            </a:r>
          </a:p>
          <a:p>
            <a:pPr lvl="1"/>
            <a:r>
              <a:rPr lang="en-US" dirty="0" smtClean="0"/>
              <a:t>Role and responsibilities of Specialized Housing Finance Institutions (HFIs) and Commercial Banks (CBs)</a:t>
            </a:r>
          </a:p>
          <a:p>
            <a:pPr lvl="1"/>
            <a:r>
              <a:rPr lang="en-US" dirty="0" smtClean="0"/>
              <a:t>Long Term Liquidity Facility Institutions and Instruments</a:t>
            </a:r>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4</a:t>
            </a:fld>
            <a:endParaRPr lang="en-US" dirty="0"/>
          </a:p>
        </p:txBody>
      </p:sp>
    </p:spTree>
    <p:extLst>
      <p:ext uri="{BB962C8B-B14F-4D97-AF65-F5344CB8AC3E}">
        <p14:creationId xmlns:p14="http://schemas.microsoft.com/office/powerpoint/2010/main" val="26453908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Asian Snapshot</a:t>
            </a:r>
            <a:endParaRPr lang="en-GB" dirty="0"/>
          </a:p>
        </p:txBody>
      </p:sp>
      <p:sp>
        <p:nvSpPr>
          <p:cNvPr id="3" name="Content Placeholder 2"/>
          <p:cNvSpPr>
            <a:spLocks noGrp="1"/>
          </p:cNvSpPr>
          <p:nvPr>
            <p:ph idx="1"/>
          </p:nvPr>
        </p:nvSpPr>
        <p:spPr/>
        <p:txBody>
          <a:bodyPr/>
          <a:lstStyle/>
          <a:p>
            <a:r>
              <a:rPr lang="en-US" dirty="0" smtClean="0"/>
              <a:t>Asia-Pacific represents: </a:t>
            </a:r>
          </a:p>
          <a:p>
            <a:pPr lvl="1"/>
            <a:r>
              <a:rPr lang="en-US" dirty="0" smtClean="0"/>
              <a:t>1/4</a:t>
            </a:r>
            <a:r>
              <a:rPr lang="en-US" baseline="30000" dirty="0" smtClean="0"/>
              <a:t>th</a:t>
            </a:r>
            <a:r>
              <a:rPr lang="en-US" dirty="0" smtClean="0"/>
              <a:t> of the Worlds population, and</a:t>
            </a:r>
          </a:p>
          <a:p>
            <a:pPr lvl="1"/>
            <a:r>
              <a:rPr lang="en-US" dirty="0" smtClean="0"/>
              <a:t>Nearly ½ of the Worlds Poor</a:t>
            </a:r>
          </a:p>
          <a:p>
            <a:r>
              <a:rPr lang="en-US" dirty="0" smtClean="0"/>
              <a:t>Housing is an essential part of political </a:t>
            </a:r>
            <a:r>
              <a:rPr lang="en-US" dirty="0" err="1" smtClean="0"/>
              <a:t>sloganizm</a:t>
            </a:r>
            <a:endParaRPr lang="en-US" dirty="0"/>
          </a:p>
          <a:p>
            <a:pPr lvl="1"/>
            <a:r>
              <a:rPr lang="en-US" dirty="0" smtClean="0"/>
              <a:t>“Housing for all”; </a:t>
            </a:r>
          </a:p>
          <a:p>
            <a:pPr lvl="1"/>
            <a:r>
              <a:rPr lang="en-US" dirty="0" smtClean="0"/>
              <a:t>“Slum Free Cities”</a:t>
            </a:r>
          </a:p>
          <a:p>
            <a:pPr lvl="1"/>
            <a:r>
              <a:rPr lang="en-US" dirty="0" smtClean="0"/>
              <a:t>“</a:t>
            </a:r>
            <a:r>
              <a:rPr lang="en-US" dirty="0" err="1" smtClean="0"/>
              <a:t>Maang</a:t>
            </a:r>
            <a:r>
              <a:rPr lang="en-US" dirty="0" smtClean="0"/>
              <a:t> </a:t>
            </a:r>
            <a:r>
              <a:rPr lang="en-US" dirty="0" err="1" smtClean="0"/>
              <a:t>Raha</a:t>
            </a:r>
            <a:r>
              <a:rPr lang="en-US" dirty="0" smtClean="0"/>
              <a:t> </a:t>
            </a:r>
            <a:r>
              <a:rPr lang="en-US" dirty="0" err="1" smtClean="0"/>
              <a:t>hai</a:t>
            </a:r>
            <a:r>
              <a:rPr lang="en-US" dirty="0" smtClean="0"/>
              <a:t> </a:t>
            </a:r>
            <a:r>
              <a:rPr lang="en-US" dirty="0" err="1" smtClean="0"/>
              <a:t>har</a:t>
            </a:r>
            <a:r>
              <a:rPr lang="en-US" dirty="0" smtClean="0"/>
              <a:t> </a:t>
            </a:r>
            <a:r>
              <a:rPr lang="en-US" dirty="0" err="1" smtClean="0"/>
              <a:t>Insaan</a:t>
            </a:r>
            <a:r>
              <a:rPr lang="en-US" dirty="0" smtClean="0"/>
              <a:t>-Roti, </a:t>
            </a:r>
            <a:r>
              <a:rPr lang="en-US" dirty="0" err="1" smtClean="0"/>
              <a:t>Kapra</a:t>
            </a:r>
            <a:r>
              <a:rPr lang="en-US" dirty="0" smtClean="0"/>
              <a:t>, </a:t>
            </a:r>
            <a:r>
              <a:rPr lang="en-US" dirty="0" err="1" smtClean="0"/>
              <a:t>aur</a:t>
            </a:r>
            <a:r>
              <a:rPr lang="en-US" dirty="0" smtClean="0"/>
              <a:t> </a:t>
            </a:r>
            <a:r>
              <a:rPr lang="en-US" dirty="0" err="1" smtClean="0"/>
              <a:t>Makan</a:t>
            </a:r>
            <a:r>
              <a:rPr lang="en-US" dirty="0" smtClean="0"/>
              <a:t>” (Every human demands food, clothing and shelter); etc.</a:t>
            </a:r>
          </a:p>
          <a:p>
            <a:r>
              <a:rPr lang="en-US" dirty="0" smtClean="0"/>
              <a:t>In some countries there is SOME delivery but in most there is NONE</a:t>
            </a:r>
          </a:p>
          <a:p>
            <a:r>
              <a:rPr lang="en-US" dirty="0" smtClean="0"/>
              <a:t>Each country in the region has its own geo-socio- economic parameters and all face a common issue of “shelter less poor” </a:t>
            </a:r>
          </a:p>
          <a:p>
            <a:pPr lvl="1"/>
            <a:r>
              <a:rPr lang="en-US" dirty="0" smtClean="0"/>
              <a:t>Regional successful models would be need for sharing experience and knowledge</a:t>
            </a:r>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5</a:t>
            </a:fld>
            <a:endParaRPr lang="en-US" dirty="0"/>
          </a:p>
        </p:txBody>
      </p:sp>
    </p:spTree>
    <p:extLst>
      <p:ext uri="{BB962C8B-B14F-4D97-AF65-F5344CB8AC3E}">
        <p14:creationId xmlns:p14="http://schemas.microsoft.com/office/powerpoint/2010/main" val="16828612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Regulatory Regimes –</a:t>
            </a:r>
            <a:br>
              <a:rPr lang="en-US" dirty="0" smtClean="0"/>
            </a:br>
            <a:r>
              <a:rPr lang="en-US" dirty="0" smtClean="0"/>
              <a:t>Much more needs to be done</a:t>
            </a:r>
            <a:endParaRPr lang="en-GB" dirty="0"/>
          </a:p>
        </p:txBody>
      </p:sp>
      <p:sp>
        <p:nvSpPr>
          <p:cNvPr id="3" name="Content Placeholder 2"/>
          <p:cNvSpPr>
            <a:spLocks noGrp="1"/>
          </p:cNvSpPr>
          <p:nvPr>
            <p:ph idx="1"/>
          </p:nvPr>
        </p:nvSpPr>
        <p:spPr/>
        <p:txBody>
          <a:bodyPr/>
          <a:lstStyle/>
          <a:p>
            <a:r>
              <a:rPr lang="en-US" dirty="0" smtClean="0"/>
              <a:t>Central Banks as regulators with limited focus on housing</a:t>
            </a:r>
          </a:p>
          <a:p>
            <a:r>
              <a:rPr lang="en-US" dirty="0" smtClean="0"/>
              <a:t>Need to strengthen regulatory regimes with development and implementation of: </a:t>
            </a:r>
          </a:p>
          <a:p>
            <a:pPr lvl="1"/>
            <a:r>
              <a:rPr lang="en-US" dirty="0" smtClean="0"/>
              <a:t>Prudential Regulations; </a:t>
            </a:r>
          </a:p>
          <a:p>
            <a:pPr lvl="1"/>
            <a:r>
              <a:rPr lang="en-US" dirty="0" smtClean="0"/>
              <a:t>Mortgage Guidelines; </a:t>
            </a:r>
          </a:p>
          <a:p>
            <a:pPr lvl="1"/>
            <a:r>
              <a:rPr lang="en-US" dirty="0" smtClean="0"/>
              <a:t>Developer Finance Framework etc.</a:t>
            </a:r>
          </a:p>
          <a:p>
            <a:r>
              <a:rPr lang="en-US" dirty="0" smtClean="0"/>
              <a:t>Mortgage Law/Foreclosure Law with a focus on Sharia-Compatible Housing Finance</a:t>
            </a:r>
          </a:p>
          <a:p>
            <a:r>
              <a:rPr lang="en-US" dirty="0" smtClean="0"/>
              <a:t>Housing Finance Regulatory Framework for developers and construction industry with a focus on Low-Cost Housing</a:t>
            </a:r>
          </a:p>
          <a:p>
            <a:r>
              <a:rPr lang="en-US" dirty="0" smtClean="0"/>
              <a:t>Fiscal Regimes with a focus on Low Income Housing (“LIH”)</a:t>
            </a:r>
          </a:p>
          <a:p>
            <a:r>
              <a:rPr lang="en-US" dirty="0" smtClean="0"/>
              <a:t>Country specific definition of Affordability in term of Cost of house and area</a:t>
            </a:r>
          </a:p>
          <a:p>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6</a:t>
            </a:fld>
            <a:endParaRPr lang="en-US" dirty="0"/>
          </a:p>
        </p:txBody>
      </p:sp>
    </p:spTree>
    <p:extLst>
      <p:ext uri="{BB962C8B-B14F-4D97-AF65-F5344CB8AC3E}">
        <p14:creationId xmlns:p14="http://schemas.microsoft.com/office/powerpoint/2010/main" val="4802686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Sharia-Compatible Housing Finance</a:t>
            </a:r>
            <a:endParaRPr lang="en-GB" dirty="0"/>
          </a:p>
        </p:txBody>
      </p:sp>
      <p:sp>
        <p:nvSpPr>
          <p:cNvPr id="3" name="Content Placeholder 2"/>
          <p:cNvSpPr>
            <a:spLocks noGrp="1"/>
          </p:cNvSpPr>
          <p:nvPr>
            <p:ph idx="1"/>
          </p:nvPr>
        </p:nvSpPr>
        <p:spPr/>
        <p:txBody>
          <a:bodyPr/>
          <a:lstStyle/>
          <a:p>
            <a:r>
              <a:rPr lang="en-US" dirty="0" smtClean="0"/>
              <a:t>An issue of faith e.g. Afghanistan with nearly 100% Muslim Population</a:t>
            </a:r>
          </a:p>
          <a:p>
            <a:r>
              <a:rPr lang="en-US" dirty="0" smtClean="0"/>
              <a:t>Also an issue of Financial Inclusion. Even if conventional finance is available, Faith-Based clients do not </a:t>
            </a:r>
            <a:r>
              <a:rPr lang="en-US" dirty="0" err="1" smtClean="0"/>
              <a:t>availit</a:t>
            </a:r>
            <a:endParaRPr lang="en-US" dirty="0" smtClean="0"/>
          </a:p>
          <a:p>
            <a:r>
              <a:rPr lang="en-US" dirty="0" smtClean="0"/>
              <a:t>Standardization and Diversification of RE/Housing Products on Asset Side and Liability Side </a:t>
            </a:r>
          </a:p>
          <a:p>
            <a:r>
              <a:rPr lang="en-US" dirty="0" smtClean="0"/>
              <a:t>Islamic REITS and MBS Products</a:t>
            </a:r>
          </a:p>
          <a:p>
            <a:r>
              <a:rPr lang="en-US" dirty="0" smtClean="0"/>
              <a:t>Role of Islamic Banks and Islamic Windows of Conventional Banks</a:t>
            </a:r>
          </a:p>
          <a:p>
            <a:r>
              <a:rPr lang="en-US" dirty="0" smtClean="0"/>
              <a:t>Need for Research and Development Center</a:t>
            </a:r>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7</a:t>
            </a:fld>
            <a:endParaRPr lang="en-US" dirty="0"/>
          </a:p>
        </p:txBody>
      </p:sp>
    </p:spTree>
    <p:extLst>
      <p:ext uri="{BB962C8B-B14F-4D97-AF65-F5344CB8AC3E}">
        <p14:creationId xmlns:p14="http://schemas.microsoft.com/office/powerpoint/2010/main" val="2766410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Housing Information System –</a:t>
            </a:r>
            <a:br>
              <a:rPr lang="en-US" dirty="0" smtClean="0"/>
            </a:br>
            <a:r>
              <a:rPr lang="en-US" dirty="0" smtClean="0"/>
              <a:t>Housing Observatory</a:t>
            </a:r>
            <a:endParaRPr lang="en-GB" dirty="0"/>
          </a:p>
        </p:txBody>
      </p:sp>
      <p:sp>
        <p:nvSpPr>
          <p:cNvPr id="3" name="Content Placeholder 2"/>
          <p:cNvSpPr>
            <a:spLocks noGrp="1"/>
          </p:cNvSpPr>
          <p:nvPr>
            <p:ph idx="1"/>
          </p:nvPr>
        </p:nvSpPr>
        <p:spPr/>
        <p:txBody>
          <a:bodyPr/>
          <a:lstStyle/>
          <a:p>
            <a:r>
              <a:rPr lang="en-US" dirty="0" smtClean="0"/>
              <a:t>No Muslim country has any Housing Observatory or Housing Information System-HIS (exception Egypt) </a:t>
            </a:r>
          </a:p>
          <a:p>
            <a:r>
              <a:rPr lang="en-US" dirty="0" smtClean="0"/>
              <a:t>To address the challenge of Pro-Poor LIH detailed data on Income Segments, Affordability in terms of Finance and Supply are needed</a:t>
            </a:r>
          </a:p>
          <a:p>
            <a:r>
              <a:rPr lang="en-US" dirty="0" smtClean="0"/>
              <a:t>Central Banks need to play a pro-active role in compilation of Data on Housing Finance, Income and Affordability</a:t>
            </a:r>
          </a:p>
          <a:p>
            <a:pPr lvl="1"/>
            <a:r>
              <a:rPr lang="en-US" dirty="0" smtClean="0"/>
              <a:t>Such data should cover Geographical and Income segments</a:t>
            </a:r>
          </a:p>
          <a:p>
            <a:r>
              <a:rPr lang="en-US" dirty="0" smtClean="0"/>
              <a:t>Developers and Governments ( e.g. Housing Ministry) need to compile data on Housing Supply </a:t>
            </a:r>
          </a:p>
          <a:p>
            <a:r>
              <a:rPr lang="en-US" dirty="0" smtClean="0"/>
              <a:t>An increased role of Developers Associations, Mortgage bankers Associations, and bodies of other Stakeholders</a:t>
            </a:r>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8</a:t>
            </a:fld>
            <a:endParaRPr lang="en-US" dirty="0"/>
          </a:p>
        </p:txBody>
      </p:sp>
    </p:spTree>
    <p:extLst>
      <p:ext uri="{BB962C8B-B14F-4D97-AF65-F5344CB8AC3E}">
        <p14:creationId xmlns:p14="http://schemas.microsoft.com/office/powerpoint/2010/main" val="14079369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solidFill>
                  <a:schemeClr val="bg1"/>
                </a:solidFill>
              </a:rPr>
              <a:t>The Asian Scenario</a:t>
            </a:r>
            <a:endParaRPr lang="en-GB" dirty="0"/>
          </a:p>
        </p:txBody>
      </p:sp>
    </p:spTree>
    <p:extLst>
      <p:ext uri="{BB962C8B-B14F-4D97-AF65-F5344CB8AC3E}">
        <p14:creationId xmlns:p14="http://schemas.microsoft.com/office/powerpoint/2010/main" val="25468497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304</TotalTime>
  <Words>2648</Words>
  <Application>Microsoft Office PowerPoint</Application>
  <PresentationFormat>On-screen Show (4:3)</PresentationFormat>
  <Paragraphs>365</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Affordable Housing and Housing Finance – Issues and solutions</vt:lpstr>
      <vt:lpstr>Housing is a ‘Numbers’ game – The Muslim World is no exception!</vt:lpstr>
      <vt:lpstr>Housing Supply Challenge – Figures speak for themselves</vt:lpstr>
      <vt:lpstr>Housing Finance Challenges</vt:lpstr>
      <vt:lpstr>An Asian Snapshot</vt:lpstr>
      <vt:lpstr>Regulatory Regimes – Much more needs to be done</vt:lpstr>
      <vt:lpstr>Sharia-Compatible Housing Finance</vt:lpstr>
      <vt:lpstr>Housing Information System – Housing Observatory</vt:lpstr>
      <vt:lpstr>The Asian Scenario</vt:lpstr>
      <vt:lpstr>Housing Challenges in Asia-Pacific region</vt:lpstr>
      <vt:lpstr>Population explosion in Asian Cities</vt:lpstr>
      <vt:lpstr>Slums Prevalence in Asia</vt:lpstr>
      <vt:lpstr>Where the Urban Poor Live</vt:lpstr>
      <vt:lpstr>Urban Realities – A glimpse into reality</vt:lpstr>
      <vt:lpstr>Role of the Developer Industry and the Construction Industry </vt:lpstr>
      <vt:lpstr>Major players in the Construction sectors</vt:lpstr>
      <vt:lpstr>Construction sectors covers the following</vt:lpstr>
      <vt:lpstr>Contribution to Construction Material Industries (CMIs)</vt:lpstr>
      <vt:lpstr>Construction industry and challenges of low cost housing</vt:lpstr>
      <vt:lpstr>Urbanization Challenges</vt:lpstr>
      <vt:lpstr>Urbanization Explosion</vt:lpstr>
      <vt:lpstr>Housing Micro-Finance (“HMF”)</vt:lpstr>
      <vt:lpstr>HMF Institutional Framework</vt:lpstr>
      <vt:lpstr>Institutional Framework for  Housing at Government Level </vt:lpstr>
      <vt:lpstr> Just Two Examples </vt:lpstr>
      <vt:lpstr>Pakistan: Some statistics</vt:lpstr>
      <vt:lpstr>Housing Continuum in Pakistan</vt:lpstr>
      <vt:lpstr>Afghanistan</vt:lpstr>
      <vt:lpstr>A few recommendations</vt:lpstr>
      <vt:lpstr>A few recommendations (cont.)</vt:lpstr>
      <vt:lpstr>A need to share common wisdom and experience</vt:lpstr>
      <vt:lpstr>Issues we know – Answers we need</vt:lpstr>
      <vt:lpstr>Potential Roles for IDB Set up an exclusive function for Housing</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Affordable Housing and Housing Finance</dc:title>
  <dc:creator>Ghazanfar Shah</dc:creator>
  <cp:lastModifiedBy>Zaigham</cp:lastModifiedBy>
  <cp:revision>25</cp:revision>
  <dcterms:created xsi:type="dcterms:W3CDTF">2012-09-13T07:55:26Z</dcterms:created>
  <dcterms:modified xsi:type="dcterms:W3CDTF">2012-09-13T23:48:27Z</dcterms:modified>
</cp:coreProperties>
</file>