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4038" r:id="rId2"/>
  </p:sldMasterIdLst>
  <p:notesMasterIdLst>
    <p:notesMasterId r:id="rId26"/>
  </p:notesMasterIdLst>
  <p:sldIdLst>
    <p:sldId id="256" r:id="rId3"/>
    <p:sldId id="313" r:id="rId4"/>
    <p:sldId id="268" r:id="rId5"/>
    <p:sldId id="352" r:id="rId6"/>
    <p:sldId id="354" r:id="rId7"/>
    <p:sldId id="356" r:id="rId8"/>
    <p:sldId id="337" r:id="rId9"/>
    <p:sldId id="324" r:id="rId10"/>
    <p:sldId id="321" r:id="rId11"/>
    <p:sldId id="326" r:id="rId12"/>
    <p:sldId id="272" r:id="rId13"/>
    <p:sldId id="277" r:id="rId14"/>
    <p:sldId id="335" r:id="rId15"/>
    <p:sldId id="339" r:id="rId16"/>
    <p:sldId id="332" r:id="rId17"/>
    <p:sldId id="341" r:id="rId18"/>
    <p:sldId id="346" r:id="rId19"/>
    <p:sldId id="347" r:id="rId20"/>
    <p:sldId id="348" r:id="rId21"/>
    <p:sldId id="349" r:id="rId22"/>
    <p:sldId id="285" r:id="rId23"/>
    <p:sldId id="288" r:id="rId24"/>
    <p:sldId id="33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976EE-AE4C-4496-80DB-CBC03ED6F6E0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10B7-EA6B-454D-B700-EE05B64D9E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497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7EF31-D49B-4764-B83B-7FC7DAFE350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446728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EEAB-3590-416D-B81C-BBC319D91B7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292591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7063D-7F28-4942-8096-4A1D5580E98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568948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23615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74089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347577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954302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63819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186124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535029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41497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1432D-B0B1-4F75-9DD9-AB499C36436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81492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980960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51543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962244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545762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8223102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732984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970987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443855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914354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27983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DF53A-D829-4DE5-B446-A4C3459C903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963981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307228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529811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19769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3276094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54883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10017059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8653890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9162889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20938575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12429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163E6-0996-4933-B8D0-1CCCC8117E8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3228746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42383985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612774"/>
            <a:ext cx="8001000" cy="44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="" xmlns:p14="http://schemas.microsoft.com/office/powerpoint/2010/main" val="3935853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7EF31-D49B-4764-B83B-7FC7DAFE3501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1432D-B0B1-4F75-9DD9-AB499C364361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DF53A-D829-4DE5-B446-A4C3459C903C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163E6-0996-4933-B8D0-1CCCC8117E86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C0B5-5943-4E39-9D9A-8FDE15BB2EF6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7A5DE-42E5-44CF-9876-2085DCAC6FF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E7EB4-650C-47A8-9081-13C541D67033}" type="slidenum">
              <a:rPr lang="ro-RO" smtClean="0"/>
              <a:pPr>
                <a:defRPr/>
              </a:pPr>
              <a:t>‹#›</a:t>
            </a:fld>
            <a:endParaRPr lang="ro-RO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DE594-9C28-44CF-9376-AC817F4FC781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6C0B5-5943-4E39-9D9A-8FDE15BB2EF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715772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36D8563-0A40-45BF-9347-51E1A732B140}" type="slidenum">
              <a:rPr lang="ro-RO" smtClean="0"/>
              <a:pPr>
                <a:defRPr/>
              </a:pPr>
              <a:t>‹#›</a:t>
            </a:fld>
            <a:endParaRPr lang="ro-R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EEEAB-3590-416D-B81C-BBC319D91B79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7063D-7F28-4942-8096-4A1D5580E98B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7A5DE-42E5-44CF-9876-2085DCAC6FF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30975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7EB4-650C-47A8-9081-13C541D67033}" type="slidenum">
              <a:rPr lang="ro-RO" smtClean="0"/>
              <a:pPr>
                <a:defRPr/>
              </a:pPr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086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DE594-9C28-44CF-9376-AC817F4FC78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72114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2400" y="761999"/>
            <a:ext cx="8839200" cy="39655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to paste Charts</a:t>
            </a:r>
            <a:endParaRPr lang="ro-RO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4800600"/>
            <a:ext cx="8839200" cy="13716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8563-0A40-45BF-9347-51E1A732B140}" type="slidenum">
              <a:rPr lang="ro-RO"/>
              <a:pPr>
                <a:defRPr/>
              </a:pPr>
              <a:t>‹#›</a:t>
            </a:fld>
            <a:endParaRPr lang="ro-RO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57200" y="0"/>
            <a:ext cx="82296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endParaRPr lang="ro-R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0365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4C2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o-RO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89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919194"/>
                </a:solidFill>
                <a:latin typeface="+mn-lt"/>
              </a:defRPr>
            </a:lvl1pPr>
          </a:lstStyle>
          <a:p>
            <a:pPr>
              <a:defRPr/>
            </a:pPr>
            <a:fld id="{83B40FF6-5787-9E4F-B99A-819C893DFBFF}" type="slidenum">
              <a:rPr lang="ro-RO"/>
              <a:pPr>
                <a:defRPr/>
              </a:pPr>
              <a:t>‹#›</a:t>
            </a:fld>
            <a:endParaRPr lang="ro-RO" dirty="0"/>
          </a:p>
        </p:txBody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ro-RO" dirty="0" smtClean="0"/>
          </a:p>
        </p:txBody>
      </p:sp>
      <p:pic>
        <p:nvPicPr>
          <p:cNvPr id="9" name="Picture 8" descr="SBI_logo_March_2011.jpg"/>
          <p:cNvPicPr>
            <a:picLocks noChangeAspect="1"/>
          </p:cNvPicPr>
          <p:nvPr userDrawn="1"/>
        </p:nvPicPr>
        <p:blipFill>
          <a:blip r:embed="rId4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24800" y="6046050"/>
            <a:ext cx="765186" cy="811950"/>
          </a:xfrm>
          <a:prstGeom prst="rect">
            <a:avLst/>
          </a:prstGeom>
        </p:spPr>
      </p:pic>
      <p:pic>
        <p:nvPicPr>
          <p:cNvPr id="110594" name="Picture 2" descr="http://www.shelterafrique.org/images/logo.jpg"/>
          <p:cNvPicPr>
            <a:picLocks noChangeAspect="1" noChangeArrowheads="1"/>
          </p:cNvPicPr>
          <p:nvPr userDrawn="1"/>
        </p:nvPicPr>
        <p:blipFill>
          <a:blip r:embed="rId44" cstate="print"/>
          <a:srcRect l="1481" r="65926" b="13726"/>
          <a:stretch>
            <a:fillRect/>
          </a:stretch>
        </p:blipFill>
        <p:spPr bwMode="auto">
          <a:xfrm>
            <a:off x="6858000" y="6172200"/>
            <a:ext cx="1066800" cy="53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8613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  <p:sldLayoutId id="2147483858" r:id="rId18"/>
    <p:sldLayoutId id="2147483859" r:id="rId19"/>
    <p:sldLayoutId id="2147483860" r:id="rId20"/>
    <p:sldLayoutId id="2147483861" r:id="rId21"/>
    <p:sldLayoutId id="2147483862" r:id="rId22"/>
    <p:sldLayoutId id="2147483863" r:id="rId23"/>
    <p:sldLayoutId id="2147483864" r:id="rId24"/>
    <p:sldLayoutId id="2147483865" r:id="rId25"/>
    <p:sldLayoutId id="2147483866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  <p:sldLayoutId id="2147483877" r:id="rId37"/>
    <p:sldLayoutId id="2147483878" r:id="rId38"/>
    <p:sldLayoutId id="2147483879" r:id="rId39"/>
    <p:sldLayoutId id="2147483880" r:id="rId40"/>
    <p:sldLayoutId id="2147483881" r:id="rId4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Wingdings" pitchFamily="2" charset="2"/>
        <a:buChar char="Ø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Wingdings" pitchFamily="2" charset="2"/>
        <a:buChar char="ü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3B40FF6-5787-9E4F-B99A-819C893DFBFF}" type="slidenum">
              <a:rPr lang="ro-RO" smtClean="0"/>
              <a:pPr>
                <a:defRPr/>
              </a:pPr>
              <a:t>‹#›</a:t>
            </a:fld>
            <a:endParaRPr lang="ro-RO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/imgres?q=slum+in+dhaka+city&amp;hl=en&amp;sa=X&amp;tbo=d&amp;biw=1093&amp;bih=520&amp;tbm=isch&amp;tbnid=P7ehIwxMroI9WM:&amp;imgrefurl=http://asadbinyousuf.wordpress.com/page/4/&amp;docid=GIhmyglIG6dtrM&amp;imgurl=http://asadbinyousuf.files.wordpress.com/2009/03/risky-life-of-slum-people-copy.jpg&amp;w=639&amp;h=480&amp;ei=fb2WUPKcH6b30gHMzIHIDQ&amp;zoom=1&amp;iact=hc&amp;vpx=651&amp;vpy=39&amp;dur=2188&amp;hovh=195&amp;hovw=259&amp;tx=113.800048828125&amp;ty=89&amp;sig=111012663894494912127&amp;page=1&amp;tbnh=145&amp;tbnw=195&amp;start=0&amp;ndsp=15&amp;ved=1t:429,r:3,s:0,i:83" TargetMode="External"/><Relationship Id="rId1" Type="http://schemas.openxmlformats.org/officeDocument/2006/relationships/slideLayout" Target="../slideLayouts/slideLayout43.xml"/><Relationship Id="rId6" Type="http://schemas.openxmlformats.org/officeDocument/2006/relationships/hyperlink" Target="http://www.google.com/imgres?q=slum+in+dhaka+city&amp;hl=en&amp;sa=X&amp;tbo=d&amp;biw=1093&amp;bih=520&amp;tbm=isch&amp;tbnid=FrSrCIlWfgJL6M:&amp;imgrefurl=http://birdflujourney.typepad.com/a_journey_through_the_wor/2007/07/pandemic-and-me.html&amp;docid=ix4yB2S5OZPlMM&amp;imgurl=http://birdflujourney.typepad.com/a_journey_through_the_wor/072607_0023_Pandemicand2.jpg&amp;w=654&amp;h=329&amp;ei=fb2WUPKcH6b30gHMzIHIDQ&amp;zoom=1&amp;iact=hc&amp;vpx=196&amp;vpy=119&amp;dur=219&amp;hovh=159&amp;hovw=317&amp;tx=142.4000244140625&amp;ty=97.80000305175781&amp;sig=111012663894494912127&amp;page=2&amp;tbnh=137&amp;tbnw=258&amp;start=15&amp;ndsp=16&amp;ved=1t:429,r:16,s:0,i:122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m/imgres?q=slum+in+dhaka+city&amp;hl=en&amp;sa=X&amp;tbo=d&amp;biw=1093&amp;bih=520&amp;tbm=isch&amp;tbnid=7F_SW4wvjgk9IM:&amp;imgrefurl=http://www.asiantrendsmonitoring.com/category/pro-poor-issues/page/2/&amp;docid=QwOIgZXnmtrFvM&amp;imgurl=http://www.asiantrendsmonitoring.com/wp-content/uploads/2012/02/DSCN6991_small.jpg&amp;w=2592&amp;h=1944&amp;ei=fb2WUPKcH6b30gHMzIHIDQ&amp;zoom=1&amp;iact=hc&amp;vpx=564&amp;vpy=211&amp;dur=1722&amp;hovh=194&amp;hovw=259&amp;tx=100&amp;ty=147.4000244140625&amp;sig=111012663894494912127&amp;page=1&amp;tbnh=148&amp;tbnw=216&amp;start=0&amp;ndsp=15&amp;ved=1t:429,r:13,s:0,i:11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2743200"/>
          </a:xfrm>
        </p:spPr>
        <p:txBody>
          <a:bodyPr>
            <a:normAutofit/>
          </a:bodyPr>
          <a:lstStyle/>
          <a:p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/>
              </a:rPr>
              <a:t>Housing Challenges and Role of Construction Industry: Asian Scenario </a:t>
            </a:r>
            <a:r>
              <a:rPr lang="en-US" sz="3600" b="1" i="0" dirty="0" smtClean="0">
                <a:solidFill>
                  <a:srgbClr val="000000"/>
                </a:solidFill>
                <a:effectLst/>
                <a:latin typeface="times new roman"/>
              </a:rPr>
              <a:t/>
            </a:r>
            <a:br>
              <a:rPr lang="en-US" sz="3600" b="1" i="0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en-US" sz="2400" b="1" dirty="0" smtClean="0">
                <a:solidFill>
                  <a:srgbClr val="000000"/>
                </a:solidFill>
                <a:latin typeface="times new roman"/>
              </a:rPr>
              <a:t>Presentation By:</a:t>
            </a:r>
            <a:br>
              <a:rPr lang="en-US" sz="24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en-US" sz="2400" b="1" dirty="0" smtClean="0">
                <a:solidFill>
                  <a:srgbClr val="FFFF00"/>
                </a:solidFill>
                <a:latin typeface="times new roman"/>
              </a:rPr>
              <a:t>Zaigham M.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/>
              </a:rPr>
              <a:t>Rizvi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0"/>
            <a:ext cx="7854696" cy="15720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Build Asia Conference on</a:t>
            </a:r>
          </a:p>
          <a:p>
            <a:r>
              <a:rPr lang="en-US" sz="2400" dirty="0" smtClean="0"/>
              <a:t>Construction Industry and Economy</a:t>
            </a:r>
          </a:p>
          <a:p>
            <a:r>
              <a:rPr lang="en-US" sz="2400" dirty="0" smtClean="0"/>
              <a:t>November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2013 Expo Center Karachi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62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Affordability Defined as per market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35480"/>
            <a:ext cx="8153400" cy="4389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Income Affordability 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When 35-40% of the disposable income could match the equated mortgage payments (EMIs) </a:t>
            </a:r>
          </a:p>
          <a:p>
            <a:r>
              <a:rPr lang="en-US" dirty="0" smtClean="0"/>
              <a:t>Loan to value (LTV) ratios used are 80:20 </a:t>
            </a:r>
          </a:p>
          <a:p>
            <a:r>
              <a:rPr lang="en-US" dirty="0" smtClean="0"/>
              <a:t>Loan Tenors are long term of 20-30 years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b="1" i="1" dirty="0" smtClean="0"/>
              <a:t>Cost Affordability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cost of the housing unit is equal to 60-70 times ( 5-6 years) of monthly income and EMI is determined for a long term loan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The above market norms are used for  low and lower-middle income segments of population and do not apply in case of Housing Microfinance (Bottom of Pyramid), where an entirely different business model is used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576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2788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Market Segmentation for Affordability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Housing Continuum covers:</a:t>
            </a:r>
          </a:p>
          <a:p>
            <a:pPr marL="0" indent="0">
              <a:buNone/>
            </a:pPr>
            <a:r>
              <a:rPr lang="en-US" b="1" i="1" dirty="0" smtClean="0"/>
              <a:t>Market Housing:</a:t>
            </a:r>
          </a:p>
          <a:p>
            <a:pPr marL="450850" indent="-273050"/>
            <a:r>
              <a:rPr lang="en-US" dirty="0"/>
              <a:t>R</a:t>
            </a:r>
            <a:r>
              <a:rPr lang="en-US" dirty="0" smtClean="0"/>
              <a:t>epresents High and Middle Income Market Segments</a:t>
            </a:r>
          </a:p>
          <a:p>
            <a:pPr marL="450850" lvl="0" indent="-273050"/>
            <a:r>
              <a:rPr lang="en-US" dirty="0" smtClean="0">
                <a:solidFill>
                  <a:prstClr val="black"/>
                </a:solidFill>
              </a:rPr>
              <a:t>Market Segment </a:t>
            </a:r>
            <a:r>
              <a:rPr lang="en-US" dirty="0">
                <a:solidFill>
                  <a:prstClr val="black"/>
                </a:solidFill>
              </a:rPr>
              <a:t>which is addressed by market forces on its own, without any need for state-intervention or </a:t>
            </a:r>
            <a:r>
              <a:rPr lang="en-US" dirty="0" smtClean="0">
                <a:solidFill>
                  <a:prstClr val="black"/>
                </a:solidFill>
              </a:rPr>
              <a:t>support</a:t>
            </a:r>
          </a:p>
          <a:p>
            <a:pPr marL="450850" lvl="0" indent="-273050"/>
            <a:r>
              <a:rPr lang="en-US" dirty="0" smtClean="0">
                <a:solidFill>
                  <a:prstClr val="black"/>
                </a:solidFill>
              </a:rPr>
              <a:t>Supply is there to meet the demand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i="1" dirty="0" smtClean="0"/>
              <a:t>Social Housing:</a:t>
            </a:r>
          </a:p>
          <a:p>
            <a:pPr marL="450850" indent="-273050"/>
            <a:r>
              <a:rPr lang="en-US" dirty="0" smtClean="0"/>
              <a:t>Represents Lower-Middle and Low Income Market </a:t>
            </a:r>
          </a:p>
          <a:p>
            <a:pPr marL="450850" indent="-273050"/>
            <a:r>
              <a:rPr lang="en-US" dirty="0" smtClean="0"/>
              <a:t>Market Segment which needs State-Intervention and support to facilitate affordable housing supply, alongside an enabling role for the Stake-holders</a:t>
            </a:r>
          </a:p>
          <a:p>
            <a:pPr marL="450850" indent="-273050"/>
            <a:r>
              <a:rPr lang="en-US" dirty="0" smtClean="0"/>
              <a:t>Bottom of Pyramid: They are candidates for Housing Microfinance and needs special delivery models and direct/indirect subsidies from the state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61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851648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of the Developer Industry and the Construction Industry</a:t>
            </a:r>
            <a:br>
              <a:rPr lang="en-US" dirty="0" smtClean="0"/>
            </a:b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03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5652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4"/>
                </a:solidFill>
              </a:rPr>
              <a:t>Players of Construction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1"/>
            <a:ext cx="7315200" cy="4190999"/>
          </a:xfrm>
        </p:spPr>
        <p:txBody>
          <a:bodyPr>
            <a:normAutofit/>
          </a:bodyPr>
          <a:lstStyle/>
          <a:p>
            <a:pPr marL="442913" indent="-396875"/>
            <a:r>
              <a:rPr lang="en-US" sz="2200" dirty="0" smtClean="0"/>
              <a:t>Developers/contractors</a:t>
            </a:r>
          </a:p>
          <a:p>
            <a:pPr marL="442913" indent="-396875"/>
            <a:r>
              <a:rPr lang="en-US" sz="2200" dirty="0" smtClean="0"/>
              <a:t>Designers</a:t>
            </a:r>
          </a:p>
          <a:p>
            <a:pPr marL="442913" indent="-396875"/>
            <a:r>
              <a:rPr lang="en-US" sz="2200" dirty="0" smtClean="0"/>
              <a:t>Construction material Industry (CMI)</a:t>
            </a:r>
          </a:p>
          <a:p>
            <a:pPr marL="442913" indent="-396875"/>
            <a:r>
              <a:rPr lang="en-US" sz="2200" dirty="0" smtClean="0"/>
              <a:t>Labor/employment</a:t>
            </a:r>
          </a:p>
          <a:p>
            <a:pPr marL="442913" indent="-396875"/>
            <a:r>
              <a:rPr lang="en-US" sz="2200" dirty="0" smtClean="0"/>
              <a:t>Financial Institutions/Banks</a:t>
            </a:r>
          </a:p>
          <a:p>
            <a:pPr marL="442913" indent="-396875"/>
            <a:r>
              <a:rPr lang="en-US" sz="2200" dirty="0" smtClean="0"/>
              <a:t>Capital Market (REITs, MBS, </a:t>
            </a:r>
            <a:r>
              <a:rPr lang="en-US" sz="2200" dirty="0" err="1" smtClean="0"/>
              <a:t>Sukuk</a:t>
            </a:r>
            <a:r>
              <a:rPr lang="en-US" sz="2200" dirty="0" smtClean="0"/>
              <a:t> etc.)</a:t>
            </a:r>
          </a:p>
          <a:p>
            <a:pPr marL="442913" indent="-396875"/>
            <a:r>
              <a:rPr lang="en-US" sz="2200" dirty="0" smtClean="0"/>
              <a:t>Regulatory agencies/Fiscal Authorities</a:t>
            </a:r>
          </a:p>
          <a:p>
            <a:pPr marL="442913" indent="-396875"/>
            <a:r>
              <a:rPr lang="en-US" sz="2200" dirty="0" smtClean="0"/>
              <a:t>Trade Associations</a:t>
            </a:r>
          </a:p>
          <a:p>
            <a:pPr marL="442913" indent="-396875"/>
            <a:r>
              <a:rPr lang="en-US" sz="2200" dirty="0" smtClean="0"/>
              <a:t>Above all, the Federal and Provincial Governments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60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Contribution to Construction Material Industries (CMIs)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15200" cy="4251960"/>
          </a:xfrm>
        </p:spPr>
        <p:txBody>
          <a:bodyPr>
            <a:normAutofit/>
          </a:bodyPr>
          <a:lstStyle/>
          <a:p>
            <a:pPr marL="442913" indent="-396875">
              <a:spcAft>
                <a:spcPts val="1200"/>
              </a:spcAft>
            </a:pPr>
            <a:r>
              <a:rPr lang="en-US" sz="2400" dirty="0" smtClean="0"/>
              <a:t>In developed world the real estate sector contributes to the growth and development of 71 CMIs. Contribution to GDP is 7-10%.</a:t>
            </a:r>
            <a:endParaRPr lang="en-US" sz="2400" dirty="0"/>
          </a:p>
          <a:p>
            <a:pPr marL="442913" indent="-396875">
              <a:spcAft>
                <a:spcPts val="1200"/>
              </a:spcAft>
            </a:pPr>
            <a:r>
              <a:rPr lang="en-US" sz="2400" dirty="0" smtClean="0"/>
              <a:t>In developing world, its contribution  spreads over about 42 CMIs. Contribution to GDP is 3-6%.</a:t>
            </a:r>
          </a:p>
          <a:p>
            <a:pPr marL="442913" indent="-396875">
              <a:spcAft>
                <a:spcPts val="1200"/>
              </a:spcAft>
            </a:pPr>
            <a:r>
              <a:rPr lang="en-US" sz="2400" dirty="0" smtClean="0"/>
              <a:t>The main industries are steel, cement, wood, electrical, ceramics etc.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0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sectors covers the following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Real Sector</a:t>
            </a:r>
            <a:r>
              <a:rPr lang="en-US" dirty="0" smtClean="0"/>
              <a:t>: Residential and Commercial</a:t>
            </a:r>
          </a:p>
          <a:p>
            <a:r>
              <a:rPr lang="en-US" dirty="0" smtClean="0"/>
              <a:t>Industrial and Infrastructure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In </a:t>
            </a:r>
            <a:r>
              <a:rPr lang="en-US" dirty="0">
                <a:solidFill>
                  <a:prstClr val="black"/>
                </a:solidFill>
              </a:rPr>
              <a:t>the developed world, the real estate sector contributes to the growth and development of 71 CMIs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Contribution to GDP is 7-10%.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In the developing world, its contribution  spreads over about 42 CMIs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Contribution to GDP is 3-6%.</a:t>
            </a:r>
          </a:p>
          <a:p>
            <a:pPr marL="0" lvl="0" indent="0">
              <a:buNone/>
            </a:pPr>
            <a:r>
              <a:rPr lang="en-US" b="1" i="1" dirty="0" smtClean="0">
                <a:solidFill>
                  <a:prstClr val="black"/>
                </a:solidFill>
              </a:rPr>
              <a:t>Low </a:t>
            </a:r>
            <a:r>
              <a:rPr lang="en-US" b="1" i="1" dirty="0">
                <a:solidFill>
                  <a:prstClr val="black"/>
                </a:solidFill>
              </a:rPr>
              <a:t>income housing</a:t>
            </a:r>
            <a:r>
              <a:rPr lang="en-US" dirty="0">
                <a:solidFill>
                  <a:prstClr val="black"/>
                </a:solidFill>
              </a:rPr>
              <a:t>: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Is a challenge to the developer industry; and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Needs to be addressed in a professional and commercially sustainable manner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59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Role of construction industries in select countries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221960"/>
          </a:xfrm>
        </p:spPr>
        <p:txBody>
          <a:bodyPr/>
          <a:lstStyle/>
          <a:p>
            <a:pPr marL="442913" indent="-396875"/>
            <a:r>
              <a:rPr lang="en-US" sz="2400" dirty="0" smtClean="0"/>
              <a:t>India</a:t>
            </a:r>
          </a:p>
          <a:p>
            <a:pPr marL="442913" indent="-396875"/>
            <a:r>
              <a:rPr lang="en-US" sz="2400" dirty="0" smtClean="0"/>
              <a:t>Thailand ?</a:t>
            </a:r>
            <a:endParaRPr lang="en-US" sz="2400" dirty="0" smtClean="0"/>
          </a:p>
          <a:p>
            <a:pPr marL="442913" indent="-396875"/>
            <a:r>
              <a:rPr lang="en-US" sz="2400" dirty="0" smtClean="0"/>
              <a:t>UK</a:t>
            </a:r>
          </a:p>
          <a:p>
            <a:pPr marL="442913" indent="-396875"/>
            <a:r>
              <a:rPr lang="en-US" sz="2400" dirty="0" smtClean="0"/>
              <a:t>China ?</a:t>
            </a:r>
            <a:endParaRPr lang="en-US" sz="2400" dirty="0" smtClean="0"/>
          </a:p>
          <a:p>
            <a:pPr marL="442913" indent="-396875"/>
            <a:r>
              <a:rPr lang="en-US" sz="2400" dirty="0" smtClean="0"/>
              <a:t>Pakistan ?</a:t>
            </a:r>
          </a:p>
          <a:p>
            <a:pPr marL="442913" indent="-396875"/>
            <a:endParaRPr lang="en-US" sz="2400" dirty="0" smtClean="0"/>
          </a:p>
          <a:p>
            <a:pPr marL="442913" indent="-396875"/>
            <a:r>
              <a:rPr lang="en-US" sz="2400" dirty="0" smtClean="0"/>
              <a:t>Need to cove these countries as well </a:t>
            </a:r>
            <a:endParaRPr lang="en-US" sz="2400" dirty="0" smtClean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0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15200" cy="7176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C</a:t>
            </a:r>
            <a:r>
              <a:rPr lang="en-US" b="1" dirty="0" smtClean="0">
                <a:solidFill>
                  <a:schemeClr val="accent3"/>
                </a:solidFill>
              </a:rPr>
              <a:t>onstruction Industry - INDIA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315200" cy="3539527"/>
          </a:xfrm>
        </p:spPr>
        <p:txBody>
          <a:bodyPr>
            <a:normAutofit lnSpcReduction="10000"/>
          </a:bodyPr>
          <a:lstStyle/>
          <a:p>
            <a:pPr marL="442913" indent="-396875"/>
            <a:r>
              <a:rPr lang="en-US" sz="2400" dirty="0" smtClean="0"/>
              <a:t>India is currently the second fastest growing economy in the world.</a:t>
            </a:r>
          </a:p>
          <a:p>
            <a:pPr marL="442913" indent="-396875"/>
            <a:r>
              <a:rPr lang="en-US" sz="2400" dirty="0" smtClean="0"/>
              <a:t>It is playing a vital role in overall economic growth, growing at 20% pa over past five years, and contribution 8% to GDP.</a:t>
            </a:r>
          </a:p>
          <a:p>
            <a:pPr marL="442913" indent="-396875"/>
            <a:r>
              <a:rPr lang="en-US" sz="2400" dirty="0" smtClean="0"/>
              <a:t>It is keeping pace with technological advancements and innovations in construction techniques and materials.</a:t>
            </a:r>
          </a:p>
          <a:p>
            <a:pPr marL="442913" indent="-396875"/>
            <a:r>
              <a:rPr lang="en-US" sz="2400" dirty="0" smtClean="0"/>
              <a:t>Emphasis </a:t>
            </a:r>
            <a:r>
              <a:rPr lang="en-US" dirty="0" smtClean="0"/>
              <a:t>on project design and management.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5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7176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India continued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1"/>
            <a:ext cx="7315200" cy="4632960"/>
          </a:xfrm>
        </p:spPr>
        <p:txBody>
          <a:bodyPr>
            <a:normAutofit fontScale="92500" lnSpcReduction="20000"/>
          </a:bodyPr>
          <a:lstStyle/>
          <a:p>
            <a:pPr marL="442913" indent="-396875"/>
            <a:r>
              <a:rPr lang="en-US" sz="2400" dirty="0" smtClean="0"/>
              <a:t>Emphasis on façade design in terms of Energy Efficiency, Sustainability, Strength, increased acoustics, alternate energy etc.</a:t>
            </a:r>
          </a:p>
          <a:p>
            <a:pPr marL="442913" indent="-396875"/>
            <a:r>
              <a:rPr lang="en-US" sz="2400" dirty="0" smtClean="0"/>
              <a:t>Developer Associations:</a:t>
            </a:r>
          </a:p>
          <a:p>
            <a:pPr marL="893763" lvl="1" indent="-288925"/>
            <a:r>
              <a:rPr lang="en-US" dirty="0" smtClean="0"/>
              <a:t>CREDAI:</a:t>
            </a:r>
          </a:p>
          <a:p>
            <a:pPr marL="893763" lvl="1" indent="-288925">
              <a:buNone/>
            </a:pPr>
            <a:r>
              <a:rPr lang="en-US" dirty="0" smtClean="0"/>
              <a:t>	(It is the apex body having membership  of 200 associations and 6,000 developers)</a:t>
            </a:r>
          </a:p>
          <a:p>
            <a:pPr marL="893763" lvl="1" indent="-288925"/>
            <a:r>
              <a:rPr lang="en-US" dirty="0" smtClean="0"/>
              <a:t>BAI: Builders Association of India</a:t>
            </a:r>
          </a:p>
          <a:p>
            <a:pPr marL="893763" lvl="1" indent="-288925">
              <a:buNone/>
            </a:pPr>
            <a:r>
              <a:rPr lang="en-US" dirty="0" smtClean="0"/>
              <a:t>	(It is association of designers, architectures with of </a:t>
            </a:r>
            <a:r>
              <a:rPr lang="en-US" dirty="0"/>
              <a:t>direct membership </a:t>
            </a:r>
            <a:r>
              <a:rPr lang="en-US" dirty="0" smtClean="0"/>
              <a:t>13,000 contractors </a:t>
            </a:r>
            <a:r>
              <a:rPr lang="en-US" dirty="0"/>
              <a:t>and indirect membership of 50,000 through various regional Associations affiliated to </a:t>
            </a:r>
            <a:r>
              <a:rPr lang="en-US" dirty="0" smtClean="0"/>
              <a:t>BAI)</a:t>
            </a:r>
          </a:p>
          <a:p>
            <a:pPr marL="893763" lvl="1" indent="-288925"/>
            <a:r>
              <a:rPr lang="en-US" dirty="0" smtClean="0"/>
              <a:t>Construction Industry Development Council  of India</a:t>
            </a:r>
          </a:p>
          <a:p>
            <a:pPr marL="736600" lvl="1" indent="0">
              <a:buNone/>
            </a:pPr>
            <a:endParaRPr lang="en-US" dirty="0" smtClean="0"/>
          </a:p>
          <a:p>
            <a:pPr marL="454914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12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6414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India continued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3539527"/>
          </a:xfrm>
        </p:spPr>
        <p:txBody>
          <a:bodyPr>
            <a:noAutofit/>
          </a:bodyPr>
          <a:lstStyle/>
          <a:p>
            <a:pPr marL="442913" indent="-396875"/>
            <a:r>
              <a:rPr lang="en-US" sz="2000" dirty="0" smtClean="0"/>
              <a:t>Construction sector is second largest after agriculture.</a:t>
            </a:r>
          </a:p>
          <a:p>
            <a:pPr marL="442913" indent="-396875"/>
            <a:r>
              <a:rPr lang="en-US" sz="2000" dirty="0" smtClean="0"/>
              <a:t>Re.1 invested in construction causes Re. 0.8 contribution to GDP (Agriculture 0.2 and manufacturing 0.14).</a:t>
            </a:r>
          </a:p>
          <a:p>
            <a:pPr marL="442913" indent="-396875"/>
            <a:r>
              <a:rPr lang="en-US" sz="2000" dirty="0" smtClean="0"/>
              <a:t>Investment in construction sector causes 4.7 times increase in income and 7.8 times in employment as compared to agriculture and manufacturing.</a:t>
            </a:r>
          </a:p>
          <a:p>
            <a:pPr marL="442913" indent="-396875">
              <a:spcAft>
                <a:spcPts val="600"/>
              </a:spcAft>
            </a:pPr>
            <a:r>
              <a:rPr lang="en-US" sz="2000" dirty="0"/>
              <a:t>Investment of Rs.10 million in construction generates employments of 22,000 unskilled man-days, 23,000 semi-skilled man-days and 9,000 technical man-days.</a:t>
            </a:r>
          </a:p>
          <a:p>
            <a:pPr marL="442913" indent="-396875">
              <a:spcAft>
                <a:spcPts val="600"/>
              </a:spcAft>
            </a:pPr>
            <a:r>
              <a:rPr lang="en-US" sz="2000" dirty="0" smtClean="0"/>
              <a:t>27 </a:t>
            </a:r>
            <a:r>
              <a:rPr lang="en-US" sz="2000" dirty="0"/>
              <a:t>large scale developers are engaged in low cost housing projects all over </a:t>
            </a:r>
            <a:r>
              <a:rPr lang="en-US" sz="2000" dirty="0" smtClean="0"/>
              <a:t>India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3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Issues we Know, Answers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77200" cy="36115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Pro-Poor Affordable Housing</a:t>
            </a:r>
          </a:p>
          <a:p>
            <a:pPr marL="0" indent="0">
              <a:buNone/>
            </a:pPr>
            <a:r>
              <a:rPr lang="en-US" dirty="0" smtClean="0"/>
              <a:t>                              is a </a:t>
            </a:r>
          </a:p>
          <a:p>
            <a:pPr marL="0" indent="0">
              <a:buNone/>
            </a:pPr>
            <a:r>
              <a:rPr lang="en-US" i="1" dirty="0" smtClean="0"/>
              <a:t>Global Issue </a:t>
            </a:r>
            <a:r>
              <a:rPr lang="en-US" dirty="0" smtClean="0"/>
              <a:t>with </a:t>
            </a:r>
            <a:r>
              <a:rPr lang="en-US" i="1" dirty="0" smtClean="0"/>
              <a:t>Country specific Challenges</a:t>
            </a:r>
          </a:p>
          <a:p>
            <a:pPr marL="0" indent="0">
              <a:buNone/>
            </a:pPr>
            <a:r>
              <a:rPr lang="en-US" dirty="0" smtClean="0"/>
              <a:t>                        and needs</a:t>
            </a:r>
          </a:p>
          <a:p>
            <a:pPr marL="0" indent="0">
              <a:buNone/>
            </a:pPr>
            <a:r>
              <a:rPr lang="en-US" i="1" dirty="0" smtClean="0"/>
              <a:t>Shared Wisdom </a:t>
            </a:r>
            <a:r>
              <a:rPr lang="en-US" dirty="0" smtClean="0"/>
              <a:t>and </a:t>
            </a:r>
            <a:r>
              <a:rPr lang="en-US" i="1" dirty="0"/>
              <a:t>I</a:t>
            </a:r>
            <a:r>
              <a:rPr lang="en-US" i="1" dirty="0" smtClean="0"/>
              <a:t>ndigenized Answers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07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7176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Construction Industry </a:t>
            </a:r>
            <a:r>
              <a:rPr lang="en-US" b="1" dirty="0" smtClean="0">
                <a:solidFill>
                  <a:schemeClr val="accent3"/>
                </a:solidFill>
              </a:rPr>
              <a:t>- UK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315200" cy="4343400"/>
          </a:xfrm>
        </p:spPr>
        <p:txBody>
          <a:bodyPr>
            <a:noAutofit/>
          </a:bodyPr>
          <a:lstStyle/>
          <a:p>
            <a:pPr marL="442913" indent="-396875"/>
            <a:r>
              <a:rPr lang="en-US" sz="2200" dirty="0" smtClean="0"/>
              <a:t>Construction sector is 10% of country’s GDP, employs 1.5 million people.</a:t>
            </a:r>
          </a:p>
          <a:p>
            <a:pPr marL="442913" indent="-396875"/>
            <a:r>
              <a:rPr lang="en-US" sz="2200" dirty="0" smtClean="0"/>
              <a:t>Average new homes 150,000 per year at average price £100,000 (£1.5 billion market).</a:t>
            </a:r>
          </a:p>
          <a:p>
            <a:pPr marL="442913" indent="-396875"/>
            <a:r>
              <a:rPr lang="en-US" sz="2200" dirty="0" smtClean="0"/>
              <a:t>Share in construction sector-</a:t>
            </a:r>
          </a:p>
          <a:p>
            <a:pPr marL="722313" lvl="1" indent="-279400"/>
            <a:r>
              <a:rPr lang="en-US" sz="2200" dirty="0" smtClean="0"/>
              <a:t>Housing		38%</a:t>
            </a:r>
          </a:p>
          <a:p>
            <a:pPr marL="722313" lvl="1" indent="-279400"/>
            <a:r>
              <a:rPr lang="en-US" sz="2200" dirty="0" smtClean="0"/>
              <a:t>Infrastructure	  9%</a:t>
            </a:r>
          </a:p>
          <a:p>
            <a:pPr marL="722313" lvl="1" indent="-279400"/>
            <a:r>
              <a:rPr lang="en-US" sz="2200" dirty="0" smtClean="0"/>
              <a:t>Industrial	  5%</a:t>
            </a:r>
          </a:p>
          <a:p>
            <a:pPr marL="722313" lvl="1" indent="-279400"/>
            <a:r>
              <a:rPr lang="en-US" sz="2200" dirty="0" smtClean="0"/>
              <a:t>Commercial	18%</a:t>
            </a:r>
          </a:p>
          <a:p>
            <a:pPr marL="722313" lvl="1" indent="-279400"/>
            <a:r>
              <a:rPr lang="en-US" sz="2200" dirty="0" smtClean="0"/>
              <a:t>CMI </a:t>
            </a:r>
            <a:r>
              <a:rPr lang="en-US" sz="2200" dirty="0" err="1" smtClean="0"/>
              <a:t>etc</a:t>
            </a:r>
            <a:r>
              <a:rPr lang="en-US" sz="2200" dirty="0" smtClean="0"/>
              <a:t>		30%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3280-FC79-49E0-BD95-D1DD342C09F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55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need to share common wisdom and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Issues are common, answers are different and not shared</a:t>
            </a:r>
          </a:p>
          <a:p>
            <a:pPr lvl="1"/>
            <a:r>
              <a:rPr lang="en-US" dirty="0" smtClean="0"/>
              <a:t>Experiences are varied but rarely documented</a:t>
            </a:r>
          </a:p>
          <a:p>
            <a:r>
              <a:rPr lang="en-US" dirty="0" smtClean="0"/>
              <a:t>Essential to promote Networking and Joint Ventures</a:t>
            </a:r>
          </a:p>
          <a:p>
            <a:r>
              <a:rPr lang="en-US" dirty="0" smtClean="0"/>
              <a:t>An immediate need to share on regional and global basis :</a:t>
            </a:r>
          </a:p>
          <a:p>
            <a:pPr lvl="1"/>
            <a:r>
              <a:rPr lang="en-US" dirty="0" smtClean="0"/>
              <a:t>Low Cost Construction Technologies </a:t>
            </a:r>
          </a:p>
          <a:p>
            <a:pPr lvl="1"/>
            <a:r>
              <a:rPr lang="en-US" dirty="0" smtClean="0"/>
              <a:t>Low Cost Construction Material</a:t>
            </a:r>
          </a:p>
          <a:p>
            <a:pPr lvl="1"/>
            <a:r>
              <a:rPr lang="en-US" dirty="0" smtClean="0"/>
              <a:t>Builders with technical and financial muscle </a:t>
            </a:r>
          </a:p>
          <a:p>
            <a:pPr lvl="1"/>
            <a:r>
              <a:rPr lang="en-US" dirty="0" smtClean="0"/>
              <a:t>Long Term Funding, issues and answers</a:t>
            </a:r>
          </a:p>
          <a:p>
            <a:pPr lvl="1"/>
            <a:r>
              <a:rPr lang="en-US" dirty="0" smtClean="0"/>
              <a:t>Product innovation and experiences</a:t>
            </a:r>
          </a:p>
          <a:p>
            <a:pPr lvl="1"/>
            <a:r>
              <a:rPr lang="en-US" dirty="0" smtClean="0"/>
              <a:t>Policy Initiatives and Programs in different countries</a:t>
            </a:r>
          </a:p>
          <a:p>
            <a:pPr lvl="1"/>
            <a:r>
              <a:rPr lang="en-US" dirty="0" smtClean="0"/>
              <a:t>Provision of Affordable Serviced Land, and Land Banking</a:t>
            </a:r>
          </a:p>
          <a:p>
            <a:pPr lvl="1"/>
            <a:r>
              <a:rPr lang="en-US" dirty="0" smtClean="0"/>
              <a:t>Housing Micro-Finance Institutions</a:t>
            </a:r>
          </a:p>
          <a:p>
            <a:pPr lvl="1"/>
            <a:r>
              <a:rPr lang="en-US" dirty="0" smtClean="0"/>
              <a:t>Use and Abuse of Subsidies (Smart Subsidies vs. Charities)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41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2788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Platforms for sharing wisdom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International Union for Housing Finance</a:t>
            </a:r>
          </a:p>
          <a:p>
            <a:r>
              <a:rPr lang="en-US" dirty="0" smtClean="0"/>
              <a:t>Asia-Pacific Union for Housing Finance (www.apuhf.info)</a:t>
            </a:r>
          </a:p>
          <a:p>
            <a:r>
              <a:rPr lang="en-US" dirty="0" smtClean="0"/>
              <a:t>African Union for Housing Finance </a:t>
            </a:r>
            <a:r>
              <a:rPr lang="en-US" i="1" dirty="0" smtClean="0"/>
              <a:t>www.auhf.co.za</a:t>
            </a:r>
            <a:endParaRPr lang="en-US" dirty="0" smtClean="0"/>
          </a:p>
          <a:p>
            <a:r>
              <a:rPr lang="en-US" dirty="0" smtClean="0"/>
              <a:t>Centre for Affordable Housing Africa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(</a:t>
            </a:r>
            <a:r>
              <a:rPr lang="en-US" dirty="0" smtClean="0"/>
              <a:t>Kecia@housingfinanceafrica.org)</a:t>
            </a:r>
          </a:p>
          <a:p>
            <a:r>
              <a:rPr lang="en-US" dirty="0" smtClean="0"/>
              <a:t>HOFINET.org</a:t>
            </a:r>
          </a:p>
          <a:p>
            <a:r>
              <a:rPr lang="en-US" dirty="0" smtClean="0"/>
              <a:t>Housing Finance International   (www.housingfinance.org) </a:t>
            </a:r>
          </a:p>
          <a:p>
            <a:r>
              <a:rPr lang="en-US" dirty="0" smtClean="0"/>
              <a:t>Center for Affordable Settlements and Housing (In Progress)</a:t>
            </a:r>
          </a:p>
          <a:p>
            <a:r>
              <a:rPr lang="en-US" dirty="0" smtClean="0"/>
              <a:t>Affordable Housing Institute (www.affordablehousinginstitute.org)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34C7-B19B-4994-A2CE-36E3BE5ECDD9}" type="slidenum">
              <a:rPr lang="en-GB" smtClean="0">
                <a:solidFill>
                  <a:prstClr val="black"/>
                </a:solidFill>
              </a:rPr>
              <a:pPr/>
              <a:t>23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52600" y="1600199"/>
            <a:ext cx="5804443" cy="367480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0" tIns="0" rIns="36000" bIns="36000" anchor="ctr">
            <a:noAutofit/>
          </a:bodyPr>
          <a:lstStyle/>
          <a:p>
            <a:pPr marL="236538">
              <a:spcAft>
                <a:spcPts val="1200"/>
              </a:spcAft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Mr.    Zaigham Mahmood Rizvi</a:t>
            </a:r>
          </a:p>
          <a:p>
            <a:pPr marL="236538">
              <a:spcAft>
                <a:spcPts val="1200"/>
              </a:spcAft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zaigham2r@yahoo.com</a:t>
            </a:r>
          </a:p>
          <a:p>
            <a:pPr marL="579438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Expert Consultant Housing and Housing Finance</a:t>
            </a:r>
          </a:p>
          <a:p>
            <a:pPr marL="579438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 Consultant World Bank and Adviser Housing: State Bank of Pakistan</a:t>
            </a:r>
          </a:p>
          <a:p>
            <a:pPr marL="579438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Secretary General: Asia-Pacific Union for Housing Finance-APUHF      www.apuhf.info</a:t>
            </a:r>
          </a:p>
          <a:p>
            <a:pPr marL="236538">
              <a:lnSpc>
                <a:spcPts val="1400"/>
              </a:lnSpc>
              <a:spcAft>
                <a:spcPts val="1200"/>
              </a:spcAft>
            </a:pPr>
            <a:endParaRPr lang="en-GB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2514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682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Housing Challenges in Asia-Pacific region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605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Region represents more than 1/4</a:t>
            </a:r>
            <a:r>
              <a:rPr lang="en-US" baseline="30000" dirty="0" smtClean="0"/>
              <a:t>th</a:t>
            </a:r>
            <a:r>
              <a:rPr lang="en-US" dirty="0" smtClean="0"/>
              <a:t> of Worlds population and ½ of the poor on the planet</a:t>
            </a:r>
          </a:p>
          <a:p>
            <a:r>
              <a:rPr lang="en-US" dirty="0" smtClean="0"/>
              <a:t>Including China, Asia-Pacific represents ½ of the Worlds population</a:t>
            </a:r>
          </a:p>
          <a:p>
            <a:r>
              <a:rPr lang="en-US" dirty="0" smtClean="0"/>
              <a:t>Region still among the lowest in terms of Mortgage Finance</a:t>
            </a:r>
          </a:p>
          <a:p>
            <a:pPr lvl="1"/>
            <a:r>
              <a:rPr lang="en-US" dirty="0" smtClean="0"/>
              <a:t>Average Mortgage Debt to GDP Ratio 3.3</a:t>
            </a:r>
          </a:p>
          <a:p>
            <a:r>
              <a:rPr lang="en-US" dirty="0" smtClean="0"/>
              <a:t>Region is faced with massive housing shortage </a:t>
            </a:r>
          </a:p>
          <a:p>
            <a:pPr lvl="1"/>
            <a:r>
              <a:rPr lang="en-US" dirty="0" smtClean="0"/>
              <a:t>India alone faces an Urban Housing shortage of 27 </a:t>
            </a:r>
            <a:r>
              <a:rPr lang="en-US" dirty="0" err="1" smtClean="0"/>
              <a:t>mn</a:t>
            </a:r>
            <a:endParaRPr lang="en-US" dirty="0" smtClean="0"/>
          </a:p>
          <a:p>
            <a:r>
              <a:rPr lang="en-US" dirty="0" smtClean="0"/>
              <a:t>Nearly entire urban shortage is in Low-Income Category</a:t>
            </a:r>
          </a:p>
          <a:p>
            <a:r>
              <a:rPr lang="en-US" dirty="0" smtClean="0"/>
              <a:t>Persons per Room Density: </a:t>
            </a:r>
          </a:p>
          <a:p>
            <a:pPr lvl="1"/>
            <a:r>
              <a:rPr lang="en-US" dirty="0" smtClean="0"/>
              <a:t>India/Pakistan is 3.5;</a:t>
            </a:r>
          </a:p>
          <a:p>
            <a:pPr lvl="1"/>
            <a:r>
              <a:rPr lang="en-US" dirty="0" smtClean="0"/>
              <a:t>EU is 1.1; and </a:t>
            </a:r>
          </a:p>
          <a:p>
            <a:pPr lvl="1"/>
            <a:r>
              <a:rPr lang="en-US" dirty="0" smtClean="0"/>
              <a:t>USA is 0.5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2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Housing is a ‘Numbers’ game –</a:t>
            </a:r>
            <a:br>
              <a:rPr lang="en-US" dirty="0" smtClean="0"/>
            </a:br>
            <a:r>
              <a:rPr lang="en-US" dirty="0" smtClean="0"/>
              <a:t>Muslim World is no exception!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Muslim world represents 1 of 4 humans on the planet</a:t>
            </a:r>
          </a:p>
          <a:p>
            <a:r>
              <a:rPr lang="en-US" dirty="0" smtClean="0"/>
              <a:t>Nearly the same share in number of countries</a:t>
            </a:r>
          </a:p>
          <a:p>
            <a:r>
              <a:rPr lang="en-US" dirty="0" smtClean="0"/>
              <a:t>Represents 1 of 2 poor on the planet</a:t>
            </a:r>
          </a:p>
          <a:p>
            <a:r>
              <a:rPr lang="en-US" dirty="0" smtClean="0"/>
              <a:t>Facing acute challenge of widening demand/supply gap and rising housing backlog</a:t>
            </a:r>
          </a:p>
          <a:p>
            <a:r>
              <a:rPr lang="en-US" dirty="0" smtClean="0"/>
              <a:t>Most of the housing backlog and short supply is in low-income segment of the population</a:t>
            </a:r>
          </a:p>
          <a:p>
            <a:r>
              <a:rPr lang="en-US" dirty="0" smtClean="0"/>
              <a:t>Population growth and urbanization are further compounding the existing huge backlog</a:t>
            </a:r>
          </a:p>
          <a:p>
            <a:r>
              <a:rPr lang="en-US" dirty="0" smtClean="0"/>
              <a:t>Rising costs (land, construction, construction materials) are making housing unaffordable for the poor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Presentation on Housing and Housing Finance by Zaigham Rizvi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29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Supply Challenge –</a:t>
            </a:r>
            <a:br>
              <a:rPr lang="en-US" dirty="0" smtClean="0"/>
            </a:br>
            <a:r>
              <a:rPr lang="en-US" dirty="0" smtClean="0"/>
              <a:t>Muslim World is no exception!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sz="1800" dirty="0" smtClean="0"/>
              <a:t>IDB/IRTI recent study suggests housing needs of the Muslim World at 8 </a:t>
            </a:r>
            <a:r>
              <a:rPr lang="en-US" sz="1800" dirty="0" err="1" smtClean="0"/>
              <a:t>mn</a:t>
            </a:r>
            <a:r>
              <a:rPr lang="en-US" sz="1800" dirty="0" smtClean="0"/>
              <a:t> units/year, nearly all in Low-Income Segment</a:t>
            </a:r>
          </a:p>
          <a:p>
            <a:pPr lvl="1"/>
            <a:r>
              <a:rPr lang="en-US" sz="1800" dirty="0" smtClean="0"/>
              <a:t>The estimate needs further analysis and breakdown</a:t>
            </a:r>
          </a:p>
          <a:p>
            <a:pPr lvl="2"/>
            <a:r>
              <a:rPr lang="en-US" sz="1500" dirty="0" smtClean="0"/>
              <a:t>MENA 3.2 </a:t>
            </a:r>
            <a:r>
              <a:rPr lang="en-US" sz="1500" dirty="0" err="1" smtClean="0"/>
              <a:t>mn</a:t>
            </a:r>
            <a:r>
              <a:rPr lang="en-US" sz="1500" dirty="0"/>
              <a:t>;</a:t>
            </a:r>
            <a:r>
              <a:rPr lang="en-US" sz="1500" dirty="0" smtClean="0"/>
              <a:t> </a:t>
            </a:r>
          </a:p>
          <a:p>
            <a:pPr lvl="2"/>
            <a:r>
              <a:rPr lang="en-US" sz="1500" dirty="0" smtClean="0"/>
              <a:t>Asia 2.7 </a:t>
            </a:r>
            <a:r>
              <a:rPr lang="en-US" sz="1500" dirty="0" err="1" smtClean="0"/>
              <a:t>mn</a:t>
            </a:r>
            <a:r>
              <a:rPr lang="en-US" sz="1500" dirty="0" smtClean="0"/>
              <a:t>; and</a:t>
            </a:r>
          </a:p>
          <a:p>
            <a:pPr lvl="2"/>
            <a:r>
              <a:rPr lang="en-US" sz="1500" dirty="0" smtClean="0"/>
              <a:t>Africa/others 2.3 </a:t>
            </a:r>
            <a:r>
              <a:rPr lang="en-US" sz="1500" dirty="0" err="1" smtClean="0"/>
              <a:t>mn</a:t>
            </a:r>
            <a:r>
              <a:rPr lang="en-US" sz="1500" dirty="0" smtClean="0"/>
              <a:t>.</a:t>
            </a:r>
          </a:p>
          <a:p>
            <a:r>
              <a:rPr lang="en-US" sz="1800" dirty="0" smtClean="0"/>
              <a:t>Urban population likely to rise from 1/4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to 1/3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of total</a:t>
            </a:r>
          </a:p>
          <a:p>
            <a:r>
              <a:rPr lang="en-US" sz="1800" dirty="0" smtClean="0"/>
              <a:t>Rapid Urbanization a major issue in low income housing</a:t>
            </a:r>
          </a:p>
          <a:p>
            <a:r>
              <a:rPr lang="en-US" sz="1800" dirty="0" smtClean="0"/>
              <a:t>Need for new housing of 8 </a:t>
            </a:r>
            <a:r>
              <a:rPr lang="en-US" sz="1800" dirty="0" err="1" smtClean="0"/>
              <a:t>mn</a:t>
            </a:r>
            <a:r>
              <a:rPr lang="en-US" sz="1800" dirty="0" smtClean="0"/>
              <a:t> due to population growth is based on 5-5.5/HH and population growth at 2.5%</a:t>
            </a:r>
          </a:p>
          <a:p>
            <a:r>
              <a:rPr lang="en-US" sz="1800" dirty="0" smtClean="0"/>
              <a:t>Urbanization and bulging family size further increases the year-on-year housing needs in major metropolitans</a:t>
            </a:r>
          </a:p>
          <a:p>
            <a:r>
              <a:rPr lang="en-US" sz="1800" dirty="0" smtClean="0"/>
              <a:t>Supply is 30-40% on new demand for housing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Slums Prevalence in Asia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Afghanistan: 80% of Kabul’s population (2.44 </a:t>
            </a:r>
            <a:r>
              <a:rPr lang="en-US" dirty="0" err="1" smtClean="0"/>
              <a:t>mn</a:t>
            </a:r>
            <a:r>
              <a:rPr lang="en-US" dirty="0" smtClean="0"/>
              <a:t>) live in slums or damaged/destroyed housing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Bangladesh: 2,100 slums.  In Dhaka, 2 </a:t>
            </a:r>
            <a:r>
              <a:rPr lang="en-US" dirty="0" err="1" smtClean="0"/>
              <a:t>mn</a:t>
            </a:r>
            <a:r>
              <a:rPr lang="en-US" dirty="0" smtClean="0"/>
              <a:t> people live either in slums or are without any proper shelter 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India: 52,000 slums providing housing to 8 </a:t>
            </a:r>
            <a:r>
              <a:rPr lang="en-US" dirty="0" err="1" smtClean="0"/>
              <a:t>mn</a:t>
            </a:r>
            <a:r>
              <a:rPr lang="en-US" dirty="0" smtClean="0"/>
              <a:t> people (about 14% of the total urban population)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Pakistan: Karachi alone has between 600-800 slums sheltering 7.6 </a:t>
            </a:r>
            <a:r>
              <a:rPr lang="en-US" dirty="0" err="1" smtClean="0"/>
              <a:t>mn</a:t>
            </a:r>
            <a:r>
              <a:rPr lang="en-US" dirty="0" smtClean="0"/>
              <a:t> people (1 million households) out of the total city’s population of 15.1 </a:t>
            </a:r>
            <a:r>
              <a:rPr lang="en-US" dirty="0" err="1" smtClean="0"/>
              <a:t>mn</a:t>
            </a:r>
            <a:r>
              <a:rPr lang="en-US" dirty="0" smtClean="0"/>
              <a:t> people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Sri Lanka: A considerable share of the population of Sri Lanka lives in plantations, slums or  shanties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Mongolia: 51% of the population residing in temporary ‘</a:t>
            </a:r>
            <a:r>
              <a:rPr lang="en-US" dirty="0" err="1" smtClean="0"/>
              <a:t>ger</a:t>
            </a:r>
            <a:r>
              <a:rPr lang="en-US" dirty="0" smtClean="0"/>
              <a:t>’ dwellings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Indonesia: 17.2 </a:t>
            </a:r>
            <a:r>
              <a:rPr lang="en-US" dirty="0" err="1" smtClean="0"/>
              <a:t>mn</a:t>
            </a:r>
            <a:r>
              <a:rPr lang="en-US" dirty="0" smtClean="0"/>
              <a:t> families live in approximately 10,000 slum areas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3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08366"/>
            <a:ext cx="8686800" cy="90033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Urban Realities – A glimpse into reality</a:t>
            </a:r>
            <a:endParaRPr lang="en-GB" b="1" dirty="0"/>
          </a:p>
        </p:txBody>
      </p:sp>
      <p:pic>
        <p:nvPicPr>
          <p:cNvPr id="4" name="Content Placeholder 3" descr="http://t1.gstatic.com/images?q=tbn:ANd9GcSjfLWKavZeM7etSo4VBTcuW5uEErRhDKSD9OQyUKIRpynVShrl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4252664" cy="2545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2.gstatic.com/images?q=tbn:ANd9GcSQRR1880xJsUkaMWYJ7mTbtvIXHxtmrYK7LdSPCXfsmM5rIuvN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1340768"/>
            <a:ext cx="4078061" cy="2545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t3.gstatic.com/images?q=tbn:ANd9GcTkCoXHombSiQqy1x3w6C1ZX-dgZY9COZhbZMzFiSHPr4n5SwCN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52887"/>
            <a:ext cx="4252664" cy="2616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navimumbai_slu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4052887"/>
            <a:ext cx="4078061" cy="26164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95536" y="1124744"/>
            <a:ext cx="8454550" cy="0"/>
          </a:xfrm>
          <a:prstGeom prst="line">
            <a:avLst/>
          </a:prstGeom>
          <a:ln w="25400" cmpd="thinThick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056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9906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3600" b="0" dirty="0">
                <a:solidFill>
                  <a:srgbClr val="1F497D"/>
                </a:solidFill>
                <a:latin typeface="times new roman"/>
                <a:ea typeface="+mn-ea"/>
                <a:cs typeface="+mn-cs"/>
              </a:rPr>
              <a:t>Linking Urban Planning with development of affordable and sustainable </a:t>
            </a:r>
            <a:r>
              <a:rPr lang="en-US" sz="3600" b="0" dirty="0" smtClean="0">
                <a:solidFill>
                  <a:srgbClr val="1F497D"/>
                </a:solidFill>
                <a:latin typeface="times new roman"/>
                <a:ea typeface="+mn-ea"/>
                <a:cs typeface="+mn-cs"/>
              </a:rPr>
              <a:t>neighborhoods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8912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en-US" dirty="0" smtClean="0"/>
              <a:t>Rapid Urbanization, prior backlog, and affordability challenges call for innovative approaches to urban planning.</a:t>
            </a:r>
          </a:p>
          <a:p>
            <a:r>
              <a:rPr lang="en-US" dirty="0" smtClean="0"/>
              <a:t>Current trend of cities expanding in circles around circles , resulting in densification of cities is to be addressed,</a:t>
            </a:r>
          </a:p>
          <a:p>
            <a:r>
              <a:rPr lang="en-US" dirty="0" smtClean="0"/>
              <a:t>Urban Planners need to find alternates options for slums prevalence, expansion and inefficient use of land.</a:t>
            </a:r>
          </a:p>
          <a:p>
            <a:r>
              <a:rPr lang="en-US" dirty="0" smtClean="0"/>
              <a:t>Planners need to develop new </a:t>
            </a:r>
            <a:r>
              <a:rPr lang="en-US" dirty="0"/>
              <a:t>neighborhood/satellite </a:t>
            </a:r>
            <a:r>
              <a:rPr lang="en-US" dirty="0" smtClean="0"/>
              <a:t>towns equipped with physical, social infrastructure, transport etc.</a:t>
            </a:r>
          </a:p>
          <a:p>
            <a:r>
              <a:rPr lang="en-US" dirty="0" smtClean="0"/>
              <a:t>Wisdom sharing and on-going coordination between urban planners, housing, developers and academia.</a:t>
            </a:r>
          </a:p>
          <a:p>
            <a:r>
              <a:rPr lang="en-US" dirty="0" smtClean="0"/>
              <a:t>Business Model of Pubic-Private partnership for viable and sustainable plans and projects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77200" cy="5334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>
                <a:solidFill>
                  <a:srgbClr val="1F497D"/>
                </a:solidFill>
                <a:latin typeface="times new roman"/>
                <a:ea typeface="+mn-ea"/>
                <a:cs typeface="+mn-cs"/>
              </a:rPr>
              <a:t>Affordability </a:t>
            </a:r>
            <a:r>
              <a:rPr lang="en-US" sz="3200" dirty="0" smtClean="0">
                <a:solidFill>
                  <a:srgbClr val="1F497D"/>
                </a:solidFill>
                <a:latin typeface="times new roman"/>
                <a:ea typeface="+mn-ea"/>
                <a:cs typeface="+mn-cs"/>
              </a:rPr>
              <a:t>Defined</a:t>
            </a:r>
            <a:endParaRPr lang="en-US" sz="3200" dirty="0">
              <a:solidFill>
                <a:srgbClr val="1F497D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Housing units supplied in the “ Market Housing” are affordable, since that “Income Segment” can afford them. So supply matches demand, and at times exceeds.</a:t>
            </a:r>
          </a:p>
          <a:p>
            <a:r>
              <a:rPr lang="en-US" dirty="0" smtClean="0"/>
              <a:t>So housing units in this segment are affordable. The One Billion $ house in Mumbai, was affordable, since Mr. </a:t>
            </a:r>
            <a:r>
              <a:rPr lang="en-US" dirty="0" err="1" smtClean="0"/>
              <a:t>Ambani</a:t>
            </a:r>
            <a:r>
              <a:rPr lang="en-US" dirty="0" smtClean="0"/>
              <a:t> could afford that.</a:t>
            </a:r>
          </a:p>
          <a:p>
            <a:r>
              <a:rPr lang="en-US" dirty="0" smtClean="0"/>
              <a:t>Affordability is an issue of Low-Income Segment, where housing backlog and demand is massive, and market forces/developers do not come forward with supply.</a:t>
            </a:r>
          </a:p>
          <a:p>
            <a:r>
              <a:rPr lang="en-US" dirty="0" smtClean="0"/>
              <a:t>Affordability issue arises where low-income does not have an affordability match with high-cost of housing.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Presentation on Housing and Housing Finance by Zaigham Rizvi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CAF-3107-4F14-97F4-3C7779A2A69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2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2">
            <a:lumMod val="20000"/>
            <a:lumOff val="80000"/>
          </a:schemeClr>
        </a:solidFill>
        <a:ln w="12700">
          <a:solidFill>
            <a:schemeClr val="accent1">
              <a:lumMod val="40000"/>
              <a:lumOff val="60000"/>
            </a:schemeClr>
          </a:solidFill>
        </a:ln>
      </a:spPr>
      <a:bodyPr wrap="square" rtlCol="0">
        <a:noAutofit/>
      </a:bodyPr>
      <a:lstStyle>
        <a:defPPr algn="ctr">
          <a:defRPr sz="1200" b="1" i="1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1542</Words>
  <Application>Microsoft Office PowerPoint</Application>
  <PresentationFormat>On-screen Show (4:3)</PresentationFormat>
  <Paragraphs>213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Custom Design</vt:lpstr>
      <vt:lpstr>Flow</vt:lpstr>
      <vt:lpstr>Housing Challenges and Role of Construction Industry: Asian Scenario  Presentation By: Zaigham M. Rizvi</vt:lpstr>
      <vt:lpstr>Issues we Know, Answers we Need</vt:lpstr>
      <vt:lpstr>Housing Challenges in Asia-Pacific region</vt:lpstr>
      <vt:lpstr>Housing is a ‘Numbers’ game – Muslim World is no exception!</vt:lpstr>
      <vt:lpstr>Housing Supply Challenge – Muslim World is no exception!</vt:lpstr>
      <vt:lpstr>Slums Prevalence in Asia</vt:lpstr>
      <vt:lpstr>Urban Realities – A glimpse into reality</vt:lpstr>
      <vt:lpstr>Linking Urban Planning with development of affordable and sustainable neighborhoods</vt:lpstr>
      <vt:lpstr>Affordability Defined</vt:lpstr>
      <vt:lpstr>Affordability Defined as per market practice</vt:lpstr>
      <vt:lpstr>Market Segmentation for Affordability</vt:lpstr>
      <vt:lpstr>Role of the Developer Industry and the Construction Industry </vt:lpstr>
      <vt:lpstr>Players of Construction sectors</vt:lpstr>
      <vt:lpstr>Contribution to Construction Material Industries (CMIs)</vt:lpstr>
      <vt:lpstr>Construction sectors covers the following</vt:lpstr>
      <vt:lpstr>Role of construction industries in select countries</vt:lpstr>
      <vt:lpstr>Construction Industry - INDIA</vt:lpstr>
      <vt:lpstr>India continued</vt:lpstr>
      <vt:lpstr>India continued</vt:lpstr>
      <vt:lpstr>Construction Industry - UK</vt:lpstr>
      <vt:lpstr>A need to share common wisdom and experience</vt:lpstr>
      <vt:lpstr>Some Platforms for sharing wisdom</vt:lpstr>
      <vt:lpstr>Slide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Key Criteria for successful and profitable affordable housing projects</dc:title>
  <dc:creator>Zaigham</dc:creator>
  <cp:lastModifiedBy>INTEL</cp:lastModifiedBy>
  <cp:revision>54</cp:revision>
  <dcterms:created xsi:type="dcterms:W3CDTF">2012-10-13T19:35:09Z</dcterms:created>
  <dcterms:modified xsi:type="dcterms:W3CDTF">2013-11-12T12:39:47Z</dcterms:modified>
</cp:coreProperties>
</file>