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3" r:id="rId2"/>
  </p:sldMasterIdLst>
  <p:notesMasterIdLst>
    <p:notesMasterId r:id="rId33"/>
  </p:notesMasterIdLst>
  <p:sldIdLst>
    <p:sldId id="285" r:id="rId3"/>
    <p:sldId id="257" r:id="rId4"/>
    <p:sldId id="258" r:id="rId5"/>
    <p:sldId id="259" r:id="rId6"/>
    <p:sldId id="260" r:id="rId7"/>
    <p:sldId id="261" r:id="rId8"/>
    <p:sldId id="262" r:id="rId9"/>
    <p:sldId id="263" r:id="rId10"/>
    <p:sldId id="264" r:id="rId11"/>
    <p:sldId id="265" r:id="rId12"/>
    <p:sldId id="266" r:id="rId13"/>
    <p:sldId id="28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905" autoAdjust="0"/>
  </p:normalViewPr>
  <p:slideViewPr>
    <p:cSldViewPr>
      <p:cViewPr>
        <p:scale>
          <a:sx n="50" d="100"/>
          <a:sy n="50" d="100"/>
        </p:scale>
        <p:origin x="-1944" y="-54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EECE3B-304E-42FB-AEDC-2A154E2E0CAD}" type="doc">
      <dgm:prSet loTypeId="urn:microsoft.com/office/officeart/2005/8/layout/pyramid1" loCatId="pyramid" qsTypeId="urn:microsoft.com/office/officeart/2005/8/quickstyle/simple1" qsCatId="simple" csTypeId="urn:microsoft.com/office/officeart/2005/8/colors/accent1_5" csCatId="accent1" phldr="1"/>
      <dgm:spPr/>
    </dgm:pt>
    <dgm:pt modelId="{FB8FD35A-7DB9-42B8-A9E2-592F90EAD588}">
      <dgm:prSet phldrT="[Text]" custT="1"/>
      <dgm:spPr>
        <a:xfrm>
          <a:off x="747470" y="2476499"/>
          <a:ext cx="4484823" cy="1238250"/>
        </a:xfrm>
        <a:prstGeom prst="trapezoid">
          <a:avLst>
            <a:gd name="adj" fmla="val 60365"/>
          </a:avLst>
        </a:prstGeom>
        <a:solidFill>
          <a:srgbClr val="0F6FC6">
            <a:alpha val="90000"/>
            <a:hueOff val="0"/>
            <a:satOff val="0"/>
            <a:lumOff val="0"/>
            <a:alphaOff val="-26667"/>
          </a:srgbClr>
        </a:solidFill>
        <a:ln w="25400" cap="flat" cmpd="sng" algn="ctr">
          <a:solidFill>
            <a:sysClr val="window" lastClr="FFFFFF">
              <a:hueOff val="0"/>
              <a:satOff val="0"/>
              <a:lumOff val="0"/>
              <a:alphaOff val="0"/>
            </a:sysClr>
          </a:solidFill>
          <a:prstDash val="solid"/>
        </a:ln>
        <a:effectLst/>
      </dgm:spPr>
      <dgm:t>
        <a:bodyPr/>
        <a:lstStyle/>
        <a:p>
          <a:r>
            <a:rPr lang="en-US" sz="1200" b="1" u="sng" dirty="0" smtClean="0">
              <a:solidFill>
                <a:sysClr val="windowText" lastClr="000000">
                  <a:hueOff val="0"/>
                  <a:satOff val="0"/>
                  <a:lumOff val="0"/>
                  <a:alphaOff val="0"/>
                </a:sysClr>
              </a:solidFill>
              <a:latin typeface="Constantia"/>
              <a:ea typeface="+mn-ea"/>
              <a:cs typeface="+mn-cs"/>
            </a:rPr>
            <a:t>Lower-middle and lower income</a:t>
          </a:r>
        </a:p>
        <a:p>
          <a:r>
            <a:rPr lang="en-US" sz="1200" b="0" u="none" dirty="0" smtClean="0">
              <a:solidFill>
                <a:sysClr val="windowText" lastClr="000000">
                  <a:hueOff val="0"/>
                  <a:satOff val="0"/>
                  <a:lumOff val="0"/>
                  <a:alphaOff val="0"/>
                </a:sysClr>
              </a:solidFill>
              <a:latin typeface="Constantia"/>
              <a:ea typeface="+mn-ea"/>
              <a:cs typeface="+mn-cs"/>
            </a:rPr>
            <a:t>Difficult to access finance due to low income levels, informal income sources, and inability to provide collateral</a:t>
          </a:r>
          <a:endParaRPr lang="en-US" sz="1200" b="0" u="none" dirty="0">
            <a:solidFill>
              <a:sysClr val="windowText" lastClr="000000">
                <a:hueOff val="0"/>
                <a:satOff val="0"/>
                <a:lumOff val="0"/>
                <a:alphaOff val="0"/>
              </a:sysClr>
            </a:solidFill>
            <a:latin typeface="Constantia"/>
            <a:ea typeface="+mn-ea"/>
            <a:cs typeface="+mn-cs"/>
          </a:endParaRPr>
        </a:p>
      </dgm:t>
    </dgm:pt>
    <dgm:pt modelId="{784CC512-1920-4D41-B17F-6AF11355761F}" type="sibTrans" cxnId="{427DEBBF-A807-47E1-A160-FEEC3AA8E19E}">
      <dgm:prSet/>
      <dgm:spPr/>
      <dgm:t>
        <a:bodyPr/>
        <a:lstStyle/>
        <a:p>
          <a:endParaRPr lang="en-US"/>
        </a:p>
      </dgm:t>
    </dgm:pt>
    <dgm:pt modelId="{26002629-B269-463A-B926-B0FA95C597F5}" type="parTrans" cxnId="{427DEBBF-A807-47E1-A160-FEEC3AA8E19E}">
      <dgm:prSet/>
      <dgm:spPr/>
      <dgm:t>
        <a:bodyPr/>
        <a:lstStyle/>
        <a:p>
          <a:endParaRPr lang="en-US"/>
        </a:p>
      </dgm:t>
    </dgm:pt>
    <dgm:pt modelId="{73BCDDFB-681A-4477-8987-5E9D0B6BEEC5}">
      <dgm:prSet phldrT="[Text]" custT="1"/>
      <dgm:spPr>
        <a:xfrm>
          <a:off x="1494941" y="1238249"/>
          <a:ext cx="2989882" cy="1238250"/>
        </a:xfrm>
        <a:prstGeom prst="trapezoid">
          <a:avLst>
            <a:gd name="adj" fmla="val 60365"/>
          </a:avLst>
        </a:prstGeom>
        <a:solidFill>
          <a:srgbClr val="0F6FC6">
            <a:alpha val="90000"/>
            <a:hueOff val="0"/>
            <a:satOff val="0"/>
            <a:lumOff val="0"/>
            <a:alphaOff val="-13333"/>
          </a:srgbClr>
        </a:solidFill>
        <a:ln w="25400" cap="flat" cmpd="sng" algn="ctr">
          <a:solidFill>
            <a:sysClr val="window" lastClr="FFFFFF">
              <a:hueOff val="0"/>
              <a:satOff val="0"/>
              <a:lumOff val="0"/>
              <a:alphaOff val="0"/>
            </a:sysClr>
          </a:solidFill>
          <a:prstDash val="solid"/>
        </a:ln>
        <a:effectLst/>
      </dgm:spPr>
      <dgm:t>
        <a:bodyPr/>
        <a:lstStyle/>
        <a:p>
          <a:endParaRPr lang="en-US" sz="1200" b="0" u="none" dirty="0">
            <a:solidFill>
              <a:sysClr val="windowText" lastClr="000000">
                <a:hueOff val="0"/>
                <a:satOff val="0"/>
                <a:lumOff val="0"/>
                <a:alphaOff val="0"/>
              </a:sysClr>
            </a:solidFill>
            <a:latin typeface="Constantia"/>
            <a:ea typeface="+mn-ea"/>
            <a:cs typeface="+mn-cs"/>
          </a:endParaRPr>
        </a:p>
      </dgm:t>
    </dgm:pt>
    <dgm:pt modelId="{F656C3CE-229A-4ACC-9275-53AE649C14EA}" type="sibTrans" cxnId="{7D077C1F-BBFD-4A8D-A3A2-23B67B21CB6B}">
      <dgm:prSet/>
      <dgm:spPr/>
      <dgm:t>
        <a:bodyPr/>
        <a:lstStyle/>
        <a:p>
          <a:endParaRPr lang="en-US"/>
        </a:p>
      </dgm:t>
    </dgm:pt>
    <dgm:pt modelId="{85DD8E6E-8D69-48D0-B1BB-F077D61E5421}" type="parTrans" cxnId="{7D077C1F-BBFD-4A8D-A3A2-23B67B21CB6B}">
      <dgm:prSet/>
      <dgm:spPr/>
      <dgm:t>
        <a:bodyPr/>
        <a:lstStyle/>
        <a:p>
          <a:endParaRPr lang="en-US"/>
        </a:p>
      </dgm:t>
    </dgm:pt>
    <dgm:pt modelId="{885B6C24-97FF-4C51-8BDE-DB9992F63E40}">
      <dgm:prSet phldrT="[Text]" custT="1"/>
      <dgm:spPr>
        <a:xfrm>
          <a:off x="2242411" y="0"/>
          <a:ext cx="1494941" cy="1238250"/>
        </a:xfrm>
        <a:prstGeom prst="trapezoid">
          <a:avLst>
            <a:gd name="adj" fmla="val 60365"/>
          </a:avLst>
        </a:prstGeom>
        <a:solidFill>
          <a:srgbClr val="0F6FC6">
            <a:alpha val="9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en-US" sz="2000" dirty="0" smtClean="0">
            <a:solidFill>
              <a:sysClr val="windowText" lastClr="000000">
                <a:hueOff val="0"/>
                <a:satOff val="0"/>
                <a:lumOff val="0"/>
                <a:alphaOff val="0"/>
              </a:sysClr>
            </a:solidFill>
            <a:latin typeface="Constantia"/>
            <a:ea typeface="+mn-ea"/>
            <a:cs typeface="+mn-cs"/>
          </a:endParaRPr>
        </a:p>
      </dgm:t>
    </dgm:pt>
    <dgm:pt modelId="{26F1D1BB-A8E3-4DAF-B91D-E85064C071FA}" type="sibTrans" cxnId="{F37E0745-5375-4FEA-8E4E-BC9894559AD8}">
      <dgm:prSet/>
      <dgm:spPr/>
      <dgm:t>
        <a:bodyPr/>
        <a:lstStyle/>
        <a:p>
          <a:endParaRPr lang="en-US"/>
        </a:p>
      </dgm:t>
    </dgm:pt>
    <dgm:pt modelId="{0E3F4F90-FA58-4387-8DB2-702B36589D9D}" type="parTrans" cxnId="{F37E0745-5375-4FEA-8E4E-BC9894559AD8}">
      <dgm:prSet/>
      <dgm:spPr/>
      <dgm:t>
        <a:bodyPr/>
        <a:lstStyle/>
        <a:p>
          <a:endParaRPr lang="en-US"/>
        </a:p>
      </dgm:t>
    </dgm:pt>
    <dgm:pt modelId="{F7725E13-F10F-49D7-92E6-823FCD39737E}">
      <dgm:prSet phldrT="[Text]" custT="1"/>
      <dgm:spPr>
        <a:xfrm>
          <a:off x="0" y="3714750"/>
          <a:ext cx="5979764" cy="1238250"/>
        </a:xfrm>
        <a:prstGeom prst="trapezoid">
          <a:avLst>
            <a:gd name="adj" fmla="val 60365"/>
          </a:avLst>
        </a:prstGeom>
        <a:solidFill>
          <a:srgbClr val="0F6FC6">
            <a:alpha val="90000"/>
            <a:hueOff val="0"/>
            <a:satOff val="0"/>
            <a:lumOff val="0"/>
            <a:alphaOff val="-40000"/>
          </a:srgbClr>
        </a:solidFill>
        <a:ln w="25400" cap="flat" cmpd="sng" algn="ctr">
          <a:solidFill>
            <a:sysClr val="window" lastClr="FFFFFF">
              <a:hueOff val="0"/>
              <a:satOff val="0"/>
              <a:lumOff val="0"/>
              <a:alphaOff val="0"/>
            </a:sysClr>
          </a:solidFill>
          <a:prstDash val="solid"/>
        </a:ln>
        <a:effectLst/>
      </dgm:spPr>
      <dgm:t>
        <a:bodyPr anchor="ctr"/>
        <a:lstStyle/>
        <a:p>
          <a:r>
            <a:rPr lang="en-US" sz="1200" b="1" u="sng" dirty="0" smtClean="0">
              <a:solidFill>
                <a:sysClr val="windowText" lastClr="000000">
                  <a:hueOff val="0"/>
                  <a:satOff val="0"/>
                  <a:lumOff val="0"/>
                  <a:alphaOff val="0"/>
                </a:sysClr>
              </a:solidFill>
              <a:latin typeface="Calibri"/>
              <a:ea typeface="+mn-ea"/>
              <a:cs typeface="+mn-cs"/>
            </a:rPr>
            <a:t>Bottom of the pyramid</a:t>
          </a:r>
        </a:p>
        <a:p>
          <a:r>
            <a:rPr lang="en-US" sz="1200" b="0" u="none" dirty="0" smtClean="0">
              <a:solidFill>
                <a:sysClr val="windowText" lastClr="000000">
                  <a:hueOff val="0"/>
                  <a:satOff val="0"/>
                  <a:lumOff val="0"/>
                  <a:alphaOff val="0"/>
                </a:sysClr>
              </a:solidFill>
              <a:latin typeface="Calibri"/>
              <a:ea typeface="+mn-ea"/>
              <a:cs typeface="+mn-cs"/>
            </a:rPr>
            <a:t>No access to finance due to low income levels, informal income sources and inability to provide collateral</a:t>
          </a:r>
          <a:endParaRPr lang="en-US" sz="1200" b="0" u="none" dirty="0">
            <a:solidFill>
              <a:sysClr val="windowText" lastClr="000000">
                <a:hueOff val="0"/>
                <a:satOff val="0"/>
                <a:lumOff val="0"/>
                <a:alphaOff val="0"/>
              </a:sysClr>
            </a:solidFill>
            <a:latin typeface="Calibri"/>
            <a:ea typeface="+mn-ea"/>
            <a:cs typeface="+mn-cs"/>
          </a:endParaRPr>
        </a:p>
      </dgm:t>
    </dgm:pt>
    <dgm:pt modelId="{47D314A7-942D-4FFF-88F7-C514AE774A49}" type="parTrans" cxnId="{50042E1D-AB77-4A99-A8D5-21807A0F8EC9}">
      <dgm:prSet/>
      <dgm:spPr/>
      <dgm:t>
        <a:bodyPr/>
        <a:lstStyle/>
        <a:p>
          <a:endParaRPr lang="en-US"/>
        </a:p>
      </dgm:t>
    </dgm:pt>
    <dgm:pt modelId="{C8AD6398-09F7-476D-82DE-8FC8D5BE818D}" type="sibTrans" cxnId="{50042E1D-AB77-4A99-A8D5-21807A0F8EC9}">
      <dgm:prSet/>
      <dgm:spPr/>
      <dgm:t>
        <a:bodyPr/>
        <a:lstStyle/>
        <a:p>
          <a:endParaRPr lang="en-US"/>
        </a:p>
      </dgm:t>
    </dgm:pt>
    <dgm:pt modelId="{7E4D4E9A-E3B9-40C4-9C56-AAC3B552B35F}" type="pres">
      <dgm:prSet presAssocID="{45EECE3B-304E-42FB-AEDC-2A154E2E0CAD}" presName="Name0" presStyleCnt="0">
        <dgm:presLayoutVars>
          <dgm:dir/>
          <dgm:animLvl val="lvl"/>
          <dgm:resizeHandles val="exact"/>
        </dgm:presLayoutVars>
      </dgm:prSet>
      <dgm:spPr/>
    </dgm:pt>
    <dgm:pt modelId="{38355FF4-3C0F-4E2C-93D5-717C1B0AF634}" type="pres">
      <dgm:prSet presAssocID="{885B6C24-97FF-4C51-8BDE-DB9992F63E40}" presName="Name8" presStyleCnt="0"/>
      <dgm:spPr/>
    </dgm:pt>
    <dgm:pt modelId="{452D8CC2-937A-4118-832F-AE66CD0240E8}" type="pres">
      <dgm:prSet presAssocID="{885B6C24-97FF-4C51-8BDE-DB9992F63E40}" presName="level" presStyleLbl="node1" presStyleIdx="0" presStyleCnt="4" custLinFactNeighborY="-4938">
        <dgm:presLayoutVars>
          <dgm:chMax val="1"/>
          <dgm:bulletEnabled val="1"/>
        </dgm:presLayoutVars>
      </dgm:prSet>
      <dgm:spPr/>
      <dgm:t>
        <a:bodyPr/>
        <a:lstStyle/>
        <a:p>
          <a:endParaRPr lang="en-US"/>
        </a:p>
      </dgm:t>
    </dgm:pt>
    <dgm:pt modelId="{03E2698C-FDFE-4093-B6E8-0224AA068090}" type="pres">
      <dgm:prSet presAssocID="{885B6C24-97FF-4C51-8BDE-DB9992F63E40}" presName="levelTx" presStyleLbl="revTx" presStyleIdx="0" presStyleCnt="0">
        <dgm:presLayoutVars>
          <dgm:chMax val="1"/>
          <dgm:bulletEnabled val="1"/>
        </dgm:presLayoutVars>
      </dgm:prSet>
      <dgm:spPr/>
      <dgm:t>
        <a:bodyPr/>
        <a:lstStyle/>
        <a:p>
          <a:endParaRPr lang="en-US"/>
        </a:p>
      </dgm:t>
    </dgm:pt>
    <dgm:pt modelId="{7EE4E3B7-E9A3-40F9-B445-05AD61797BC0}" type="pres">
      <dgm:prSet presAssocID="{73BCDDFB-681A-4477-8987-5E9D0B6BEEC5}" presName="Name8" presStyleCnt="0"/>
      <dgm:spPr/>
    </dgm:pt>
    <dgm:pt modelId="{7C037A95-D078-4DAD-A8EE-54704F93D154}" type="pres">
      <dgm:prSet presAssocID="{73BCDDFB-681A-4477-8987-5E9D0B6BEEC5}" presName="level" presStyleLbl="node1" presStyleIdx="1" presStyleCnt="4">
        <dgm:presLayoutVars>
          <dgm:chMax val="1"/>
          <dgm:bulletEnabled val="1"/>
        </dgm:presLayoutVars>
      </dgm:prSet>
      <dgm:spPr/>
      <dgm:t>
        <a:bodyPr/>
        <a:lstStyle/>
        <a:p>
          <a:endParaRPr lang="en-US"/>
        </a:p>
      </dgm:t>
    </dgm:pt>
    <dgm:pt modelId="{D955E32B-2DD9-4DF8-B59C-5F2BE4BD6052}" type="pres">
      <dgm:prSet presAssocID="{73BCDDFB-681A-4477-8987-5E9D0B6BEEC5}" presName="levelTx" presStyleLbl="revTx" presStyleIdx="0" presStyleCnt="0">
        <dgm:presLayoutVars>
          <dgm:chMax val="1"/>
          <dgm:bulletEnabled val="1"/>
        </dgm:presLayoutVars>
      </dgm:prSet>
      <dgm:spPr/>
      <dgm:t>
        <a:bodyPr/>
        <a:lstStyle/>
        <a:p>
          <a:endParaRPr lang="en-US"/>
        </a:p>
      </dgm:t>
    </dgm:pt>
    <dgm:pt modelId="{54E3909C-803E-4EC3-B69D-E79A725C576B}" type="pres">
      <dgm:prSet presAssocID="{FB8FD35A-7DB9-42B8-A9E2-592F90EAD588}" presName="Name8" presStyleCnt="0"/>
      <dgm:spPr/>
    </dgm:pt>
    <dgm:pt modelId="{C1AAD8AD-5CCE-4C60-9BC0-42DCA9CC62A5}" type="pres">
      <dgm:prSet presAssocID="{FB8FD35A-7DB9-42B8-A9E2-592F90EAD588}" presName="level" presStyleLbl="node1" presStyleIdx="2" presStyleCnt="4">
        <dgm:presLayoutVars>
          <dgm:chMax val="1"/>
          <dgm:bulletEnabled val="1"/>
        </dgm:presLayoutVars>
      </dgm:prSet>
      <dgm:spPr/>
      <dgm:t>
        <a:bodyPr/>
        <a:lstStyle/>
        <a:p>
          <a:endParaRPr lang="en-US"/>
        </a:p>
      </dgm:t>
    </dgm:pt>
    <dgm:pt modelId="{1F4F99A6-27BA-4FDD-BEB3-AE0EA47A69C8}" type="pres">
      <dgm:prSet presAssocID="{FB8FD35A-7DB9-42B8-A9E2-592F90EAD588}" presName="levelTx" presStyleLbl="revTx" presStyleIdx="0" presStyleCnt="0">
        <dgm:presLayoutVars>
          <dgm:chMax val="1"/>
          <dgm:bulletEnabled val="1"/>
        </dgm:presLayoutVars>
      </dgm:prSet>
      <dgm:spPr/>
      <dgm:t>
        <a:bodyPr/>
        <a:lstStyle/>
        <a:p>
          <a:endParaRPr lang="en-US"/>
        </a:p>
      </dgm:t>
    </dgm:pt>
    <dgm:pt modelId="{AFAAE3D9-1E7C-4DE9-87CF-9B360A8BF657}" type="pres">
      <dgm:prSet presAssocID="{F7725E13-F10F-49D7-92E6-823FCD39737E}" presName="Name8" presStyleCnt="0"/>
      <dgm:spPr/>
    </dgm:pt>
    <dgm:pt modelId="{D89554F8-1A5B-4225-BEC2-E0C32F02D0FD}" type="pres">
      <dgm:prSet presAssocID="{F7725E13-F10F-49D7-92E6-823FCD39737E}" presName="level" presStyleLbl="node1" presStyleIdx="3" presStyleCnt="4" custLinFactNeighborY="1235">
        <dgm:presLayoutVars>
          <dgm:chMax val="1"/>
          <dgm:bulletEnabled val="1"/>
        </dgm:presLayoutVars>
      </dgm:prSet>
      <dgm:spPr/>
      <dgm:t>
        <a:bodyPr/>
        <a:lstStyle/>
        <a:p>
          <a:endParaRPr lang="en-US"/>
        </a:p>
      </dgm:t>
    </dgm:pt>
    <dgm:pt modelId="{6CFFFEE8-B6F1-47D1-A525-01E9C05BA967}" type="pres">
      <dgm:prSet presAssocID="{F7725E13-F10F-49D7-92E6-823FCD39737E}" presName="levelTx" presStyleLbl="revTx" presStyleIdx="0" presStyleCnt="0">
        <dgm:presLayoutVars>
          <dgm:chMax val="1"/>
          <dgm:bulletEnabled val="1"/>
        </dgm:presLayoutVars>
      </dgm:prSet>
      <dgm:spPr/>
      <dgm:t>
        <a:bodyPr/>
        <a:lstStyle/>
        <a:p>
          <a:endParaRPr lang="en-US"/>
        </a:p>
      </dgm:t>
    </dgm:pt>
  </dgm:ptLst>
  <dgm:cxnLst>
    <dgm:cxn modelId="{EA917449-BA11-49AE-8A86-B83318FDB1ED}" type="presOf" srcId="{885B6C24-97FF-4C51-8BDE-DB9992F63E40}" destId="{03E2698C-FDFE-4093-B6E8-0224AA068090}" srcOrd="1" destOrd="0" presId="urn:microsoft.com/office/officeart/2005/8/layout/pyramid1"/>
    <dgm:cxn modelId="{C0BF6BE3-5BD4-4E87-BA83-7746DA1EC9F4}" type="presOf" srcId="{73BCDDFB-681A-4477-8987-5E9D0B6BEEC5}" destId="{D955E32B-2DD9-4DF8-B59C-5F2BE4BD6052}" srcOrd="1" destOrd="0" presId="urn:microsoft.com/office/officeart/2005/8/layout/pyramid1"/>
    <dgm:cxn modelId="{FDF1A425-8307-494D-A453-2530B7D44459}" type="presOf" srcId="{45EECE3B-304E-42FB-AEDC-2A154E2E0CAD}" destId="{7E4D4E9A-E3B9-40C4-9C56-AAC3B552B35F}" srcOrd="0" destOrd="0" presId="urn:microsoft.com/office/officeart/2005/8/layout/pyramid1"/>
    <dgm:cxn modelId="{E93C04D6-D811-4D39-B4EC-1CD02A160189}" type="presOf" srcId="{F7725E13-F10F-49D7-92E6-823FCD39737E}" destId="{6CFFFEE8-B6F1-47D1-A525-01E9C05BA967}" srcOrd="1" destOrd="0" presId="urn:microsoft.com/office/officeart/2005/8/layout/pyramid1"/>
    <dgm:cxn modelId="{F37E0745-5375-4FEA-8E4E-BC9894559AD8}" srcId="{45EECE3B-304E-42FB-AEDC-2A154E2E0CAD}" destId="{885B6C24-97FF-4C51-8BDE-DB9992F63E40}" srcOrd="0" destOrd="0" parTransId="{0E3F4F90-FA58-4387-8DB2-702B36589D9D}" sibTransId="{26F1D1BB-A8E3-4DAF-B91D-E85064C071FA}"/>
    <dgm:cxn modelId="{9840DF71-6659-4B7F-834B-7310F9AD395A}" type="presOf" srcId="{FB8FD35A-7DB9-42B8-A9E2-592F90EAD588}" destId="{1F4F99A6-27BA-4FDD-BEB3-AE0EA47A69C8}" srcOrd="1" destOrd="0" presId="urn:microsoft.com/office/officeart/2005/8/layout/pyramid1"/>
    <dgm:cxn modelId="{427DEBBF-A807-47E1-A160-FEEC3AA8E19E}" srcId="{45EECE3B-304E-42FB-AEDC-2A154E2E0CAD}" destId="{FB8FD35A-7DB9-42B8-A9E2-592F90EAD588}" srcOrd="2" destOrd="0" parTransId="{26002629-B269-463A-B926-B0FA95C597F5}" sibTransId="{784CC512-1920-4D41-B17F-6AF11355761F}"/>
    <dgm:cxn modelId="{7D077C1F-BBFD-4A8D-A3A2-23B67B21CB6B}" srcId="{45EECE3B-304E-42FB-AEDC-2A154E2E0CAD}" destId="{73BCDDFB-681A-4477-8987-5E9D0B6BEEC5}" srcOrd="1" destOrd="0" parTransId="{85DD8E6E-8D69-48D0-B1BB-F077D61E5421}" sibTransId="{F656C3CE-229A-4ACC-9275-53AE649C14EA}"/>
    <dgm:cxn modelId="{CC8E385D-06A1-4D98-B6F9-3A090F283D0A}" type="presOf" srcId="{885B6C24-97FF-4C51-8BDE-DB9992F63E40}" destId="{452D8CC2-937A-4118-832F-AE66CD0240E8}" srcOrd="0" destOrd="0" presId="urn:microsoft.com/office/officeart/2005/8/layout/pyramid1"/>
    <dgm:cxn modelId="{50042E1D-AB77-4A99-A8D5-21807A0F8EC9}" srcId="{45EECE3B-304E-42FB-AEDC-2A154E2E0CAD}" destId="{F7725E13-F10F-49D7-92E6-823FCD39737E}" srcOrd="3" destOrd="0" parTransId="{47D314A7-942D-4FFF-88F7-C514AE774A49}" sibTransId="{C8AD6398-09F7-476D-82DE-8FC8D5BE818D}"/>
    <dgm:cxn modelId="{53024240-69EB-4952-8D5C-92CA4A960122}" type="presOf" srcId="{F7725E13-F10F-49D7-92E6-823FCD39737E}" destId="{D89554F8-1A5B-4225-BEC2-E0C32F02D0FD}" srcOrd="0" destOrd="0" presId="urn:microsoft.com/office/officeart/2005/8/layout/pyramid1"/>
    <dgm:cxn modelId="{D58A9338-9C40-4E0B-9DB6-FF34844799EC}" type="presOf" srcId="{FB8FD35A-7DB9-42B8-A9E2-592F90EAD588}" destId="{C1AAD8AD-5CCE-4C60-9BC0-42DCA9CC62A5}" srcOrd="0" destOrd="0" presId="urn:microsoft.com/office/officeart/2005/8/layout/pyramid1"/>
    <dgm:cxn modelId="{24D16B53-0C94-406C-816F-6706F3772964}" type="presOf" srcId="{73BCDDFB-681A-4477-8987-5E9D0B6BEEC5}" destId="{7C037A95-D078-4DAD-A8EE-54704F93D154}" srcOrd="0" destOrd="0" presId="urn:microsoft.com/office/officeart/2005/8/layout/pyramid1"/>
    <dgm:cxn modelId="{1595771F-9953-4494-AE4E-79A331A4DF7C}" type="presParOf" srcId="{7E4D4E9A-E3B9-40C4-9C56-AAC3B552B35F}" destId="{38355FF4-3C0F-4E2C-93D5-717C1B0AF634}" srcOrd="0" destOrd="0" presId="urn:microsoft.com/office/officeart/2005/8/layout/pyramid1"/>
    <dgm:cxn modelId="{13BCA091-F0D0-44C3-AD8E-853E9EA95321}" type="presParOf" srcId="{38355FF4-3C0F-4E2C-93D5-717C1B0AF634}" destId="{452D8CC2-937A-4118-832F-AE66CD0240E8}" srcOrd="0" destOrd="0" presId="urn:microsoft.com/office/officeart/2005/8/layout/pyramid1"/>
    <dgm:cxn modelId="{CF3AF3CD-9765-4880-B8A9-0BC24C3F0B1B}" type="presParOf" srcId="{38355FF4-3C0F-4E2C-93D5-717C1B0AF634}" destId="{03E2698C-FDFE-4093-B6E8-0224AA068090}" srcOrd="1" destOrd="0" presId="urn:microsoft.com/office/officeart/2005/8/layout/pyramid1"/>
    <dgm:cxn modelId="{F1D79B6B-7F0D-4A23-8D4F-52070F0762CA}" type="presParOf" srcId="{7E4D4E9A-E3B9-40C4-9C56-AAC3B552B35F}" destId="{7EE4E3B7-E9A3-40F9-B445-05AD61797BC0}" srcOrd="1" destOrd="0" presId="urn:microsoft.com/office/officeart/2005/8/layout/pyramid1"/>
    <dgm:cxn modelId="{7C907371-90EC-4799-8748-271063117A61}" type="presParOf" srcId="{7EE4E3B7-E9A3-40F9-B445-05AD61797BC0}" destId="{7C037A95-D078-4DAD-A8EE-54704F93D154}" srcOrd="0" destOrd="0" presId="urn:microsoft.com/office/officeart/2005/8/layout/pyramid1"/>
    <dgm:cxn modelId="{DC57EDC4-50DE-4E09-A044-1ACF748ABEFC}" type="presParOf" srcId="{7EE4E3B7-E9A3-40F9-B445-05AD61797BC0}" destId="{D955E32B-2DD9-4DF8-B59C-5F2BE4BD6052}" srcOrd="1" destOrd="0" presId="urn:microsoft.com/office/officeart/2005/8/layout/pyramid1"/>
    <dgm:cxn modelId="{AE47F3EB-06FE-4A63-9708-AE12A73E77AE}" type="presParOf" srcId="{7E4D4E9A-E3B9-40C4-9C56-AAC3B552B35F}" destId="{54E3909C-803E-4EC3-B69D-E79A725C576B}" srcOrd="2" destOrd="0" presId="urn:microsoft.com/office/officeart/2005/8/layout/pyramid1"/>
    <dgm:cxn modelId="{1909DC58-F33E-4269-8E75-87D37F47EE45}" type="presParOf" srcId="{54E3909C-803E-4EC3-B69D-E79A725C576B}" destId="{C1AAD8AD-5CCE-4C60-9BC0-42DCA9CC62A5}" srcOrd="0" destOrd="0" presId="urn:microsoft.com/office/officeart/2005/8/layout/pyramid1"/>
    <dgm:cxn modelId="{810B239E-3AB5-462A-808D-DA67832D8A42}" type="presParOf" srcId="{54E3909C-803E-4EC3-B69D-E79A725C576B}" destId="{1F4F99A6-27BA-4FDD-BEB3-AE0EA47A69C8}" srcOrd="1" destOrd="0" presId="urn:microsoft.com/office/officeart/2005/8/layout/pyramid1"/>
    <dgm:cxn modelId="{8F388A53-631F-4726-8670-310004CDBEAC}" type="presParOf" srcId="{7E4D4E9A-E3B9-40C4-9C56-AAC3B552B35F}" destId="{AFAAE3D9-1E7C-4DE9-87CF-9B360A8BF657}" srcOrd="3" destOrd="0" presId="urn:microsoft.com/office/officeart/2005/8/layout/pyramid1"/>
    <dgm:cxn modelId="{7F30849C-D7EC-4C37-9330-AB42AE9C288B}" type="presParOf" srcId="{AFAAE3D9-1E7C-4DE9-87CF-9B360A8BF657}" destId="{D89554F8-1A5B-4225-BEC2-E0C32F02D0FD}" srcOrd="0" destOrd="0" presId="urn:microsoft.com/office/officeart/2005/8/layout/pyramid1"/>
    <dgm:cxn modelId="{9C311011-3EAA-4F75-9422-49C96EAFF5A7}" type="presParOf" srcId="{AFAAE3D9-1E7C-4DE9-87CF-9B360A8BF657}" destId="{6CFFFEE8-B6F1-47D1-A525-01E9C05BA967}"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A7AE55-094F-46D5-A8A4-814B09DB2FF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352ABE9-78AE-4605-B15A-2582DBD357D5}">
      <dgm:prSet phldrT="[Text]" custT="1"/>
      <dgm:spPr>
        <a:xfrm>
          <a:off x="36" y="9786"/>
          <a:ext cx="3525105" cy="892800"/>
        </a:xfrm>
        <a:prstGeom prst="rect">
          <a:avLst/>
        </a:prstGeom>
        <a:solidFill>
          <a:srgbClr val="00B0F0"/>
        </a:solidFill>
        <a:ln w="25400" cap="flat" cmpd="sng" algn="ctr">
          <a:solidFill>
            <a:srgbClr val="0F6FC6">
              <a:hueOff val="0"/>
              <a:satOff val="0"/>
              <a:lumOff val="0"/>
              <a:alphaOff val="0"/>
            </a:srgbClr>
          </a:solidFill>
          <a:prstDash val="solid"/>
        </a:ln>
        <a:effectLst/>
      </dgm:spPr>
      <dgm:t>
        <a:bodyPr/>
        <a:lstStyle/>
        <a:p>
          <a:r>
            <a:rPr lang="en-US" sz="2400" dirty="0" smtClean="0">
              <a:solidFill>
                <a:sysClr val="window" lastClr="FFFFFF"/>
              </a:solidFill>
              <a:latin typeface="+mj-lt"/>
              <a:ea typeface="+mn-ea"/>
              <a:cs typeface="+mn-cs"/>
            </a:rPr>
            <a:t>Cost of land</a:t>
          </a:r>
          <a:endParaRPr lang="en-US" sz="2400" dirty="0">
            <a:solidFill>
              <a:sysClr val="window" lastClr="FFFFFF"/>
            </a:solidFill>
            <a:latin typeface="+mj-lt"/>
            <a:ea typeface="+mn-ea"/>
            <a:cs typeface="+mn-cs"/>
          </a:endParaRPr>
        </a:p>
      </dgm:t>
    </dgm:pt>
    <dgm:pt modelId="{F7EBD6FD-CB57-4AB1-A569-88F5B4512F45}" type="parTrans" cxnId="{C63D5EDF-5FAF-42E1-AAEA-69FE662FF5FB}">
      <dgm:prSet/>
      <dgm:spPr/>
      <dgm:t>
        <a:bodyPr/>
        <a:lstStyle/>
        <a:p>
          <a:endParaRPr lang="en-US">
            <a:latin typeface="+mj-lt"/>
          </a:endParaRPr>
        </a:p>
      </dgm:t>
    </dgm:pt>
    <dgm:pt modelId="{78CB0B69-777C-41B6-B92D-CB8CE6A28D96}" type="sibTrans" cxnId="{C63D5EDF-5FAF-42E1-AAEA-69FE662FF5FB}">
      <dgm:prSet/>
      <dgm:spPr/>
      <dgm:t>
        <a:bodyPr/>
        <a:lstStyle/>
        <a:p>
          <a:endParaRPr lang="en-US">
            <a:latin typeface="+mj-lt"/>
          </a:endParaRPr>
        </a:p>
      </dgm:t>
    </dgm:pt>
    <dgm:pt modelId="{208F8636-373C-4460-92F7-DD30DB14550A}">
      <dgm:prSet phldrT="[Text]" custT="1"/>
      <dgm:spPr>
        <a:xfrm>
          <a:off x="36" y="902586"/>
          <a:ext cx="3525105" cy="2084827"/>
        </a:xfrm>
        <a:prstGeom prst="rect">
          <a:avLst/>
        </a:prstGeom>
        <a:noFill/>
        <a:ln w="25400" cap="flat" cmpd="sng" algn="ctr">
          <a:solidFill>
            <a:srgbClr val="0F6FC6">
              <a:alpha val="90000"/>
              <a:tint val="40000"/>
              <a:hueOff val="0"/>
              <a:satOff val="0"/>
              <a:lumOff val="0"/>
              <a:alphaOff val="0"/>
            </a:srgbClr>
          </a:solidFill>
          <a:prstDash val="solid"/>
        </a:ln>
        <a:effectLst/>
      </dgm:spPr>
      <dgm:t>
        <a:bodyPr/>
        <a:lstStyle/>
        <a:p>
          <a:r>
            <a:rPr lang="en-US" sz="2000" dirty="0" smtClean="0">
              <a:solidFill>
                <a:sysClr val="windowText" lastClr="000000">
                  <a:hueOff val="0"/>
                  <a:satOff val="0"/>
                  <a:lumOff val="0"/>
                  <a:alphaOff val="0"/>
                </a:sysClr>
              </a:solidFill>
              <a:latin typeface="+mj-lt"/>
              <a:ea typeface="+mn-ea"/>
              <a:cs typeface="+mn-cs"/>
            </a:rPr>
            <a:t>Land availability</a:t>
          </a:r>
          <a:endParaRPr lang="en-US" sz="2000" dirty="0">
            <a:solidFill>
              <a:sysClr val="windowText" lastClr="000000">
                <a:hueOff val="0"/>
                <a:satOff val="0"/>
                <a:lumOff val="0"/>
                <a:alphaOff val="0"/>
              </a:sysClr>
            </a:solidFill>
            <a:latin typeface="+mj-lt"/>
            <a:ea typeface="+mn-ea"/>
            <a:cs typeface="+mn-cs"/>
          </a:endParaRPr>
        </a:p>
      </dgm:t>
    </dgm:pt>
    <dgm:pt modelId="{362BD5F9-07CB-4AAF-93AA-88C99855579C}" type="parTrans" cxnId="{C991DF67-A515-47DD-A26E-4323E761CEE2}">
      <dgm:prSet/>
      <dgm:spPr/>
      <dgm:t>
        <a:bodyPr/>
        <a:lstStyle/>
        <a:p>
          <a:endParaRPr lang="en-US">
            <a:latin typeface="+mj-lt"/>
          </a:endParaRPr>
        </a:p>
      </dgm:t>
    </dgm:pt>
    <dgm:pt modelId="{61C70F5B-9151-4D8A-A432-E2BD167B4A29}" type="sibTrans" cxnId="{C991DF67-A515-47DD-A26E-4323E761CEE2}">
      <dgm:prSet/>
      <dgm:spPr/>
      <dgm:t>
        <a:bodyPr/>
        <a:lstStyle/>
        <a:p>
          <a:endParaRPr lang="en-US">
            <a:latin typeface="+mj-lt"/>
          </a:endParaRPr>
        </a:p>
      </dgm:t>
    </dgm:pt>
    <dgm:pt modelId="{9653893A-7F58-4A23-808F-4876163460FF}">
      <dgm:prSet phldrT="[Text]" custT="1"/>
      <dgm:spPr>
        <a:xfrm>
          <a:off x="4018657" y="9786"/>
          <a:ext cx="3525105" cy="892800"/>
        </a:xfrm>
        <a:prstGeom prst="rect">
          <a:avLst/>
        </a:prstGeom>
        <a:solidFill>
          <a:srgbClr val="00B0F0"/>
        </a:solidFill>
        <a:ln w="25400" cap="flat" cmpd="sng" algn="ctr">
          <a:solidFill>
            <a:srgbClr val="0F6FC6">
              <a:hueOff val="0"/>
              <a:satOff val="0"/>
              <a:lumOff val="0"/>
              <a:alphaOff val="0"/>
            </a:srgbClr>
          </a:solidFill>
          <a:prstDash val="solid"/>
        </a:ln>
        <a:effectLst/>
      </dgm:spPr>
      <dgm:t>
        <a:bodyPr/>
        <a:lstStyle/>
        <a:p>
          <a:r>
            <a:rPr lang="en-US" sz="2400" dirty="0" smtClean="0">
              <a:solidFill>
                <a:sysClr val="window" lastClr="FFFFFF"/>
              </a:solidFill>
              <a:latin typeface="+mj-lt"/>
              <a:ea typeface="+mn-ea"/>
              <a:cs typeface="+mn-cs"/>
            </a:rPr>
            <a:t>Cost of construction</a:t>
          </a:r>
          <a:endParaRPr lang="en-US" sz="2400" dirty="0">
            <a:solidFill>
              <a:sysClr val="window" lastClr="FFFFFF"/>
            </a:solidFill>
            <a:latin typeface="+mj-lt"/>
            <a:ea typeface="+mn-ea"/>
            <a:cs typeface="+mn-cs"/>
          </a:endParaRPr>
        </a:p>
      </dgm:t>
    </dgm:pt>
    <dgm:pt modelId="{CF6B0190-F851-464D-A434-EC7472ACDF11}" type="parTrans" cxnId="{919022E0-859F-48BC-9B39-8658E229D735}">
      <dgm:prSet/>
      <dgm:spPr/>
      <dgm:t>
        <a:bodyPr/>
        <a:lstStyle/>
        <a:p>
          <a:endParaRPr lang="en-US">
            <a:latin typeface="+mj-lt"/>
          </a:endParaRPr>
        </a:p>
      </dgm:t>
    </dgm:pt>
    <dgm:pt modelId="{7FCD271A-94E9-4067-A5F9-31D21D32072F}" type="sibTrans" cxnId="{919022E0-859F-48BC-9B39-8658E229D735}">
      <dgm:prSet/>
      <dgm:spPr/>
      <dgm:t>
        <a:bodyPr/>
        <a:lstStyle/>
        <a:p>
          <a:endParaRPr lang="en-US">
            <a:latin typeface="+mj-lt"/>
          </a:endParaRPr>
        </a:p>
      </dgm:t>
    </dgm:pt>
    <dgm:pt modelId="{2ABB56E2-80B9-487B-A0EA-13357ABAE3D9}">
      <dgm:prSet phldrT="[Text]" custT="1"/>
      <dgm:spPr>
        <a:xfrm>
          <a:off x="4018657" y="902586"/>
          <a:ext cx="3525105" cy="2084827"/>
        </a:xfrm>
        <a:prstGeom prst="rect">
          <a:avLst/>
        </a:prstGeom>
        <a:noFill/>
        <a:ln w="25400" cap="flat" cmpd="sng" algn="ctr">
          <a:solidFill>
            <a:srgbClr val="0F6FC6">
              <a:alpha val="90000"/>
              <a:tint val="40000"/>
              <a:hueOff val="0"/>
              <a:satOff val="0"/>
              <a:lumOff val="0"/>
              <a:alphaOff val="0"/>
            </a:srgbClr>
          </a:solidFill>
          <a:prstDash val="solid"/>
        </a:ln>
        <a:effectLst/>
      </dgm:spPr>
      <dgm:t>
        <a:bodyPr/>
        <a:lstStyle/>
        <a:p>
          <a:r>
            <a:rPr lang="en-US" sz="2000" dirty="0" smtClean="0">
              <a:solidFill>
                <a:sysClr val="windowText" lastClr="000000">
                  <a:hueOff val="0"/>
                  <a:satOff val="0"/>
                  <a:lumOff val="0"/>
                  <a:alphaOff val="0"/>
                </a:sysClr>
              </a:solidFill>
              <a:latin typeface="+mj-lt"/>
              <a:ea typeface="+mn-ea"/>
              <a:cs typeface="+mn-cs"/>
            </a:rPr>
            <a:t>Construction technology</a:t>
          </a:r>
          <a:endParaRPr lang="en-US" sz="2000" dirty="0">
            <a:solidFill>
              <a:sysClr val="windowText" lastClr="000000">
                <a:hueOff val="0"/>
                <a:satOff val="0"/>
                <a:lumOff val="0"/>
                <a:alphaOff val="0"/>
              </a:sysClr>
            </a:solidFill>
            <a:latin typeface="+mj-lt"/>
            <a:ea typeface="+mn-ea"/>
            <a:cs typeface="+mn-cs"/>
          </a:endParaRPr>
        </a:p>
      </dgm:t>
    </dgm:pt>
    <dgm:pt modelId="{3F84AF08-432E-41B8-AB13-CB48306A34A7}" type="parTrans" cxnId="{417DC1C6-7D67-4350-A8D4-60FF0D2F75AC}">
      <dgm:prSet/>
      <dgm:spPr/>
      <dgm:t>
        <a:bodyPr/>
        <a:lstStyle/>
        <a:p>
          <a:endParaRPr lang="en-US">
            <a:latin typeface="+mj-lt"/>
          </a:endParaRPr>
        </a:p>
      </dgm:t>
    </dgm:pt>
    <dgm:pt modelId="{3B75958D-8C97-4E74-9667-5004AD2612D5}" type="sibTrans" cxnId="{417DC1C6-7D67-4350-A8D4-60FF0D2F75AC}">
      <dgm:prSet/>
      <dgm:spPr/>
      <dgm:t>
        <a:bodyPr/>
        <a:lstStyle/>
        <a:p>
          <a:endParaRPr lang="en-US">
            <a:latin typeface="+mj-lt"/>
          </a:endParaRPr>
        </a:p>
      </dgm:t>
    </dgm:pt>
    <dgm:pt modelId="{4F19C880-32C6-4602-BE0B-56120CA65ED6}">
      <dgm:prSet phldrT="[Text]" custT="1"/>
      <dgm:spPr>
        <a:xfrm>
          <a:off x="36" y="902586"/>
          <a:ext cx="3525105" cy="2084827"/>
        </a:xfrm>
        <a:prstGeom prst="rect">
          <a:avLst/>
        </a:prstGeom>
        <a:noFill/>
        <a:ln w="25400" cap="flat" cmpd="sng" algn="ctr">
          <a:solidFill>
            <a:srgbClr val="0F6FC6">
              <a:alpha val="90000"/>
              <a:tint val="40000"/>
              <a:hueOff val="0"/>
              <a:satOff val="0"/>
              <a:lumOff val="0"/>
              <a:alphaOff val="0"/>
            </a:srgbClr>
          </a:solidFill>
          <a:prstDash val="solid"/>
        </a:ln>
        <a:effectLst/>
      </dgm:spPr>
      <dgm:t>
        <a:bodyPr/>
        <a:lstStyle/>
        <a:p>
          <a:r>
            <a:rPr lang="en-US" sz="2000" dirty="0" smtClean="0">
              <a:solidFill>
                <a:sysClr val="windowText" lastClr="000000">
                  <a:hueOff val="0"/>
                  <a:satOff val="0"/>
                  <a:lumOff val="0"/>
                  <a:alphaOff val="0"/>
                </a:sysClr>
              </a:solidFill>
              <a:latin typeface="+mj-lt"/>
              <a:ea typeface="+mn-ea"/>
              <a:cs typeface="+mn-cs"/>
            </a:rPr>
            <a:t>Land use management, land allocation</a:t>
          </a:r>
          <a:endParaRPr lang="en-US" sz="2000" dirty="0">
            <a:solidFill>
              <a:sysClr val="windowText" lastClr="000000">
                <a:hueOff val="0"/>
                <a:satOff val="0"/>
                <a:lumOff val="0"/>
                <a:alphaOff val="0"/>
              </a:sysClr>
            </a:solidFill>
            <a:latin typeface="+mj-lt"/>
            <a:ea typeface="+mn-ea"/>
            <a:cs typeface="+mn-cs"/>
          </a:endParaRPr>
        </a:p>
      </dgm:t>
    </dgm:pt>
    <dgm:pt modelId="{228D8968-B8FF-47E2-9478-09A23C6F26AF}" type="parTrans" cxnId="{56E4918C-9889-4978-8C08-D0FB7E3B3356}">
      <dgm:prSet/>
      <dgm:spPr/>
      <dgm:t>
        <a:bodyPr/>
        <a:lstStyle/>
        <a:p>
          <a:endParaRPr lang="en-US">
            <a:latin typeface="+mj-lt"/>
          </a:endParaRPr>
        </a:p>
      </dgm:t>
    </dgm:pt>
    <dgm:pt modelId="{9636ED0B-3227-4848-B36E-AB34ADCB4AC1}" type="sibTrans" cxnId="{56E4918C-9889-4978-8C08-D0FB7E3B3356}">
      <dgm:prSet/>
      <dgm:spPr/>
      <dgm:t>
        <a:bodyPr/>
        <a:lstStyle/>
        <a:p>
          <a:endParaRPr lang="en-US">
            <a:latin typeface="+mj-lt"/>
          </a:endParaRPr>
        </a:p>
      </dgm:t>
    </dgm:pt>
    <dgm:pt modelId="{83B03628-93FC-4A2E-96BE-ADE44ED1CAFF}">
      <dgm:prSet phldrT="[Text]" custT="1"/>
      <dgm:spPr>
        <a:xfrm>
          <a:off x="36" y="902586"/>
          <a:ext cx="3525105" cy="2084827"/>
        </a:xfrm>
        <a:prstGeom prst="rect">
          <a:avLst/>
        </a:prstGeom>
        <a:noFill/>
        <a:ln w="25400" cap="flat" cmpd="sng" algn="ctr">
          <a:solidFill>
            <a:srgbClr val="0F6FC6">
              <a:alpha val="90000"/>
              <a:tint val="40000"/>
              <a:hueOff val="0"/>
              <a:satOff val="0"/>
              <a:lumOff val="0"/>
              <a:alphaOff val="0"/>
            </a:srgbClr>
          </a:solidFill>
          <a:prstDash val="solid"/>
        </a:ln>
        <a:effectLst/>
      </dgm:spPr>
      <dgm:t>
        <a:bodyPr/>
        <a:lstStyle/>
        <a:p>
          <a:r>
            <a:rPr lang="en-US" sz="2000" dirty="0" smtClean="0">
              <a:solidFill>
                <a:sysClr val="windowText" lastClr="000000">
                  <a:hueOff val="0"/>
                  <a:satOff val="0"/>
                  <a:lumOff val="0"/>
                  <a:alphaOff val="0"/>
                </a:sysClr>
              </a:solidFill>
              <a:latin typeface="+mj-lt"/>
              <a:ea typeface="+mn-ea"/>
              <a:cs typeface="+mn-cs"/>
            </a:rPr>
            <a:t>Land ownership</a:t>
          </a:r>
          <a:endParaRPr lang="en-US" sz="2000" dirty="0">
            <a:solidFill>
              <a:sysClr val="windowText" lastClr="000000">
                <a:hueOff val="0"/>
                <a:satOff val="0"/>
                <a:lumOff val="0"/>
                <a:alphaOff val="0"/>
              </a:sysClr>
            </a:solidFill>
            <a:latin typeface="+mj-lt"/>
            <a:ea typeface="+mn-ea"/>
            <a:cs typeface="+mn-cs"/>
          </a:endParaRPr>
        </a:p>
      </dgm:t>
    </dgm:pt>
    <dgm:pt modelId="{EAC330D4-0067-44F6-83CF-0A77A19038CC}" type="parTrans" cxnId="{8BBA8EC7-A654-456F-AADB-34FE7BA5A2A2}">
      <dgm:prSet/>
      <dgm:spPr/>
      <dgm:t>
        <a:bodyPr/>
        <a:lstStyle/>
        <a:p>
          <a:endParaRPr lang="en-US">
            <a:latin typeface="+mj-lt"/>
          </a:endParaRPr>
        </a:p>
      </dgm:t>
    </dgm:pt>
    <dgm:pt modelId="{BB3898B9-3ACF-4224-93B7-B30CD5B9126D}" type="sibTrans" cxnId="{8BBA8EC7-A654-456F-AADB-34FE7BA5A2A2}">
      <dgm:prSet/>
      <dgm:spPr/>
      <dgm:t>
        <a:bodyPr/>
        <a:lstStyle/>
        <a:p>
          <a:endParaRPr lang="en-US">
            <a:latin typeface="+mj-lt"/>
          </a:endParaRPr>
        </a:p>
      </dgm:t>
    </dgm:pt>
    <dgm:pt modelId="{CE7B1702-0E28-4678-B1EF-825692D4B62F}">
      <dgm:prSet phldrT="[Text]" custT="1"/>
      <dgm:spPr>
        <a:xfrm>
          <a:off x="36" y="902586"/>
          <a:ext cx="3525105" cy="2084827"/>
        </a:xfrm>
        <a:prstGeom prst="rect">
          <a:avLst/>
        </a:prstGeom>
        <a:noFill/>
        <a:ln w="25400" cap="flat" cmpd="sng" algn="ctr">
          <a:solidFill>
            <a:srgbClr val="0F6FC6">
              <a:alpha val="90000"/>
              <a:tint val="40000"/>
              <a:hueOff val="0"/>
              <a:satOff val="0"/>
              <a:lumOff val="0"/>
              <a:alphaOff val="0"/>
            </a:srgbClr>
          </a:solidFill>
          <a:prstDash val="solid"/>
        </a:ln>
        <a:effectLst/>
      </dgm:spPr>
      <dgm:t>
        <a:bodyPr/>
        <a:lstStyle/>
        <a:p>
          <a:r>
            <a:rPr lang="en-US" sz="2000" dirty="0" smtClean="0">
              <a:solidFill>
                <a:sysClr val="windowText" lastClr="000000">
                  <a:hueOff val="0"/>
                  <a:satOff val="0"/>
                  <a:lumOff val="0"/>
                  <a:alphaOff val="0"/>
                </a:sysClr>
              </a:solidFill>
              <a:latin typeface="+mj-lt"/>
              <a:ea typeface="+mn-ea"/>
              <a:cs typeface="+mn-cs"/>
            </a:rPr>
            <a:t>Government provision of serviced land</a:t>
          </a:r>
          <a:endParaRPr lang="en-US" sz="2000" dirty="0">
            <a:solidFill>
              <a:sysClr val="windowText" lastClr="000000">
                <a:hueOff val="0"/>
                <a:satOff val="0"/>
                <a:lumOff val="0"/>
                <a:alphaOff val="0"/>
              </a:sysClr>
            </a:solidFill>
            <a:latin typeface="+mj-lt"/>
            <a:ea typeface="+mn-ea"/>
            <a:cs typeface="+mn-cs"/>
          </a:endParaRPr>
        </a:p>
      </dgm:t>
    </dgm:pt>
    <dgm:pt modelId="{785D3522-0C52-4654-A6CF-3FDA149DA38D}" type="parTrans" cxnId="{25D0EF06-6819-4E43-B665-CD5EA79085D4}">
      <dgm:prSet/>
      <dgm:spPr/>
      <dgm:t>
        <a:bodyPr/>
        <a:lstStyle/>
        <a:p>
          <a:endParaRPr lang="en-US">
            <a:latin typeface="+mj-lt"/>
          </a:endParaRPr>
        </a:p>
      </dgm:t>
    </dgm:pt>
    <dgm:pt modelId="{CDCE0E27-6985-46EF-9BF4-FD1A9B53DEA1}" type="sibTrans" cxnId="{25D0EF06-6819-4E43-B665-CD5EA79085D4}">
      <dgm:prSet/>
      <dgm:spPr/>
      <dgm:t>
        <a:bodyPr/>
        <a:lstStyle/>
        <a:p>
          <a:endParaRPr lang="en-US">
            <a:latin typeface="+mj-lt"/>
          </a:endParaRPr>
        </a:p>
      </dgm:t>
    </dgm:pt>
    <dgm:pt modelId="{15D91032-E943-48BB-911C-FAC44F227C8E}">
      <dgm:prSet phldrT="[Text]" custT="1"/>
      <dgm:spPr>
        <a:xfrm>
          <a:off x="4018657" y="902586"/>
          <a:ext cx="3525105" cy="2084827"/>
        </a:xfrm>
        <a:prstGeom prst="rect">
          <a:avLst/>
        </a:prstGeom>
        <a:noFill/>
        <a:ln w="25400" cap="flat" cmpd="sng" algn="ctr">
          <a:solidFill>
            <a:srgbClr val="0F6FC6">
              <a:alpha val="90000"/>
              <a:tint val="40000"/>
              <a:hueOff val="0"/>
              <a:satOff val="0"/>
              <a:lumOff val="0"/>
              <a:alphaOff val="0"/>
            </a:srgbClr>
          </a:solidFill>
          <a:prstDash val="solid"/>
        </a:ln>
        <a:effectLst/>
      </dgm:spPr>
      <dgm:t>
        <a:bodyPr/>
        <a:lstStyle/>
        <a:p>
          <a:r>
            <a:rPr lang="en-US" sz="2000" dirty="0" smtClean="0">
              <a:solidFill>
                <a:sysClr val="windowText" lastClr="000000">
                  <a:hueOff val="0"/>
                  <a:satOff val="0"/>
                  <a:lumOff val="0"/>
                  <a:alphaOff val="0"/>
                </a:sysClr>
              </a:solidFill>
              <a:latin typeface="+mj-lt"/>
              <a:ea typeface="+mn-ea"/>
              <a:cs typeface="+mn-cs"/>
            </a:rPr>
            <a:t>Fiscal and regulatory incentives</a:t>
          </a:r>
          <a:endParaRPr lang="en-US" sz="2000" dirty="0">
            <a:solidFill>
              <a:sysClr val="windowText" lastClr="000000">
                <a:hueOff val="0"/>
                <a:satOff val="0"/>
                <a:lumOff val="0"/>
                <a:alphaOff val="0"/>
              </a:sysClr>
            </a:solidFill>
            <a:latin typeface="+mj-lt"/>
            <a:ea typeface="+mn-ea"/>
            <a:cs typeface="+mn-cs"/>
          </a:endParaRPr>
        </a:p>
      </dgm:t>
    </dgm:pt>
    <dgm:pt modelId="{B6E5B857-0FC8-4F3D-A2CD-A2716F0E4E8E}" type="sibTrans" cxnId="{256FCBD6-4C72-4FC3-95C1-223810B93F23}">
      <dgm:prSet/>
      <dgm:spPr/>
      <dgm:t>
        <a:bodyPr/>
        <a:lstStyle/>
        <a:p>
          <a:endParaRPr lang="en-US">
            <a:latin typeface="+mj-lt"/>
          </a:endParaRPr>
        </a:p>
      </dgm:t>
    </dgm:pt>
    <dgm:pt modelId="{1D6B841F-2BA6-4D05-8AE4-2F069DC892D4}" type="parTrans" cxnId="{256FCBD6-4C72-4FC3-95C1-223810B93F23}">
      <dgm:prSet/>
      <dgm:spPr/>
      <dgm:t>
        <a:bodyPr/>
        <a:lstStyle/>
        <a:p>
          <a:endParaRPr lang="en-US">
            <a:latin typeface="+mj-lt"/>
          </a:endParaRPr>
        </a:p>
      </dgm:t>
    </dgm:pt>
    <dgm:pt modelId="{25BBA2B2-1114-4EC8-9AE2-FBA216B48AA3}">
      <dgm:prSet phldrT="[Text]" custT="1"/>
      <dgm:spPr>
        <a:xfrm>
          <a:off x="4018657" y="902586"/>
          <a:ext cx="3525105" cy="2084827"/>
        </a:xfrm>
        <a:prstGeom prst="rect">
          <a:avLst/>
        </a:prstGeom>
        <a:noFill/>
        <a:ln w="25400" cap="flat" cmpd="sng" algn="ctr">
          <a:solidFill>
            <a:srgbClr val="0F6FC6">
              <a:alpha val="90000"/>
              <a:tint val="40000"/>
              <a:hueOff val="0"/>
              <a:satOff val="0"/>
              <a:lumOff val="0"/>
              <a:alphaOff val="0"/>
            </a:srgbClr>
          </a:solidFill>
          <a:prstDash val="solid"/>
        </a:ln>
        <a:effectLst/>
      </dgm:spPr>
      <dgm:t>
        <a:bodyPr/>
        <a:lstStyle/>
        <a:p>
          <a:r>
            <a:rPr lang="en-US" sz="2000" dirty="0" smtClean="0">
              <a:solidFill>
                <a:sysClr val="windowText" lastClr="000000">
                  <a:hueOff val="0"/>
                  <a:satOff val="0"/>
                  <a:lumOff val="0"/>
                  <a:alphaOff val="0"/>
                </a:sysClr>
              </a:solidFill>
              <a:latin typeface="+mj-lt"/>
              <a:ea typeface="+mn-ea"/>
              <a:cs typeface="+mn-cs"/>
            </a:rPr>
            <a:t>Self-built/incremental housing</a:t>
          </a:r>
          <a:endParaRPr lang="en-US" sz="2000" dirty="0">
            <a:solidFill>
              <a:sysClr val="windowText" lastClr="000000">
                <a:hueOff val="0"/>
                <a:satOff val="0"/>
                <a:lumOff val="0"/>
                <a:alphaOff val="0"/>
              </a:sysClr>
            </a:solidFill>
            <a:latin typeface="+mj-lt"/>
            <a:ea typeface="+mn-ea"/>
            <a:cs typeface="+mn-cs"/>
          </a:endParaRPr>
        </a:p>
      </dgm:t>
    </dgm:pt>
    <dgm:pt modelId="{89F157EF-48CF-4D59-ADA5-E8CBB70F4779}" type="sibTrans" cxnId="{37B68FBD-0603-47D6-A094-BC569ED0F1AE}">
      <dgm:prSet/>
      <dgm:spPr/>
      <dgm:t>
        <a:bodyPr/>
        <a:lstStyle/>
        <a:p>
          <a:endParaRPr lang="en-US">
            <a:latin typeface="+mj-lt"/>
          </a:endParaRPr>
        </a:p>
      </dgm:t>
    </dgm:pt>
    <dgm:pt modelId="{4E6AE8EE-0543-410C-959D-9B0AE0037EFF}" type="parTrans" cxnId="{37B68FBD-0603-47D6-A094-BC569ED0F1AE}">
      <dgm:prSet/>
      <dgm:spPr/>
      <dgm:t>
        <a:bodyPr/>
        <a:lstStyle/>
        <a:p>
          <a:endParaRPr lang="en-US">
            <a:latin typeface="+mj-lt"/>
          </a:endParaRPr>
        </a:p>
      </dgm:t>
    </dgm:pt>
    <dgm:pt modelId="{0479389A-B6E5-41B8-88B4-EA4A6A6076A4}">
      <dgm:prSet phldrT="[Text]" custT="1"/>
      <dgm:spPr>
        <a:xfrm>
          <a:off x="4018657" y="902586"/>
          <a:ext cx="3525105" cy="2084827"/>
        </a:xfrm>
        <a:prstGeom prst="rect">
          <a:avLst/>
        </a:prstGeom>
        <a:noFill/>
        <a:ln w="25400" cap="flat" cmpd="sng" algn="ctr">
          <a:solidFill>
            <a:srgbClr val="0F6FC6">
              <a:alpha val="90000"/>
              <a:tint val="40000"/>
              <a:hueOff val="0"/>
              <a:satOff val="0"/>
              <a:lumOff val="0"/>
              <a:alphaOff val="0"/>
            </a:srgbClr>
          </a:solidFill>
          <a:prstDash val="solid"/>
        </a:ln>
        <a:effectLst/>
      </dgm:spPr>
      <dgm:t>
        <a:bodyPr/>
        <a:lstStyle/>
        <a:p>
          <a:r>
            <a:rPr lang="en-US" sz="2000" dirty="0" smtClean="0">
              <a:solidFill>
                <a:sysClr val="windowText" lastClr="000000">
                  <a:hueOff val="0"/>
                  <a:satOff val="0"/>
                  <a:lumOff val="0"/>
                  <a:alphaOff val="0"/>
                </a:sysClr>
              </a:solidFill>
              <a:latin typeface="+mj-lt"/>
              <a:ea typeface="+mn-ea"/>
              <a:cs typeface="+mn-cs"/>
            </a:rPr>
            <a:t>Local construction materials</a:t>
          </a:r>
          <a:endParaRPr lang="en-US" sz="2000" dirty="0">
            <a:solidFill>
              <a:sysClr val="windowText" lastClr="000000">
                <a:hueOff val="0"/>
                <a:satOff val="0"/>
                <a:lumOff val="0"/>
                <a:alphaOff val="0"/>
              </a:sysClr>
            </a:solidFill>
            <a:latin typeface="+mj-lt"/>
            <a:ea typeface="+mn-ea"/>
            <a:cs typeface="+mn-cs"/>
          </a:endParaRPr>
        </a:p>
      </dgm:t>
    </dgm:pt>
    <dgm:pt modelId="{99E74430-B7B7-4DB9-95A2-019325C5905C}" type="sibTrans" cxnId="{028D4BC3-A102-41E7-83D8-378C4C46FAE2}">
      <dgm:prSet/>
      <dgm:spPr/>
      <dgm:t>
        <a:bodyPr/>
        <a:lstStyle/>
        <a:p>
          <a:endParaRPr lang="en-US">
            <a:latin typeface="+mj-lt"/>
          </a:endParaRPr>
        </a:p>
      </dgm:t>
    </dgm:pt>
    <dgm:pt modelId="{8F816071-2A8F-4839-A663-D269A399225B}" type="parTrans" cxnId="{028D4BC3-A102-41E7-83D8-378C4C46FAE2}">
      <dgm:prSet/>
      <dgm:spPr/>
      <dgm:t>
        <a:bodyPr/>
        <a:lstStyle/>
        <a:p>
          <a:endParaRPr lang="en-US">
            <a:latin typeface="+mj-lt"/>
          </a:endParaRPr>
        </a:p>
      </dgm:t>
    </dgm:pt>
    <dgm:pt modelId="{FD37E9E4-E6DC-4BC4-908E-FFB3133A3D78}" type="pres">
      <dgm:prSet presAssocID="{69A7AE55-094F-46D5-A8A4-814B09DB2FF0}" presName="Name0" presStyleCnt="0">
        <dgm:presLayoutVars>
          <dgm:dir/>
          <dgm:animLvl val="lvl"/>
          <dgm:resizeHandles val="exact"/>
        </dgm:presLayoutVars>
      </dgm:prSet>
      <dgm:spPr/>
      <dgm:t>
        <a:bodyPr/>
        <a:lstStyle/>
        <a:p>
          <a:endParaRPr lang="en-US"/>
        </a:p>
      </dgm:t>
    </dgm:pt>
    <dgm:pt modelId="{82DF3654-8935-46DF-9310-9B2B836AA93E}" type="pres">
      <dgm:prSet presAssocID="{D352ABE9-78AE-4605-B15A-2582DBD357D5}" presName="composite" presStyleCnt="0"/>
      <dgm:spPr/>
    </dgm:pt>
    <dgm:pt modelId="{31EB2750-0698-4B6F-831E-E3F998121BE6}" type="pres">
      <dgm:prSet presAssocID="{D352ABE9-78AE-4605-B15A-2582DBD357D5}" presName="parTx" presStyleLbl="alignNode1" presStyleIdx="0" presStyleCnt="2">
        <dgm:presLayoutVars>
          <dgm:chMax val="0"/>
          <dgm:chPref val="0"/>
          <dgm:bulletEnabled val="1"/>
        </dgm:presLayoutVars>
      </dgm:prSet>
      <dgm:spPr/>
      <dgm:t>
        <a:bodyPr/>
        <a:lstStyle/>
        <a:p>
          <a:endParaRPr lang="en-US"/>
        </a:p>
      </dgm:t>
    </dgm:pt>
    <dgm:pt modelId="{FCA2B497-CFA1-43B7-821C-1DBB0E6B9A32}" type="pres">
      <dgm:prSet presAssocID="{D352ABE9-78AE-4605-B15A-2582DBD357D5}" presName="desTx" presStyleLbl="alignAccFollowNode1" presStyleIdx="0" presStyleCnt="2">
        <dgm:presLayoutVars>
          <dgm:bulletEnabled val="1"/>
        </dgm:presLayoutVars>
      </dgm:prSet>
      <dgm:spPr/>
      <dgm:t>
        <a:bodyPr/>
        <a:lstStyle/>
        <a:p>
          <a:endParaRPr lang="en-US"/>
        </a:p>
      </dgm:t>
    </dgm:pt>
    <dgm:pt modelId="{80ABA297-C854-470A-8BBD-3CDABCFAED07}" type="pres">
      <dgm:prSet presAssocID="{78CB0B69-777C-41B6-B92D-CB8CE6A28D96}" presName="space" presStyleCnt="0"/>
      <dgm:spPr/>
    </dgm:pt>
    <dgm:pt modelId="{33BEDCB2-FDB7-412A-8F2A-52FD9BEE8B67}" type="pres">
      <dgm:prSet presAssocID="{9653893A-7F58-4A23-808F-4876163460FF}" presName="composite" presStyleCnt="0"/>
      <dgm:spPr/>
    </dgm:pt>
    <dgm:pt modelId="{B161B235-6C46-4659-AB59-C02D036CE117}" type="pres">
      <dgm:prSet presAssocID="{9653893A-7F58-4A23-808F-4876163460FF}" presName="parTx" presStyleLbl="alignNode1" presStyleIdx="1" presStyleCnt="2">
        <dgm:presLayoutVars>
          <dgm:chMax val="0"/>
          <dgm:chPref val="0"/>
          <dgm:bulletEnabled val="1"/>
        </dgm:presLayoutVars>
      </dgm:prSet>
      <dgm:spPr/>
      <dgm:t>
        <a:bodyPr/>
        <a:lstStyle/>
        <a:p>
          <a:endParaRPr lang="en-US"/>
        </a:p>
      </dgm:t>
    </dgm:pt>
    <dgm:pt modelId="{C4E19D87-3D85-4FC4-99D4-230B28B21A63}" type="pres">
      <dgm:prSet presAssocID="{9653893A-7F58-4A23-808F-4876163460FF}" presName="desTx" presStyleLbl="alignAccFollowNode1" presStyleIdx="1" presStyleCnt="2">
        <dgm:presLayoutVars>
          <dgm:bulletEnabled val="1"/>
        </dgm:presLayoutVars>
      </dgm:prSet>
      <dgm:spPr/>
      <dgm:t>
        <a:bodyPr/>
        <a:lstStyle/>
        <a:p>
          <a:endParaRPr lang="en-US"/>
        </a:p>
      </dgm:t>
    </dgm:pt>
  </dgm:ptLst>
  <dgm:cxnLst>
    <dgm:cxn modelId="{C991DF67-A515-47DD-A26E-4323E761CEE2}" srcId="{D352ABE9-78AE-4605-B15A-2582DBD357D5}" destId="{208F8636-373C-4460-92F7-DD30DB14550A}" srcOrd="0" destOrd="0" parTransId="{362BD5F9-07CB-4AAF-93AA-88C99855579C}" sibTransId="{61C70F5B-9151-4D8A-A432-E2BD167B4A29}"/>
    <dgm:cxn modelId="{5643E464-55D2-4EF2-9096-B9C61F0B94C1}" type="presOf" srcId="{69A7AE55-094F-46D5-A8A4-814B09DB2FF0}" destId="{FD37E9E4-E6DC-4BC4-908E-FFB3133A3D78}" srcOrd="0" destOrd="0" presId="urn:microsoft.com/office/officeart/2005/8/layout/hList1"/>
    <dgm:cxn modelId="{417DC1C6-7D67-4350-A8D4-60FF0D2F75AC}" srcId="{9653893A-7F58-4A23-808F-4876163460FF}" destId="{2ABB56E2-80B9-487B-A0EA-13357ABAE3D9}" srcOrd="0" destOrd="0" parTransId="{3F84AF08-432E-41B8-AB13-CB48306A34A7}" sibTransId="{3B75958D-8C97-4E74-9667-5004AD2612D5}"/>
    <dgm:cxn modelId="{25D0EF06-6819-4E43-B665-CD5EA79085D4}" srcId="{D352ABE9-78AE-4605-B15A-2582DBD357D5}" destId="{CE7B1702-0E28-4678-B1EF-825692D4B62F}" srcOrd="3" destOrd="0" parTransId="{785D3522-0C52-4654-A6CF-3FDA149DA38D}" sibTransId="{CDCE0E27-6985-46EF-9BF4-FD1A9B53DEA1}"/>
    <dgm:cxn modelId="{B68CD429-E61E-4D78-88F7-9C68E95A2546}" type="presOf" srcId="{CE7B1702-0E28-4678-B1EF-825692D4B62F}" destId="{FCA2B497-CFA1-43B7-821C-1DBB0E6B9A32}" srcOrd="0" destOrd="3" presId="urn:microsoft.com/office/officeart/2005/8/layout/hList1"/>
    <dgm:cxn modelId="{36000AC1-4007-4F4A-83B1-8D0461BFA272}" type="presOf" srcId="{25BBA2B2-1114-4EC8-9AE2-FBA216B48AA3}" destId="{C4E19D87-3D85-4FC4-99D4-230B28B21A63}" srcOrd="0" destOrd="2" presId="urn:microsoft.com/office/officeart/2005/8/layout/hList1"/>
    <dgm:cxn modelId="{8D807283-9836-4A63-BDEF-50FB10AC3FD5}" type="presOf" srcId="{15D91032-E943-48BB-911C-FAC44F227C8E}" destId="{C4E19D87-3D85-4FC4-99D4-230B28B21A63}" srcOrd="0" destOrd="3" presId="urn:microsoft.com/office/officeart/2005/8/layout/hList1"/>
    <dgm:cxn modelId="{3C8CE25E-A12F-4A81-8491-4B65D885857B}" type="presOf" srcId="{D352ABE9-78AE-4605-B15A-2582DBD357D5}" destId="{31EB2750-0698-4B6F-831E-E3F998121BE6}" srcOrd="0" destOrd="0" presId="urn:microsoft.com/office/officeart/2005/8/layout/hList1"/>
    <dgm:cxn modelId="{8BBA8EC7-A654-456F-AADB-34FE7BA5A2A2}" srcId="{D352ABE9-78AE-4605-B15A-2582DBD357D5}" destId="{83B03628-93FC-4A2E-96BE-ADE44ED1CAFF}" srcOrd="2" destOrd="0" parTransId="{EAC330D4-0067-44F6-83CF-0A77A19038CC}" sibTransId="{BB3898B9-3ACF-4224-93B7-B30CD5B9126D}"/>
    <dgm:cxn modelId="{C63D5EDF-5FAF-42E1-AAEA-69FE662FF5FB}" srcId="{69A7AE55-094F-46D5-A8A4-814B09DB2FF0}" destId="{D352ABE9-78AE-4605-B15A-2582DBD357D5}" srcOrd="0" destOrd="0" parTransId="{F7EBD6FD-CB57-4AB1-A569-88F5B4512F45}" sibTransId="{78CB0B69-777C-41B6-B92D-CB8CE6A28D96}"/>
    <dgm:cxn modelId="{56E4918C-9889-4978-8C08-D0FB7E3B3356}" srcId="{D352ABE9-78AE-4605-B15A-2582DBD357D5}" destId="{4F19C880-32C6-4602-BE0B-56120CA65ED6}" srcOrd="1" destOrd="0" parTransId="{228D8968-B8FF-47E2-9478-09A23C6F26AF}" sibTransId="{9636ED0B-3227-4848-B36E-AB34ADCB4AC1}"/>
    <dgm:cxn modelId="{5E40CC4F-4A4C-4ED2-8BBF-31C1FEDE3C56}" type="presOf" srcId="{9653893A-7F58-4A23-808F-4876163460FF}" destId="{B161B235-6C46-4659-AB59-C02D036CE117}" srcOrd="0" destOrd="0" presId="urn:microsoft.com/office/officeart/2005/8/layout/hList1"/>
    <dgm:cxn modelId="{919022E0-859F-48BC-9B39-8658E229D735}" srcId="{69A7AE55-094F-46D5-A8A4-814B09DB2FF0}" destId="{9653893A-7F58-4A23-808F-4876163460FF}" srcOrd="1" destOrd="0" parTransId="{CF6B0190-F851-464D-A434-EC7472ACDF11}" sibTransId="{7FCD271A-94E9-4067-A5F9-31D21D32072F}"/>
    <dgm:cxn modelId="{06D5ABA9-A1E2-431D-9396-F09A05A81127}" type="presOf" srcId="{208F8636-373C-4460-92F7-DD30DB14550A}" destId="{FCA2B497-CFA1-43B7-821C-1DBB0E6B9A32}" srcOrd="0" destOrd="0" presId="urn:microsoft.com/office/officeart/2005/8/layout/hList1"/>
    <dgm:cxn modelId="{028D4BC3-A102-41E7-83D8-378C4C46FAE2}" srcId="{9653893A-7F58-4A23-808F-4876163460FF}" destId="{0479389A-B6E5-41B8-88B4-EA4A6A6076A4}" srcOrd="1" destOrd="0" parTransId="{8F816071-2A8F-4839-A663-D269A399225B}" sibTransId="{99E74430-B7B7-4DB9-95A2-019325C5905C}"/>
    <dgm:cxn modelId="{978988E4-0039-41E0-AF18-9F4616B3322B}" type="presOf" srcId="{4F19C880-32C6-4602-BE0B-56120CA65ED6}" destId="{FCA2B497-CFA1-43B7-821C-1DBB0E6B9A32}" srcOrd="0" destOrd="1" presId="urn:microsoft.com/office/officeart/2005/8/layout/hList1"/>
    <dgm:cxn modelId="{677D3240-7E61-4CD6-8662-3C64F0A73624}" type="presOf" srcId="{2ABB56E2-80B9-487B-A0EA-13357ABAE3D9}" destId="{C4E19D87-3D85-4FC4-99D4-230B28B21A63}" srcOrd="0" destOrd="0" presId="urn:microsoft.com/office/officeart/2005/8/layout/hList1"/>
    <dgm:cxn modelId="{37B68FBD-0603-47D6-A094-BC569ED0F1AE}" srcId="{9653893A-7F58-4A23-808F-4876163460FF}" destId="{25BBA2B2-1114-4EC8-9AE2-FBA216B48AA3}" srcOrd="2" destOrd="0" parTransId="{4E6AE8EE-0543-410C-959D-9B0AE0037EFF}" sibTransId="{89F157EF-48CF-4D59-ADA5-E8CBB70F4779}"/>
    <dgm:cxn modelId="{75B20A1A-D191-4580-9802-8099689A029F}" type="presOf" srcId="{83B03628-93FC-4A2E-96BE-ADE44ED1CAFF}" destId="{FCA2B497-CFA1-43B7-821C-1DBB0E6B9A32}" srcOrd="0" destOrd="2" presId="urn:microsoft.com/office/officeart/2005/8/layout/hList1"/>
    <dgm:cxn modelId="{256FCBD6-4C72-4FC3-95C1-223810B93F23}" srcId="{9653893A-7F58-4A23-808F-4876163460FF}" destId="{15D91032-E943-48BB-911C-FAC44F227C8E}" srcOrd="3" destOrd="0" parTransId="{1D6B841F-2BA6-4D05-8AE4-2F069DC892D4}" sibTransId="{B6E5B857-0FC8-4F3D-A2CD-A2716F0E4E8E}"/>
    <dgm:cxn modelId="{A8CA1A5F-51EA-45CA-945E-714168F6DCD7}" type="presOf" srcId="{0479389A-B6E5-41B8-88B4-EA4A6A6076A4}" destId="{C4E19D87-3D85-4FC4-99D4-230B28B21A63}" srcOrd="0" destOrd="1" presId="urn:microsoft.com/office/officeart/2005/8/layout/hList1"/>
    <dgm:cxn modelId="{5129B21A-98D7-4E74-B242-9A28B7815AB5}" type="presParOf" srcId="{FD37E9E4-E6DC-4BC4-908E-FFB3133A3D78}" destId="{82DF3654-8935-46DF-9310-9B2B836AA93E}" srcOrd="0" destOrd="0" presId="urn:microsoft.com/office/officeart/2005/8/layout/hList1"/>
    <dgm:cxn modelId="{D0D5C2B6-6812-456B-94E4-D0701A42E9EC}" type="presParOf" srcId="{82DF3654-8935-46DF-9310-9B2B836AA93E}" destId="{31EB2750-0698-4B6F-831E-E3F998121BE6}" srcOrd="0" destOrd="0" presId="urn:microsoft.com/office/officeart/2005/8/layout/hList1"/>
    <dgm:cxn modelId="{BA44BFE7-2EB8-439F-8A7F-48CEF84650FA}" type="presParOf" srcId="{82DF3654-8935-46DF-9310-9B2B836AA93E}" destId="{FCA2B497-CFA1-43B7-821C-1DBB0E6B9A32}" srcOrd="1" destOrd="0" presId="urn:microsoft.com/office/officeart/2005/8/layout/hList1"/>
    <dgm:cxn modelId="{2489305E-BBCA-4E1D-AA57-4859BEB19F56}" type="presParOf" srcId="{FD37E9E4-E6DC-4BC4-908E-FFB3133A3D78}" destId="{80ABA297-C854-470A-8BBD-3CDABCFAED07}" srcOrd="1" destOrd="0" presId="urn:microsoft.com/office/officeart/2005/8/layout/hList1"/>
    <dgm:cxn modelId="{0B4C7D4F-90D2-4778-9948-DDE312CE32FF}" type="presParOf" srcId="{FD37E9E4-E6DC-4BC4-908E-FFB3133A3D78}" destId="{33BEDCB2-FDB7-412A-8F2A-52FD9BEE8B67}" srcOrd="2" destOrd="0" presId="urn:microsoft.com/office/officeart/2005/8/layout/hList1"/>
    <dgm:cxn modelId="{8AAFE0BC-3153-48AD-BA85-1CB07F8BF2F3}" type="presParOf" srcId="{33BEDCB2-FDB7-412A-8F2A-52FD9BEE8B67}" destId="{B161B235-6C46-4659-AB59-C02D036CE117}" srcOrd="0" destOrd="0" presId="urn:microsoft.com/office/officeart/2005/8/layout/hList1"/>
    <dgm:cxn modelId="{A0191408-5472-45D5-A822-8341FACB2A0C}" type="presParOf" srcId="{33BEDCB2-FDB7-412A-8F2A-52FD9BEE8B67}" destId="{C4E19D87-3D85-4FC4-99D4-230B28B21A63}"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7B22B6-A7D4-4FCB-9655-0296A0AAF418}" type="datetimeFigureOut">
              <a:rPr lang="en-GB" smtClean="0"/>
              <a:pPr/>
              <a:t>02/03/2016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E22207-4C21-4158-A6FF-05F8E255B1C0}" type="slidenum">
              <a:rPr lang="en-GB" smtClean="0"/>
              <a:pPr/>
              <a:t>‹#›</a:t>
            </a:fld>
            <a:endParaRPr lang="en-GB"/>
          </a:p>
        </p:txBody>
      </p:sp>
    </p:spTree>
    <p:extLst>
      <p:ext uri="{BB962C8B-B14F-4D97-AF65-F5344CB8AC3E}">
        <p14:creationId xmlns:p14="http://schemas.microsoft.com/office/powerpoint/2010/main" xmlns="" val="1504399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ZR</a:t>
            </a:r>
          </a:p>
          <a:p>
            <a:r>
              <a:rPr lang="en-US" dirty="0" smtClean="0"/>
              <a:t>-What is social housing? Introduction to SH – market rate vs. social housing/subsidized</a:t>
            </a:r>
          </a:p>
          <a:p>
            <a:r>
              <a:rPr lang="en-US" dirty="0" smtClean="0"/>
              <a:t>-Who does it target? – market, refer to pyramid, gradual process for SHAF to go into slum upgrading</a:t>
            </a:r>
          </a:p>
          <a:p>
            <a:r>
              <a:rPr lang="en-US" dirty="0" smtClean="0"/>
              <a:t>-How is it provided? Delivery channels – supply side</a:t>
            </a:r>
          </a:p>
          <a:p>
            <a:r>
              <a:rPr lang="en-US" dirty="0" smtClean="0"/>
              <a:t>-Generic definition and country-specific definition</a:t>
            </a:r>
          </a:p>
        </p:txBody>
      </p:sp>
      <p:sp>
        <p:nvSpPr>
          <p:cNvPr id="4" name="Slide Number Placeholder 3"/>
          <p:cNvSpPr>
            <a:spLocks noGrp="1"/>
          </p:cNvSpPr>
          <p:nvPr>
            <p:ph type="sldNum" sz="quarter" idx="10"/>
          </p:nvPr>
        </p:nvSpPr>
        <p:spPr/>
        <p:txBody>
          <a:bodyPr/>
          <a:lstStyle/>
          <a:p>
            <a:fld id="{74E22207-4C21-4158-A6FF-05F8E255B1C0}" type="slidenum">
              <a:rPr lang="en-GB" smtClean="0"/>
              <a:pPr/>
              <a:t>18</a:t>
            </a:fld>
            <a:endParaRPr lang="en-GB"/>
          </a:p>
        </p:txBody>
      </p:sp>
    </p:spTree>
    <p:extLst>
      <p:ext uri="{BB962C8B-B14F-4D97-AF65-F5344CB8AC3E}">
        <p14:creationId xmlns:p14="http://schemas.microsoft.com/office/powerpoint/2010/main" xmlns="" val="3471089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ZR</a:t>
            </a:r>
          </a:p>
          <a:p>
            <a:r>
              <a:rPr lang="en-US" dirty="0" smtClean="0"/>
              <a:t>-How did we generate</a:t>
            </a:r>
            <a:r>
              <a:rPr lang="en-US" baseline="0" dirty="0" smtClean="0"/>
              <a:t> these parameters? Example of Kenya</a:t>
            </a:r>
          </a:p>
        </p:txBody>
      </p:sp>
      <p:sp>
        <p:nvSpPr>
          <p:cNvPr id="4" name="Slide Number Placeholder 3"/>
          <p:cNvSpPr>
            <a:spLocks noGrp="1"/>
          </p:cNvSpPr>
          <p:nvPr>
            <p:ph type="sldNum" sz="quarter" idx="10"/>
          </p:nvPr>
        </p:nvSpPr>
        <p:spPr/>
        <p:txBody>
          <a:bodyPr/>
          <a:lstStyle/>
          <a:p>
            <a:fld id="{74E22207-4C21-4158-A6FF-05F8E255B1C0}" type="slidenum">
              <a:rPr lang="en-GB" smtClean="0"/>
              <a:pPr/>
              <a:t>20</a:t>
            </a:fld>
            <a:endParaRPr lang="en-GB"/>
          </a:p>
        </p:txBody>
      </p:sp>
    </p:spTree>
    <p:extLst>
      <p:ext uri="{BB962C8B-B14F-4D97-AF65-F5344CB8AC3E}">
        <p14:creationId xmlns:p14="http://schemas.microsoft.com/office/powerpoint/2010/main" xmlns="" val="400765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ZR</a:t>
            </a:r>
          </a:p>
          <a:p>
            <a:r>
              <a:rPr lang="en-US" dirty="0" smtClean="0"/>
              <a:t>-</a:t>
            </a:r>
            <a:r>
              <a:rPr lang="en-US" dirty="0" err="1" smtClean="0"/>
              <a:t>Moladi</a:t>
            </a:r>
            <a:r>
              <a:rPr lang="en-US" baseline="0" dirty="0" smtClean="0"/>
              <a:t> – South Africa</a:t>
            </a:r>
          </a:p>
          <a:p>
            <a:r>
              <a:rPr lang="en-US" baseline="0" dirty="0" smtClean="0"/>
              <a:t>-Select Africa – </a:t>
            </a:r>
            <a:r>
              <a:rPr lang="en-GB" dirty="0" smtClean="0"/>
              <a:t>Select Africa, a housing microfinance provider operating in Swaziland, Lesotho, Kenya and Malawi, has adapted the use of institute brick technology, which is a brick made of compressed soil and resin which is culturally accepted due to its face brick finish. Select Africa has also encouraged the use of housing-related projects to improve the sustainability of projects, including water and water harvesting tools and solar products.</a:t>
            </a:r>
          </a:p>
          <a:p>
            <a:r>
              <a:rPr lang="en-GB" dirty="0" smtClean="0"/>
              <a:t>-Kenya – pre-fab factories; on-site prefab vs. Off-site</a:t>
            </a:r>
            <a:endParaRPr lang="en-US" dirty="0" smtClean="0"/>
          </a:p>
        </p:txBody>
      </p:sp>
      <p:sp>
        <p:nvSpPr>
          <p:cNvPr id="4" name="Slide Number Placeholder 3"/>
          <p:cNvSpPr>
            <a:spLocks noGrp="1"/>
          </p:cNvSpPr>
          <p:nvPr>
            <p:ph type="sldNum" sz="quarter" idx="10"/>
          </p:nvPr>
        </p:nvSpPr>
        <p:spPr/>
        <p:txBody>
          <a:bodyPr/>
          <a:lstStyle/>
          <a:p>
            <a:fld id="{74E22207-4C21-4158-A6FF-05F8E255B1C0}" type="slidenum">
              <a:rPr lang="en-GB" smtClean="0"/>
              <a:pPr/>
              <a:t>22</a:t>
            </a:fld>
            <a:endParaRPr lang="en-GB"/>
          </a:p>
        </p:txBody>
      </p:sp>
    </p:spTree>
    <p:extLst>
      <p:ext uri="{BB962C8B-B14F-4D97-AF65-F5344CB8AC3E}">
        <p14:creationId xmlns:p14="http://schemas.microsoft.com/office/powerpoint/2010/main" xmlns="" val="1545121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USA</a:t>
            </a:r>
            <a:r>
              <a:rPr lang="en-US" baseline="0" dirty="0" smtClean="0"/>
              <a:t> info source: http://www.plunkettresearch.com/real-estate-construction-market-research/industry-statistics :: Source of GDP ratio: http://www.fgould.com/media/files/ici_2008_janfeb.pdf</a:t>
            </a:r>
            <a:endParaRPr lang="en-GB" dirty="0" smtClean="0"/>
          </a:p>
        </p:txBody>
      </p:sp>
      <p:sp>
        <p:nvSpPr>
          <p:cNvPr id="4" name="Slide Number Placeholder 3"/>
          <p:cNvSpPr>
            <a:spLocks noGrp="1"/>
          </p:cNvSpPr>
          <p:nvPr>
            <p:ph type="sldNum" sz="quarter" idx="10"/>
          </p:nvPr>
        </p:nvSpPr>
        <p:spPr/>
        <p:txBody>
          <a:bodyPr/>
          <a:lstStyle/>
          <a:p>
            <a:fld id="{74E22207-4C21-4158-A6FF-05F8E255B1C0}" type="slidenum">
              <a:rPr lang="en-GB" smtClean="0"/>
              <a:pPr/>
              <a:t>26</a:t>
            </a:fld>
            <a:endParaRPr lang="en-GB"/>
          </a:p>
        </p:txBody>
      </p:sp>
    </p:spTree>
    <p:extLst>
      <p:ext uri="{BB962C8B-B14F-4D97-AF65-F5344CB8AC3E}">
        <p14:creationId xmlns:p14="http://schemas.microsoft.com/office/powerpoint/2010/main" xmlns="" val="1264291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a:prstGeom prst="rect">
            <a:avLst/>
          </a:prstGeom>
        </p:spPr>
        <p:txBody>
          <a:bodyPr/>
          <a:lstStyle>
            <a:lvl1pPr>
              <a:defRPr b="1">
                <a:solidFill>
                  <a:srgbClr val="0070C0"/>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4495800"/>
            <a:ext cx="6400800" cy="1752600"/>
          </a:xfrm>
          <a:prstGeom prst="rect">
            <a:avLst/>
          </a:prstGeo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xmlns="" val="29490334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1EE7A5DE-42E5-44CF-9876-2085DCAC6FF3}" type="slidenum">
              <a:rPr lang="ro-RO" smtClean="0">
                <a:solidFill>
                  <a:srgbClr val="04617B">
                    <a:shade val="90000"/>
                  </a:srgbClr>
                </a:solidFill>
              </a:rPr>
              <a:pPr>
                <a:defRPr/>
              </a:pPr>
              <a:t>‹#›</a:t>
            </a:fld>
            <a:endParaRPr lang="ro-RO">
              <a:solidFill>
                <a:srgbClr val="04617B">
                  <a:shade val="90000"/>
                </a:srgbClr>
              </a:solidFill>
            </a:endParaRPr>
          </a:p>
        </p:txBody>
      </p:sp>
    </p:spTree>
    <p:extLst>
      <p:ext uri="{BB962C8B-B14F-4D97-AF65-F5344CB8AC3E}">
        <p14:creationId xmlns:p14="http://schemas.microsoft.com/office/powerpoint/2010/main" xmlns="" val="4164831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pPr>
              <a:defRPr/>
            </a:pPr>
            <a:fld id="{2F9E7EB4-650C-47A8-9081-13C541D67033}" type="slidenum">
              <a:rPr lang="ro-RO" smtClean="0">
                <a:solidFill>
                  <a:srgbClr val="04617B">
                    <a:shade val="90000"/>
                  </a:srgbClr>
                </a:solidFill>
              </a:rPr>
              <a:pPr>
                <a:defRPr/>
              </a:pPr>
              <a:t>‹#›</a:t>
            </a:fld>
            <a:endParaRPr lang="ro-RO" dirty="0">
              <a:solidFill>
                <a:srgbClr val="04617B">
                  <a:shade val="90000"/>
                </a:srgbClr>
              </a:solidFill>
            </a:endParaRPr>
          </a:p>
        </p:txBody>
      </p:sp>
    </p:spTree>
    <p:extLst>
      <p:ext uri="{BB962C8B-B14F-4D97-AF65-F5344CB8AC3E}">
        <p14:creationId xmlns:p14="http://schemas.microsoft.com/office/powerpoint/2010/main" xmlns="" val="56533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6F7DE594-9C28-44CF-9376-AC817F4FC781}" type="slidenum">
              <a:rPr lang="ro-RO" smtClean="0">
                <a:solidFill>
                  <a:srgbClr val="04617B">
                    <a:shade val="90000"/>
                  </a:srgbClr>
                </a:solidFill>
              </a:rPr>
              <a:pPr>
                <a:defRPr/>
              </a:pPr>
              <a:t>‹#›</a:t>
            </a:fld>
            <a:endParaRPr lang="ro-RO">
              <a:solidFill>
                <a:srgbClr val="04617B">
                  <a:shade val="90000"/>
                </a:srgbClr>
              </a:solidFill>
            </a:endParaRPr>
          </a:p>
        </p:txBody>
      </p:sp>
    </p:spTree>
    <p:extLst>
      <p:ext uri="{BB962C8B-B14F-4D97-AF65-F5344CB8AC3E}">
        <p14:creationId xmlns:p14="http://schemas.microsoft.com/office/powerpoint/2010/main" xmlns="" val="581965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236D8563-0A40-45BF-9347-51E1A732B140}" type="slidenum">
              <a:rPr lang="ro-RO" smtClean="0">
                <a:solidFill>
                  <a:srgbClr val="04617B">
                    <a:shade val="90000"/>
                  </a:srgbClr>
                </a:solidFill>
              </a:rPr>
              <a:pPr>
                <a:defRPr/>
              </a:pPr>
              <a:t>‹#›</a:t>
            </a:fld>
            <a:endParaRPr lang="ro-RO"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xmlns="" val="2069824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F41EEEAB-3590-416D-B81C-BBC319D91B79}" type="slidenum">
              <a:rPr lang="ro-RO" smtClean="0">
                <a:solidFill>
                  <a:srgbClr val="04617B">
                    <a:shade val="90000"/>
                  </a:srgbClr>
                </a:solidFill>
              </a:rPr>
              <a:pPr>
                <a:defRPr/>
              </a:pPr>
              <a:t>‹#›</a:t>
            </a:fld>
            <a:endParaRPr lang="ro-RO">
              <a:solidFill>
                <a:srgbClr val="04617B">
                  <a:shade val="90000"/>
                </a:srgbClr>
              </a:solidFill>
            </a:endParaRPr>
          </a:p>
        </p:txBody>
      </p:sp>
    </p:spTree>
    <p:extLst>
      <p:ext uri="{BB962C8B-B14F-4D97-AF65-F5344CB8AC3E}">
        <p14:creationId xmlns:p14="http://schemas.microsoft.com/office/powerpoint/2010/main" xmlns="" val="3552411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1D57063D-7F28-4942-8096-4A1D5580E98B}" type="slidenum">
              <a:rPr lang="ro-RO" smtClean="0">
                <a:solidFill>
                  <a:srgbClr val="04617B">
                    <a:shade val="90000"/>
                  </a:srgbClr>
                </a:solidFill>
              </a:rPr>
              <a:pPr>
                <a:defRPr/>
              </a:pPr>
              <a:t>‹#›</a:t>
            </a:fld>
            <a:endParaRPr lang="ro-RO">
              <a:solidFill>
                <a:srgbClr val="04617B">
                  <a:shade val="90000"/>
                </a:srgbClr>
              </a:solidFill>
            </a:endParaRPr>
          </a:p>
        </p:txBody>
      </p:sp>
    </p:spTree>
    <p:extLst>
      <p:ext uri="{BB962C8B-B14F-4D97-AF65-F5344CB8AC3E}">
        <p14:creationId xmlns:p14="http://schemas.microsoft.com/office/powerpoint/2010/main" xmlns="" val="2812497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ormAutofit/>
          </a:bodyPr>
          <a:lstStyle>
            <a:lvl1pPr algn="l">
              <a:defRPr sz="3600" b="1">
                <a:solidFill>
                  <a:srgbClr val="0070C0"/>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600200"/>
            <a:ext cx="8229600" cy="4525963"/>
          </a:xfrm>
          <a:prstGeom prst="rect">
            <a:avLst/>
          </a:prstGeom>
        </p:spPr>
        <p:txBody>
          <a:bodyPr/>
          <a:lstStyle>
            <a:lvl1pPr>
              <a:buClr>
                <a:srgbClr val="0070C0"/>
              </a:buClr>
              <a:buSzPct val="110000"/>
              <a:defRPr sz="2200"/>
            </a:lvl1pPr>
            <a:lvl2pPr>
              <a:defRPr sz="22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Freeform 7"/>
          <p:cNvSpPr>
            <a:spLocks/>
          </p:cNvSpPr>
          <p:nvPr userDrawn="1"/>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9DD9">
                  <a:shade val="50000"/>
                  <a:alpha val="45000"/>
                  <a:satMod val="120000"/>
                </a:srgbClr>
              </a:gs>
              <a:gs pos="100000">
                <a:srgbClr val="0BD0D9">
                  <a:shade val="80000"/>
                  <a:alpha val="55000"/>
                  <a:satMod val="155000"/>
                </a:srgb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nstantia"/>
              <a:ea typeface="+mn-ea"/>
              <a:cs typeface="+mn-cs"/>
            </a:endParaRPr>
          </a:p>
        </p:txBody>
      </p:sp>
      <p:sp>
        <p:nvSpPr>
          <p:cNvPr id="10" name="Slide Number Placeholder 5"/>
          <p:cNvSpPr>
            <a:spLocks noGrp="1"/>
          </p:cNvSpPr>
          <p:nvPr>
            <p:ph type="sldNum" sz="quarter" idx="12"/>
          </p:nvPr>
        </p:nvSpPr>
        <p:spPr>
          <a:xfrm>
            <a:off x="0" y="6663679"/>
            <a:ext cx="608287" cy="270521"/>
          </a:xfrm>
          <a:prstGeom prst="rect">
            <a:avLst/>
          </a:prstGeom>
        </p:spPr>
        <p:txBody>
          <a:bodyPr/>
          <a:lstStyle>
            <a:lvl1pPr algn="l">
              <a:defRPr sz="900">
                <a:solidFill>
                  <a:schemeClr val="tx1"/>
                </a:solidFill>
                <a:latin typeface="Verdana (Body)"/>
              </a:defRPr>
            </a:lvl1pPr>
          </a:lstStyle>
          <a:p>
            <a:fld id="{0D03FCAF-3107-4F14-97F4-3C7779A2A693}" type="slidenum">
              <a:rPr lang="en-US" smtClean="0"/>
              <a:pPr/>
              <a:t>‹#›</a:t>
            </a:fld>
            <a:endParaRPr lang="en-US" dirty="0"/>
          </a:p>
        </p:txBody>
      </p:sp>
      <p:sp>
        <p:nvSpPr>
          <p:cNvPr id="11" name="Footer Placeholder 4"/>
          <p:cNvSpPr>
            <a:spLocks noGrp="1"/>
          </p:cNvSpPr>
          <p:nvPr>
            <p:ph type="ftr" sz="quarter" idx="11"/>
          </p:nvPr>
        </p:nvSpPr>
        <p:spPr>
          <a:xfrm>
            <a:off x="2743200" y="6569075"/>
            <a:ext cx="6399399" cy="365125"/>
          </a:xfrm>
          <a:prstGeom prst="rect">
            <a:avLst/>
          </a:prstGeom>
        </p:spPr>
        <p:txBody>
          <a:bodyPr/>
          <a:lstStyle>
            <a:lvl1pPr algn="r">
              <a:defRPr sz="900">
                <a:latin typeface="Verdana (Body)"/>
              </a:defRPr>
            </a:lvl1pPr>
          </a:lstStyle>
          <a:p>
            <a:r>
              <a:rPr lang="en-US" smtClean="0"/>
              <a:t>Presentation on Viable, Sustainable, and Affordable Housing Programs and Projects by Zaigham Rizvi</a:t>
            </a:r>
            <a:endParaRPr lang="en-US" dirty="0"/>
          </a:p>
        </p:txBody>
      </p:sp>
    </p:spTree>
    <p:extLst>
      <p:ext uri="{BB962C8B-B14F-4D97-AF65-F5344CB8AC3E}">
        <p14:creationId xmlns:p14="http://schemas.microsoft.com/office/powerpoint/2010/main" xmlns="" val="40250280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5"/>
          <p:cNvSpPr>
            <a:spLocks noGrp="1"/>
          </p:cNvSpPr>
          <p:nvPr>
            <p:ph type="sldNum" sz="quarter" idx="12"/>
          </p:nvPr>
        </p:nvSpPr>
        <p:spPr>
          <a:xfrm>
            <a:off x="0" y="6663679"/>
            <a:ext cx="608287" cy="270521"/>
          </a:xfrm>
          <a:prstGeom prst="rect">
            <a:avLst/>
          </a:prstGeom>
        </p:spPr>
        <p:txBody>
          <a:bodyPr/>
          <a:lstStyle>
            <a:lvl1pPr algn="l">
              <a:defRPr sz="900">
                <a:solidFill>
                  <a:schemeClr val="tx1"/>
                </a:solidFill>
                <a:latin typeface="Verdana (Body)"/>
              </a:defRPr>
            </a:lvl1pPr>
          </a:lstStyle>
          <a:p>
            <a:fld id="{0D03FCAF-3107-4F14-97F4-3C7779A2A693}" type="slidenum">
              <a:rPr lang="en-US" smtClean="0"/>
              <a:pPr/>
              <a:t>‹#›</a:t>
            </a:fld>
            <a:endParaRPr lang="en-US" dirty="0"/>
          </a:p>
        </p:txBody>
      </p:sp>
      <p:sp>
        <p:nvSpPr>
          <p:cNvPr id="11" name="Footer Placeholder 4"/>
          <p:cNvSpPr>
            <a:spLocks noGrp="1"/>
          </p:cNvSpPr>
          <p:nvPr>
            <p:ph type="ftr" sz="quarter" idx="11"/>
          </p:nvPr>
        </p:nvSpPr>
        <p:spPr>
          <a:xfrm>
            <a:off x="2743200" y="6569075"/>
            <a:ext cx="6399399" cy="365125"/>
          </a:xfrm>
          <a:prstGeom prst="rect">
            <a:avLst/>
          </a:prstGeom>
        </p:spPr>
        <p:txBody>
          <a:bodyPr/>
          <a:lstStyle>
            <a:lvl1pPr algn="r">
              <a:defRPr sz="900">
                <a:latin typeface="Verdana (Body)"/>
              </a:defRPr>
            </a:lvl1pPr>
          </a:lstStyle>
          <a:p>
            <a:r>
              <a:rPr lang="en-US" smtClean="0"/>
              <a:t>Presentation on Viable, Sustainable, and Affordable Housing Programs and Projects by Zaigham Rizvi</a:t>
            </a:r>
            <a:endParaRPr lang="en-US" dirty="0"/>
          </a:p>
        </p:txBody>
      </p:sp>
    </p:spTree>
    <p:extLst>
      <p:ext uri="{BB962C8B-B14F-4D97-AF65-F5344CB8AC3E}">
        <p14:creationId xmlns:p14="http://schemas.microsoft.com/office/powerpoint/2010/main" xmlns="" val="22908427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rgbClr val="0070C0"/>
              </a:buClr>
              <a:buSzTx/>
              <a:buFont typeface="Arial" pitchFamily="34" charset="0"/>
              <a:buChar char="•"/>
              <a:tabLst/>
              <a:defRPr sz="2400"/>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400"/>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buClr>
                <a:srgbClr val="0070C0"/>
              </a:buCl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1"/>
          <p:cNvSpPr>
            <a:spLocks noGrp="1"/>
          </p:cNvSpPr>
          <p:nvPr>
            <p:ph type="title"/>
          </p:nvPr>
        </p:nvSpPr>
        <p:spPr>
          <a:xfrm>
            <a:off x="457200" y="274638"/>
            <a:ext cx="8229600" cy="1143000"/>
          </a:xfrm>
          <a:prstGeom prst="rect">
            <a:avLst/>
          </a:prstGeom>
        </p:spPr>
        <p:txBody>
          <a:bodyPr anchor="ctr">
            <a:normAutofit/>
          </a:bodyPr>
          <a:lstStyle>
            <a:lvl1pPr algn="l">
              <a:defRPr sz="3600" b="1">
                <a:solidFill>
                  <a:srgbClr val="0070C0"/>
                </a:solidFill>
              </a:defRPr>
            </a:lvl1pPr>
          </a:lstStyle>
          <a:p>
            <a:r>
              <a:rPr lang="en-US" dirty="0" smtClean="0"/>
              <a:t>Click to edit Master title style</a:t>
            </a:r>
            <a:endParaRPr lang="en-GB" dirty="0"/>
          </a:p>
        </p:txBody>
      </p:sp>
      <p:sp>
        <p:nvSpPr>
          <p:cNvPr id="10" name="Slide Number Placeholder 5"/>
          <p:cNvSpPr>
            <a:spLocks noGrp="1"/>
          </p:cNvSpPr>
          <p:nvPr>
            <p:ph type="sldNum" sz="quarter" idx="12"/>
          </p:nvPr>
        </p:nvSpPr>
        <p:spPr>
          <a:xfrm>
            <a:off x="0" y="6663679"/>
            <a:ext cx="608287" cy="270521"/>
          </a:xfrm>
          <a:prstGeom prst="rect">
            <a:avLst/>
          </a:prstGeom>
        </p:spPr>
        <p:txBody>
          <a:bodyPr/>
          <a:lstStyle>
            <a:lvl1pPr algn="l">
              <a:defRPr sz="900">
                <a:solidFill>
                  <a:schemeClr val="tx1"/>
                </a:solidFill>
                <a:latin typeface="Verdana (Body)"/>
              </a:defRPr>
            </a:lvl1pPr>
          </a:lstStyle>
          <a:p>
            <a:fld id="{0D03FCAF-3107-4F14-97F4-3C7779A2A693}" type="slidenum">
              <a:rPr lang="en-US" smtClean="0"/>
              <a:pPr/>
              <a:t>‹#›</a:t>
            </a:fld>
            <a:endParaRPr lang="en-US" dirty="0"/>
          </a:p>
        </p:txBody>
      </p:sp>
      <p:sp>
        <p:nvSpPr>
          <p:cNvPr id="13" name="Footer Placeholder 4"/>
          <p:cNvSpPr>
            <a:spLocks noGrp="1"/>
          </p:cNvSpPr>
          <p:nvPr>
            <p:ph type="ftr" sz="quarter" idx="11"/>
          </p:nvPr>
        </p:nvSpPr>
        <p:spPr>
          <a:xfrm>
            <a:off x="2743200" y="6569075"/>
            <a:ext cx="6399399" cy="365125"/>
          </a:xfrm>
          <a:prstGeom prst="rect">
            <a:avLst/>
          </a:prstGeom>
        </p:spPr>
        <p:txBody>
          <a:bodyPr/>
          <a:lstStyle>
            <a:lvl1pPr algn="r">
              <a:defRPr sz="900">
                <a:latin typeface="Verdana (Body)"/>
              </a:defRPr>
            </a:lvl1pPr>
          </a:lstStyle>
          <a:p>
            <a:r>
              <a:rPr lang="en-US" smtClean="0"/>
              <a:t>Presentation on Viable, Sustainable, and Affordable Housing Programs and Projects by Zaigham Rizvi</a:t>
            </a:r>
            <a:endParaRPr lang="en-US" dirty="0"/>
          </a:p>
        </p:txBody>
      </p:sp>
    </p:spTree>
    <p:extLst>
      <p:ext uri="{BB962C8B-B14F-4D97-AF65-F5344CB8AC3E}">
        <p14:creationId xmlns:p14="http://schemas.microsoft.com/office/powerpoint/2010/main" xmlns="" val="7686273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AB0777-4C60-462E-A92C-CDAFD498799C}" type="datetimeFigureOut">
              <a:rPr lang="en-US" smtClean="0">
                <a:solidFill>
                  <a:srgbClr val="DBF5F9">
                    <a:shade val="90000"/>
                  </a:srgbClr>
                </a:solidFill>
              </a:rPr>
              <a:pPr/>
              <a:t>3/2/2016</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EC57EF31-D49B-4764-B83B-7FC7DAFE3501}" type="slidenum">
              <a:rPr lang="ro-RO" smtClean="0">
                <a:solidFill>
                  <a:srgbClr val="DBF5F9">
                    <a:shade val="90000"/>
                  </a:srgbClr>
                </a:solidFill>
              </a:rPr>
              <a:pPr>
                <a:defRPr/>
              </a:pPr>
              <a:t>‹#›</a:t>
            </a:fld>
            <a:endParaRPr lang="ro-RO">
              <a:solidFill>
                <a:srgbClr val="DBF5F9">
                  <a:shade val="90000"/>
                </a:srgbClr>
              </a:solidFill>
            </a:endParaRPr>
          </a:p>
        </p:txBody>
      </p:sp>
    </p:spTree>
    <p:extLst>
      <p:ext uri="{BB962C8B-B14F-4D97-AF65-F5344CB8AC3E}">
        <p14:creationId xmlns:p14="http://schemas.microsoft.com/office/powerpoint/2010/main" xmlns="" val="3299481592"/>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B8C1432D-B0B1-4F75-9DD9-AB499C364361}" type="slidenum">
              <a:rPr lang="ro-RO" smtClean="0">
                <a:solidFill>
                  <a:srgbClr val="04617B">
                    <a:shade val="90000"/>
                  </a:srgbClr>
                </a:solidFill>
              </a:rPr>
              <a:pPr>
                <a:defRPr/>
              </a:pPr>
              <a:t>‹#›</a:t>
            </a:fld>
            <a:endParaRPr lang="ro-RO">
              <a:solidFill>
                <a:srgbClr val="04617B">
                  <a:shade val="90000"/>
                </a:srgbClr>
              </a:solidFill>
            </a:endParaRPr>
          </a:p>
        </p:txBody>
      </p:sp>
    </p:spTree>
    <p:extLst>
      <p:ext uri="{BB962C8B-B14F-4D97-AF65-F5344CB8AC3E}">
        <p14:creationId xmlns:p14="http://schemas.microsoft.com/office/powerpoint/2010/main" xmlns="" val="1346440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AB0777-4C60-462E-A92C-CDAFD498799C}" type="datetimeFigureOut">
              <a:rPr lang="en-US" smtClean="0">
                <a:solidFill>
                  <a:srgbClr val="DBF5F9">
                    <a:shade val="90000"/>
                  </a:srgbClr>
                </a:solidFill>
              </a:rPr>
              <a:pPr/>
              <a:t>3/2/2016</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3D5DF53A-D829-4DE5-B446-A4C3459C903C}" type="slidenum">
              <a:rPr lang="ro-RO" smtClean="0">
                <a:solidFill>
                  <a:srgbClr val="DBF5F9">
                    <a:shade val="90000"/>
                  </a:srgbClr>
                </a:solidFill>
              </a:rPr>
              <a:pPr>
                <a:defRPr/>
              </a:pPr>
              <a:t>‹#›</a:t>
            </a:fld>
            <a:endParaRPr lang="ro-RO">
              <a:solidFill>
                <a:srgbClr val="DBF5F9">
                  <a:shade val="90000"/>
                </a:srgbClr>
              </a:solidFill>
            </a:endParaRPr>
          </a:p>
        </p:txBody>
      </p:sp>
    </p:spTree>
    <p:extLst>
      <p:ext uri="{BB962C8B-B14F-4D97-AF65-F5344CB8AC3E}">
        <p14:creationId xmlns:p14="http://schemas.microsoft.com/office/powerpoint/2010/main" xmlns="" val="4034671542"/>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B04163E6-0996-4933-B8D0-1CCCC8117E86}" type="slidenum">
              <a:rPr lang="ro-RO" smtClean="0">
                <a:solidFill>
                  <a:srgbClr val="04617B">
                    <a:shade val="90000"/>
                  </a:srgbClr>
                </a:solidFill>
              </a:rPr>
              <a:pPr>
                <a:defRPr/>
              </a:pPr>
              <a:t>‹#›</a:t>
            </a:fld>
            <a:endParaRPr lang="ro-RO">
              <a:solidFill>
                <a:srgbClr val="04617B">
                  <a:shade val="90000"/>
                </a:srgbClr>
              </a:solidFill>
            </a:endParaRPr>
          </a:p>
        </p:txBody>
      </p:sp>
    </p:spTree>
    <p:extLst>
      <p:ext uri="{BB962C8B-B14F-4D97-AF65-F5344CB8AC3E}">
        <p14:creationId xmlns:p14="http://schemas.microsoft.com/office/powerpoint/2010/main" xmlns="" val="2554911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pPr>
              <a:defRPr/>
            </a:pPr>
            <a:fld id="{5D56C0B5-5943-4E39-9D9A-8FDE15BB2EF6}" type="slidenum">
              <a:rPr lang="ro-RO" smtClean="0">
                <a:solidFill>
                  <a:srgbClr val="04617B">
                    <a:shade val="90000"/>
                  </a:srgbClr>
                </a:solidFill>
              </a:rPr>
              <a:pPr>
                <a:defRPr/>
              </a:pPr>
              <a:t>‹#›</a:t>
            </a:fld>
            <a:endParaRPr lang="ro-RO">
              <a:solidFill>
                <a:srgbClr val="04617B">
                  <a:shade val="90000"/>
                </a:srgbClr>
              </a:solidFill>
            </a:endParaRPr>
          </a:p>
        </p:txBody>
      </p:sp>
    </p:spTree>
    <p:extLst>
      <p:ext uri="{BB962C8B-B14F-4D97-AF65-F5344CB8AC3E}">
        <p14:creationId xmlns:p14="http://schemas.microsoft.com/office/powerpoint/2010/main" xmlns="" val="24706316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userDrawn="1"/>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9DD9">
                  <a:shade val="50000"/>
                  <a:alpha val="45000"/>
                  <a:satMod val="120000"/>
                </a:srgbClr>
              </a:gs>
              <a:gs pos="100000">
                <a:srgbClr val="0BD0D9">
                  <a:shade val="80000"/>
                  <a:alpha val="55000"/>
                  <a:satMod val="155000"/>
                </a:srgb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nstantia"/>
              <a:ea typeface="+mn-ea"/>
              <a:cs typeface="+mn-cs"/>
            </a:endParaRPr>
          </a:p>
        </p:txBody>
      </p:sp>
      <p:sp>
        <p:nvSpPr>
          <p:cNvPr id="8" name="Footer Placeholder 4"/>
          <p:cNvSpPr>
            <a:spLocks noGrp="1"/>
          </p:cNvSpPr>
          <p:nvPr>
            <p:ph type="ftr" sz="quarter" idx="3"/>
          </p:nvPr>
        </p:nvSpPr>
        <p:spPr>
          <a:xfrm>
            <a:off x="382401" y="6680531"/>
            <a:ext cx="5256399" cy="365125"/>
          </a:xfrm>
          <a:prstGeom prst="rect">
            <a:avLst/>
          </a:prstGeom>
        </p:spPr>
        <p:txBody>
          <a:bodyPr/>
          <a:lstStyle>
            <a:lvl1pPr>
              <a:defRPr sz="900">
                <a:latin typeface="Verdana (Body)"/>
              </a:defRPr>
            </a:lvl1pPr>
          </a:lstStyle>
          <a:p>
            <a:r>
              <a:rPr lang="en-US" smtClean="0"/>
              <a:t>Presentation on Viable, Sustainable, and Affordable Housing Programs and Projects by Zaigham Rizvi</a:t>
            </a:r>
            <a:endParaRPr lang="en-US" dirty="0" smtClean="0"/>
          </a:p>
        </p:txBody>
      </p:sp>
      <p:sp>
        <p:nvSpPr>
          <p:cNvPr id="9" name="Slide Number Placeholder 5"/>
          <p:cNvSpPr>
            <a:spLocks noGrp="1"/>
          </p:cNvSpPr>
          <p:nvPr>
            <p:ph type="sldNum" sz="quarter" idx="4"/>
          </p:nvPr>
        </p:nvSpPr>
        <p:spPr>
          <a:xfrm>
            <a:off x="0" y="6663679"/>
            <a:ext cx="608287" cy="270521"/>
          </a:xfrm>
          <a:prstGeom prst="rect">
            <a:avLst/>
          </a:prstGeom>
        </p:spPr>
        <p:txBody>
          <a:bodyPr/>
          <a:lstStyle>
            <a:lvl1pPr>
              <a:defRPr sz="900">
                <a:solidFill>
                  <a:schemeClr val="tx1"/>
                </a:solidFill>
                <a:latin typeface="Verdana (Body)"/>
              </a:defRPr>
            </a:lvl1pPr>
          </a:lstStyle>
          <a:p>
            <a:fld id="{0D03FCAF-3107-4F14-97F4-3C7779A2A693}" type="slidenum">
              <a:rPr lang="en-US" smtClean="0"/>
              <a:pPr/>
              <a:t>‹#›</a:t>
            </a:fld>
            <a:endParaRPr lang="en-US" dirty="0"/>
          </a:p>
        </p:txBody>
      </p:sp>
    </p:spTree>
    <p:extLst>
      <p:ext uri="{BB962C8B-B14F-4D97-AF65-F5344CB8AC3E}">
        <p14:creationId xmlns:p14="http://schemas.microsoft.com/office/powerpoint/2010/main" xmlns="" val="1041942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solidFill>
                  <a:srgbClr val="04617B">
                    <a:shade val="90000"/>
                  </a:srgbClr>
                </a:solidFill>
              </a:rPr>
              <a:pPr/>
              <a:t>3/2/2016</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3B40FF6-5787-9E4F-B99A-819C893DFBFF}" type="slidenum">
              <a:rPr lang="ro-RO" smtClean="0">
                <a:solidFill>
                  <a:srgbClr val="04617B">
                    <a:shade val="90000"/>
                  </a:srgbClr>
                </a:solidFill>
              </a:rPr>
              <a:pPr>
                <a:defRPr/>
              </a:pPr>
              <a:t>‹#›</a:t>
            </a:fld>
            <a:endParaRPr lang="ro-RO"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xmlns="" val="1268550048"/>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www.google.com/imgres?q=slum+in+dhaka+city&amp;hl=en&amp;sa=X&amp;tbo=d&amp;biw=1093&amp;bih=520&amp;tbm=isch&amp;tbnid=4Oav7qu81MwxeM:&amp;imgrefurl=http://proxied.changemakers.net/journal/02january/reddy.cfm&amp;docid=Vt7X_8ozGLZSpM&amp;imgurl=http://proxied.changemakers.net/journal/02january/reddy4.jpg&amp;w=380&amp;h=260&amp;ei=fb2WUPKcH6b30gHMzIHIDQ&amp;zoom=1&amp;iact=hc&amp;vpx=778&amp;vpy=220&amp;dur=2310&amp;hovh=186&amp;hovw=272&amp;tx=90&amp;ty=128.80001831054687&amp;sig=111012663894494912127&amp;page=1&amp;tbnh=148&amp;tbnw=237&amp;start=0&amp;ndsp=15&amp;ved=1t:429,r:14,s:0,i:116" TargetMode="External"/><Relationship Id="rId5" Type="http://schemas.openxmlformats.org/officeDocument/2006/relationships/image" Target="../media/image4.jpeg"/><Relationship Id="rId4" Type="http://schemas.openxmlformats.org/officeDocument/2006/relationships/hyperlink" Target="http://www.google.com/imgres?q=slum+in+dhaka+city&amp;hl=en&amp;sa=X&amp;tbo=d&amp;biw=1093&amp;bih=520&amp;tbm=isch&amp;tbnid=P7ehIwxMroI9WM:&amp;imgrefurl=http://asadbinyousuf.wordpress.com/page/4/&amp;docid=GIhmyglIG6dtrM&amp;imgurl=http://asadbinyousuf.files.wordpress.com/2009/03/risky-life-of-slum-people-copy.jpg&amp;w=639&amp;h=480&amp;ei=fb2WUPKcH6b30gHMzIHIDQ&amp;zoom=1&amp;iact=hc&amp;vpx=651&amp;vpy=37&amp;dur=15011&amp;hovh=195&amp;hovw=259&amp;tx=86.60003662109375&amp;ty=171.8000030517578&amp;sig=111012663894494912127&amp;page=1&amp;tbnh=145&amp;tbnw=195&amp;start=0&amp;ndsp=15&amp;ved=1t:429,r:3,s:0,i:83"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google.com/imgres?q=slum+in+dhaka+city&amp;hl=en&amp;sa=X&amp;tbo=d&amp;biw=1093&amp;bih=520&amp;tbm=isch&amp;tbnid=b6vBGpzn3sjtnM:&amp;imgrefurl=http://strawdogs.wordpress.com/tag/slum/&amp;docid=skKnFEe8nQ7O5M&amp;imgurl=http://strawdogs.files.wordpress.com/2009/04/5.jpg?w=700&amp;w=600&amp;h=400&amp;ei=fb2WUPKcH6b30gHMzIHIDQ&amp;zoom=1&amp;iact=hc&amp;vpx=2&amp;vpy=150&amp;dur=2211&amp;hovh=183&amp;hovw=275&amp;tx=139.60000610351562&amp;ty=141.20001220703125&amp;sig=111012663894494912127&amp;page=3&amp;tbnh=143&amp;tbnw=222&amp;start=31&amp;ndsp=20&amp;ved=1t:429,r:26,s:20,i:216" TargetMode="External"/><Relationship Id="rId3" Type="http://schemas.openxmlformats.org/officeDocument/2006/relationships/image" Target="../media/image6.jpeg"/><Relationship Id="rId7" Type="http://schemas.openxmlformats.org/officeDocument/2006/relationships/image" Target="../media/image5.jpeg"/><Relationship Id="rId2" Type="http://schemas.openxmlformats.org/officeDocument/2006/relationships/hyperlink" Target="http://www.google.com/imgres?q=slum+in+dhaka+city&amp;hl=en&amp;sa=X&amp;tbo=d&amp;biw=1093&amp;bih=520&amp;tbm=isch&amp;tbnid=DJAEt5M9d-vt8M:&amp;imgrefurl=http://blademagazine.wordpress.com/2010/08/03/born-in-slum-by-saikat-mojumder/&amp;docid=2xyvFRlhWAQ0bM&amp;imgurl=http://blademagazine.files.wordpress.com/2010/08/born-in-a-slum-by-saikat-mojumder.jpg&amp;w=900&amp;h=600&amp;ei=fb2WUPKcH6b30gHMzIHIDQ&amp;zoom=1&amp;iact=hc&amp;vpx=2&amp;vpy=223&amp;dur=2370&amp;hovh=183&amp;hovw=275&amp;tx=109.20000457763672&amp;ty=146.60000610351562&amp;sig=111012663894494912127&amp;page=4&amp;tbnh=126&amp;tbnw=187&amp;start=51&amp;ndsp=20&amp;ved=1t:429,r:36,s:20,i:246" TargetMode="External"/><Relationship Id="rId1" Type="http://schemas.openxmlformats.org/officeDocument/2006/relationships/slideLayout" Target="../slideLayouts/slideLayout2.xml"/><Relationship Id="rId6" Type="http://schemas.openxmlformats.org/officeDocument/2006/relationships/hyperlink" Target="http://www.google.com/imgres?q=slum+in+dhaka+city&amp;hl=en&amp;sa=X&amp;tbo=d&amp;biw=1093&amp;bih=520&amp;tbm=isch&amp;tbnid=4Oav7qu81MwxeM:&amp;imgrefurl=http://proxied.changemakers.net/journal/02january/reddy.cfm&amp;docid=Vt7X_8ozGLZSpM&amp;imgurl=http://proxied.changemakers.net/journal/02january/reddy4.jpg&amp;w=380&amp;h=260&amp;ei=fb2WUPKcH6b30gHMzIHIDQ&amp;zoom=1&amp;iact=hc&amp;vpx=778&amp;vpy=220&amp;dur=2310&amp;hovh=186&amp;hovw=272&amp;tx=90&amp;ty=128.80001831054687&amp;sig=111012663894494912127&amp;page=1&amp;tbnh=148&amp;tbnw=237&amp;start=0&amp;ndsp=15&amp;ved=1t:429,r:14,s:0,i:116" TargetMode="External"/><Relationship Id="rId5" Type="http://schemas.openxmlformats.org/officeDocument/2006/relationships/image" Target="../media/image7.jpeg"/><Relationship Id="rId4" Type="http://schemas.openxmlformats.org/officeDocument/2006/relationships/hyperlink" Target="http://www.google.com/imgres?q=slum+in+dhaka+city&amp;hl=en&amp;sa=X&amp;tbo=d&amp;biw=1093&amp;bih=520&amp;tbm=isch&amp;tbnid=fBjH5-mpKe96uM:&amp;imgrefurl=http://www.flickr.com/photos/narijibon/2386473321/&amp;docid=rXCPhwImNnwXrM&amp;imgurl=http://farm3.staticflickr.com/2231/2386473321_ee0c62f851_z.jpg&amp;w=640&amp;h=480&amp;ei=fb2WUPKcH6b30gHMzIHIDQ&amp;zoom=1&amp;iact=hc&amp;vpx=204&amp;vpy=183&amp;dur=13942&amp;hovh=194&amp;hovw=259&amp;tx=84&amp;ty=117.80001831054687&amp;sig=111012663894494912127&amp;page=2&amp;tbnh=151&amp;tbnw=189&amp;start=15&amp;ndsp=16&amp;ved=1t:429,r:2,s:20,i:144" TargetMode="External"/><Relationship Id="rId9" Type="http://schemas.openxmlformats.org/officeDocument/2006/relationships/image" Target="../media/image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609600" y="2263775"/>
            <a:ext cx="7772400" cy="1470025"/>
          </a:xfrm>
        </p:spPr>
        <p:txBody>
          <a:bodyPr>
            <a:normAutofit fontScale="90000"/>
          </a:bodyPr>
          <a:lstStyle/>
          <a:p>
            <a:pPr algn="ctr"/>
            <a:r>
              <a:rPr lang="en-US" b="1" i="0" dirty="0" smtClean="0">
                <a:effectLst/>
              </a:rPr>
              <a:t>Key </a:t>
            </a:r>
            <a:r>
              <a:rPr lang="en-US" b="1" dirty="0" smtClean="0"/>
              <a:t>C</a:t>
            </a:r>
            <a:r>
              <a:rPr lang="en-US" b="1" i="0" dirty="0" smtClean="0">
                <a:effectLst/>
              </a:rPr>
              <a:t>riteria for </a:t>
            </a:r>
            <a:r>
              <a:rPr lang="en-US" b="1" dirty="0" smtClean="0"/>
              <a:t>Viable,</a:t>
            </a:r>
            <a:r>
              <a:rPr lang="en-US" b="1" i="0" dirty="0" smtClean="0">
                <a:effectLst/>
              </a:rPr>
              <a:t> </a:t>
            </a:r>
            <a:r>
              <a:rPr lang="en-US" b="1" dirty="0" smtClean="0"/>
              <a:t>Sustainable, and</a:t>
            </a:r>
            <a:r>
              <a:rPr lang="en-US" b="1" i="0" dirty="0" smtClean="0">
                <a:effectLst/>
              </a:rPr>
              <a:t> Affordable Housing Programs and Projects</a:t>
            </a:r>
            <a:endParaRPr lang="en-GB" sz="3800" dirty="0">
              <a:solidFill>
                <a:schemeClr val="tx1"/>
              </a:solidFill>
            </a:endParaRPr>
          </a:p>
        </p:txBody>
      </p:sp>
      <p:sp>
        <p:nvSpPr>
          <p:cNvPr id="11" name="Subtitle 2"/>
          <p:cNvSpPr>
            <a:spLocks noGrp="1"/>
          </p:cNvSpPr>
          <p:nvPr>
            <p:ph type="subTitle" idx="1"/>
          </p:nvPr>
        </p:nvSpPr>
        <p:spPr>
          <a:xfrm>
            <a:off x="1371600" y="4191000"/>
            <a:ext cx="6400800" cy="990600"/>
          </a:xfrm>
        </p:spPr>
        <p:txBody>
          <a:bodyPr/>
          <a:lstStyle/>
          <a:p>
            <a:pPr algn="ctr"/>
            <a:r>
              <a:rPr lang="en-US" b="1" dirty="0" smtClean="0">
                <a:solidFill>
                  <a:schemeClr val="bg1"/>
                </a:solidFill>
              </a:rPr>
              <a:t>Presented by</a:t>
            </a:r>
            <a:r>
              <a:rPr lang="en-US" b="1" dirty="0">
                <a:solidFill>
                  <a:schemeClr val="bg1"/>
                </a:solidFill>
              </a:rPr>
              <a:t/>
            </a:r>
            <a:br>
              <a:rPr lang="en-US" b="1" dirty="0">
                <a:solidFill>
                  <a:schemeClr val="bg1"/>
                </a:solidFill>
              </a:rPr>
            </a:br>
            <a:r>
              <a:rPr lang="en-US" b="1" dirty="0">
                <a:solidFill>
                  <a:schemeClr val="bg1"/>
                </a:solidFill>
              </a:rPr>
              <a:t>Zaigham </a:t>
            </a:r>
            <a:r>
              <a:rPr lang="en-US" b="1" dirty="0" smtClean="0">
                <a:solidFill>
                  <a:schemeClr val="bg1"/>
                </a:solidFill>
              </a:rPr>
              <a:t>M. Rizvi</a:t>
            </a:r>
          </a:p>
        </p:txBody>
      </p:sp>
      <p:sp>
        <p:nvSpPr>
          <p:cNvPr id="13" name="Subtitle 2"/>
          <p:cNvSpPr txBox="1">
            <a:spLocks/>
          </p:cNvSpPr>
          <p:nvPr/>
        </p:nvSpPr>
        <p:spPr>
          <a:xfrm>
            <a:off x="2667000" y="5638800"/>
            <a:ext cx="6400800" cy="1143000"/>
          </a:xfrm>
          <a:prstGeom prst="rect">
            <a:avLst/>
          </a:prstGeom>
        </p:spPr>
        <p:txBody>
          <a:bodyPr/>
          <a:lstStyle>
            <a:lvl1pPr marL="0" indent="0" algn="ctr" defTabSz="914400" rtl="0" eaLnBrk="1" latinLnBrk="0" hangingPunct="1">
              <a:spcBef>
                <a:spcPct val="20000"/>
              </a:spcBef>
              <a:buFont typeface="Arial" pitchFamily="34" charset="0"/>
              <a:buNone/>
              <a:defRPr sz="3200" b="1"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200" dirty="0" smtClean="0"/>
              <a:t>Presentation made to Housing Workshop of ABAD, Karachi</a:t>
            </a:r>
          </a:p>
          <a:p>
            <a:pPr algn="l"/>
            <a:r>
              <a:rPr lang="en-US" sz="2200" dirty="0" smtClean="0"/>
              <a:t>January 23, 2013</a:t>
            </a:r>
            <a:endParaRPr lang="en-US" sz="2200" dirty="0" smtClean="0">
              <a:solidFill>
                <a:srgbClr val="C00000"/>
              </a:solidFill>
            </a:endParaRPr>
          </a:p>
        </p:txBody>
      </p:sp>
    </p:spTree>
    <p:extLst>
      <p:ext uri="{BB962C8B-B14F-4D97-AF65-F5344CB8AC3E}">
        <p14:creationId xmlns:p14="http://schemas.microsoft.com/office/powerpoint/2010/main" xmlns="" val="3002168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Slums Prevalence in Asia</a:t>
            </a:r>
            <a:endParaRPr lang="en-GB" dirty="0"/>
          </a:p>
        </p:txBody>
      </p:sp>
      <p:sp>
        <p:nvSpPr>
          <p:cNvPr id="3" name="Content Placeholder 2"/>
          <p:cNvSpPr>
            <a:spLocks noGrp="1"/>
          </p:cNvSpPr>
          <p:nvPr>
            <p:ph idx="1"/>
          </p:nvPr>
        </p:nvSpPr>
        <p:spPr>
          <a:xfrm>
            <a:off x="457200" y="1143000"/>
            <a:ext cx="8229600" cy="4525963"/>
          </a:xfrm>
        </p:spPr>
        <p:txBody>
          <a:bodyPr/>
          <a:lstStyle/>
          <a:p>
            <a:pPr>
              <a:spcAft>
                <a:spcPts val="600"/>
              </a:spcAft>
            </a:pPr>
            <a:r>
              <a:rPr lang="en-US" sz="2150" dirty="0" smtClean="0"/>
              <a:t>Afghanistan: 80% of Kabul’s population (2.44 </a:t>
            </a:r>
            <a:r>
              <a:rPr lang="en-US" sz="2150" dirty="0" err="1" smtClean="0"/>
              <a:t>mn</a:t>
            </a:r>
            <a:r>
              <a:rPr lang="en-US" sz="2150" dirty="0" smtClean="0"/>
              <a:t>) live in slums or damaged/destroyed housing</a:t>
            </a:r>
          </a:p>
          <a:p>
            <a:pPr>
              <a:spcAft>
                <a:spcPts val="600"/>
              </a:spcAft>
            </a:pPr>
            <a:r>
              <a:rPr lang="en-US" sz="2150" dirty="0" smtClean="0"/>
              <a:t>Bangladesh: 2,100 slums.  In Dhaka, 2 </a:t>
            </a:r>
            <a:r>
              <a:rPr lang="en-US" sz="2150" dirty="0" err="1" smtClean="0"/>
              <a:t>mn</a:t>
            </a:r>
            <a:r>
              <a:rPr lang="en-US" sz="2150" dirty="0" smtClean="0"/>
              <a:t> people live either in slums or are without any proper shelter </a:t>
            </a:r>
          </a:p>
          <a:p>
            <a:pPr>
              <a:spcAft>
                <a:spcPts val="600"/>
              </a:spcAft>
            </a:pPr>
            <a:r>
              <a:rPr lang="en-US" sz="2150" dirty="0" smtClean="0"/>
              <a:t>India: 52,000 slums provide housing to 8 </a:t>
            </a:r>
            <a:r>
              <a:rPr lang="en-US" sz="2150" dirty="0" err="1" smtClean="0"/>
              <a:t>mn</a:t>
            </a:r>
            <a:r>
              <a:rPr lang="en-US" sz="2150" dirty="0" smtClean="0"/>
              <a:t> people (about 14% of the total urban population)</a:t>
            </a:r>
          </a:p>
          <a:p>
            <a:pPr>
              <a:spcAft>
                <a:spcPts val="600"/>
              </a:spcAft>
            </a:pPr>
            <a:r>
              <a:rPr lang="en-US" sz="2150" dirty="0" smtClean="0"/>
              <a:t>Pakistan: Karachi alone has between 600-800 slums sheltering 7.6 </a:t>
            </a:r>
            <a:r>
              <a:rPr lang="en-US" sz="2150" dirty="0" err="1" smtClean="0"/>
              <a:t>mn</a:t>
            </a:r>
            <a:r>
              <a:rPr lang="en-US" sz="2150" dirty="0" smtClean="0"/>
              <a:t> people (1 million households) out of the total city’s population of 15.1 </a:t>
            </a:r>
            <a:r>
              <a:rPr lang="en-US" sz="2150" dirty="0" err="1" smtClean="0"/>
              <a:t>mn</a:t>
            </a:r>
            <a:r>
              <a:rPr lang="en-US" sz="2150" dirty="0" smtClean="0"/>
              <a:t> people</a:t>
            </a:r>
          </a:p>
          <a:p>
            <a:pPr>
              <a:spcAft>
                <a:spcPts val="600"/>
              </a:spcAft>
            </a:pPr>
            <a:r>
              <a:rPr lang="en-US" sz="2150" dirty="0" smtClean="0"/>
              <a:t>Sri Lanka: A considerable share of the population of Sri Lanka lives in plantations, slums or  shanties</a:t>
            </a:r>
          </a:p>
          <a:p>
            <a:pPr>
              <a:spcAft>
                <a:spcPts val="600"/>
              </a:spcAft>
            </a:pPr>
            <a:r>
              <a:rPr lang="en-US" sz="2150" dirty="0" smtClean="0"/>
              <a:t>Mongolia: 51% of the population residing in temporary ‘</a:t>
            </a:r>
            <a:r>
              <a:rPr lang="en-US" sz="2150" dirty="0" err="1" smtClean="0"/>
              <a:t>ger</a:t>
            </a:r>
            <a:r>
              <a:rPr lang="en-US" sz="2150" dirty="0" smtClean="0"/>
              <a:t>’ dwellings</a:t>
            </a:r>
          </a:p>
          <a:p>
            <a:pPr>
              <a:spcAft>
                <a:spcPts val="600"/>
              </a:spcAft>
            </a:pPr>
            <a:r>
              <a:rPr lang="en-US" sz="2150" dirty="0" smtClean="0"/>
              <a:t>Indonesia: 17.2 </a:t>
            </a:r>
            <a:r>
              <a:rPr lang="en-US" sz="2150" dirty="0" err="1" smtClean="0"/>
              <a:t>mn</a:t>
            </a:r>
            <a:r>
              <a:rPr lang="en-US" sz="2150" dirty="0" smtClean="0"/>
              <a:t> families live in approximately 10,000 slum areas</a:t>
            </a:r>
          </a:p>
        </p:txBody>
      </p:sp>
      <p:sp>
        <p:nvSpPr>
          <p:cNvPr id="12" name="Slide Number Placeholder 11"/>
          <p:cNvSpPr>
            <a:spLocks noGrp="1"/>
          </p:cNvSpPr>
          <p:nvPr>
            <p:ph type="sldNum" sz="quarter" idx="12"/>
          </p:nvPr>
        </p:nvSpPr>
        <p:spPr/>
        <p:txBody>
          <a:bodyPr/>
          <a:lstStyle/>
          <a:p>
            <a:fld id="{0D03FCAF-3107-4F14-97F4-3C7779A2A693}" type="slidenum">
              <a:rPr lang="en-US" smtClean="0"/>
              <a:pPr/>
              <a:t>10</a:t>
            </a:fld>
            <a:endParaRPr lang="en-US"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Tree>
    <p:extLst>
      <p:ext uri="{BB962C8B-B14F-4D97-AF65-F5344CB8AC3E}">
        <p14:creationId xmlns:p14="http://schemas.microsoft.com/office/powerpoint/2010/main" xmlns="" val="1814669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Realities – A glimpse into reality</a:t>
            </a:r>
            <a:endParaRPr lang="en-GB" dirty="0"/>
          </a:p>
        </p:txBody>
      </p:sp>
      <p:pic>
        <p:nvPicPr>
          <p:cNvPr id="6" name="Picture 5" descr="slumsanitation"/>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5188" y="1524001"/>
            <a:ext cx="4419600" cy="228361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pic>
        <p:nvPicPr>
          <p:cNvPr id="7" name="Picture 6" descr="navimumbai_slum"/>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772024" y="1524001"/>
            <a:ext cx="4264025" cy="228361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sp>
        <p:nvSpPr>
          <p:cNvPr id="13" name="Footer Placeholder 12"/>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4" name="Slide Number Placeholder 13"/>
          <p:cNvSpPr>
            <a:spLocks noGrp="1"/>
          </p:cNvSpPr>
          <p:nvPr>
            <p:ph type="sldNum" sz="quarter" idx="12"/>
          </p:nvPr>
        </p:nvSpPr>
        <p:spPr/>
        <p:txBody>
          <a:bodyPr/>
          <a:lstStyle/>
          <a:p>
            <a:fld id="{0D03FCAF-3107-4F14-97F4-3C7779A2A693}" type="slidenum">
              <a:rPr lang="en-US" smtClean="0"/>
              <a:pPr/>
              <a:t>11</a:t>
            </a:fld>
            <a:endParaRPr lang="en-US" dirty="0"/>
          </a:p>
        </p:txBody>
      </p:sp>
      <p:pic>
        <p:nvPicPr>
          <p:cNvPr id="8" name="Picture 7" descr="http://t1.gstatic.com/images?q=tbn:ANd9GcSjfLWKavZeM7etSo4VBTcuW5uEErRhDKSD9OQyUKIRpynVShrl">
            <a:hlinkClick r:id="rId4"/>
          </p:cNvPr>
          <p:cNvPicPr/>
          <p:nvPr/>
        </p:nvPicPr>
        <p:blipFill>
          <a:blip r:embed="rId5">
            <a:extLst>
              <a:ext uri="{28A0092B-C50C-407E-A947-70E740481C1C}">
                <a14:useLocalDpi xmlns:a14="http://schemas.microsoft.com/office/drawing/2010/main" xmlns="" val="0"/>
              </a:ext>
            </a:extLst>
          </a:blip>
          <a:srcRect/>
          <a:stretch>
            <a:fillRect/>
          </a:stretch>
        </p:blipFill>
        <p:spPr bwMode="auto">
          <a:xfrm>
            <a:off x="381000" y="4267200"/>
            <a:ext cx="4263788" cy="2286000"/>
          </a:xfrm>
          <a:prstGeom prst="rect">
            <a:avLst/>
          </a:prstGeom>
          <a:noFill/>
          <a:ln>
            <a:noFill/>
          </a:ln>
        </p:spPr>
      </p:pic>
      <p:pic>
        <p:nvPicPr>
          <p:cNvPr id="9" name="Picture 8" descr="http://t3.gstatic.com/images?q=tbn:ANd9GcQOVAJN9qJ3QYPcJfmqey3F_726nc6McO0ZiJmZGH-pbdXhViAz">
            <a:hlinkClick r:id="rId6"/>
          </p:cNvPr>
          <p:cNvPicPr/>
          <p:nvPr/>
        </p:nvPicPr>
        <p:blipFill>
          <a:blip r:embed="rId7">
            <a:extLst>
              <a:ext uri="{28A0092B-C50C-407E-A947-70E740481C1C}">
                <a14:useLocalDpi xmlns:a14="http://schemas.microsoft.com/office/drawing/2010/main" xmlns="" val="0"/>
              </a:ext>
            </a:extLst>
          </a:blip>
          <a:srcRect/>
          <a:stretch>
            <a:fillRect/>
          </a:stretch>
        </p:blipFill>
        <p:spPr bwMode="auto">
          <a:xfrm>
            <a:off x="5029200" y="4191000"/>
            <a:ext cx="3810000" cy="2362200"/>
          </a:xfrm>
          <a:prstGeom prst="rect">
            <a:avLst/>
          </a:prstGeom>
          <a:noFill/>
          <a:ln>
            <a:noFill/>
          </a:ln>
        </p:spPr>
      </p:pic>
    </p:spTree>
    <p:extLst>
      <p:ext uri="{BB962C8B-B14F-4D97-AF65-F5344CB8AC3E}">
        <p14:creationId xmlns:p14="http://schemas.microsoft.com/office/powerpoint/2010/main" xmlns="" val="186092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Urban Realities – A glimpse into </a:t>
            </a:r>
            <a:r>
              <a:rPr lang="en-US" dirty="0" smtClean="0"/>
              <a:t>reality Cont’d</a:t>
            </a:r>
            <a:endParaRPr lang="en-US" dirty="0"/>
          </a:p>
        </p:txBody>
      </p:sp>
      <p:sp>
        <p:nvSpPr>
          <p:cNvPr id="4" name="Slide Number Placeholder 3"/>
          <p:cNvSpPr>
            <a:spLocks noGrp="1"/>
          </p:cNvSpPr>
          <p:nvPr>
            <p:ph type="sldNum" sz="quarter" idx="12"/>
          </p:nvPr>
        </p:nvSpPr>
        <p:spPr/>
        <p:txBody>
          <a:bodyPr/>
          <a:lstStyle/>
          <a:p>
            <a:fld id="{0D03FCAF-3107-4F14-97F4-3C7779A2A693}" type="slidenum">
              <a:rPr lang="en-US" smtClean="0"/>
              <a:pPr/>
              <a:t>12</a:t>
            </a:fld>
            <a:endParaRPr lang="en-US" dirty="0"/>
          </a:p>
        </p:txBody>
      </p:sp>
      <p:sp>
        <p:nvSpPr>
          <p:cNvPr id="5" name="Footer Placeholder 4"/>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pic>
        <p:nvPicPr>
          <p:cNvPr id="6" name="Content Placeholder 5" descr="http://t0.gstatic.com/images?q=tbn:ANd9GcSz-VhdBoyWtMXQfIEkXA7npgytQYF6NKx6HeRLjt1wN8omlKns">
            <a:hlinkClick r:id="rId2"/>
          </p:cNvPr>
          <p:cNvPicPr>
            <a:picLocks noGrp="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609600" y="1752600"/>
            <a:ext cx="3733800" cy="2286000"/>
          </a:xfrm>
          <a:prstGeom prst="rect">
            <a:avLst/>
          </a:prstGeom>
          <a:noFill/>
          <a:ln>
            <a:noFill/>
          </a:ln>
        </p:spPr>
      </p:pic>
      <p:pic>
        <p:nvPicPr>
          <p:cNvPr id="7" name="Picture 6" descr="http://t3.gstatic.com/images?q=tbn:ANd9GcTR3QADa-IMI2rg41Nv9lTX_Uq8FINWTW-M-gikimX7skHGRIBM">
            <a:hlinkClick r:id="rId4"/>
          </p:cNvPr>
          <p:cNvPicPr/>
          <p:nvPr/>
        </p:nvPicPr>
        <p:blipFill>
          <a:blip r:embed="rId5">
            <a:extLst>
              <a:ext uri="{28A0092B-C50C-407E-A947-70E740481C1C}">
                <a14:useLocalDpi xmlns:a14="http://schemas.microsoft.com/office/drawing/2010/main" xmlns="" val="0"/>
              </a:ext>
            </a:extLst>
          </a:blip>
          <a:srcRect/>
          <a:stretch>
            <a:fillRect/>
          </a:stretch>
        </p:blipFill>
        <p:spPr bwMode="auto">
          <a:xfrm>
            <a:off x="4724400" y="1752600"/>
            <a:ext cx="3886200" cy="2286000"/>
          </a:xfrm>
          <a:prstGeom prst="rect">
            <a:avLst/>
          </a:prstGeom>
          <a:noFill/>
          <a:ln>
            <a:noFill/>
          </a:ln>
        </p:spPr>
      </p:pic>
      <p:pic>
        <p:nvPicPr>
          <p:cNvPr id="8" name="Picture 7" descr="http://t3.gstatic.com/images?q=tbn:ANd9GcQOVAJN9qJ3QYPcJfmqey3F_726nc6McO0ZiJmZGH-pbdXhViAz">
            <a:hlinkClick r:id="rId6"/>
          </p:cNvPr>
          <p:cNvPicPr/>
          <p:nvPr/>
        </p:nvPicPr>
        <p:blipFill>
          <a:blip r:embed="rId7">
            <a:extLst>
              <a:ext uri="{28A0092B-C50C-407E-A947-70E740481C1C}">
                <a14:useLocalDpi xmlns:a14="http://schemas.microsoft.com/office/drawing/2010/main" xmlns="" val="0"/>
              </a:ext>
            </a:extLst>
          </a:blip>
          <a:srcRect/>
          <a:stretch>
            <a:fillRect/>
          </a:stretch>
        </p:blipFill>
        <p:spPr bwMode="auto">
          <a:xfrm>
            <a:off x="609600" y="4267200"/>
            <a:ext cx="3810000" cy="2133600"/>
          </a:xfrm>
          <a:prstGeom prst="rect">
            <a:avLst/>
          </a:prstGeom>
          <a:noFill/>
          <a:ln>
            <a:noFill/>
          </a:ln>
        </p:spPr>
      </p:pic>
      <p:pic>
        <p:nvPicPr>
          <p:cNvPr id="10" name="Picture 9" descr="http://t1.gstatic.com/images?q=tbn:ANd9GcQ4lNICybGgqzify631KViNQyVBlBkWLZsJqRVtnmtl4cxdo5tk">
            <a:hlinkClick r:id="rId8"/>
          </p:cNvPr>
          <p:cNvPicPr/>
          <p:nvPr/>
        </p:nvPicPr>
        <p:blipFill>
          <a:blip r:embed="rId9">
            <a:extLst>
              <a:ext uri="{28A0092B-C50C-407E-A947-70E740481C1C}">
                <a14:useLocalDpi xmlns:a14="http://schemas.microsoft.com/office/drawing/2010/main" xmlns="" val="0"/>
              </a:ext>
            </a:extLst>
          </a:blip>
          <a:srcRect/>
          <a:stretch>
            <a:fillRect/>
          </a:stretch>
        </p:blipFill>
        <p:spPr bwMode="auto">
          <a:xfrm>
            <a:off x="4724400" y="4267200"/>
            <a:ext cx="3886200" cy="2133600"/>
          </a:xfrm>
          <a:prstGeom prst="rect">
            <a:avLst/>
          </a:prstGeom>
          <a:noFill/>
          <a:ln>
            <a:noFill/>
          </a:ln>
        </p:spPr>
      </p:pic>
    </p:spTree>
    <p:extLst>
      <p:ext uri="{BB962C8B-B14F-4D97-AF65-F5344CB8AC3E}">
        <p14:creationId xmlns:p14="http://schemas.microsoft.com/office/powerpoint/2010/main" xmlns="" val="3515869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Linking Urban Planning with development of affordable and sustainable neighborhoods</a:t>
            </a:r>
            <a:endParaRPr lang="en-GB" dirty="0"/>
          </a:p>
        </p:txBody>
      </p:sp>
      <p:sp>
        <p:nvSpPr>
          <p:cNvPr id="3" name="Content Placeholder 2"/>
          <p:cNvSpPr>
            <a:spLocks noGrp="1"/>
          </p:cNvSpPr>
          <p:nvPr>
            <p:ph idx="1"/>
          </p:nvPr>
        </p:nvSpPr>
        <p:spPr/>
        <p:txBody>
          <a:bodyPr/>
          <a:lstStyle/>
          <a:p>
            <a:pPr>
              <a:spcBef>
                <a:spcPts val="475"/>
              </a:spcBef>
              <a:spcAft>
                <a:spcPts val="600"/>
              </a:spcAft>
            </a:pPr>
            <a:r>
              <a:rPr lang="en-US" dirty="0" smtClean="0"/>
              <a:t>Rapid Urbanization, prior backlog, and affordability challenges call for innovative approaches to urban planning</a:t>
            </a:r>
          </a:p>
          <a:p>
            <a:r>
              <a:rPr lang="en-US" dirty="0" smtClean="0"/>
              <a:t>Current trend of cities expanding in circles around circles results in further densification of cities that is not being addressed</a:t>
            </a:r>
          </a:p>
          <a:p>
            <a:r>
              <a:rPr lang="en-US" dirty="0" smtClean="0"/>
              <a:t>Urban Planners need to find alternates options for slums prevalence, expansion and inefficient use of land</a:t>
            </a:r>
          </a:p>
          <a:p>
            <a:r>
              <a:rPr lang="en-US" dirty="0" smtClean="0"/>
              <a:t>Planners need to develop new neighborhood/satellite towns equipped with physical, social infrastructure, transport etc.</a:t>
            </a:r>
          </a:p>
          <a:p>
            <a:r>
              <a:rPr lang="en-US" dirty="0" smtClean="0"/>
              <a:t>Wisdom sharing and on-going coordination between urban planners, housing, developers and academia is needed</a:t>
            </a:r>
          </a:p>
          <a:p>
            <a:r>
              <a:rPr lang="en-US" dirty="0" smtClean="0"/>
              <a:t>Business Model of Pubic-Private partnership for viable and sustainable plans and projects</a:t>
            </a:r>
          </a:p>
          <a:p>
            <a:pPr marL="0" indent="0">
              <a:buNone/>
            </a:pPr>
            <a:endParaRPr lang="en-US" dirty="0" smtClean="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13</a:t>
            </a:fld>
            <a:endParaRPr lang="en-US" dirty="0"/>
          </a:p>
        </p:txBody>
      </p:sp>
    </p:spTree>
    <p:extLst>
      <p:ext uri="{BB962C8B-B14F-4D97-AF65-F5344CB8AC3E}">
        <p14:creationId xmlns:p14="http://schemas.microsoft.com/office/powerpoint/2010/main" xmlns="" val="141017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Affordability Defined</a:t>
            </a:r>
            <a:endParaRPr lang="en-GB" dirty="0"/>
          </a:p>
        </p:txBody>
      </p:sp>
      <p:sp>
        <p:nvSpPr>
          <p:cNvPr id="3" name="Content Placeholder 2"/>
          <p:cNvSpPr>
            <a:spLocks noGrp="1"/>
          </p:cNvSpPr>
          <p:nvPr>
            <p:ph idx="1"/>
          </p:nvPr>
        </p:nvSpPr>
        <p:spPr/>
        <p:txBody>
          <a:bodyPr/>
          <a:lstStyle/>
          <a:p>
            <a:r>
              <a:rPr lang="en-US" dirty="0" smtClean="0"/>
              <a:t>Housing units currently being supplied in the </a:t>
            </a:r>
            <a:r>
              <a:rPr lang="en-US" dirty="0"/>
              <a:t>residential “Housing </a:t>
            </a:r>
            <a:r>
              <a:rPr lang="en-US" dirty="0" smtClean="0"/>
              <a:t>Market” are considered ‘affordable’ since they are catered to the income segment that can afford them </a:t>
            </a:r>
          </a:p>
          <a:p>
            <a:pPr lvl="1"/>
            <a:r>
              <a:rPr lang="en-US" dirty="0" smtClean="0"/>
              <a:t>Hence, supply matches demand and at times may exceed it as well</a:t>
            </a:r>
          </a:p>
          <a:p>
            <a:pPr lvl="1"/>
            <a:r>
              <a:rPr lang="en-US" dirty="0" smtClean="0"/>
              <a:t>The One Billion $ house in Mumbai, was affordable, since Mr. </a:t>
            </a:r>
            <a:r>
              <a:rPr lang="en-US" dirty="0" err="1" smtClean="0"/>
              <a:t>Ambani</a:t>
            </a:r>
            <a:r>
              <a:rPr lang="en-US" dirty="0" smtClean="0"/>
              <a:t> could afford it</a:t>
            </a:r>
          </a:p>
          <a:p>
            <a:r>
              <a:rPr lang="en-US" dirty="0" smtClean="0"/>
              <a:t>Affordability is an issue of Low-Income Segment, where housing backlog and demand is massive, and market forces/developers do not come forward with supply</a:t>
            </a:r>
          </a:p>
          <a:p>
            <a:r>
              <a:rPr lang="en-US" dirty="0" smtClean="0"/>
              <a:t>Affordability issue arises where there is an acute mismatch between the low-income and the high-cost of housing</a:t>
            </a:r>
          </a:p>
          <a:p>
            <a:endParaRPr lang="en-US" dirty="0" smtClean="0"/>
          </a:p>
          <a:p>
            <a:endParaRPr lang="en-US" dirty="0" smtClean="0"/>
          </a:p>
          <a:p>
            <a:endParaRPr lang="en-US" dirty="0" smtClean="0"/>
          </a:p>
          <a:p>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14</a:t>
            </a:fld>
            <a:endParaRPr lang="en-US" dirty="0"/>
          </a:p>
        </p:txBody>
      </p:sp>
    </p:spTree>
    <p:extLst>
      <p:ext uri="{BB962C8B-B14F-4D97-AF65-F5344CB8AC3E}">
        <p14:creationId xmlns:p14="http://schemas.microsoft.com/office/powerpoint/2010/main" xmlns="" val="419968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Affordability Defined as per market practice</a:t>
            </a:r>
            <a:endParaRPr lang="en-GB" dirty="0"/>
          </a:p>
        </p:txBody>
      </p:sp>
      <p:sp>
        <p:nvSpPr>
          <p:cNvPr id="3" name="Content Placeholder 2"/>
          <p:cNvSpPr>
            <a:spLocks noGrp="1"/>
          </p:cNvSpPr>
          <p:nvPr>
            <p:ph idx="1"/>
          </p:nvPr>
        </p:nvSpPr>
        <p:spPr/>
        <p:txBody>
          <a:bodyPr/>
          <a:lstStyle/>
          <a:p>
            <a:pPr marL="0" indent="0">
              <a:buNone/>
            </a:pPr>
            <a:r>
              <a:rPr lang="en-US" b="1" i="1" dirty="0" smtClean="0"/>
              <a:t>Income Affordability </a:t>
            </a:r>
            <a:r>
              <a:rPr lang="en-US" dirty="0" smtClean="0"/>
              <a:t>:</a:t>
            </a:r>
          </a:p>
          <a:p>
            <a:r>
              <a:rPr lang="en-US" dirty="0" smtClean="0"/>
              <a:t>When 35-40% of the disposable income can match the equated mortgage payments (EMIs) </a:t>
            </a:r>
          </a:p>
          <a:p>
            <a:r>
              <a:rPr lang="en-US" dirty="0" smtClean="0"/>
              <a:t>Loan to value (LTV) ratios used are typically 80:20 </a:t>
            </a:r>
          </a:p>
          <a:p>
            <a:r>
              <a:rPr lang="en-US" dirty="0" smtClean="0"/>
              <a:t>Loan Tenors are long term of 20-30 years</a:t>
            </a:r>
          </a:p>
          <a:p>
            <a:pPr marL="0" indent="0">
              <a:buNone/>
            </a:pPr>
            <a:endParaRPr lang="en-US" sz="1400" dirty="0" smtClean="0"/>
          </a:p>
          <a:p>
            <a:pPr marL="0" indent="0">
              <a:buNone/>
            </a:pPr>
            <a:r>
              <a:rPr lang="en-US" b="1" i="1" dirty="0" smtClean="0"/>
              <a:t>Cost Affordability</a:t>
            </a:r>
            <a:r>
              <a:rPr lang="en-US" dirty="0" smtClean="0"/>
              <a:t>:</a:t>
            </a:r>
          </a:p>
          <a:p>
            <a:r>
              <a:rPr lang="en-US" dirty="0" smtClean="0"/>
              <a:t>The cost of a housing unit is equal to 60-70 times (5-6 years) of monthly income and EMI is determined for long term loans</a:t>
            </a:r>
          </a:p>
          <a:p>
            <a:pPr marL="0" indent="0">
              <a:buNone/>
            </a:pPr>
            <a:endParaRPr lang="en-US" sz="1200" dirty="0" smtClean="0"/>
          </a:p>
          <a:p>
            <a:pPr marL="0" indent="0">
              <a:buNone/>
            </a:pPr>
            <a:r>
              <a:rPr lang="en-US" dirty="0" smtClean="0"/>
              <a:t>The above market norms are used for low and lower-middle income segments of population and do not apply in case of Housing Microfinance (the bottom of the pyramid), where an entirely different business model is used</a:t>
            </a:r>
            <a:endParaRPr lang="en-US"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15</a:t>
            </a:fld>
            <a:endParaRPr lang="en-US" dirty="0"/>
          </a:p>
        </p:txBody>
      </p:sp>
    </p:spTree>
    <p:extLst>
      <p:ext uri="{BB962C8B-B14F-4D97-AF65-F5344CB8AC3E}">
        <p14:creationId xmlns:p14="http://schemas.microsoft.com/office/powerpoint/2010/main" xmlns="" val="1100942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Market Segmentation for Affordability</a:t>
            </a:r>
            <a:endParaRPr lang="en-GB" dirty="0"/>
          </a:p>
        </p:txBody>
      </p:sp>
      <p:sp>
        <p:nvSpPr>
          <p:cNvPr id="3" name="Content Placeholder 2"/>
          <p:cNvSpPr>
            <a:spLocks noGrp="1"/>
          </p:cNvSpPr>
          <p:nvPr>
            <p:ph idx="1"/>
          </p:nvPr>
        </p:nvSpPr>
        <p:spPr>
          <a:xfrm>
            <a:off x="457200" y="1600200"/>
            <a:ext cx="8458200" cy="4525963"/>
          </a:xfrm>
        </p:spPr>
        <p:txBody>
          <a:bodyPr/>
          <a:lstStyle/>
          <a:p>
            <a:pPr marL="0" indent="0">
              <a:buNone/>
            </a:pPr>
            <a:r>
              <a:rPr lang="en-US" dirty="0" smtClean="0"/>
              <a:t>Housing Continuum covers:</a:t>
            </a:r>
          </a:p>
          <a:p>
            <a:pPr marL="0" indent="0">
              <a:buNone/>
            </a:pPr>
            <a:r>
              <a:rPr lang="en-US" b="1" i="1" dirty="0" smtClean="0"/>
              <a:t>Market Housing:</a:t>
            </a:r>
          </a:p>
          <a:p>
            <a:pPr marL="450850" indent="-273050"/>
            <a:r>
              <a:rPr lang="en-US" dirty="0" smtClean="0"/>
              <a:t>Represents High and Middle Income Market Segments</a:t>
            </a:r>
          </a:p>
          <a:p>
            <a:pPr marL="450850" lvl="0" indent="-273050"/>
            <a:r>
              <a:rPr lang="en-US" dirty="0">
                <a:solidFill>
                  <a:prstClr val="black"/>
                </a:solidFill>
              </a:rPr>
              <a:t>Market Segment </a:t>
            </a:r>
            <a:r>
              <a:rPr lang="en-US" dirty="0" smtClean="0">
                <a:solidFill>
                  <a:prstClr val="black"/>
                </a:solidFill>
              </a:rPr>
              <a:t>is </a:t>
            </a:r>
            <a:r>
              <a:rPr lang="en-US" dirty="0">
                <a:solidFill>
                  <a:prstClr val="black"/>
                </a:solidFill>
              </a:rPr>
              <a:t>addressed by market forces on its </a:t>
            </a:r>
            <a:r>
              <a:rPr lang="en-US" dirty="0" smtClean="0">
                <a:solidFill>
                  <a:prstClr val="black"/>
                </a:solidFill>
              </a:rPr>
              <a:t>own </a:t>
            </a:r>
            <a:r>
              <a:rPr lang="en-US" dirty="0">
                <a:solidFill>
                  <a:prstClr val="black"/>
                </a:solidFill>
              </a:rPr>
              <a:t>without any need for state-intervention or support</a:t>
            </a:r>
          </a:p>
          <a:p>
            <a:pPr marL="450850" lvl="0" indent="-273050"/>
            <a:r>
              <a:rPr lang="en-US" dirty="0">
                <a:solidFill>
                  <a:prstClr val="black"/>
                </a:solidFill>
              </a:rPr>
              <a:t>Supply is there to meet the demand</a:t>
            </a:r>
          </a:p>
          <a:p>
            <a:pPr marL="0" indent="0">
              <a:buNone/>
            </a:pPr>
            <a:r>
              <a:rPr lang="en-US" b="1" i="1" dirty="0" smtClean="0"/>
              <a:t>Social Housing:</a:t>
            </a:r>
          </a:p>
          <a:p>
            <a:pPr marL="450850" indent="-273050"/>
            <a:r>
              <a:rPr lang="en-US" dirty="0" smtClean="0"/>
              <a:t>Represents Lower-Middle and Low-Income Market </a:t>
            </a:r>
          </a:p>
          <a:p>
            <a:pPr marL="450850" indent="-273050"/>
            <a:r>
              <a:rPr lang="en-US" dirty="0" smtClean="0"/>
              <a:t>Market Segment needs State intervention/support to facilitate affordable housing supply and an enabling role for Stakeholders</a:t>
            </a:r>
          </a:p>
          <a:p>
            <a:pPr marL="450850" indent="-273050"/>
            <a:r>
              <a:rPr lang="en-US" dirty="0" smtClean="0"/>
              <a:t>Bottom of Pyramid: They are candidates for Housing Microfinance and need special delivery models and direct/indirect subsidies from the State </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marL="0" indent="0">
              <a:buNone/>
            </a:pPr>
            <a:endParaRPr lang="en-US" dirty="0" smtClean="0"/>
          </a:p>
          <a:p>
            <a:endParaRPr lang="en-US" dirty="0" smtClean="0"/>
          </a:p>
          <a:p>
            <a:endParaRPr lang="en-US" dirty="0" smtClean="0"/>
          </a:p>
          <a:p>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16</a:t>
            </a:fld>
            <a:endParaRPr lang="en-US" dirty="0"/>
          </a:p>
        </p:txBody>
      </p:sp>
    </p:spTree>
    <p:extLst>
      <p:ext uri="{BB962C8B-B14F-4D97-AF65-F5344CB8AC3E}">
        <p14:creationId xmlns:p14="http://schemas.microsoft.com/office/powerpoint/2010/main" xmlns="" val="82033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lstStyle/>
          <a:p>
            <a:pPr marL="736600" indent="-549275">
              <a:lnSpc>
                <a:spcPct val="95000"/>
              </a:lnSpc>
              <a:spcAft>
                <a:spcPts val="600"/>
              </a:spcAft>
              <a:buFontTx/>
              <a:buNone/>
              <a:defRPr/>
            </a:pPr>
            <a:r>
              <a:rPr lang="en-US" sz="2200" b="1" dirty="0">
                <a:latin typeface="+mj-lt"/>
              </a:rPr>
              <a:t>Financial Sector Issues</a:t>
            </a:r>
          </a:p>
          <a:p>
            <a:pPr marL="280988" indent="-280988" algn="just">
              <a:lnSpc>
                <a:spcPct val="80000"/>
              </a:lnSpc>
              <a:spcBef>
                <a:spcPts val="1200"/>
              </a:spcBef>
              <a:spcAft>
                <a:spcPts val="1200"/>
              </a:spcAft>
              <a:buSzPct val="85000"/>
              <a:defRPr/>
            </a:pPr>
            <a:r>
              <a:rPr lang="en-US" sz="2200" dirty="0">
                <a:latin typeface="+mj-lt"/>
              </a:rPr>
              <a:t>Project Finance </a:t>
            </a:r>
          </a:p>
          <a:p>
            <a:pPr marL="280988" indent="-280988" algn="just">
              <a:lnSpc>
                <a:spcPct val="80000"/>
              </a:lnSpc>
              <a:spcBef>
                <a:spcPts val="1200"/>
              </a:spcBef>
              <a:spcAft>
                <a:spcPts val="1200"/>
              </a:spcAft>
              <a:buSzPct val="85000"/>
              <a:defRPr/>
            </a:pPr>
            <a:r>
              <a:rPr lang="en-US" sz="2200" dirty="0">
                <a:latin typeface="+mj-lt"/>
              </a:rPr>
              <a:t>Individual Loans </a:t>
            </a:r>
          </a:p>
          <a:p>
            <a:pPr marL="280988" indent="-280988" algn="just">
              <a:lnSpc>
                <a:spcPct val="80000"/>
              </a:lnSpc>
              <a:spcBef>
                <a:spcPts val="1200"/>
              </a:spcBef>
              <a:spcAft>
                <a:spcPts val="1200"/>
              </a:spcAft>
              <a:buSzPct val="85000"/>
              <a:defRPr/>
            </a:pPr>
            <a:r>
              <a:rPr lang="en-US" sz="2200" dirty="0">
                <a:latin typeface="+mj-lt"/>
              </a:rPr>
              <a:t>Supply of Funds</a:t>
            </a:r>
          </a:p>
          <a:p>
            <a:pPr marL="280988" indent="-280988" algn="just">
              <a:lnSpc>
                <a:spcPct val="80000"/>
              </a:lnSpc>
              <a:spcBef>
                <a:spcPts val="1200"/>
              </a:spcBef>
              <a:spcAft>
                <a:spcPts val="1200"/>
              </a:spcAft>
              <a:buSzPct val="85000"/>
              <a:defRPr/>
            </a:pPr>
            <a:r>
              <a:rPr lang="en-US" sz="2200" dirty="0">
                <a:latin typeface="+mj-lt"/>
              </a:rPr>
              <a:t>Cost of Funds</a:t>
            </a:r>
          </a:p>
          <a:p>
            <a:pPr marL="280988" indent="-280988" algn="just">
              <a:lnSpc>
                <a:spcPct val="80000"/>
              </a:lnSpc>
              <a:spcBef>
                <a:spcPts val="1200"/>
              </a:spcBef>
              <a:spcAft>
                <a:spcPts val="1200"/>
              </a:spcAft>
              <a:buSzPct val="85000"/>
              <a:defRPr/>
            </a:pPr>
            <a:r>
              <a:rPr lang="en-US" sz="2200" dirty="0">
                <a:latin typeface="+mj-lt"/>
              </a:rPr>
              <a:t>Whether </a:t>
            </a:r>
            <a:r>
              <a:rPr lang="en-US" sz="2200" dirty="0" smtClean="0">
                <a:latin typeface="+mj-lt"/>
              </a:rPr>
              <a:t>market </a:t>
            </a:r>
            <a:r>
              <a:rPr lang="en-US" sz="2200" dirty="0">
                <a:latin typeface="+mj-lt"/>
              </a:rPr>
              <a:t>based solution</a:t>
            </a:r>
            <a:r>
              <a:rPr lang="en-US" sz="2200" dirty="0" smtClean="0">
                <a:latin typeface="+mj-lt"/>
              </a:rPr>
              <a:t>?</a:t>
            </a:r>
            <a:endParaRPr lang="en-GB" sz="2200" dirty="0"/>
          </a:p>
        </p:txBody>
      </p:sp>
      <p:sp>
        <p:nvSpPr>
          <p:cNvPr id="7" name="Content Placeholder 6"/>
          <p:cNvSpPr>
            <a:spLocks noGrp="1"/>
          </p:cNvSpPr>
          <p:nvPr>
            <p:ph sz="half" idx="2"/>
          </p:nvPr>
        </p:nvSpPr>
        <p:spPr/>
        <p:txBody>
          <a:bodyPr/>
          <a:lstStyle/>
          <a:p>
            <a:pPr>
              <a:lnSpc>
                <a:spcPct val="95000"/>
              </a:lnSpc>
              <a:spcAft>
                <a:spcPct val="5000"/>
              </a:spcAft>
              <a:buFontTx/>
              <a:buNone/>
            </a:pPr>
            <a:r>
              <a:rPr lang="en-US" sz="2200" b="1" dirty="0" smtClean="0">
                <a:latin typeface="+mj-lt"/>
              </a:rPr>
              <a:t> </a:t>
            </a:r>
            <a:r>
              <a:rPr lang="en-US" sz="2200" b="1" dirty="0">
                <a:latin typeface="+mj-lt"/>
              </a:rPr>
              <a:t>Real Sector Issues </a:t>
            </a:r>
          </a:p>
          <a:p>
            <a:pPr algn="just">
              <a:lnSpc>
                <a:spcPct val="80000"/>
              </a:lnSpc>
              <a:spcBef>
                <a:spcPts val="900"/>
              </a:spcBef>
              <a:spcAft>
                <a:spcPts val="900"/>
              </a:spcAft>
              <a:buSzPct val="85000"/>
            </a:pPr>
            <a:r>
              <a:rPr lang="en-US" sz="2200" dirty="0">
                <a:latin typeface="+mj-lt"/>
              </a:rPr>
              <a:t>Land Supply</a:t>
            </a:r>
          </a:p>
          <a:p>
            <a:pPr algn="just">
              <a:lnSpc>
                <a:spcPct val="80000"/>
              </a:lnSpc>
              <a:spcBef>
                <a:spcPts val="900"/>
              </a:spcBef>
              <a:spcAft>
                <a:spcPts val="900"/>
              </a:spcAft>
              <a:buSzPct val="85000"/>
            </a:pPr>
            <a:r>
              <a:rPr lang="en-US" sz="2200" dirty="0">
                <a:latin typeface="+mj-lt"/>
              </a:rPr>
              <a:t>Cost of Land</a:t>
            </a:r>
          </a:p>
          <a:p>
            <a:pPr algn="just">
              <a:lnSpc>
                <a:spcPct val="80000"/>
              </a:lnSpc>
              <a:spcBef>
                <a:spcPts val="900"/>
              </a:spcBef>
              <a:spcAft>
                <a:spcPts val="900"/>
              </a:spcAft>
              <a:buSzPct val="85000"/>
            </a:pPr>
            <a:r>
              <a:rPr lang="en-US" sz="2200" dirty="0">
                <a:latin typeface="+mj-lt"/>
              </a:rPr>
              <a:t>Land market functioning</a:t>
            </a:r>
          </a:p>
          <a:p>
            <a:pPr algn="just">
              <a:lnSpc>
                <a:spcPct val="80000"/>
              </a:lnSpc>
              <a:spcBef>
                <a:spcPts val="900"/>
              </a:spcBef>
              <a:spcAft>
                <a:spcPts val="900"/>
              </a:spcAft>
              <a:buSzPct val="85000"/>
            </a:pPr>
            <a:r>
              <a:rPr lang="en-US" sz="2200" dirty="0">
                <a:latin typeface="+mj-lt"/>
              </a:rPr>
              <a:t>Infrastructure provision</a:t>
            </a:r>
          </a:p>
          <a:p>
            <a:pPr algn="just">
              <a:lnSpc>
                <a:spcPct val="95000"/>
              </a:lnSpc>
              <a:spcBef>
                <a:spcPts val="900"/>
              </a:spcBef>
              <a:spcAft>
                <a:spcPts val="900"/>
              </a:spcAft>
              <a:buSzPct val="85000"/>
            </a:pPr>
            <a:r>
              <a:rPr lang="en-US" sz="2200" dirty="0">
                <a:latin typeface="+mj-lt"/>
              </a:rPr>
              <a:t>Construction &amp; Delivery</a:t>
            </a:r>
          </a:p>
          <a:p>
            <a:pPr algn="just">
              <a:lnSpc>
                <a:spcPct val="95000"/>
              </a:lnSpc>
              <a:spcBef>
                <a:spcPts val="900"/>
              </a:spcBef>
              <a:spcAft>
                <a:spcPts val="900"/>
              </a:spcAft>
              <a:buSzPct val="85000"/>
            </a:pPr>
            <a:r>
              <a:rPr lang="en-US" sz="2200" dirty="0">
                <a:latin typeface="+mj-lt"/>
              </a:rPr>
              <a:t>Role of Public &amp; Private </a:t>
            </a:r>
            <a:r>
              <a:rPr lang="en-US" sz="2200" dirty="0" smtClean="0">
                <a:latin typeface="+mj-lt"/>
              </a:rPr>
              <a:t>Sectors</a:t>
            </a:r>
            <a:endParaRPr lang="en-GB" sz="2200" dirty="0">
              <a:latin typeface="+mj-lt"/>
            </a:endParaRPr>
          </a:p>
        </p:txBody>
      </p:sp>
      <p:sp>
        <p:nvSpPr>
          <p:cNvPr id="2" name="Title 1"/>
          <p:cNvSpPr>
            <a:spLocks noGrp="1"/>
          </p:cNvSpPr>
          <p:nvPr>
            <p:ph type="title"/>
          </p:nvPr>
        </p:nvSpPr>
        <p:spPr>
          <a:prstGeom prst="rect">
            <a:avLst/>
          </a:prstGeom>
        </p:spPr>
        <p:txBody>
          <a:bodyPr/>
          <a:lstStyle/>
          <a:p>
            <a:r>
              <a:rPr lang="en-GB" dirty="0" smtClean="0"/>
              <a:t>Affordability Issues</a:t>
            </a:r>
            <a:endParaRPr lang="en-GB" dirty="0"/>
          </a:p>
        </p:txBody>
      </p:sp>
      <p:sp>
        <p:nvSpPr>
          <p:cNvPr id="8" name="Rectangle 6"/>
          <p:cNvSpPr>
            <a:spLocks noChangeArrowheads="1"/>
          </p:cNvSpPr>
          <p:nvPr/>
        </p:nvSpPr>
        <p:spPr bwMode="auto">
          <a:xfrm>
            <a:off x="2057400" y="5386388"/>
            <a:ext cx="5000625" cy="785812"/>
          </a:xfrm>
          <a:prstGeom prst="rect">
            <a:avLst/>
          </a:prstGeom>
          <a:solidFill>
            <a:srgbClr val="00B0F0"/>
          </a:solidFill>
          <a:ln w="9525">
            <a:noFill/>
            <a:miter lim="800000"/>
            <a:headEnd/>
            <a:tailEnd/>
          </a:ln>
          <a:effectLst/>
        </p:spPr>
        <p:txBody>
          <a:bodyPr wrap="none" anchor="ctr"/>
          <a:lstStyle/>
          <a:p>
            <a:pPr algn="ctr" eaLnBrk="0" fontAlgn="base" hangingPunct="0">
              <a:spcBef>
                <a:spcPct val="0"/>
              </a:spcBef>
              <a:spcAft>
                <a:spcPct val="0"/>
              </a:spcAft>
              <a:defRPr/>
            </a:pPr>
            <a:endParaRPr lang="en-US" dirty="0">
              <a:solidFill>
                <a:schemeClr val="bg1"/>
              </a:solidFill>
              <a:latin typeface="Verdana" pitchFamily="34" charset="0"/>
            </a:endParaRPr>
          </a:p>
          <a:p>
            <a:pPr algn="ctr" eaLnBrk="0" fontAlgn="base" hangingPunct="0">
              <a:spcBef>
                <a:spcPct val="0"/>
              </a:spcBef>
              <a:spcAft>
                <a:spcPct val="0"/>
              </a:spcAft>
              <a:defRPr/>
            </a:pPr>
            <a:r>
              <a:rPr lang="en-US" sz="2400" b="1" dirty="0">
                <a:solidFill>
                  <a:schemeClr val="bg1"/>
                </a:solidFill>
                <a:latin typeface="Book Antiqua" pitchFamily="18" charset="0"/>
              </a:rPr>
              <a:t>Subsidized Housing Credit</a:t>
            </a:r>
          </a:p>
          <a:p>
            <a:pPr algn="ctr" eaLnBrk="0" fontAlgn="base" hangingPunct="0">
              <a:spcBef>
                <a:spcPct val="0"/>
              </a:spcBef>
              <a:spcAft>
                <a:spcPct val="0"/>
              </a:spcAft>
              <a:defRPr/>
            </a:pPr>
            <a:r>
              <a:rPr lang="en-US" sz="2400" b="1" dirty="0">
                <a:solidFill>
                  <a:schemeClr val="bg1"/>
                </a:solidFill>
                <a:latin typeface="Book Antiqua" pitchFamily="18" charset="0"/>
              </a:rPr>
              <a:t> Subsidized House Prices</a:t>
            </a:r>
          </a:p>
          <a:p>
            <a:pPr algn="ctr" eaLnBrk="0" fontAlgn="base" hangingPunct="0">
              <a:spcBef>
                <a:spcPct val="0"/>
              </a:spcBef>
              <a:spcAft>
                <a:spcPct val="0"/>
              </a:spcAft>
              <a:defRPr/>
            </a:pPr>
            <a:endParaRPr lang="en-US" dirty="0">
              <a:solidFill>
                <a:schemeClr val="bg1"/>
              </a:solidFill>
              <a:latin typeface="Verdana" pitchFamily="34" charset="0"/>
            </a:endParaRPr>
          </a:p>
        </p:txBody>
      </p:sp>
      <p:sp>
        <p:nvSpPr>
          <p:cNvPr id="13" name="Footer Placeholder 12"/>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4" name="Slide Number Placeholder 13"/>
          <p:cNvSpPr>
            <a:spLocks noGrp="1"/>
          </p:cNvSpPr>
          <p:nvPr>
            <p:ph type="sldNum" sz="quarter" idx="12"/>
          </p:nvPr>
        </p:nvSpPr>
        <p:spPr/>
        <p:txBody>
          <a:bodyPr/>
          <a:lstStyle/>
          <a:p>
            <a:fld id="{0D03FCAF-3107-4F14-97F4-3C7779A2A693}" type="slidenum">
              <a:rPr lang="en-US" smtClean="0"/>
              <a:pPr/>
              <a:t>17</a:t>
            </a:fld>
            <a:endParaRPr lang="en-US" dirty="0"/>
          </a:p>
        </p:txBody>
      </p:sp>
    </p:spTree>
    <p:extLst>
      <p:ext uri="{BB962C8B-B14F-4D97-AF65-F5344CB8AC3E}">
        <p14:creationId xmlns:p14="http://schemas.microsoft.com/office/powerpoint/2010/main" xmlns="" val="1403168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social housing</a:t>
            </a:r>
            <a:endParaRPr lang="en-GB" dirty="0"/>
          </a:p>
        </p:txBody>
      </p:sp>
      <p:cxnSp>
        <p:nvCxnSpPr>
          <p:cNvPr id="6" name="Straight Connector 5"/>
          <p:cNvCxnSpPr/>
          <p:nvPr/>
        </p:nvCxnSpPr>
        <p:spPr>
          <a:xfrm flipH="1">
            <a:off x="1447799" y="5486400"/>
            <a:ext cx="1" cy="685800"/>
          </a:xfrm>
          <a:prstGeom prst="line">
            <a:avLst/>
          </a:prstGeom>
          <a:noFill/>
          <a:ln w="9525" cap="flat" cmpd="sng" algn="ctr">
            <a:solidFill>
              <a:srgbClr val="0F6FC6">
                <a:shade val="50000"/>
                <a:satMod val="103000"/>
              </a:srgbClr>
            </a:solidFill>
            <a:prstDash val="solid"/>
          </a:ln>
          <a:effectLst/>
        </p:spPr>
      </p:cxnSp>
      <p:graphicFrame>
        <p:nvGraphicFramePr>
          <p:cNvPr id="7" name="Diagram 6"/>
          <p:cNvGraphicFramePr/>
          <p:nvPr>
            <p:extLst>
              <p:ext uri="{D42A27DB-BD31-4B8C-83A1-F6EECF244321}">
                <p14:modId xmlns:p14="http://schemas.microsoft.com/office/powerpoint/2010/main" xmlns="" val="142532154"/>
              </p:ext>
            </p:extLst>
          </p:nvPr>
        </p:nvGraphicFramePr>
        <p:xfrm>
          <a:off x="2590800" y="1066800"/>
          <a:ext cx="6477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4677696" y="1569155"/>
            <a:ext cx="2286001" cy="1107996"/>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1" i="0" u="sng" strike="noStrike" kern="0" cap="none" spc="0" normalizeH="0" baseline="0" noProof="0" dirty="0" smtClean="0">
                <a:ln>
                  <a:noFill/>
                </a:ln>
                <a:solidFill>
                  <a:prstClr val="black"/>
                </a:solidFill>
                <a:effectLst/>
                <a:uLnTx/>
                <a:uFillTx/>
              </a:rPr>
              <a:t>High income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rPr>
              <a:t>Formal employment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rPr>
              <a:t>and title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rPr>
              <a:t>can obtain mortgages</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black"/>
              </a:solidFill>
              <a:effectLst/>
              <a:uLnTx/>
              <a:uFillTx/>
            </a:endParaRPr>
          </a:p>
        </p:txBody>
      </p:sp>
      <p:cxnSp>
        <p:nvCxnSpPr>
          <p:cNvPr id="9" name="Straight Connector 8"/>
          <p:cNvCxnSpPr/>
          <p:nvPr/>
        </p:nvCxnSpPr>
        <p:spPr>
          <a:xfrm rot="10800000">
            <a:off x="1143002" y="1371600"/>
            <a:ext cx="3505198" cy="1"/>
          </a:xfrm>
          <a:prstGeom prst="line">
            <a:avLst/>
          </a:prstGeom>
          <a:noFill/>
          <a:ln w="9525" cap="flat" cmpd="sng" algn="ctr">
            <a:solidFill>
              <a:srgbClr val="0F6FC6">
                <a:shade val="50000"/>
                <a:satMod val="103000"/>
              </a:srgbClr>
            </a:solidFill>
            <a:prstDash val="solid"/>
          </a:ln>
          <a:effectLst/>
        </p:spPr>
      </p:cxnSp>
      <p:cxnSp>
        <p:nvCxnSpPr>
          <p:cNvPr id="10" name="Straight Connector 9"/>
          <p:cNvCxnSpPr/>
          <p:nvPr/>
        </p:nvCxnSpPr>
        <p:spPr>
          <a:xfrm rot="10800000">
            <a:off x="1143002" y="2431197"/>
            <a:ext cx="2895598" cy="0"/>
          </a:xfrm>
          <a:prstGeom prst="line">
            <a:avLst/>
          </a:prstGeom>
          <a:noFill/>
          <a:ln w="9525" cap="flat" cmpd="sng" algn="ctr">
            <a:solidFill>
              <a:srgbClr val="0F6FC6">
                <a:shade val="50000"/>
                <a:satMod val="103000"/>
              </a:srgbClr>
            </a:solidFill>
            <a:prstDash val="solid"/>
          </a:ln>
          <a:effectLst/>
        </p:spPr>
      </p:cxnSp>
      <p:cxnSp>
        <p:nvCxnSpPr>
          <p:cNvPr id="11" name="Straight Connector 10"/>
          <p:cNvCxnSpPr/>
          <p:nvPr/>
        </p:nvCxnSpPr>
        <p:spPr>
          <a:xfrm rot="16200000" flipH="1">
            <a:off x="685800" y="2133599"/>
            <a:ext cx="1524000" cy="1"/>
          </a:xfrm>
          <a:prstGeom prst="line">
            <a:avLst/>
          </a:prstGeom>
          <a:noFill/>
          <a:ln w="9525" cap="flat" cmpd="sng" algn="ctr">
            <a:solidFill>
              <a:srgbClr val="0F6FC6">
                <a:shade val="50000"/>
                <a:satMod val="103000"/>
              </a:srgbClr>
            </a:solidFill>
            <a:prstDash val="solid"/>
          </a:ln>
          <a:effectLst/>
        </p:spPr>
      </p:cxnSp>
      <p:cxnSp>
        <p:nvCxnSpPr>
          <p:cNvPr id="12" name="Straight Connector 11"/>
          <p:cNvCxnSpPr/>
          <p:nvPr/>
        </p:nvCxnSpPr>
        <p:spPr>
          <a:xfrm rot="5400000">
            <a:off x="800100" y="3543300"/>
            <a:ext cx="1295400" cy="0"/>
          </a:xfrm>
          <a:prstGeom prst="line">
            <a:avLst/>
          </a:prstGeom>
          <a:noFill/>
          <a:ln w="9525" cap="flat" cmpd="sng" algn="ctr">
            <a:solidFill>
              <a:srgbClr val="0F6FC6">
                <a:shade val="50000"/>
                <a:satMod val="103000"/>
              </a:srgbClr>
            </a:solidFill>
            <a:prstDash val="solid"/>
          </a:ln>
          <a:effectLst/>
        </p:spPr>
      </p:cxnSp>
      <p:cxnSp>
        <p:nvCxnSpPr>
          <p:cNvPr id="13" name="Straight Connector 12"/>
          <p:cNvCxnSpPr/>
          <p:nvPr/>
        </p:nvCxnSpPr>
        <p:spPr>
          <a:xfrm flipH="1" flipV="1">
            <a:off x="1144139" y="3662950"/>
            <a:ext cx="2513461" cy="1"/>
          </a:xfrm>
          <a:prstGeom prst="line">
            <a:avLst/>
          </a:prstGeom>
          <a:noFill/>
          <a:ln w="9525" cap="flat" cmpd="sng" algn="ctr">
            <a:solidFill>
              <a:srgbClr val="0F6FC6">
                <a:shade val="50000"/>
                <a:satMod val="103000"/>
              </a:srgbClr>
            </a:solidFill>
            <a:prstDash val="solid"/>
          </a:ln>
          <a:effectLst/>
        </p:spPr>
      </p:cxnSp>
      <p:cxnSp>
        <p:nvCxnSpPr>
          <p:cNvPr id="14" name="Straight Connector 13"/>
          <p:cNvCxnSpPr/>
          <p:nvPr/>
        </p:nvCxnSpPr>
        <p:spPr>
          <a:xfrm rot="5400000">
            <a:off x="762000" y="4876800"/>
            <a:ext cx="1371600" cy="0"/>
          </a:xfrm>
          <a:prstGeom prst="line">
            <a:avLst/>
          </a:prstGeom>
          <a:noFill/>
          <a:ln w="9525" cap="flat" cmpd="sng" algn="ctr">
            <a:solidFill>
              <a:srgbClr val="0F6FC6">
                <a:shade val="50000"/>
                <a:satMod val="103000"/>
              </a:srgbClr>
            </a:solidFill>
            <a:prstDash val="solid"/>
          </a:ln>
          <a:effectLst/>
        </p:spPr>
      </p:cxnSp>
      <p:cxnSp>
        <p:nvCxnSpPr>
          <p:cNvPr id="15" name="Straight Connector 14"/>
          <p:cNvCxnSpPr/>
          <p:nvPr/>
        </p:nvCxnSpPr>
        <p:spPr>
          <a:xfrm>
            <a:off x="1066800" y="4969385"/>
            <a:ext cx="2113714" cy="0"/>
          </a:xfrm>
          <a:prstGeom prst="line">
            <a:avLst/>
          </a:prstGeom>
          <a:noFill/>
          <a:ln w="9525" cap="flat" cmpd="sng" algn="ctr">
            <a:solidFill>
              <a:srgbClr val="0F6FC6">
                <a:shade val="50000"/>
                <a:satMod val="103000"/>
              </a:srgbClr>
            </a:solidFill>
            <a:prstDash val="solid"/>
          </a:ln>
          <a:effectLst/>
        </p:spPr>
      </p:cxnSp>
      <p:sp>
        <p:nvSpPr>
          <p:cNvPr id="16" name="TextBox 15"/>
          <p:cNvSpPr txBox="1"/>
          <p:nvPr/>
        </p:nvSpPr>
        <p:spPr>
          <a:xfrm>
            <a:off x="1004015" y="3741760"/>
            <a:ext cx="1864965" cy="1200329"/>
          </a:xfrm>
          <a:prstGeom prst="rect">
            <a:avLst/>
          </a:prstGeom>
          <a:solidFill>
            <a:sysClr val="window" lastClr="FFFFFF"/>
          </a:solidFill>
          <a:ln>
            <a:noFill/>
          </a:ln>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pitchFamily="34" charset="0"/>
              </a:rPr>
              <a:t>Supply</a:t>
            </a:r>
            <a:r>
              <a:rPr kumimoji="0" lang="en-US" sz="1200" b="0" i="0" u="none" strike="noStrike" kern="0" cap="none" spc="0" normalizeH="0" baseline="0" noProof="0" dirty="0" smtClean="0">
                <a:ln>
                  <a:noFill/>
                </a:ln>
                <a:solidFill>
                  <a:prstClr val="black"/>
                </a:solidFill>
                <a:effectLst/>
                <a:uLnTx/>
                <a:uFillTx/>
                <a:latin typeface="Arial" pitchFamily="34" charset="0"/>
              </a:rPr>
              <a:t>: Social housing, self-built housing</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Arial"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pitchFamily="34" charset="0"/>
              </a:rPr>
              <a:t>Finance</a:t>
            </a:r>
            <a:r>
              <a:rPr kumimoji="0" lang="en-US" sz="1200" b="0" i="0" u="none" strike="noStrike" kern="0" cap="none" spc="0" normalizeH="0" baseline="0" noProof="0" dirty="0" smtClean="0">
                <a:ln>
                  <a:noFill/>
                </a:ln>
                <a:solidFill>
                  <a:prstClr val="black"/>
                </a:solidFill>
                <a:effectLst/>
                <a:uLnTx/>
                <a:uFillTx/>
                <a:latin typeface="Arial" pitchFamily="34" charset="0"/>
              </a:rPr>
              <a:t>: Housing microfinance, home improvement lending</a:t>
            </a:r>
          </a:p>
        </p:txBody>
      </p:sp>
      <p:sp>
        <p:nvSpPr>
          <p:cNvPr id="17" name="TextBox 16"/>
          <p:cNvSpPr txBox="1"/>
          <p:nvPr/>
        </p:nvSpPr>
        <p:spPr>
          <a:xfrm>
            <a:off x="954205" y="2647286"/>
            <a:ext cx="2057400" cy="1015663"/>
          </a:xfrm>
          <a:prstGeom prst="rect">
            <a:avLst/>
          </a:prstGeom>
          <a:solidFill>
            <a:sysClr val="window" lastClr="FFFFFF"/>
          </a:solidFill>
          <a:ln>
            <a:noFill/>
          </a:ln>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pitchFamily="34" charset="0"/>
              </a:rPr>
              <a:t>Supply</a:t>
            </a:r>
            <a:r>
              <a:rPr kumimoji="0" lang="en-US" sz="1200" b="0" i="0" u="none" strike="noStrike" kern="0" cap="none" spc="0" normalizeH="0" baseline="0" noProof="0" dirty="0" smtClean="0">
                <a:ln>
                  <a:noFill/>
                </a:ln>
                <a:solidFill>
                  <a:prstClr val="black"/>
                </a:solidFill>
                <a:effectLst/>
                <a:uLnTx/>
                <a:uFillTx/>
                <a:latin typeface="Arial" pitchFamily="34" charset="0"/>
              </a:rPr>
              <a:t>: Limited market rate housing, non-profit and private sector involvement</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Arial"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pitchFamily="34" charset="0"/>
              </a:rPr>
              <a:t>Finance</a:t>
            </a:r>
            <a:r>
              <a:rPr kumimoji="0" lang="en-US" sz="1200" b="0" i="0" u="none" strike="noStrike" kern="0" cap="none" spc="0" normalizeH="0" baseline="0" noProof="0" dirty="0" smtClean="0">
                <a:ln>
                  <a:noFill/>
                </a:ln>
                <a:solidFill>
                  <a:prstClr val="black"/>
                </a:solidFill>
                <a:effectLst/>
                <a:uLnTx/>
                <a:uFillTx/>
                <a:latin typeface="Arial" pitchFamily="34" charset="0"/>
              </a:rPr>
              <a:t>: Micro-mortgages</a:t>
            </a:r>
            <a:endParaRPr kumimoji="0" lang="en-US" sz="1200" b="0" i="0" u="none" strike="noStrike" kern="0" cap="none" spc="0" normalizeH="0" baseline="0" noProof="0" dirty="0">
              <a:ln>
                <a:noFill/>
              </a:ln>
              <a:solidFill>
                <a:prstClr val="black"/>
              </a:solidFill>
              <a:effectLst/>
              <a:uLnTx/>
              <a:uFillTx/>
              <a:latin typeface="Arial" pitchFamily="34" charset="0"/>
            </a:endParaRPr>
          </a:p>
        </p:txBody>
      </p:sp>
      <p:sp>
        <p:nvSpPr>
          <p:cNvPr id="18" name="TextBox 17"/>
          <p:cNvSpPr txBox="1"/>
          <p:nvPr/>
        </p:nvSpPr>
        <p:spPr>
          <a:xfrm>
            <a:off x="952019" y="1600200"/>
            <a:ext cx="2228495" cy="830997"/>
          </a:xfrm>
          <a:prstGeom prst="rect">
            <a:avLst/>
          </a:prstGeom>
          <a:solidFill>
            <a:sysClr val="window" lastClr="FFFFFF"/>
          </a:solidFill>
          <a:ln>
            <a:noFill/>
          </a:ln>
        </p:spPr>
        <p:txBody>
          <a:bodyPr wrap="non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pitchFamily="34" charset="0"/>
              </a:rPr>
              <a:t>Supply</a:t>
            </a:r>
            <a:r>
              <a:rPr kumimoji="0" lang="en-US" sz="1200" b="0" i="0" u="none" strike="noStrike" kern="0" cap="none" spc="0" normalizeH="0" baseline="0" noProof="0" dirty="0" smtClean="0">
                <a:ln>
                  <a:noFill/>
                </a:ln>
                <a:solidFill>
                  <a:prstClr val="black"/>
                </a:solidFill>
                <a:effectLst/>
                <a:uLnTx/>
                <a:uFillTx/>
                <a:latin typeface="Arial" pitchFamily="34" charset="0"/>
              </a:rPr>
              <a:t>: Market rate housing,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pitchFamily="34" charset="0"/>
              </a:rPr>
              <a:t>private sector</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Arial"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pitchFamily="34" charset="0"/>
              </a:rPr>
              <a:t>Finance</a:t>
            </a:r>
            <a:r>
              <a:rPr kumimoji="0" lang="en-US" sz="1200" b="0" i="0" u="none" strike="noStrike" kern="0" cap="none" spc="0" normalizeH="0" baseline="0" noProof="0" dirty="0" smtClean="0">
                <a:ln>
                  <a:noFill/>
                </a:ln>
                <a:solidFill>
                  <a:prstClr val="black"/>
                </a:solidFill>
                <a:effectLst/>
                <a:uLnTx/>
                <a:uFillTx/>
                <a:latin typeface="Arial" pitchFamily="34" charset="0"/>
              </a:rPr>
              <a:t>: Mortgage</a:t>
            </a:r>
            <a:endParaRPr kumimoji="0" lang="en-US" sz="1200" b="0" i="0" u="none" strike="noStrike" kern="0" cap="none" spc="0" normalizeH="0" baseline="0" noProof="0" dirty="0">
              <a:ln>
                <a:noFill/>
              </a:ln>
              <a:solidFill>
                <a:prstClr val="black"/>
              </a:solidFill>
              <a:effectLst/>
              <a:uLnTx/>
              <a:uFillTx/>
              <a:latin typeface="Arial" pitchFamily="34" charset="0"/>
            </a:endParaRPr>
          </a:p>
        </p:txBody>
      </p:sp>
      <p:sp>
        <p:nvSpPr>
          <p:cNvPr id="19" name="TextBox 18"/>
          <p:cNvSpPr txBox="1"/>
          <p:nvPr/>
        </p:nvSpPr>
        <p:spPr>
          <a:xfrm>
            <a:off x="1004015" y="5197353"/>
            <a:ext cx="1219200" cy="646331"/>
          </a:xfrm>
          <a:prstGeom prst="rect">
            <a:avLst/>
          </a:prstGeom>
          <a:solidFill>
            <a:sysClr val="window" lastClr="FFFFFF"/>
          </a:solidFill>
          <a:ln>
            <a:noFill/>
          </a:ln>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pitchFamily="34" charset="0"/>
              </a:rPr>
              <a:t>Slum redevelopment and upgrading</a:t>
            </a:r>
          </a:p>
        </p:txBody>
      </p:sp>
      <p:cxnSp>
        <p:nvCxnSpPr>
          <p:cNvPr id="20" name="Straight Connector 19"/>
          <p:cNvCxnSpPr/>
          <p:nvPr/>
        </p:nvCxnSpPr>
        <p:spPr>
          <a:xfrm>
            <a:off x="1220905" y="6172200"/>
            <a:ext cx="1179964" cy="0"/>
          </a:xfrm>
          <a:prstGeom prst="line">
            <a:avLst/>
          </a:prstGeom>
          <a:noFill/>
          <a:ln w="9525" cap="flat" cmpd="sng" algn="ctr">
            <a:solidFill>
              <a:srgbClr val="0F6FC6">
                <a:shade val="50000"/>
                <a:satMod val="103000"/>
              </a:srgbClr>
            </a:solidFill>
            <a:prstDash val="solid"/>
          </a:ln>
          <a:effectLst/>
        </p:spPr>
      </p:cxnSp>
      <p:sp>
        <p:nvSpPr>
          <p:cNvPr id="25" name="Footer Placeholder 24"/>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26" name="Slide Number Placeholder 25"/>
          <p:cNvSpPr>
            <a:spLocks noGrp="1"/>
          </p:cNvSpPr>
          <p:nvPr>
            <p:ph type="sldNum" sz="quarter" idx="12"/>
          </p:nvPr>
        </p:nvSpPr>
        <p:spPr/>
        <p:txBody>
          <a:bodyPr/>
          <a:lstStyle/>
          <a:p>
            <a:fld id="{0D03FCAF-3107-4F14-97F4-3C7779A2A693}" type="slidenum">
              <a:rPr lang="en-US" smtClean="0"/>
              <a:pPr/>
              <a:t>18</a:t>
            </a:fld>
            <a:endParaRPr lang="en-US" dirty="0"/>
          </a:p>
        </p:txBody>
      </p:sp>
      <p:sp>
        <p:nvSpPr>
          <p:cNvPr id="27" name="TextBox 26"/>
          <p:cNvSpPr txBox="1"/>
          <p:nvPr/>
        </p:nvSpPr>
        <p:spPr>
          <a:xfrm>
            <a:off x="4800601" y="2438400"/>
            <a:ext cx="2133599" cy="1384995"/>
          </a:xfrm>
          <a:prstGeom prst="rect">
            <a:avLst/>
          </a:prstGeom>
          <a:noFill/>
        </p:spPr>
        <p:txBody>
          <a:bodyPr wrap="square" rtlCol="0">
            <a:spAutoFit/>
          </a:bodyPr>
          <a:lstStyle>
            <a:defPPr>
              <a:defRPr lang="en-US"/>
            </a:defPPr>
            <a:lvl1pPr marR="0" lvl="0" indent="0" algn="ctr" fontAlgn="base">
              <a:lnSpc>
                <a:spcPct val="100000"/>
              </a:lnSpc>
              <a:spcBef>
                <a:spcPct val="0"/>
              </a:spcBef>
              <a:spcAft>
                <a:spcPct val="0"/>
              </a:spcAft>
              <a:buClrTx/>
              <a:buSzTx/>
              <a:buFontTx/>
              <a:buNone/>
              <a:tabLst/>
              <a:defRPr kumimoji="0" sz="1200" b="1" i="0" u="sng" strike="noStrike" kern="0" cap="none" spc="0" normalizeH="0" baseline="0">
                <a:ln>
                  <a:noFill/>
                </a:ln>
                <a:solidFill>
                  <a:prstClr val="black"/>
                </a:solidFill>
                <a:effectLst/>
                <a:uLnTx/>
                <a:uFillTx/>
              </a:defRPr>
            </a:lvl1pPr>
          </a:lstStyle>
          <a:p>
            <a:r>
              <a:rPr lang="en-US" dirty="0"/>
              <a:t>Middle income </a:t>
            </a:r>
          </a:p>
          <a:p>
            <a:r>
              <a:rPr lang="en-US" b="0" u="none" dirty="0"/>
              <a:t>Less able to access finance due to informal income sources  or inability to provide collateral (often due to inability to secure land title)</a:t>
            </a:r>
          </a:p>
          <a:p>
            <a:endParaRPr lang="en-GB" dirty="0"/>
          </a:p>
        </p:txBody>
      </p:sp>
    </p:spTree>
    <p:extLst>
      <p:ext uri="{BB962C8B-B14F-4D97-AF65-F5344CB8AC3E}">
        <p14:creationId xmlns:p14="http://schemas.microsoft.com/office/powerpoint/2010/main" xmlns="" val="3233229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Housing Continuum in Pakistan</a:t>
            </a:r>
            <a:endParaRPr lang="en-GB" dirty="0"/>
          </a:p>
        </p:txBody>
      </p:sp>
      <p:sp>
        <p:nvSpPr>
          <p:cNvPr id="10" name="Footer Placeholder 9"/>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1" name="Slide Number Placeholder 10"/>
          <p:cNvSpPr>
            <a:spLocks noGrp="1"/>
          </p:cNvSpPr>
          <p:nvPr>
            <p:ph type="sldNum" sz="quarter" idx="12"/>
          </p:nvPr>
        </p:nvSpPr>
        <p:spPr/>
        <p:txBody>
          <a:bodyPr/>
          <a:lstStyle/>
          <a:p>
            <a:fld id="{0D03FCAF-3107-4F14-97F4-3C7779A2A693}" type="slidenum">
              <a:rPr lang="en-US" smtClean="0"/>
              <a:pPr/>
              <a:t>19</a:t>
            </a:fld>
            <a:endParaRPr lang="en-US" dirty="0"/>
          </a:p>
        </p:txBody>
      </p:sp>
      <p:sp>
        <p:nvSpPr>
          <p:cNvPr id="182" name="AutoShape 2"/>
          <p:cNvSpPr>
            <a:spLocks noChangeArrowheads="1"/>
          </p:cNvSpPr>
          <p:nvPr/>
        </p:nvSpPr>
        <p:spPr bwMode="auto">
          <a:xfrm rot="10800000">
            <a:off x="3267075" y="1566608"/>
            <a:ext cx="22098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effectLst/>
              <a:uLnTx/>
              <a:uFillTx/>
            </a:endParaRPr>
          </a:p>
        </p:txBody>
      </p:sp>
      <p:sp>
        <p:nvSpPr>
          <p:cNvPr id="183" name="AutoShape 3"/>
          <p:cNvSpPr>
            <a:spLocks noChangeArrowheads="1"/>
          </p:cNvSpPr>
          <p:nvPr/>
        </p:nvSpPr>
        <p:spPr bwMode="auto">
          <a:xfrm>
            <a:off x="2200275" y="1541208"/>
            <a:ext cx="21336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effectLst/>
              <a:uLnTx/>
              <a:uFillTx/>
            </a:endParaRPr>
          </a:p>
        </p:txBody>
      </p:sp>
      <p:sp>
        <p:nvSpPr>
          <p:cNvPr id="184" name="AutoShape 4"/>
          <p:cNvSpPr>
            <a:spLocks noChangeArrowheads="1"/>
          </p:cNvSpPr>
          <p:nvPr/>
        </p:nvSpPr>
        <p:spPr bwMode="auto">
          <a:xfrm rot="10800000">
            <a:off x="1219200" y="1566608"/>
            <a:ext cx="20574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effectLst/>
              <a:uLnTx/>
              <a:uFillTx/>
            </a:endParaRPr>
          </a:p>
        </p:txBody>
      </p:sp>
      <p:sp>
        <p:nvSpPr>
          <p:cNvPr id="185" name="Text Box 5"/>
          <p:cNvSpPr txBox="1">
            <a:spLocks noChangeArrowheads="1"/>
          </p:cNvSpPr>
          <p:nvPr/>
        </p:nvSpPr>
        <p:spPr bwMode="auto">
          <a:xfrm>
            <a:off x="1371600" y="1938083"/>
            <a:ext cx="18288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effectLst/>
                <a:uLnTx/>
                <a:uFillTx/>
              </a:rPr>
              <a:t>Commercial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effectLst/>
                <a:uLnTx/>
                <a:uFillTx/>
              </a:rPr>
              <a:t>Banks</a:t>
            </a:r>
          </a:p>
        </p:txBody>
      </p:sp>
      <p:sp>
        <p:nvSpPr>
          <p:cNvPr id="186" name="Text Box 6"/>
          <p:cNvSpPr txBox="1">
            <a:spLocks noChangeArrowheads="1"/>
          </p:cNvSpPr>
          <p:nvPr/>
        </p:nvSpPr>
        <p:spPr bwMode="auto">
          <a:xfrm>
            <a:off x="838200" y="1236408"/>
            <a:ext cx="252730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solidFill>
                  <a:schemeClr val="tx1"/>
                </a:solidFill>
              </a:rPr>
              <a:t>Housing Finance Player</a:t>
            </a:r>
          </a:p>
        </p:txBody>
      </p:sp>
      <p:sp>
        <p:nvSpPr>
          <p:cNvPr id="187" name="Text Box 7"/>
          <p:cNvSpPr txBox="1">
            <a:spLocks noChangeArrowheads="1"/>
          </p:cNvSpPr>
          <p:nvPr/>
        </p:nvSpPr>
        <p:spPr bwMode="auto">
          <a:xfrm>
            <a:off x="3420438" y="1236408"/>
            <a:ext cx="1837362"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solidFill>
                  <a:schemeClr val="tx1"/>
                </a:solidFill>
              </a:rPr>
              <a:t>Market Segment</a:t>
            </a:r>
          </a:p>
        </p:txBody>
      </p:sp>
      <p:sp>
        <p:nvSpPr>
          <p:cNvPr id="188" name="Text Box 9"/>
          <p:cNvSpPr txBox="1">
            <a:spLocks noChangeArrowheads="1"/>
          </p:cNvSpPr>
          <p:nvPr/>
        </p:nvSpPr>
        <p:spPr bwMode="auto">
          <a:xfrm>
            <a:off x="673" y="4589208"/>
            <a:ext cx="2454518"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latin typeface="Verdana" pitchFamily="34" charset="0"/>
                <a:ea typeface="Verdana" pitchFamily="34" charset="0"/>
                <a:cs typeface="Verdana" pitchFamily="34" charset="0"/>
              </a:rPr>
              <a:t>Mortgage Affordability</a:t>
            </a:r>
            <a:br>
              <a:rPr kumimoji="0" lang="en-US" sz="1400" b="1" i="0" u="none" strike="noStrike" kern="0" cap="none" spc="0" normalizeH="0" baseline="0" noProof="0" dirty="0">
                <a:ln>
                  <a:noFill/>
                </a:ln>
                <a:effectLst/>
                <a:uLnTx/>
                <a:uFillTx/>
                <a:latin typeface="Verdana" pitchFamily="34" charset="0"/>
                <a:ea typeface="Verdana" pitchFamily="34" charset="0"/>
                <a:cs typeface="Verdana" pitchFamily="34" charset="0"/>
              </a:rPr>
            </a:br>
            <a:r>
              <a:rPr kumimoji="0" lang="en-US" sz="1400" b="1" i="0" u="none" strike="noStrike" kern="0" cap="none" spc="0" normalizeH="0" baseline="0" noProof="0" dirty="0">
                <a:ln>
                  <a:noFill/>
                </a:ln>
                <a:effectLst/>
                <a:uLnTx/>
                <a:uFillTx/>
                <a:latin typeface="Verdana" pitchFamily="34" charset="0"/>
                <a:ea typeface="Verdana" pitchFamily="34" charset="0"/>
                <a:cs typeface="Verdana" pitchFamily="34" charset="0"/>
              </a:rPr>
              <a:t>(Rupees in </a:t>
            </a:r>
            <a:r>
              <a:rPr lang="en-US" sz="1400" b="1" kern="0" dirty="0" smtClean="0">
                <a:latin typeface="Verdana" pitchFamily="34" charset="0"/>
                <a:ea typeface="Verdana" pitchFamily="34" charset="0"/>
                <a:cs typeface="Verdana" pitchFamily="34" charset="0"/>
              </a:rPr>
              <a:t>m</a:t>
            </a:r>
            <a:r>
              <a:rPr kumimoji="0" lang="en-US" sz="1400" b="1" i="0" u="none" strike="noStrike" kern="0" cap="none" spc="0" normalizeH="0" baseline="0" noProof="0" dirty="0" err="1" smtClean="0">
                <a:ln>
                  <a:noFill/>
                </a:ln>
                <a:effectLst/>
                <a:uLnTx/>
                <a:uFillTx/>
                <a:latin typeface="Verdana" pitchFamily="34" charset="0"/>
                <a:ea typeface="Verdana" pitchFamily="34" charset="0"/>
                <a:cs typeface="Verdana" pitchFamily="34" charset="0"/>
              </a:rPr>
              <a:t>illions</a:t>
            </a:r>
            <a:r>
              <a:rPr kumimoji="0" lang="en-US" sz="1400" b="1" i="0" u="none" strike="noStrike" kern="0" cap="none" spc="0" normalizeH="0" baseline="0" noProof="0" dirty="0" smtClean="0">
                <a:ln>
                  <a:noFill/>
                </a:ln>
                <a:effectLst/>
                <a:uLnTx/>
                <a:uFillTx/>
                <a:latin typeface="Verdana" pitchFamily="34" charset="0"/>
                <a:ea typeface="Verdana" pitchFamily="34" charset="0"/>
                <a:cs typeface="Verdana" pitchFamily="34" charset="0"/>
              </a:rPr>
              <a:t>)</a:t>
            </a:r>
            <a:endParaRPr kumimoji="0" lang="en-US" sz="1400" b="1"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
        <p:nvSpPr>
          <p:cNvPr id="189" name="AutoShape 10"/>
          <p:cNvSpPr>
            <a:spLocks noChangeArrowheads="1"/>
          </p:cNvSpPr>
          <p:nvPr/>
        </p:nvSpPr>
        <p:spPr bwMode="auto">
          <a:xfrm>
            <a:off x="4333875" y="1541208"/>
            <a:ext cx="22098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effectLst/>
              <a:uLnTx/>
              <a:uFillTx/>
            </a:endParaRPr>
          </a:p>
        </p:txBody>
      </p:sp>
      <p:sp>
        <p:nvSpPr>
          <p:cNvPr id="190" name="Text Box 11"/>
          <p:cNvSpPr txBox="1">
            <a:spLocks noChangeArrowheads="1"/>
          </p:cNvSpPr>
          <p:nvPr/>
        </p:nvSpPr>
        <p:spPr bwMode="auto">
          <a:xfrm>
            <a:off x="1941372" y="2760408"/>
            <a:ext cx="65274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HBFC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(SMH)</a:t>
            </a:r>
          </a:p>
        </p:txBody>
      </p:sp>
      <p:sp>
        <p:nvSpPr>
          <p:cNvPr id="191" name="Text Box 12"/>
          <p:cNvSpPr txBox="1">
            <a:spLocks noChangeArrowheads="1"/>
          </p:cNvSpPr>
          <p:nvPr/>
        </p:nvSpPr>
        <p:spPr bwMode="auto">
          <a:xfrm>
            <a:off x="1954452" y="3395408"/>
            <a:ext cx="574196"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HBFC &amp;</a:t>
            </a:r>
            <a:br>
              <a:rPr kumimoji="0" lang="en-US" sz="900" b="1" i="0" u="none" strike="noStrike" kern="0" cap="none" spc="0" normalizeH="0" baseline="0" noProof="0">
                <a:ln>
                  <a:noFill/>
                </a:ln>
                <a:effectLst/>
                <a:uLnTx/>
                <a:uFillTx/>
              </a:rPr>
            </a:br>
            <a:r>
              <a:rPr kumimoji="0" lang="en-US" sz="900" b="1" i="0" u="none" strike="noStrike" kern="0" cap="none" spc="0" normalizeH="0" baseline="0" noProof="0">
                <a:ln>
                  <a:noFill/>
                </a:ln>
                <a:effectLst/>
                <a:uLnTx/>
                <a:uFillTx/>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Bank</a:t>
            </a:r>
          </a:p>
        </p:txBody>
      </p:sp>
      <p:sp>
        <p:nvSpPr>
          <p:cNvPr id="192" name="Text Box 13"/>
          <p:cNvSpPr txBox="1">
            <a:spLocks noChangeArrowheads="1"/>
          </p:cNvSpPr>
          <p:nvPr/>
        </p:nvSpPr>
        <p:spPr bwMode="auto">
          <a:xfrm>
            <a:off x="2947188" y="3674808"/>
            <a:ext cx="788998"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effectLst/>
                <a:uLnTx/>
                <a:uFillTx/>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effectLst/>
                <a:uLnTx/>
                <a:uFillTx/>
              </a:rPr>
              <a:t>Housing</a:t>
            </a:r>
          </a:p>
        </p:txBody>
      </p:sp>
      <p:sp>
        <p:nvSpPr>
          <p:cNvPr id="193" name="Text Box 14"/>
          <p:cNvSpPr txBox="1">
            <a:spLocks noChangeArrowheads="1"/>
          </p:cNvSpPr>
          <p:nvPr/>
        </p:nvSpPr>
        <p:spPr bwMode="auto">
          <a:xfrm>
            <a:off x="2870988" y="2471483"/>
            <a:ext cx="788998"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effectLst/>
                <a:uLnTx/>
                <a:uFillTx/>
              </a:rPr>
              <a:t>Market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effectLst/>
                <a:uLnTx/>
                <a:uFillTx/>
              </a:rPr>
              <a:t>Housing</a:t>
            </a:r>
          </a:p>
        </p:txBody>
      </p:sp>
      <p:sp>
        <p:nvSpPr>
          <p:cNvPr id="194" name="Text Box 15"/>
          <p:cNvSpPr txBox="1">
            <a:spLocks noChangeArrowheads="1"/>
          </p:cNvSpPr>
          <p:nvPr/>
        </p:nvSpPr>
        <p:spPr bwMode="auto">
          <a:xfrm>
            <a:off x="3955894" y="2363533"/>
            <a:ext cx="655949"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High End</a:t>
            </a:r>
          </a:p>
        </p:txBody>
      </p:sp>
      <p:sp>
        <p:nvSpPr>
          <p:cNvPr id="195" name="Text Box 16"/>
          <p:cNvSpPr txBox="1">
            <a:spLocks noChangeArrowheads="1"/>
          </p:cNvSpPr>
          <p:nvPr/>
        </p:nvSpPr>
        <p:spPr bwMode="auto">
          <a:xfrm>
            <a:off x="3842689" y="2760408"/>
            <a:ext cx="922047"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Upper Middle</a:t>
            </a:r>
          </a:p>
        </p:txBody>
      </p:sp>
      <p:sp>
        <p:nvSpPr>
          <p:cNvPr id="196" name="Text Box 17"/>
          <p:cNvSpPr txBox="1">
            <a:spLocks noChangeArrowheads="1"/>
          </p:cNvSpPr>
          <p:nvPr/>
        </p:nvSpPr>
        <p:spPr bwMode="auto">
          <a:xfrm>
            <a:off x="3894290" y="3125533"/>
            <a:ext cx="920444"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Lower Middle</a:t>
            </a:r>
          </a:p>
        </p:txBody>
      </p:sp>
      <p:sp>
        <p:nvSpPr>
          <p:cNvPr id="197" name="Text Box 18"/>
          <p:cNvSpPr txBox="1">
            <a:spLocks noChangeArrowheads="1"/>
          </p:cNvSpPr>
          <p:nvPr/>
        </p:nvSpPr>
        <p:spPr bwMode="auto">
          <a:xfrm>
            <a:off x="4129007" y="3522408"/>
            <a:ext cx="476412"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Small</a:t>
            </a:r>
          </a:p>
        </p:txBody>
      </p:sp>
      <p:sp>
        <p:nvSpPr>
          <p:cNvPr id="198" name="Text Box 19"/>
          <p:cNvSpPr txBox="1">
            <a:spLocks noChangeArrowheads="1"/>
          </p:cNvSpPr>
          <p:nvPr/>
        </p:nvSpPr>
        <p:spPr bwMode="auto">
          <a:xfrm>
            <a:off x="4099544" y="3789108"/>
            <a:ext cx="495649"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Micro</a:t>
            </a:r>
          </a:p>
        </p:txBody>
      </p:sp>
      <p:sp>
        <p:nvSpPr>
          <p:cNvPr id="199" name="Text Box 20"/>
          <p:cNvSpPr txBox="1">
            <a:spLocks noChangeArrowheads="1"/>
          </p:cNvSpPr>
          <p:nvPr/>
        </p:nvSpPr>
        <p:spPr bwMode="auto">
          <a:xfrm>
            <a:off x="4944739" y="3903408"/>
            <a:ext cx="85472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Upto Rs.4,000</a:t>
            </a:r>
            <a:endParaRPr kumimoji="0" lang="en-US" sz="900" b="0" i="0" u="none" strike="noStrike" kern="0" cap="none" spc="0" normalizeH="0" baseline="0" noProof="0">
              <a:ln>
                <a:noFill/>
              </a:ln>
              <a:effectLst/>
              <a:uLnTx/>
              <a:uFillTx/>
            </a:endParaRPr>
          </a:p>
        </p:txBody>
      </p:sp>
      <p:sp>
        <p:nvSpPr>
          <p:cNvPr id="200" name="Text Box 21"/>
          <p:cNvSpPr txBox="1">
            <a:spLocks noChangeArrowheads="1"/>
          </p:cNvSpPr>
          <p:nvPr/>
        </p:nvSpPr>
        <p:spPr bwMode="auto">
          <a:xfrm>
            <a:off x="2482850" y="4584446"/>
            <a:ext cx="1768433"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effectLst/>
                <a:uLnTx/>
                <a:uFillTx/>
                <a:latin typeface="Verdana" pitchFamily="34" charset="0"/>
                <a:ea typeface="Verdana" pitchFamily="34" charset="0"/>
                <a:cs typeface="Verdana" pitchFamily="34" charset="0"/>
              </a:rPr>
              <a:t>Housing Market</a:t>
            </a:r>
          </a:p>
        </p:txBody>
      </p:sp>
      <p:sp>
        <p:nvSpPr>
          <p:cNvPr id="201" name="Rectangle 22"/>
          <p:cNvSpPr>
            <a:spLocks noChangeArrowheads="1"/>
          </p:cNvSpPr>
          <p:nvPr/>
        </p:nvSpPr>
        <p:spPr bwMode="auto">
          <a:xfrm>
            <a:off x="5047068" y="2404808"/>
            <a:ext cx="70403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Rs.100,000</a:t>
            </a:r>
            <a:endParaRPr kumimoji="0" lang="en-US" sz="1400" b="1" i="0" u="none" strike="noStrike" kern="0" cap="none" spc="0" normalizeH="0" baseline="0" noProof="0">
              <a:ln>
                <a:noFill/>
              </a:ln>
              <a:effectLst/>
              <a:uLnTx/>
              <a:uFillTx/>
            </a:endParaRPr>
          </a:p>
        </p:txBody>
      </p:sp>
      <p:sp>
        <p:nvSpPr>
          <p:cNvPr id="202" name="Text Box 23"/>
          <p:cNvSpPr txBox="1">
            <a:spLocks noChangeArrowheads="1"/>
          </p:cNvSpPr>
          <p:nvPr/>
        </p:nvSpPr>
        <p:spPr bwMode="auto">
          <a:xfrm>
            <a:off x="4995928" y="2709608"/>
            <a:ext cx="77457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Rs.25,001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Rs.50,000</a:t>
            </a:r>
            <a:endParaRPr kumimoji="0" lang="en-US" sz="900" b="0" i="0" u="none" strike="noStrike" kern="0" cap="none" spc="0" normalizeH="0" baseline="0" noProof="0">
              <a:ln>
                <a:noFill/>
              </a:ln>
              <a:effectLst/>
              <a:uLnTx/>
              <a:uFillTx/>
            </a:endParaRPr>
          </a:p>
        </p:txBody>
      </p:sp>
      <p:sp>
        <p:nvSpPr>
          <p:cNvPr id="203" name="Text Box 24"/>
          <p:cNvSpPr txBox="1">
            <a:spLocks noChangeArrowheads="1"/>
          </p:cNvSpPr>
          <p:nvPr/>
        </p:nvSpPr>
        <p:spPr bwMode="auto">
          <a:xfrm>
            <a:off x="4987990" y="3128708"/>
            <a:ext cx="77457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Rs.10,001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Rs.25,000</a:t>
            </a:r>
            <a:endParaRPr kumimoji="0" lang="en-US" sz="900" b="0" i="0" u="none" strike="noStrike" kern="0" cap="none" spc="0" normalizeH="0" baseline="0" noProof="0">
              <a:ln>
                <a:noFill/>
              </a:ln>
              <a:effectLst/>
              <a:uLnTx/>
              <a:uFillTx/>
            </a:endParaRPr>
          </a:p>
        </p:txBody>
      </p:sp>
      <p:sp>
        <p:nvSpPr>
          <p:cNvPr id="204" name="Text Box 25"/>
          <p:cNvSpPr txBox="1">
            <a:spLocks noChangeArrowheads="1"/>
          </p:cNvSpPr>
          <p:nvPr/>
        </p:nvSpPr>
        <p:spPr bwMode="auto">
          <a:xfrm>
            <a:off x="5005732" y="3462083"/>
            <a:ext cx="716863"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Rs.4,001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Rs.10,000</a:t>
            </a:r>
            <a:endParaRPr kumimoji="0" lang="en-US" sz="900" b="0" i="0" u="none" strike="noStrike" kern="0" cap="none" spc="0" normalizeH="0" baseline="0" noProof="0">
              <a:ln>
                <a:noFill/>
              </a:ln>
              <a:effectLst/>
              <a:uLnTx/>
              <a:uFillTx/>
            </a:endParaRPr>
          </a:p>
        </p:txBody>
      </p:sp>
      <p:sp>
        <p:nvSpPr>
          <p:cNvPr id="205" name="AutoShape 26"/>
          <p:cNvSpPr>
            <a:spLocks noChangeArrowheads="1"/>
          </p:cNvSpPr>
          <p:nvPr/>
        </p:nvSpPr>
        <p:spPr bwMode="auto">
          <a:xfrm>
            <a:off x="228600" y="1553908"/>
            <a:ext cx="19812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effectLst/>
              <a:uLnTx/>
              <a:uFillTx/>
            </a:endParaRPr>
          </a:p>
        </p:txBody>
      </p:sp>
      <p:sp>
        <p:nvSpPr>
          <p:cNvPr id="206" name="Line 27"/>
          <p:cNvSpPr>
            <a:spLocks noChangeShapeType="1"/>
          </p:cNvSpPr>
          <p:nvPr/>
        </p:nvSpPr>
        <p:spPr bwMode="auto">
          <a:xfrm>
            <a:off x="838200" y="2708021"/>
            <a:ext cx="2057400" cy="1587"/>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07" name="Line 28"/>
          <p:cNvSpPr>
            <a:spLocks noChangeShapeType="1"/>
          </p:cNvSpPr>
          <p:nvPr/>
        </p:nvSpPr>
        <p:spPr bwMode="auto">
          <a:xfrm>
            <a:off x="736600" y="3065208"/>
            <a:ext cx="10160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08" name="Line 29"/>
          <p:cNvSpPr>
            <a:spLocks noChangeShapeType="1"/>
          </p:cNvSpPr>
          <p:nvPr/>
        </p:nvSpPr>
        <p:spPr bwMode="auto">
          <a:xfrm>
            <a:off x="457200" y="3827208"/>
            <a:ext cx="1524000" cy="1588"/>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09" name="Rectangle 30"/>
          <p:cNvSpPr>
            <a:spLocks noChangeArrowheads="1"/>
          </p:cNvSpPr>
          <p:nvPr/>
        </p:nvSpPr>
        <p:spPr bwMode="auto">
          <a:xfrm>
            <a:off x="951214" y="1998408"/>
            <a:ext cx="561372"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effectLst/>
                <a:uLnTx/>
                <a:uFillTx/>
              </a:rPr>
              <a:t>Rs 5.0 </a:t>
            </a:r>
            <a:br>
              <a:rPr kumimoji="0" lang="en-US" sz="800" b="1" i="0" u="none" strike="noStrike" kern="0" cap="none" spc="0" normalizeH="0" baseline="0" noProof="0">
                <a:ln>
                  <a:noFill/>
                </a:ln>
                <a:effectLst/>
                <a:uLnTx/>
                <a:uFillTx/>
              </a:rPr>
            </a:br>
            <a:r>
              <a:rPr kumimoji="0" lang="en-US" sz="800" b="1" i="0" u="none" strike="noStrike" kern="0" cap="none" spc="0" normalizeH="0" baseline="0" noProof="0">
                <a:ln>
                  <a:noFill/>
                </a:ln>
                <a:effectLst/>
                <a:uLnTx/>
                <a:uFillTx/>
              </a:rPr>
              <a:t>&amp; above </a:t>
            </a:r>
            <a:endParaRPr kumimoji="0" lang="en-US" sz="1200" b="1" i="0" u="none" strike="noStrike" kern="0" cap="none" spc="0" normalizeH="0" baseline="0" noProof="0">
              <a:ln>
                <a:noFill/>
              </a:ln>
              <a:effectLst/>
              <a:uLnTx/>
              <a:uFillTx/>
            </a:endParaRPr>
          </a:p>
        </p:txBody>
      </p:sp>
      <p:sp>
        <p:nvSpPr>
          <p:cNvPr id="210" name="Text Box 31"/>
          <p:cNvSpPr txBox="1">
            <a:spLocks noChangeArrowheads="1"/>
          </p:cNvSpPr>
          <p:nvPr/>
        </p:nvSpPr>
        <p:spPr bwMode="auto">
          <a:xfrm>
            <a:off x="785443" y="2823908"/>
            <a:ext cx="86433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 1.25  ~ 2.50</a:t>
            </a:r>
            <a:endParaRPr kumimoji="0" lang="en-US" sz="900" b="0" i="0" u="none" strike="noStrike" kern="0" cap="none" spc="0" normalizeH="0" baseline="0" noProof="0">
              <a:ln>
                <a:noFill/>
              </a:ln>
              <a:effectLst/>
              <a:uLnTx/>
              <a:uFillTx/>
            </a:endParaRPr>
          </a:p>
        </p:txBody>
      </p:sp>
      <p:sp>
        <p:nvSpPr>
          <p:cNvPr id="211" name="Text Box 32"/>
          <p:cNvSpPr txBox="1">
            <a:spLocks noChangeArrowheads="1"/>
          </p:cNvSpPr>
          <p:nvPr/>
        </p:nvSpPr>
        <p:spPr bwMode="auto">
          <a:xfrm>
            <a:off x="841409" y="3141408"/>
            <a:ext cx="78098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 0.5 ~ 1.25</a:t>
            </a:r>
            <a:endParaRPr kumimoji="0" lang="en-US" sz="900" b="0" i="0" u="none" strike="noStrike" kern="0" cap="none" spc="0" normalizeH="0" baseline="0" noProof="0">
              <a:ln>
                <a:noFill/>
              </a:ln>
              <a:effectLst/>
              <a:uLnTx/>
              <a:uFillTx/>
            </a:endParaRPr>
          </a:p>
        </p:txBody>
      </p:sp>
      <p:sp>
        <p:nvSpPr>
          <p:cNvPr id="212" name="Text Box 33"/>
          <p:cNvSpPr txBox="1">
            <a:spLocks noChangeArrowheads="1"/>
          </p:cNvSpPr>
          <p:nvPr/>
        </p:nvSpPr>
        <p:spPr bwMode="auto">
          <a:xfrm>
            <a:off x="742932" y="3522408"/>
            <a:ext cx="95571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 0.20~Rs.0.50 </a:t>
            </a:r>
            <a:endParaRPr kumimoji="0" lang="en-US" sz="900" b="0" i="0" u="none" strike="noStrike" kern="0" cap="none" spc="0" normalizeH="0" baseline="0" noProof="0">
              <a:ln>
                <a:noFill/>
              </a:ln>
              <a:effectLst/>
              <a:uLnTx/>
              <a:uFillTx/>
            </a:endParaRPr>
          </a:p>
        </p:txBody>
      </p:sp>
      <p:sp>
        <p:nvSpPr>
          <p:cNvPr id="213" name="Text Box 35"/>
          <p:cNvSpPr txBox="1">
            <a:spLocks noChangeArrowheads="1"/>
          </p:cNvSpPr>
          <p:nvPr/>
        </p:nvSpPr>
        <p:spPr bwMode="auto">
          <a:xfrm>
            <a:off x="932335" y="4055808"/>
            <a:ext cx="52610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 0.20</a:t>
            </a:r>
            <a:endParaRPr kumimoji="0" lang="en-US" sz="900" b="0" i="0" u="none" strike="noStrike" kern="0" cap="none" spc="0" normalizeH="0" baseline="0" noProof="0">
              <a:ln>
                <a:noFill/>
              </a:ln>
              <a:effectLst/>
              <a:uLnTx/>
              <a:uFillTx/>
            </a:endParaRPr>
          </a:p>
        </p:txBody>
      </p:sp>
      <p:sp>
        <p:nvSpPr>
          <p:cNvPr id="214" name="Rectangle 36"/>
          <p:cNvSpPr>
            <a:spLocks noChangeArrowheads="1"/>
          </p:cNvSpPr>
          <p:nvPr/>
        </p:nvSpPr>
        <p:spPr bwMode="auto">
          <a:xfrm>
            <a:off x="5130037" y="1826958"/>
            <a:ext cx="617477"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a:t>
            </a:r>
            <a:br>
              <a:rPr kumimoji="0" lang="en-US" sz="900" b="1" i="0" u="none" strike="noStrike" kern="0" cap="none" spc="0" normalizeH="0" baseline="0" noProof="0">
                <a:ln>
                  <a:noFill/>
                </a:ln>
                <a:effectLst/>
                <a:uLnTx/>
                <a:uFillTx/>
              </a:rPr>
            </a:br>
            <a:r>
              <a:rPr kumimoji="0" lang="en-US" sz="900" b="1" i="0" u="none" strike="noStrike" kern="0" cap="none" spc="0" normalizeH="0" baseline="0" noProof="0">
                <a:ln>
                  <a:noFill/>
                </a:ln>
                <a:effectLst/>
                <a:uLnTx/>
                <a:uFillTx/>
              </a:rPr>
              <a:t>1 Lac</a:t>
            </a:r>
            <a:br>
              <a:rPr kumimoji="0" lang="en-US" sz="900" b="1" i="0" u="none" strike="noStrike" kern="0" cap="none" spc="0" normalizeH="0" baseline="0" noProof="0">
                <a:ln>
                  <a:noFill/>
                </a:ln>
                <a:effectLst/>
                <a:uLnTx/>
                <a:uFillTx/>
              </a:rPr>
            </a:br>
            <a:r>
              <a:rPr kumimoji="0" lang="en-US" sz="900" b="1" i="0" u="none" strike="noStrike" kern="0" cap="none" spc="0" normalizeH="0" baseline="0" noProof="0">
                <a:ln>
                  <a:noFill/>
                </a:ln>
                <a:effectLst/>
                <a:uLnTx/>
                <a:uFillTx/>
              </a:rPr>
              <a:t>&amp; above.</a:t>
            </a:r>
            <a:endParaRPr kumimoji="0" lang="en-US" sz="1400" b="1" i="0" u="none" strike="noStrike" kern="0" cap="none" spc="0" normalizeH="0" baseline="0" noProof="0">
              <a:ln>
                <a:noFill/>
              </a:ln>
              <a:effectLst/>
              <a:uLnTx/>
              <a:uFillTx/>
            </a:endParaRPr>
          </a:p>
        </p:txBody>
      </p:sp>
      <p:sp>
        <p:nvSpPr>
          <p:cNvPr id="215" name="Text Box 37"/>
          <p:cNvSpPr txBox="1">
            <a:spLocks noChangeArrowheads="1"/>
          </p:cNvSpPr>
          <p:nvPr/>
        </p:nvSpPr>
        <p:spPr bwMode="auto">
          <a:xfrm>
            <a:off x="3858530" y="1906333"/>
            <a:ext cx="764953"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High - High</a:t>
            </a:r>
          </a:p>
        </p:txBody>
      </p:sp>
      <p:sp>
        <p:nvSpPr>
          <p:cNvPr id="216" name="Line 38"/>
          <p:cNvSpPr>
            <a:spLocks noChangeShapeType="1"/>
          </p:cNvSpPr>
          <p:nvPr/>
        </p:nvSpPr>
        <p:spPr bwMode="auto">
          <a:xfrm>
            <a:off x="990600" y="2303208"/>
            <a:ext cx="4572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17" name="Rectangle 39"/>
          <p:cNvSpPr>
            <a:spLocks noChangeArrowheads="1"/>
          </p:cNvSpPr>
          <p:nvPr/>
        </p:nvSpPr>
        <p:spPr bwMode="auto">
          <a:xfrm>
            <a:off x="936633" y="2303208"/>
            <a:ext cx="62228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effectLst/>
                <a:uLnTx/>
                <a:uFillTx/>
              </a:rPr>
              <a:t>Rs 2.5 to </a:t>
            </a:r>
            <a:br>
              <a:rPr kumimoji="0" lang="en-US" sz="900" b="1" i="0" u="none" strike="noStrike" kern="0" cap="none" spc="0" normalizeH="0" baseline="0" noProof="0">
                <a:ln>
                  <a:noFill/>
                </a:ln>
                <a:effectLst/>
                <a:uLnTx/>
                <a:uFillTx/>
              </a:rPr>
            </a:br>
            <a:r>
              <a:rPr kumimoji="0" lang="en-US" sz="900" b="1" i="0" u="none" strike="noStrike" kern="0" cap="none" spc="0" normalizeH="0" baseline="0" noProof="0">
                <a:ln>
                  <a:noFill/>
                </a:ln>
                <a:effectLst/>
                <a:uLnTx/>
                <a:uFillTx/>
              </a:rPr>
              <a:t>Rs 5.0 </a:t>
            </a:r>
            <a:endParaRPr kumimoji="0" lang="en-US" sz="1400" b="1" i="0" u="none" strike="noStrike" kern="0" cap="none" spc="0" normalizeH="0" baseline="0" noProof="0">
              <a:ln>
                <a:noFill/>
              </a:ln>
              <a:effectLst/>
              <a:uLnTx/>
              <a:uFillTx/>
            </a:endParaRPr>
          </a:p>
        </p:txBody>
      </p:sp>
      <p:sp>
        <p:nvSpPr>
          <p:cNvPr id="218" name="AutoShape 40"/>
          <p:cNvSpPr>
            <a:spLocks noChangeArrowheads="1"/>
          </p:cNvSpPr>
          <p:nvPr/>
        </p:nvSpPr>
        <p:spPr bwMode="auto">
          <a:xfrm rot="10800000">
            <a:off x="5473700" y="1566608"/>
            <a:ext cx="2146300" cy="2971800"/>
          </a:xfrm>
          <a:prstGeom prst="triangle">
            <a:avLst>
              <a:gd name="adj" fmla="val 50000"/>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19" name="Text Box 41"/>
          <p:cNvSpPr txBox="1">
            <a:spLocks noChangeArrowheads="1"/>
          </p:cNvSpPr>
          <p:nvPr/>
        </p:nvSpPr>
        <p:spPr bwMode="auto">
          <a:xfrm>
            <a:off x="5256338" y="1236408"/>
            <a:ext cx="2744662"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solidFill>
                  <a:schemeClr val="tx1"/>
                </a:solidFill>
              </a:rPr>
              <a:t>Income Distribution in %</a:t>
            </a:r>
          </a:p>
        </p:txBody>
      </p:sp>
      <p:sp>
        <p:nvSpPr>
          <p:cNvPr id="220" name="Text Box 42"/>
          <p:cNvSpPr txBox="1">
            <a:spLocks noChangeArrowheads="1"/>
          </p:cNvSpPr>
          <p:nvPr/>
        </p:nvSpPr>
        <p:spPr bwMode="auto">
          <a:xfrm>
            <a:off x="6410747" y="2379408"/>
            <a:ext cx="372218"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4 %</a:t>
            </a:r>
          </a:p>
        </p:txBody>
      </p:sp>
      <p:sp>
        <p:nvSpPr>
          <p:cNvPr id="221" name="Text Box 43"/>
          <p:cNvSpPr txBox="1">
            <a:spLocks noChangeArrowheads="1"/>
          </p:cNvSpPr>
          <p:nvPr/>
        </p:nvSpPr>
        <p:spPr bwMode="auto">
          <a:xfrm>
            <a:off x="6342961" y="2776283"/>
            <a:ext cx="437940"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15 %</a:t>
            </a:r>
          </a:p>
        </p:txBody>
      </p:sp>
      <p:sp>
        <p:nvSpPr>
          <p:cNvPr id="222" name="Text Box 44"/>
          <p:cNvSpPr txBox="1">
            <a:spLocks noChangeArrowheads="1"/>
          </p:cNvSpPr>
          <p:nvPr/>
        </p:nvSpPr>
        <p:spPr bwMode="auto">
          <a:xfrm>
            <a:off x="6350899" y="3141408"/>
            <a:ext cx="437940"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20 %</a:t>
            </a:r>
          </a:p>
        </p:txBody>
      </p:sp>
      <p:sp>
        <p:nvSpPr>
          <p:cNvPr id="223" name="Text Box 45"/>
          <p:cNvSpPr txBox="1">
            <a:spLocks noChangeArrowheads="1"/>
          </p:cNvSpPr>
          <p:nvPr/>
        </p:nvSpPr>
        <p:spPr bwMode="auto">
          <a:xfrm>
            <a:off x="6342961" y="3522408"/>
            <a:ext cx="437940"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40 %</a:t>
            </a:r>
          </a:p>
        </p:txBody>
      </p:sp>
      <p:sp>
        <p:nvSpPr>
          <p:cNvPr id="224" name="Text Box 46"/>
          <p:cNvSpPr txBox="1">
            <a:spLocks noChangeArrowheads="1"/>
          </p:cNvSpPr>
          <p:nvPr/>
        </p:nvSpPr>
        <p:spPr bwMode="auto">
          <a:xfrm>
            <a:off x="6341374" y="3887533"/>
            <a:ext cx="437940"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20 %</a:t>
            </a:r>
          </a:p>
        </p:txBody>
      </p:sp>
      <p:sp>
        <p:nvSpPr>
          <p:cNvPr id="225" name="Text Box 47"/>
          <p:cNvSpPr txBox="1">
            <a:spLocks noChangeArrowheads="1"/>
          </p:cNvSpPr>
          <p:nvPr/>
        </p:nvSpPr>
        <p:spPr bwMode="auto">
          <a:xfrm>
            <a:off x="6410747" y="1922208"/>
            <a:ext cx="372218"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1 %</a:t>
            </a:r>
          </a:p>
        </p:txBody>
      </p:sp>
      <p:sp>
        <p:nvSpPr>
          <p:cNvPr id="226" name="AutoShape 50"/>
          <p:cNvSpPr>
            <a:spLocks noChangeArrowheads="1"/>
          </p:cNvSpPr>
          <p:nvPr/>
        </p:nvSpPr>
        <p:spPr bwMode="auto">
          <a:xfrm>
            <a:off x="6527800" y="1541208"/>
            <a:ext cx="22352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effectLst/>
              <a:uLnTx/>
              <a:uFillTx/>
            </a:endParaRPr>
          </a:p>
        </p:txBody>
      </p:sp>
      <p:sp>
        <p:nvSpPr>
          <p:cNvPr id="227" name="Line 51"/>
          <p:cNvSpPr>
            <a:spLocks noChangeShapeType="1"/>
          </p:cNvSpPr>
          <p:nvPr/>
        </p:nvSpPr>
        <p:spPr bwMode="auto">
          <a:xfrm>
            <a:off x="609600" y="3446208"/>
            <a:ext cx="77724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28" name="Line 52"/>
          <p:cNvSpPr>
            <a:spLocks noChangeShapeType="1"/>
          </p:cNvSpPr>
          <p:nvPr/>
        </p:nvSpPr>
        <p:spPr bwMode="auto">
          <a:xfrm>
            <a:off x="3810000" y="3065208"/>
            <a:ext cx="44196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29" name="Line 53"/>
          <p:cNvSpPr>
            <a:spLocks noChangeShapeType="1"/>
          </p:cNvSpPr>
          <p:nvPr/>
        </p:nvSpPr>
        <p:spPr bwMode="auto">
          <a:xfrm>
            <a:off x="3733800" y="2708021"/>
            <a:ext cx="4343400" cy="1587"/>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30" name="Line 54"/>
          <p:cNvSpPr>
            <a:spLocks noChangeShapeType="1"/>
          </p:cNvSpPr>
          <p:nvPr/>
        </p:nvSpPr>
        <p:spPr bwMode="auto">
          <a:xfrm>
            <a:off x="3581400" y="2303208"/>
            <a:ext cx="4343400" cy="3175"/>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31" name="Text Box 55"/>
          <p:cNvSpPr txBox="1">
            <a:spLocks noChangeArrowheads="1"/>
          </p:cNvSpPr>
          <p:nvPr/>
        </p:nvSpPr>
        <p:spPr bwMode="auto">
          <a:xfrm>
            <a:off x="6396038" y="4559046"/>
            <a:ext cx="2366962"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latin typeface="Verdana" pitchFamily="34" charset="0"/>
                <a:ea typeface="Verdana" pitchFamily="34" charset="0"/>
                <a:cs typeface="Verdana" pitchFamily="34" charset="0"/>
              </a:rPr>
              <a:t>Housing Shortage </a:t>
            </a:r>
            <a:r>
              <a:rPr kumimoji="0" lang="en-US" sz="1400" b="1" i="0" u="none" strike="noStrike" kern="0" cap="none" spc="0" normalizeH="0" baseline="0" noProof="0" dirty="0" smtClean="0">
                <a:ln>
                  <a:noFill/>
                </a:ln>
                <a:effectLst/>
                <a:uLnTx/>
                <a:uFillTx/>
                <a:latin typeface="Verdana" pitchFamily="34" charset="0"/>
                <a:ea typeface="Verdana" pitchFamily="34" charset="0"/>
                <a:cs typeface="Verdana" pitchFamily="34" charset="0"/>
              </a:rPr>
              <a:t>*</a:t>
            </a:r>
            <a:r>
              <a:rPr kumimoji="0" lang="en-US" sz="1400" b="1" i="0" u="none" strike="noStrike" kern="0" cap="none" spc="0" normalizeH="0" baseline="0" noProof="0" dirty="0">
                <a:ln>
                  <a:noFill/>
                </a:ln>
                <a:effectLst/>
                <a:uLnTx/>
                <a:uFillTx/>
                <a:latin typeface="Verdana" pitchFamily="34" charset="0"/>
                <a:ea typeface="Verdana" pitchFamily="34" charset="0"/>
                <a:cs typeface="Verdana" pitchFamily="34" charset="0"/>
              </a:rPr>
              <a:t/>
            </a:r>
            <a:br>
              <a:rPr kumimoji="0" lang="en-US" sz="1400" b="1" i="0" u="none" strike="noStrike" kern="0" cap="none" spc="0" normalizeH="0" baseline="0" noProof="0" dirty="0">
                <a:ln>
                  <a:noFill/>
                </a:ln>
                <a:effectLst/>
                <a:uLnTx/>
                <a:uFillTx/>
                <a:latin typeface="Verdana" pitchFamily="34" charset="0"/>
                <a:ea typeface="Verdana" pitchFamily="34" charset="0"/>
                <a:cs typeface="Verdana" pitchFamily="34" charset="0"/>
              </a:rPr>
            </a:br>
            <a:r>
              <a:rPr kumimoji="0" lang="en-US" sz="1400" b="1" i="0" u="none" strike="noStrike" kern="0" cap="none" spc="0" normalizeH="0" baseline="0" noProof="0" dirty="0" smtClean="0">
                <a:ln>
                  <a:noFill/>
                </a:ln>
                <a:effectLst/>
                <a:uLnTx/>
                <a:uFillTx/>
                <a:latin typeface="Verdana" pitchFamily="34" charset="0"/>
                <a:ea typeface="Verdana" pitchFamily="34" charset="0"/>
                <a:cs typeface="Verdana" pitchFamily="34" charset="0"/>
              </a:rPr>
              <a:t>(millions)</a:t>
            </a:r>
            <a:endParaRPr kumimoji="0" lang="en-US" sz="1400" b="1"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
        <p:nvSpPr>
          <p:cNvPr id="232" name="Line 56"/>
          <p:cNvSpPr>
            <a:spLocks noChangeShapeType="1"/>
          </p:cNvSpPr>
          <p:nvPr/>
        </p:nvSpPr>
        <p:spPr bwMode="auto">
          <a:xfrm>
            <a:off x="4114800" y="3827208"/>
            <a:ext cx="44196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effectLst/>
              <a:uLnTx/>
              <a:uFillTx/>
            </a:endParaRPr>
          </a:p>
        </p:txBody>
      </p:sp>
      <p:sp>
        <p:nvSpPr>
          <p:cNvPr id="233" name="Text Box 57"/>
          <p:cNvSpPr txBox="1">
            <a:spLocks noChangeArrowheads="1"/>
          </p:cNvSpPr>
          <p:nvPr/>
        </p:nvSpPr>
        <p:spPr bwMode="auto">
          <a:xfrm>
            <a:off x="7384012" y="2379408"/>
            <a:ext cx="510076"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0.300 </a:t>
            </a:r>
          </a:p>
        </p:txBody>
      </p:sp>
      <p:sp>
        <p:nvSpPr>
          <p:cNvPr id="234" name="Text Box 58"/>
          <p:cNvSpPr txBox="1">
            <a:spLocks noChangeArrowheads="1"/>
          </p:cNvSpPr>
          <p:nvPr/>
        </p:nvSpPr>
        <p:spPr bwMode="auto">
          <a:xfrm>
            <a:off x="7349087" y="2776283"/>
            <a:ext cx="510076"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1.125 </a:t>
            </a:r>
          </a:p>
        </p:txBody>
      </p:sp>
      <p:sp>
        <p:nvSpPr>
          <p:cNvPr id="235" name="Text Box 59"/>
          <p:cNvSpPr txBox="1">
            <a:spLocks noChangeArrowheads="1"/>
          </p:cNvSpPr>
          <p:nvPr/>
        </p:nvSpPr>
        <p:spPr bwMode="auto">
          <a:xfrm>
            <a:off x="7362825" y="3204908"/>
            <a:ext cx="4984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1.500</a:t>
            </a:r>
          </a:p>
        </p:txBody>
      </p:sp>
      <p:sp>
        <p:nvSpPr>
          <p:cNvPr id="236" name="Text Box 60"/>
          <p:cNvSpPr txBox="1">
            <a:spLocks noChangeArrowheads="1"/>
          </p:cNvSpPr>
          <p:nvPr/>
        </p:nvSpPr>
        <p:spPr bwMode="auto">
          <a:xfrm>
            <a:off x="7354888" y="3598608"/>
            <a:ext cx="4984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3.000</a:t>
            </a:r>
          </a:p>
        </p:txBody>
      </p:sp>
      <p:sp>
        <p:nvSpPr>
          <p:cNvPr id="237" name="Text Box 61"/>
          <p:cNvSpPr txBox="1">
            <a:spLocks noChangeArrowheads="1"/>
          </p:cNvSpPr>
          <p:nvPr/>
        </p:nvSpPr>
        <p:spPr bwMode="auto">
          <a:xfrm>
            <a:off x="7353300" y="3887533"/>
            <a:ext cx="4984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1.500</a:t>
            </a:r>
          </a:p>
        </p:txBody>
      </p:sp>
      <p:sp>
        <p:nvSpPr>
          <p:cNvPr id="238" name="Text Box 62"/>
          <p:cNvSpPr txBox="1">
            <a:spLocks noChangeArrowheads="1"/>
          </p:cNvSpPr>
          <p:nvPr/>
        </p:nvSpPr>
        <p:spPr bwMode="auto">
          <a:xfrm>
            <a:off x="7426325" y="2058733"/>
            <a:ext cx="4984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effectLst/>
                <a:uLnTx/>
                <a:uFillTx/>
              </a:rPr>
              <a:t>0.075</a:t>
            </a:r>
          </a:p>
        </p:txBody>
      </p:sp>
      <p:sp>
        <p:nvSpPr>
          <p:cNvPr id="239" name="Text Box 48"/>
          <p:cNvSpPr txBox="1">
            <a:spLocks noChangeArrowheads="1"/>
          </p:cNvSpPr>
          <p:nvPr/>
        </p:nvSpPr>
        <p:spPr bwMode="auto">
          <a:xfrm>
            <a:off x="304800" y="5159514"/>
            <a:ext cx="518160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Char char="-"/>
              <a:tabLst/>
              <a:defRPr/>
            </a:pPr>
            <a:r>
              <a:rPr kumimoji="0" lang="en-US" sz="1600" b="0" i="0" u="none" strike="noStrike" kern="0" cap="none" spc="0" normalizeH="0" baseline="0" noProof="0" dirty="0">
                <a:ln>
                  <a:noFill/>
                </a:ln>
                <a:effectLst/>
                <a:uLnTx/>
                <a:uFillTx/>
                <a:latin typeface="+mj-lt"/>
                <a:ea typeface="Verdana" pitchFamily="34" charset="0"/>
                <a:cs typeface="Verdana" pitchFamily="34" charset="0"/>
              </a:rPr>
              <a:t> </a:t>
            </a:r>
            <a:r>
              <a:rPr kumimoji="0" lang="en-US" sz="1600" b="0" i="0" u="none" strike="noStrike" kern="0" cap="none" spc="0" normalizeH="0" baseline="0" noProof="0" dirty="0" smtClean="0">
                <a:ln>
                  <a:noFill/>
                </a:ln>
                <a:effectLst/>
                <a:uLnTx/>
                <a:uFillTx/>
                <a:latin typeface="+mj-lt"/>
                <a:ea typeface="Verdana" pitchFamily="34" charset="0"/>
                <a:cs typeface="Verdana" pitchFamily="34" charset="0"/>
              </a:rPr>
              <a:t>Per </a:t>
            </a:r>
            <a:r>
              <a:rPr kumimoji="0" lang="en-US" sz="1600" b="0" i="0" u="none" strike="noStrike" kern="0" cap="none" spc="0" normalizeH="0" baseline="0" noProof="0" dirty="0">
                <a:ln>
                  <a:noFill/>
                </a:ln>
                <a:effectLst/>
                <a:uLnTx/>
                <a:uFillTx/>
                <a:latin typeface="+mj-lt"/>
                <a:ea typeface="Verdana" pitchFamily="34" charset="0"/>
                <a:cs typeface="Verdana" pitchFamily="34" charset="0"/>
              </a:rPr>
              <a:t>Capita </a:t>
            </a:r>
            <a:r>
              <a:rPr kumimoji="0" lang="en-US" sz="1600" b="0" i="0" u="none" strike="noStrike" kern="0" cap="none" spc="0" normalizeH="0" baseline="0" noProof="0" dirty="0" smtClean="0">
                <a:ln>
                  <a:noFill/>
                </a:ln>
                <a:effectLst/>
                <a:uLnTx/>
                <a:uFillTx/>
                <a:latin typeface="+mj-lt"/>
                <a:ea typeface="Verdana" pitchFamily="34" charset="0"/>
                <a:cs typeface="Verdana" pitchFamily="34" charset="0"/>
              </a:rPr>
              <a:t>Income:</a:t>
            </a:r>
            <a:r>
              <a:rPr kumimoji="0" lang="en-US" sz="1600" b="0" i="0" u="none" strike="noStrike" kern="0" cap="none" spc="0" normalizeH="0" noProof="0" dirty="0" smtClean="0">
                <a:ln>
                  <a:noFill/>
                </a:ln>
                <a:effectLst/>
                <a:uLnTx/>
                <a:uFillTx/>
                <a:latin typeface="+mj-lt"/>
                <a:ea typeface="Verdana" pitchFamily="34" charset="0"/>
                <a:cs typeface="Verdana" pitchFamily="34" charset="0"/>
              </a:rPr>
              <a:t>  		</a:t>
            </a:r>
            <a:r>
              <a:rPr kumimoji="0" lang="en-US" sz="1600" b="0" i="0" u="none" strike="noStrike" kern="0" cap="none" spc="0" normalizeH="0" baseline="0" noProof="0" dirty="0" smtClean="0">
                <a:ln>
                  <a:noFill/>
                </a:ln>
                <a:effectLst/>
                <a:uLnTx/>
                <a:uFillTx/>
                <a:latin typeface="+mj-lt"/>
                <a:ea typeface="Verdana" pitchFamily="34" charset="0"/>
                <a:cs typeface="Verdana" pitchFamily="34" charset="0"/>
              </a:rPr>
              <a:t>Rs.5,000 </a:t>
            </a:r>
            <a:r>
              <a:rPr kumimoji="0" lang="en-US" sz="1600" b="0" i="0" u="none" strike="noStrike" kern="0" cap="none" spc="0" normalizeH="0" baseline="0" noProof="0" dirty="0">
                <a:ln>
                  <a:noFill/>
                </a:ln>
                <a:effectLst/>
                <a:uLnTx/>
                <a:uFillTx/>
                <a:latin typeface="+mj-lt"/>
                <a:ea typeface="Verdana" pitchFamily="34" charset="0"/>
                <a:cs typeface="Verdana" pitchFamily="34" charset="0"/>
              </a:rPr>
              <a:t>per month</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sz="1600" b="0" i="0" u="none" strike="noStrike" kern="0" cap="none" spc="0" normalizeH="0" baseline="0" noProof="0" dirty="0">
                <a:ln>
                  <a:noFill/>
                </a:ln>
                <a:effectLst/>
                <a:uLnTx/>
                <a:uFillTx/>
                <a:latin typeface="+mj-lt"/>
                <a:ea typeface="Verdana" pitchFamily="34" charset="0"/>
                <a:cs typeface="Verdana" pitchFamily="34" charset="0"/>
              </a:rPr>
              <a:t> </a:t>
            </a:r>
            <a:r>
              <a:rPr kumimoji="0" lang="en-US" sz="1600" b="0" i="0" u="none" strike="noStrike" kern="0" cap="none" spc="0" normalizeH="0" baseline="0" noProof="0" dirty="0" smtClean="0">
                <a:ln>
                  <a:noFill/>
                </a:ln>
                <a:effectLst/>
                <a:uLnTx/>
                <a:uFillTx/>
                <a:latin typeface="+mj-lt"/>
                <a:ea typeface="Verdana" pitchFamily="34" charset="0"/>
                <a:cs typeface="Verdana" pitchFamily="34" charset="0"/>
              </a:rPr>
              <a:t>Minimum </a:t>
            </a:r>
            <a:r>
              <a:rPr kumimoji="0" lang="en-US" sz="1600" b="0" i="0" u="none" strike="noStrike" kern="0" cap="none" spc="0" normalizeH="0" baseline="0" noProof="0" dirty="0">
                <a:ln>
                  <a:noFill/>
                </a:ln>
                <a:effectLst/>
                <a:uLnTx/>
                <a:uFillTx/>
                <a:latin typeface="+mj-lt"/>
                <a:ea typeface="Verdana" pitchFamily="34" charset="0"/>
                <a:cs typeface="Verdana" pitchFamily="34" charset="0"/>
              </a:rPr>
              <a:t>Wage Rate	Rs.4,000 per </a:t>
            </a:r>
            <a:r>
              <a:rPr kumimoji="0" lang="en-US" sz="1600" b="0" i="0" u="none" strike="noStrike" kern="0" cap="none" spc="0" normalizeH="0" baseline="0" noProof="0" dirty="0" smtClean="0">
                <a:ln>
                  <a:noFill/>
                </a:ln>
                <a:effectLst/>
                <a:uLnTx/>
                <a:uFillTx/>
                <a:latin typeface="+mj-lt"/>
                <a:ea typeface="Verdana" pitchFamily="34" charset="0"/>
                <a:cs typeface="Verdana" pitchFamily="34" charset="0"/>
              </a:rPr>
              <a:t>month</a:t>
            </a:r>
            <a:endParaRPr kumimoji="0" lang="en-US" sz="1600" b="0" i="0" u="none" strike="noStrike" kern="0" cap="none" spc="0" normalizeH="0" baseline="0" noProof="0" dirty="0">
              <a:ln>
                <a:noFill/>
              </a:ln>
              <a:effectLst/>
              <a:uLnTx/>
              <a:uFillTx/>
              <a:latin typeface="+mj-lt"/>
              <a:ea typeface="Verdana" pitchFamily="34" charset="0"/>
              <a:cs typeface="Verdana" pitchFamily="34" charset="0"/>
            </a:endParaRPr>
          </a:p>
        </p:txBody>
      </p:sp>
      <p:sp>
        <p:nvSpPr>
          <p:cNvPr id="240" name="Text Box 63"/>
          <p:cNvSpPr txBox="1">
            <a:spLocks noChangeArrowheads="1"/>
          </p:cNvSpPr>
          <p:nvPr/>
        </p:nvSpPr>
        <p:spPr bwMode="auto">
          <a:xfrm>
            <a:off x="152400" y="5867400"/>
            <a:ext cx="8606632" cy="8925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 The</a:t>
            </a:r>
            <a:r>
              <a:rPr kumimoji="0" lang="en-US" sz="1300" b="0" i="0" u="none" strike="noStrike" kern="0" cap="none" spc="0" normalizeH="0" noProof="0" dirty="0" smtClean="0">
                <a:ln>
                  <a:noFill/>
                </a:ln>
                <a:effectLst/>
                <a:uLnTx/>
                <a:uFillTx/>
                <a:latin typeface="Verdana" pitchFamily="34" charset="0"/>
                <a:ea typeface="Verdana" pitchFamily="34" charset="0"/>
                <a:cs typeface="Verdana" pitchFamily="34" charset="0"/>
              </a:rPr>
              <a:t> figures as above are just estimates, based on in house research done at HBFC Pakistan in 2008.</a:t>
            </a: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Total existing backlog is estimated at 7.5 </a:t>
            </a:r>
            <a:r>
              <a:rPr kumimoji="0" lang="en-US" sz="1300" b="0" i="0" u="none" strike="noStrike" kern="0" cap="none" spc="0" normalizeH="0" baseline="0" noProof="0" dirty="0" err="1" smtClean="0">
                <a:ln>
                  <a:noFill/>
                </a:ln>
                <a:effectLst/>
                <a:uLnTx/>
                <a:uFillTx/>
                <a:latin typeface="Verdana" pitchFamily="34" charset="0"/>
                <a:ea typeface="Verdana" pitchFamily="34" charset="0"/>
                <a:cs typeface="Verdana" pitchFamily="34" charset="0"/>
              </a:rPr>
              <a:t>mn</a:t>
            </a: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 units. The shortage in various income segments is assumed in the same proportion as per income distribution pattern. However, actual shortage is much higher in low income segments as opposed to higher income segments. </a:t>
            </a:r>
            <a:endParaRPr kumimoji="0" lang="en-US" sz="1300" b="0"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381708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to be addressed </a:t>
            </a:r>
            <a:endParaRPr lang="en-GB" dirty="0"/>
          </a:p>
        </p:txBody>
      </p:sp>
      <p:sp>
        <p:nvSpPr>
          <p:cNvPr id="3" name="Content Placeholder 2"/>
          <p:cNvSpPr>
            <a:spLocks noGrp="1"/>
          </p:cNvSpPr>
          <p:nvPr>
            <p:ph idx="1"/>
          </p:nvPr>
        </p:nvSpPr>
        <p:spPr/>
        <p:txBody>
          <a:bodyPr/>
          <a:lstStyle/>
          <a:p>
            <a:r>
              <a:rPr lang="en-US" dirty="0" smtClean="0"/>
              <a:t>Challenges of Pro-Poor Affordable Housing</a:t>
            </a:r>
          </a:p>
          <a:p>
            <a:r>
              <a:rPr lang="en-US" dirty="0" smtClean="0"/>
              <a:t>Stakeholders in Pro-Poor Housing Supply</a:t>
            </a:r>
          </a:p>
          <a:p>
            <a:r>
              <a:rPr lang="en-US" dirty="0" smtClean="0"/>
              <a:t>Linking Urban Planning with development of affordable and sustainable neighborhoods</a:t>
            </a:r>
          </a:p>
          <a:p>
            <a:r>
              <a:rPr lang="en-US" dirty="0" smtClean="0"/>
              <a:t>Role of Developer/Construction Industry in Affordable Housing Supply</a:t>
            </a:r>
          </a:p>
          <a:p>
            <a:r>
              <a:rPr lang="en-US" dirty="0" smtClean="0"/>
              <a:t>Definition of Affordability in Market Housing and Social Housing</a:t>
            </a:r>
          </a:p>
          <a:p>
            <a:r>
              <a:rPr lang="en-US" dirty="0" smtClean="0"/>
              <a:t>How to address Homebuyers expectations for Affordable Housing</a:t>
            </a:r>
          </a:p>
          <a:p>
            <a:pPr marL="0" indent="0">
              <a:buNone/>
            </a:pPr>
            <a:endParaRPr lang="en-US" dirty="0" smtClean="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2</a:t>
            </a:fld>
            <a:endParaRPr lang="en-US" dirty="0"/>
          </a:p>
        </p:txBody>
      </p:sp>
    </p:spTree>
    <p:extLst>
      <p:ext uri="{BB962C8B-B14F-4D97-AF65-F5344CB8AC3E}">
        <p14:creationId xmlns:p14="http://schemas.microsoft.com/office/powerpoint/2010/main" xmlns="" val="42944501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Cross-country level analysis</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xmlns="" val="1958494807"/>
              </p:ext>
            </p:extLst>
          </p:nvPr>
        </p:nvGraphicFramePr>
        <p:xfrm>
          <a:off x="304800" y="2286000"/>
          <a:ext cx="8435789" cy="3810000"/>
        </p:xfrm>
        <a:graphic>
          <a:graphicData uri="http://schemas.openxmlformats.org/drawingml/2006/table">
            <a:tbl>
              <a:tblPr firstRow="1" bandRow="1">
                <a:tableStyleId>{5C22544A-7EE6-4342-B048-85BDC9FD1C3A}</a:tableStyleId>
              </a:tblPr>
              <a:tblGrid>
                <a:gridCol w="1314284"/>
                <a:gridCol w="1452699"/>
                <a:gridCol w="2296460"/>
                <a:gridCol w="1269288"/>
                <a:gridCol w="2103058"/>
              </a:tblGrid>
              <a:tr h="476250">
                <a:tc>
                  <a:txBody>
                    <a:bodyPr/>
                    <a:lstStyle/>
                    <a:p>
                      <a:pPr algn="l"/>
                      <a:r>
                        <a:rPr lang="en-US" dirty="0" smtClean="0"/>
                        <a:t>Country</a:t>
                      </a:r>
                      <a:endParaRPr lang="en-US" dirty="0"/>
                    </a:p>
                  </a:txBody>
                  <a:tcPr/>
                </a:tc>
                <a:tc>
                  <a:txBody>
                    <a:bodyPr/>
                    <a:lstStyle/>
                    <a:p>
                      <a:pPr algn="l"/>
                      <a:r>
                        <a:rPr lang="en-US" dirty="0" smtClean="0"/>
                        <a:t>Income ($)</a:t>
                      </a:r>
                      <a:endParaRPr lang="en-US" dirty="0"/>
                    </a:p>
                  </a:txBody>
                  <a:tcPr/>
                </a:tc>
                <a:tc>
                  <a:txBody>
                    <a:bodyPr/>
                    <a:lstStyle/>
                    <a:p>
                      <a:pPr algn="l"/>
                      <a:r>
                        <a:rPr lang="en-US" dirty="0" smtClean="0"/>
                        <a:t>Cost of housing ($)</a:t>
                      </a:r>
                      <a:endParaRPr lang="en-US" dirty="0"/>
                    </a:p>
                  </a:txBody>
                  <a:tcPr/>
                </a:tc>
                <a:tc>
                  <a:txBody>
                    <a:bodyPr/>
                    <a:lstStyle/>
                    <a:p>
                      <a:pPr algn="l"/>
                      <a:r>
                        <a:rPr lang="en-US" dirty="0" smtClean="0"/>
                        <a:t>EMI</a:t>
                      </a:r>
                      <a:endParaRPr lang="en-US" dirty="0"/>
                    </a:p>
                  </a:txBody>
                  <a:tcPr/>
                </a:tc>
                <a:tc>
                  <a:txBody>
                    <a:bodyPr/>
                    <a:lstStyle/>
                    <a:p>
                      <a:pPr algn="l"/>
                      <a:r>
                        <a:rPr lang="en-US" dirty="0" smtClean="0"/>
                        <a:t>Housing unit size</a:t>
                      </a:r>
                      <a:endParaRPr lang="en-US" dirty="0"/>
                    </a:p>
                  </a:txBody>
                  <a:tcPr/>
                </a:tc>
              </a:tr>
              <a:tr h="476250">
                <a:tc>
                  <a:txBody>
                    <a:bodyPr/>
                    <a:lstStyle/>
                    <a:p>
                      <a:pPr algn="l"/>
                      <a:r>
                        <a:rPr lang="en-US" dirty="0" smtClean="0"/>
                        <a:t>Kenya</a:t>
                      </a:r>
                      <a:endParaRPr lang="en-US" dirty="0"/>
                    </a:p>
                  </a:txBody>
                  <a:tcPr/>
                </a:tc>
                <a:tc>
                  <a:txBody>
                    <a:bodyPr/>
                    <a:lstStyle/>
                    <a:p>
                      <a:pPr algn="l"/>
                      <a:r>
                        <a:rPr lang="en-US" dirty="0" smtClean="0"/>
                        <a:t>Up to $240</a:t>
                      </a:r>
                      <a:endParaRPr lang="en-US" dirty="0"/>
                    </a:p>
                  </a:txBody>
                  <a:tcPr/>
                </a:tc>
                <a:tc>
                  <a:txBody>
                    <a:bodyPr/>
                    <a:lstStyle/>
                    <a:p>
                      <a:pPr algn="l"/>
                      <a:r>
                        <a:rPr lang="en-US" dirty="0" smtClean="0"/>
                        <a:t>Up to $14,000</a:t>
                      </a:r>
                      <a:endParaRPr lang="en-US" dirty="0"/>
                    </a:p>
                  </a:txBody>
                  <a:tcPr/>
                </a:tc>
                <a:tc>
                  <a:txBody>
                    <a:bodyPr/>
                    <a:lstStyle/>
                    <a:p>
                      <a:pPr algn="l"/>
                      <a:r>
                        <a:rPr lang="en-US" dirty="0" smtClean="0"/>
                        <a:t>$85</a:t>
                      </a:r>
                      <a:endParaRPr lang="en-US" dirty="0"/>
                    </a:p>
                  </a:txBody>
                  <a:tcPr/>
                </a:tc>
                <a:tc>
                  <a:txBody>
                    <a:bodyPr/>
                    <a:lstStyle/>
                    <a:p>
                      <a:pPr algn="l"/>
                      <a:r>
                        <a:rPr lang="en-US" sz="1800" kern="1200" dirty="0" smtClean="0">
                          <a:solidFill>
                            <a:schemeClr val="dk1"/>
                          </a:solidFill>
                          <a:latin typeface="+mn-lt"/>
                          <a:ea typeface="+mn-ea"/>
                          <a:cs typeface="+mn-cs"/>
                        </a:rPr>
                        <a:t>Minimum 30 m</a:t>
                      </a:r>
                      <a:r>
                        <a:rPr lang="en-US" sz="1800" kern="1200" baseline="30000" dirty="0" smtClean="0">
                          <a:solidFill>
                            <a:schemeClr val="dk1"/>
                          </a:solidFill>
                          <a:latin typeface="+mn-lt"/>
                          <a:ea typeface="+mn-ea"/>
                          <a:cs typeface="+mn-cs"/>
                        </a:rPr>
                        <a:t>2</a:t>
                      </a:r>
                      <a:endParaRPr lang="en-US" dirty="0"/>
                    </a:p>
                  </a:txBody>
                  <a:tcPr/>
                </a:tc>
              </a:tr>
              <a:tr h="476250">
                <a:tc>
                  <a:txBody>
                    <a:bodyPr/>
                    <a:lstStyle/>
                    <a:p>
                      <a:pPr algn="l"/>
                      <a:r>
                        <a:rPr lang="en-US" dirty="0" smtClean="0"/>
                        <a:t>Uganda</a:t>
                      </a:r>
                      <a:endParaRPr lang="en-US" dirty="0"/>
                    </a:p>
                  </a:txBody>
                  <a:tcPr/>
                </a:tc>
                <a:tc>
                  <a:txBody>
                    <a:bodyPr/>
                    <a:lstStyle/>
                    <a:p>
                      <a:pPr algn="l"/>
                      <a:r>
                        <a:rPr lang="en-US" dirty="0" smtClean="0"/>
                        <a:t>Up to $210</a:t>
                      </a:r>
                      <a:endParaRPr lang="en-US" dirty="0"/>
                    </a:p>
                  </a:txBody>
                  <a:tcPr/>
                </a:tc>
                <a:tc>
                  <a:txBody>
                    <a:bodyPr/>
                    <a:lstStyle/>
                    <a:p>
                      <a:pPr marL="0" algn="l" defTabSz="914400" rtl="0" eaLnBrk="1" latinLnBrk="0" hangingPunct="1"/>
                      <a:r>
                        <a:rPr lang="en-US" sz="1800" kern="1200" dirty="0" smtClean="0">
                          <a:solidFill>
                            <a:schemeClr val="dk1"/>
                          </a:solidFill>
                          <a:latin typeface="+mn-lt"/>
                          <a:ea typeface="+mn-ea"/>
                          <a:cs typeface="+mn-cs"/>
                        </a:rPr>
                        <a:t>Up to $12,000</a:t>
                      </a:r>
                      <a:endParaRPr lang="en-US" sz="1800" kern="1200" dirty="0">
                        <a:solidFill>
                          <a:schemeClr val="dk1"/>
                        </a:solidFill>
                        <a:latin typeface="+mn-lt"/>
                        <a:ea typeface="+mn-ea"/>
                        <a:cs typeface="+mn-cs"/>
                      </a:endParaRPr>
                    </a:p>
                  </a:txBody>
                  <a:tcPr>
                    <a:solidFill>
                      <a:srgbClr val="E9EDF4"/>
                    </a:solidFill>
                  </a:tcPr>
                </a:tc>
                <a:tc>
                  <a:txBody>
                    <a:bodyPr/>
                    <a:lstStyle/>
                    <a:p>
                      <a:pPr algn="l"/>
                      <a:r>
                        <a:rPr lang="en-US" dirty="0" smtClean="0"/>
                        <a:t>$65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30 m</a:t>
                      </a:r>
                      <a:r>
                        <a:rPr lang="en-US" sz="1800" kern="1200" baseline="30000" dirty="0" smtClean="0">
                          <a:solidFill>
                            <a:schemeClr val="dk1"/>
                          </a:solidFill>
                          <a:latin typeface="+mn-lt"/>
                          <a:ea typeface="+mn-ea"/>
                          <a:cs typeface="+mn-cs"/>
                        </a:rPr>
                        <a:t>2</a:t>
                      </a:r>
                      <a:endParaRPr lang="en-US" dirty="0" smtClean="0"/>
                    </a:p>
                  </a:txBody>
                  <a:tcPr/>
                </a:tc>
              </a:tr>
              <a:tr h="476250">
                <a:tc>
                  <a:txBody>
                    <a:bodyPr/>
                    <a:lstStyle/>
                    <a:p>
                      <a:pPr algn="l"/>
                      <a:r>
                        <a:rPr lang="en-US" dirty="0" smtClean="0"/>
                        <a:t>Zambia</a:t>
                      </a:r>
                      <a:endParaRPr lang="en-US" dirty="0"/>
                    </a:p>
                  </a:txBody>
                  <a:tcPr/>
                </a:tc>
                <a:tc>
                  <a:txBody>
                    <a:bodyPr/>
                    <a:lstStyle/>
                    <a:p>
                      <a:pPr algn="l"/>
                      <a:r>
                        <a:rPr lang="en-US" dirty="0" smtClean="0"/>
                        <a:t>Up to $318</a:t>
                      </a:r>
                      <a:endParaRPr lang="en-US" dirty="0"/>
                    </a:p>
                  </a:txBody>
                  <a:tcPr/>
                </a:tc>
                <a:tc>
                  <a:txBody>
                    <a:bodyPr/>
                    <a:lstStyle/>
                    <a:p>
                      <a:pPr algn="l"/>
                      <a:r>
                        <a:rPr lang="en-US" dirty="0" smtClean="0"/>
                        <a:t>Up to $11,000</a:t>
                      </a:r>
                      <a:endParaRPr lang="en-US" dirty="0"/>
                    </a:p>
                  </a:txBody>
                  <a:tcPr/>
                </a:tc>
                <a:tc>
                  <a:txBody>
                    <a:bodyPr/>
                    <a:lstStyle/>
                    <a:p>
                      <a:pPr algn="l"/>
                      <a:r>
                        <a:rPr lang="en-US" dirty="0" smtClean="0"/>
                        <a:t>$95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35 m</a:t>
                      </a:r>
                      <a:r>
                        <a:rPr lang="en-US" sz="1800" kern="1200" baseline="30000" dirty="0" smtClean="0">
                          <a:solidFill>
                            <a:schemeClr val="dk1"/>
                          </a:solidFill>
                          <a:latin typeface="+mn-lt"/>
                          <a:ea typeface="+mn-ea"/>
                          <a:cs typeface="+mn-cs"/>
                        </a:rPr>
                        <a:t>2</a:t>
                      </a:r>
                      <a:endParaRPr lang="en-US" dirty="0" smtClean="0"/>
                    </a:p>
                  </a:txBody>
                  <a:tcPr/>
                </a:tc>
              </a:tr>
              <a:tr h="476250">
                <a:tc>
                  <a:txBody>
                    <a:bodyPr/>
                    <a:lstStyle/>
                    <a:p>
                      <a:pPr algn="l"/>
                      <a:r>
                        <a:rPr lang="en-US" dirty="0" smtClean="0"/>
                        <a:t>Senegal</a:t>
                      </a:r>
                      <a:endParaRPr lang="en-US" dirty="0"/>
                    </a:p>
                  </a:txBody>
                  <a:tcPr/>
                </a:tc>
                <a:tc>
                  <a:txBody>
                    <a:bodyPr/>
                    <a:lstStyle/>
                    <a:p>
                      <a:pPr algn="l"/>
                      <a:r>
                        <a:rPr lang="en-US" dirty="0" smtClean="0"/>
                        <a:t>Up to $380</a:t>
                      </a:r>
                      <a:endParaRPr lang="en-US" dirty="0"/>
                    </a:p>
                  </a:txBody>
                  <a:tcPr/>
                </a:tc>
                <a:tc>
                  <a:txBody>
                    <a:bodyPr/>
                    <a:lstStyle/>
                    <a:p>
                      <a:pPr algn="l"/>
                      <a:r>
                        <a:rPr lang="en-US" dirty="0" smtClean="0"/>
                        <a:t>Up to $22,000</a:t>
                      </a:r>
                      <a:endParaRPr lang="en-US" dirty="0"/>
                    </a:p>
                  </a:txBody>
                  <a:tcPr/>
                </a:tc>
                <a:tc>
                  <a:txBody>
                    <a:bodyPr/>
                    <a:lstStyle/>
                    <a:p>
                      <a:pPr algn="l"/>
                      <a:r>
                        <a:rPr lang="en-US" dirty="0" smtClean="0"/>
                        <a:t>$112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40 m</a:t>
                      </a:r>
                      <a:r>
                        <a:rPr lang="en-US" sz="1800" kern="1200" baseline="30000" dirty="0" smtClean="0">
                          <a:solidFill>
                            <a:schemeClr val="dk1"/>
                          </a:solidFill>
                          <a:latin typeface="+mn-lt"/>
                          <a:ea typeface="+mn-ea"/>
                          <a:cs typeface="+mn-cs"/>
                        </a:rPr>
                        <a:t>2</a:t>
                      </a:r>
                      <a:endParaRPr lang="en-US" dirty="0" smtClean="0"/>
                    </a:p>
                  </a:txBody>
                  <a:tcPr/>
                </a:tc>
              </a:tr>
              <a:tr h="476250">
                <a:tc>
                  <a:txBody>
                    <a:bodyPr/>
                    <a:lstStyle/>
                    <a:p>
                      <a:pPr algn="l"/>
                      <a:r>
                        <a:rPr lang="en-US" dirty="0" smtClean="0"/>
                        <a:t>Botswana</a:t>
                      </a:r>
                      <a:endParaRPr lang="en-US" dirty="0"/>
                    </a:p>
                  </a:txBody>
                  <a:tcPr/>
                </a:tc>
                <a:tc>
                  <a:txBody>
                    <a:bodyPr/>
                    <a:lstStyle/>
                    <a:p>
                      <a:pPr algn="l"/>
                      <a:r>
                        <a:rPr lang="en-US" dirty="0" smtClean="0"/>
                        <a:t>Up</a:t>
                      </a:r>
                      <a:r>
                        <a:rPr lang="en-US" baseline="0" dirty="0" smtClean="0"/>
                        <a:t> to $770</a:t>
                      </a:r>
                      <a:endParaRPr lang="en-US" dirty="0"/>
                    </a:p>
                  </a:txBody>
                  <a:tcPr/>
                </a:tc>
                <a:tc>
                  <a:txBody>
                    <a:bodyPr/>
                    <a:lstStyle/>
                    <a:p>
                      <a:pPr algn="l"/>
                      <a:r>
                        <a:rPr lang="en-US" dirty="0" smtClean="0"/>
                        <a:t>Up</a:t>
                      </a:r>
                      <a:r>
                        <a:rPr lang="en-US" baseline="0" dirty="0" smtClean="0"/>
                        <a:t> to $23,000</a:t>
                      </a:r>
                      <a:endParaRPr lang="en-US" dirty="0"/>
                    </a:p>
                  </a:txBody>
                  <a:tcPr/>
                </a:tc>
                <a:tc>
                  <a:txBody>
                    <a:bodyPr/>
                    <a:lstStyle/>
                    <a:p>
                      <a:pPr algn="l"/>
                      <a:r>
                        <a:rPr lang="en-US" dirty="0" smtClean="0"/>
                        <a:t>$310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40 m</a:t>
                      </a:r>
                      <a:r>
                        <a:rPr lang="en-US" sz="1800" kern="1200" baseline="30000" dirty="0" smtClean="0">
                          <a:solidFill>
                            <a:schemeClr val="dk1"/>
                          </a:solidFill>
                          <a:latin typeface="+mn-lt"/>
                          <a:ea typeface="+mn-ea"/>
                          <a:cs typeface="+mn-cs"/>
                        </a:rPr>
                        <a:t>2</a:t>
                      </a:r>
                      <a:endParaRPr lang="en-US" dirty="0" smtClean="0"/>
                    </a:p>
                  </a:txBody>
                  <a:tcPr/>
                </a:tc>
              </a:tr>
              <a:tr h="476250">
                <a:tc>
                  <a:txBody>
                    <a:bodyPr/>
                    <a:lstStyle/>
                    <a:p>
                      <a:pPr algn="l"/>
                      <a:r>
                        <a:rPr lang="en-US" dirty="0" smtClean="0"/>
                        <a:t>Ghana</a:t>
                      </a:r>
                      <a:endParaRPr lang="en-US" dirty="0"/>
                    </a:p>
                  </a:txBody>
                  <a:tcPr/>
                </a:tc>
                <a:tc>
                  <a:txBody>
                    <a:bodyPr/>
                    <a:lstStyle/>
                    <a:p>
                      <a:pPr algn="l"/>
                      <a:r>
                        <a:rPr lang="en-US" dirty="0" smtClean="0"/>
                        <a:t>Up to $200</a:t>
                      </a:r>
                      <a:endParaRPr lang="en-US" dirty="0"/>
                    </a:p>
                  </a:txBody>
                  <a:tcPr/>
                </a:tc>
                <a:tc>
                  <a:txBody>
                    <a:bodyPr/>
                    <a:lstStyle/>
                    <a:p>
                      <a:pPr algn="l"/>
                      <a:r>
                        <a:rPr lang="en-US" dirty="0" smtClean="0"/>
                        <a:t>Up to $14,000</a:t>
                      </a:r>
                      <a:endParaRPr lang="en-US" dirty="0"/>
                    </a:p>
                  </a:txBody>
                  <a:tcPr/>
                </a:tc>
                <a:tc>
                  <a:txBody>
                    <a:bodyPr/>
                    <a:lstStyle/>
                    <a:p>
                      <a:pPr algn="l"/>
                      <a:r>
                        <a:rPr lang="en-US" dirty="0" smtClean="0"/>
                        <a:t>$65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Minimum 35 </a:t>
                      </a:r>
                      <a:r>
                        <a:rPr lang="en-US" sz="1800" kern="1200" dirty="0" smtClean="0">
                          <a:solidFill>
                            <a:schemeClr val="dk1"/>
                          </a:solidFill>
                          <a:latin typeface="+mn-lt"/>
                          <a:ea typeface="+mn-ea"/>
                          <a:cs typeface="+mn-cs"/>
                        </a:rPr>
                        <a:t>m</a:t>
                      </a:r>
                      <a:r>
                        <a:rPr lang="en-US" sz="1800" kern="1200" baseline="30000" dirty="0" smtClean="0">
                          <a:solidFill>
                            <a:schemeClr val="dk1"/>
                          </a:solidFill>
                          <a:latin typeface="+mn-lt"/>
                          <a:ea typeface="+mn-ea"/>
                          <a:cs typeface="+mn-cs"/>
                        </a:rPr>
                        <a:t>2</a:t>
                      </a:r>
                      <a:endParaRPr lang="en-US" dirty="0" smtClean="0"/>
                    </a:p>
                  </a:txBody>
                  <a:tcPr/>
                </a:tc>
              </a:tr>
              <a:tr h="476250">
                <a:tc>
                  <a:txBody>
                    <a:bodyPr/>
                    <a:lstStyle/>
                    <a:p>
                      <a:pPr algn="l"/>
                      <a:r>
                        <a:rPr lang="en-US" dirty="0" smtClean="0"/>
                        <a:t>Malawi</a:t>
                      </a:r>
                      <a:endParaRPr lang="en-US" dirty="0"/>
                    </a:p>
                  </a:txBody>
                  <a:tcPr/>
                </a:tc>
                <a:tc>
                  <a:txBody>
                    <a:bodyPr/>
                    <a:lstStyle/>
                    <a:p>
                      <a:pPr algn="l"/>
                      <a:r>
                        <a:rPr lang="en-US" dirty="0" smtClean="0"/>
                        <a:t>Up to $150</a:t>
                      </a:r>
                      <a:endParaRPr lang="en-US" dirty="0"/>
                    </a:p>
                  </a:txBody>
                  <a:tcPr/>
                </a:tc>
                <a:tc>
                  <a:txBody>
                    <a:bodyPr/>
                    <a:lstStyle/>
                    <a:p>
                      <a:pPr algn="l"/>
                      <a:r>
                        <a:rPr lang="en-US" dirty="0" smtClean="0"/>
                        <a:t>Up to $9,000</a:t>
                      </a:r>
                      <a:endParaRPr lang="en-US" dirty="0"/>
                    </a:p>
                  </a:txBody>
                  <a:tcPr/>
                </a:tc>
                <a:tc>
                  <a:txBody>
                    <a:bodyPr/>
                    <a:lstStyle/>
                    <a:p>
                      <a:pPr algn="l"/>
                      <a:r>
                        <a:rPr lang="en-US" dirty="0" smtClean="0"/>
                        <a:t>$50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30 m</a:t>
                      </a:r>
                      <a:r>
                        <a:rPr lang="en-US" sz="1800" kern="1200" baseline="30000" dirty="0" smtClean="0">
                          <a:solidFill>
                            <a:schemeClr val="dk1"/>
                          </a:solidFill>
                          <a:latin typeface="+mn-lt"/>
                          <a:ea typeface="+mn-ea"/>
                          <a:cs typeface="+mn-cs"/>
                        </a:rPr>
                        <a:t>2</a:t>
                      </a:r>
                      <a:endParaRPr lang="en-US" dirty="0" smtClean="0"/>
                    </a:p>
                  </a:txBody>
                  <a:tcPr/>
                </a:tc>
              </a:tr>
            </a:tbl>
          </a:graphicData>
        </a:graphic>
      </p:graphicFrame>
      <p:sp>
        <p:nvSpPr>
          <p:cNvPr id="12" name="Footer Placeholder 11"/>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3" name="Slide Number Placeholder 12"/>
          <p:cNvSpPr>
            <a:spLocks noGrp="1"/>
          </p:cNvSpPr>
          <p:nvPr>
            <p:ph type="sldNum" sz="quarter" idx="12"/>
          </p:nvPr>
        </p:nvSpPr>
        <p:spPr/>
        <p:txBody>
          <a:bodyPr/>
          <a:lstStyle/>
          <a:p>
            <a:fld id="{0D03FCAF-3107-4F14-97F4-3C7779A2A693}" type="slidenum">
              <a:rPr lang="en-US" smtClean="0"/>
              <a:pPr/>
              <a:t>20</a:t>
            </a:fld>
            <a:endParaRPr lang="en-US" dirty="0"/>
          </a:p>
        </p:txBody>
      </p:sp>
      <p:sp>
        <p:nvSpPr>
          <p:cNvPr id="14" name="Title 2"/>
          <p:cNvSpPr txBox="1">
            <a:spLocks/>
          </p:cNvSpPr>
          <p:nvPr/>
        </p:nvSpPr>
        <p:spPr bwMode="auto">
          <a:xfrm>
            <a:off x="510988" y="1143000"/>
            <a:ext cx="8229600" cy="73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sz="2000" b="1" dirty="0" smtClean="0"/>
              <a:t>Social housing parameters by country</a:t>
            </a:r>
            <a:endParaRPr lang="en-US" sz="2000" b="1" dirty="0"/>
          </a:p>
        </p:txBody>
      </p:sp>
    </p:spTree>
    <p:extLst>
      <p:ext uri="{BB962C8B-B14F-4D97-AF65-F5344CB8AC3E}">
        <p14:creationId xmlns:p14="http://schemas.microsoft.com/office/powerpoint/2010/main" xmlns="" val="1296752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Considerations for Social Housing Market</a:t>
            </a:r>
            <a:endParaRPr lang="en-GB" dirty="0"/>
          </a:p>
        </p:txBody>
      </p:sp>
      <p:graphicFrame>
        <p:nvGraphicFramePr>
          <p:cNvPr id="8" name="Diagram 7"/>
          <p:cNvGraphicFramePr/>
          <p:nvPr>
            <p:extLst>
              <p:ext uri="{D42A27DB-BD31-4B8C-83A1-F6EECF244321}">
                <p14:modId xmlns:p14="http://schemas.microsoft.com/office/powerpoint/2010/main" xmlns="" val="2940656833"/>
              </p:ext>
            </p:extLst>
          </p:nvPr>
        </p:nvGraphicFramePr>
        <p:xfrm>
          <a:off x="743803" y="1880850"/>
          <a:ext cx="7543800" cy="299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762000" y="5030450"/>
            <a:ext cx="7803621" cy="1446550"/>
          </a:xfrm>
          <a:prstGeom prst="rect">
            <a:avLst/>
          </a:prstGeom>
          <a:noFill/>
          <a:ln w="12700">
            <a:solidFill>
              <a:srgbClr val="0070C0"/>
            </a:solidFill>
          </a:ln>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200" b="0" u="none" strike="noStrike" kern="0" cap="none" spc="0" normalizeH="0" baseline="0" noProof="0" dirty="0" smtClean="0">
                <a:ln>
                  <a:noFill/>
                </a:ln>
                <a:effectLst/>
                <a:uLnTx/>
                <a:uFillTx/>
              </a:rPr>
              <a:t>Expanding the supply of affordable housing is a critical factor in the development of a successful social housing programme. The greatest challenge in expanding the affordable housing supply is managing the cost of the housing that is developed. </a:t>
            </a:r>
          </a:p>
        </p:txBody>
      </p:sp>
      <p:sp>
        <p:nvSpPr>
          <p:cNvPr id="12" name="Footer Placeholder 11"/>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3" name="Slide Number Placeholder 12"/>
          <p:cNvSpPr>
            <a:spLocks noGrp="1"/>
          </p:cNvSpPr>
          <p:nvPr>
            <p:ph type="sldNum" sz="quarter" idx="12"/>
          </p:nvPr>
        </p:nvSpPr>
        <p:spPr/>
        <p:txBody>
          <a:bodyPr/>
          <a:lstStyle/>
          <a:p>
            <a:fld id="{0D03FCAF-3107-4F14-97F4-3C7779A2A693}" type="slidenum">
              <a:rPr lang="en-US" smtClean="0"/>
              <a:pPr/>
              <a:t>21</a:t>
            </a:fld>
            <a:endParaRPr lang="en-US" dirty="0"/>
          </a:p>
        </p:txBody>
      </p:sp>
      <p:sp>
        <p:nvSpPr>
          <p:cNvPr id="16" name="Title 2"/>
          <p:cNvSpPr txBox="1">
            <a:spLocks/>
          </p:cNvSpPr>
          <p:nvPr/>
        </p:nvSpPr>
        <p:spPr bwMode="auto">
          <a:xfrm>
            <a:off x="510988" y="1143000"/>
            <a:ext cx="8229600" cy="73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sz="2000" b="1" dirty="0"/>
              <a:t>Supply of social housing</a:t>
            </a:r>
          </a:p>
        </p:txBody>
      </p:sp>
    </p:spTree>
    <p:extLst>
      <p:ext uri="{BB962C8B-B14F-4D97-AF65-F5344CB8AC3E}">
        <p14:creationId xmlns:p14="http://schemas.microsoft.com/office/powerpoint/2010/main" xmlns="" val="26528042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Considerations for Social Housing Market</a:t>
            </a:r>
            <a:endParaRPr lang="en-GB" dirty="0"/>
          </a:p>
        </p:txBody>
      </p:sp>
      <p:pic>
        <p:nvPicPr>
          <p:cNvPr id="6" name="Picture 10" descr="http://www.moladi.net/(A(acQom2Q3zAEkAAAAZWU1NGYwNjAtMzM4Ny00NGQyLTk1NWMtYjUyYmYyN2Q3YzAy9AJBuz-ku9aBuTAryQzgUM7ZJJY1)S(zdlif5fnw3wrkpbv301yh2mq))/Images/Logo.gif"/>
          <p:cNvPicPr>
            <a:picLocks noChangeAspect="1" noChangeArrowheads="1"/>
          </p:cNvPicPr>
          <p:nvPr/>
        </p:nvPicPr>
        <p:blipFill>
          <a:blip r:embed="rId3" cstate="print"/>
          <a:srcRect/>
          <a:stretch>
            <a:fillRect/>
          </a:stretch>
        </p:blipFill>
        <p:spPr bwMode="auto">
          <a:xfrm>
            <a:off x="609600" y="1762274"/>
            <a:ext cx="2038350" cy="1095376"/>
          </a:xfrm>
          <a:prstGeom prst="rect">
            <a:avLst/>
          </a:prstGeom>
          <a:noFill/>
        </p:spPr>
      </p:pic>
      <p:sp>
        <p:nvSpPr>
          <p:cNvPr id="12" name="Footer Placeholder 11"/>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3" name="Slide Number Placeholder 12"/>
          <p:cNvSpPr>
            <a:spLocks noGrp="1"/>
          </p:cNvSpPr>
          <p:nvPr>
            <p:ph type="sldNum" sz="quarter" idx="12"/>
          </p:nvPr>
        </p:nvSpPr>
        <p:spPr/>
        <p:txBody>
          <a:bodyPr/>
          <a:lstStyle/>
          <a:p>
            <a:fld id="{0D03FCAF-3107-4F14-97F4-3C7779A2A693}" type="slidenum">
              <a:rPr lang="en-US" smtClean="0"/>
              <a:pPr/>
              <a:t>22</a:t>
            </a:fld>
            <a:endParaRPr lang="en-US" dirty="0"/>
          </a:p>
        </p:txBody>
      </p:sp>
      <p:pic>
        <p:nvPicPr>
          <p:cNvPr id="14" name="Picture 2" descr="http://moladi.com/images/Concrete%20Formwork/Formwork.jpg"/>
          <p:cNvPicPr>
            <a:picLocks noChangeAspect="1" noChangeArrowheads="1"/>
          </p:cNvPicPr>
          <p:nvPr/>
        </p:nvPicPr>
        <p:blipFill>
          <a:blip r:embed="rId4" cstate="print"/>
          <a:srcRect/>
          <a:stretch>
            <a:fillRect/>
          </a:stretch>
        </p:blipFill>
        <p:spPr bwMode="auto">
          <a:xfrm>
            <a:off x="1524000" y="2948464"/>
            <a:ext cx="2971800" cy="1983412"/>
          </a:xfrm>
          <a:prstGeom prst="rect">
            <a:avLst/>
          </a:prstGeom>
          <a:noFill/>
        </p:spPr>
      </p:pic>
      <p:pic>
        <p:nvPicPr>
          <p:cNvPr id="15" name="Picture 8" descr="http://moladi.com/images/moladi_foundation_shos.JPG"/>
          <p:cNvPicPr>
            <a:picLocks noChangeAspect="1" noChangeArrowheads="1"/>
          </p:cNvPicPr>
          <p:nvPr/>
        </p:nvPicPr>
        <p:blipFill>
          <a:blip r:embed="rId5" cstate="print"/>
          <a:srcRect/>
          <a:stretch>
            <a:fillRect/>
          </a:stretch>
        </p:blipFill>
        <p:spPr bwMode="auto">
          <a:xfrm>
            <a:off x="5029201" y="2954179"/>
            <a:ext cx="2645663" cy="1984248"/>
          </a:xfrm>
          <a:prstGeom prst="rect">
            <a:avLst/>
          </a:prstGeom>
          <a:noFill/>
        </p:spPr>
      </p:pic>
      <p:sp>
        <p:nvSpPr>
          <p:cNvPr id="16" name="TextBox 15"/>
          <p:cNvSpPr txBox="1"/>
          <p:nvPr/>
        </p:nvSpPr>
        <p:spPr>
          <a:xfrm>
            <a:off x="533400" y="5153561"/>
            <a:ext cx="8153400" cy="1323439"/>
          </a:xfrm>
          <a:prstGeom prst="rect">
            <a:avLst/>
          </a:prstGeom>
          <a:noFill/>
          <a:ln w="12700">
            <a:solidFill>
              <a:schemeClr val="accent1">
                <a:lumMod val="40000"/>
                <a:lumOff val="60000"/>
              </a:schemeClr>
            </a:solidFill>
          </a:ln>
        </p:spPr>
        <p:txBody>
          <a:bodyPr wrap="square" rtlCol="0">
            <a:spAutoFit/>
          </a:bodyPr>
          <a:lstStyle/>
          <a:p>
            <a:pPr marL="1350963" indent="-1350963" fontAlgn="base">
              <a:spcBef>
                <a:spcPct val="0"/>
              </a:spcBef>
              <a:spcAft>
                <a:spcPct val="0"/>
              </a:spcAft>
            </a:pPr>
            <a:r>
              <a:rPr lang="en-US" sz="1600" b="1" u="sng" dirty="0" smtClean="0">
                <a:solidFill>
                  <a:prstClr val="black"/>
                </a:solidFill>
              </a:rPr>
              <a:t>Formwork, fill</a:t>
            </a:r>
            <a:r>
              <a:rPr lang="en-US" sz="1600" b="1" dirty="0" smtClean="0">
                <a:solidFill>
                  <a:prstClr val="black"/>
                </a:solidFill>
              </a:rPr>
              <a:t>: Modular plastic shutter concrete formwork system , filled with concrete or fly ash</a:t>
            </a:r>
          </a:p>
          <a:p>
            <a:pPr marL="1350963" indent="-1350963" fontAlgn="base">
              <a:spcBef>
                <a:spcPct val="0"/>
              </a:spcBef>
              <a:spcAft>
                <a:spcPct val="0"/>
              </a:spcAft>
            </a:pPr>
            <a:r>
              <a:rPr lang="en-US" sz="1600" b="1" u="sng" dirty="0" smtClean="0">
                <a:solidFill>
                  <a:prstClr val="black"/>
                </a:solidFill>
              </a:rPr>
              <a:t>Process</a:t>
            </a:r>
            <a:r>
              <a:rPr lang="en-US" sz="1600" b="1" dirty="0" smtClean="0">
                <a:solidFill>
                  <a:prstClr val="black"/>
                </a:solidFill>
              </a:rPr>
              <a:t>: 	Lean assembly line, unskilled workers trained onsite to promote community participation and skills transfer</a:t>
            </a:r>
          </a:p>
          <a:p>
            <a:pPr marL="1350963" indent="-1350963" fontAlgn="base">
              <a:spcBef>
                <a:spcPct val="0"/>
              </a:spcBef>
              <a:spcAft>
                <a:spcPct val="0"/>
              </a:spcAft>
            </a:pPr>
            <a:r>
              <a:rPr lang="en-US" sz="1600" b="1" u="sng" dirty="0" smtClean="0">
                <a:solidFill>
                  <a:prstClr val="black"/>
                </a:solidFill>
              </a:rPr>
              <a:t>Timeline</a:t>
            </a:r>
            <a:r>
              <a:rPr lang="en-US" sz="1600" b="1" dirty="0" smtClean="0">
                <a:solidFill>
                  <a:prstClr val="black"/>
                </a:solidFill>
              </a:rPr>
              <a:t>: 	Rate of production of one house per day with one mould</a:t>
            </a:r>
          </a:p>
        </p:txBody>
      </p:sp>
      <p:sp>
        <p:nvSpPr>
          <p:cNvPr id="17" name="TextBox 16"/>
          <p:cNvSpPr txBox="1"/>
          <p:nvPr/>
        </p:nvSpPr>
        <p:spPr>
          <a:xfrm rot="10800000" flipV="1">
            <a:off x="2960427" y="1734979"/>
            <a:ext cx="5715000" cy="1077218"/>
          </a:xfrm>
          <a:prstGeom prst="rect">
            <a:avLst/>
          </a:prstGeom>
          <a:noFill/>
          <a:ln w="12700">
            <a:solidFill>
              <a:schemeClr val="accent1">
                <a:lumMod val="40000"/>
                <a:lumOff val="60000"/>
              </a:schemeClr>
            </a:solidFill>
          </a:ln>
        </p:spPr>
        <p:txBody>
          <a:bodyPr wrap="square" rtlCol="0">
            <a:spAutoFit/>
          </a:bodyPr>
          <a:lstStyle/>
          <a:p>
            <a:pPr fontAlgn="base">
              <a:spcBef>
                <a:spcPct val="0"/>
              </a:spcBef>
              <a:spcAft>
                <a:spcPct val="0"/>
              </a:spcAft>
            </a:pPr>
            <a:r>
              <a:rPr lang="en-US" sz="1600" b="1" dirty="0" err="1" smtClean="0">
                <a:solidFill>
                  <a:prstClr val="black"/>
                </a:solidFill>
              </a:rPr>
              <a:t>Moladi</a:t>
            </a:r>
            <a:r>
              <a:rPr lang="en-US" sz="1600" b="1" dirty="0" smtClean="0">
                <a:solidFill>
                  <a:prstClr val="black"/>
                </a:solidFill>
              </a:rPr>
              <a:t>: Established in 1986 in South Africa, developed construction technology to create durable, quality housing that is affordable and provides an alternative to traditional building methods</a:t>
            </a:r>
            <a:endParaRPr lang="en-US" sz="1600" b="1" i="1" dirty="0" smtClean="0">
              <a:solidFill>
                <a:prstClr val="black"/>
              </a:solidFill>
            </a:endParaRPr>
          </a:p>
        </p:txBody>
      </p:sp>
      <p:sp>
        <p:nvSpPr>
          <p:cNvPr id="19" name="Title 2"/>
          <p:cNvSpPr txBox="1">
            <a:spLocks/>
          </p:cNvSpPr>
          <p:nvPr/>
        </p:nvSpPr>
        <p:spPr bwMode="auto">
          <a:xfrm>
            <a:off x="510988" y="1143000"/>
            <a:ext cx="8229600" cy="73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sz="2000" b="1" dirty="0"/>
              <a:t>Supply of social housing – construction technologies in Africa</a:t>
            </a:r>
          </a:p>
        </p:txBody>
      </p:sp>
    </p:spTree>
    <p:extLst>
      <p:ext uri="{BB962C8B-B14F-4D97-AF65-F5344CB8AC3E}">
        <p14:creationId xmlns:p14="http://schemas.microsoft.com/office/powerpoint/2010/main" xmlns="" val="18878629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2133600"/>
            <a:ext cx="7772400" cy="1362075"/>
          </a:xfrm>
        </p:spPr>
        <p:txBody>
          <a:bodyPr/>
          <a:lstStyle/>
          <a:p>
            <a:pPr algn="ctr"/>
            <a:r>
              <a:rPr lang="en-US" dirty="0" smtClean="0"/>
              <a:t>Role of the </a:t>
            </a:r>
            <a:br>
              <a:rPr lang="en-US" dirty="0" smtClean="0"/>
            </a:br>
            <a:r>
              <a:rPr lang="en-US" dirty="0" smtClean="0"/>
              <a:t>Developer Industry </a:t>
            </a:r>
            <a:br>
              <a:rPr lang="en-US" dirty="0" smtClean="0"/>
            </a:br>
            <a:r>
              <a:rPr lang="en-US" dirty="0" smtClean="0"/>
              <a:t>and the </a:t>
            </a:r>
            <a:br>
              <a:rPr lang="en-US" dirty="0" smtClean="0"/>
            </a:br>
            <a:r>
              <a:rPr lang="en-US" dirty="0" smtClean="0"/>
              <a:t>Construction Industry</a:t>
            </a:r>
            <a:endParaRPr lang="en-GB" dirty="0"/>
          </a:p>
        </p:txBody>
      </p:sp>
      <p:sp>
        <p:nvSpPr>
          <p:cNvPr id="12" name="Footer Placeholder 11"/>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3" name="Slide Number Placeholder 12"/>
          <p:cNvSpPr>
            <a:spLocks noGrp="1"/>
          </p:cNvSpPr>
          <p:nvPr>
            <p:ph type="sldNum" sz="quarter" idx="12"/>
          </p:nvPr>
        </p:nvSpPr>
        <p:spPr/>
        <p:txBody>
          <a:bodyPr/>
          <a:lstStyle/>
          <a:p>
            <a:fld id="{0D03FCAF-3107-4F14-97F4-3C7779A2A693}" type="slidenum">
              <a:rPr lang="en-US" smtClean="0"/>
              <a:pPr/>
              <a:t>23</a:t>
            </a:fld>
            <a:endParaRPr lang="en-US" dirty="0"/>
          </a:p>
        </p:txBody>
      </p:sp>
    </p:spTree>
    <p:extLst>
      <p:ext uri="{BB962C8B-B14F-4D97-AF65-F5344CB8AC3E}">
        <p14:creationId xmlns:p14="http://schemas.microsoft.com/office/powerpoint/2010/main" xmlns="" val="2969209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Players of Construction sectors</a:t>
            </a:r>
            <a:endParaRPr lang="en-GB" dirty="0"/>
          </a:p>
        </p:txBody>
      </p:sp>
      <p:sp>
        <p:nvSpPr>
          <p:cNvPr id="3" name="Content Placeholder 2"/>
          <p:cNvSpPr>
            <a:spLocks noGrp="1"/>
          </p:cNvSpPr>
          <p:nvPr>
            <p:ph idx="1"/>
          </p:nvPr>
        </p:nvSpPr>
        <p:spPr/>
        <p:txBody>
          <a:bodyPr/>
          <a:lstStyle/>
          <a:p>
            <a:r>
              <a:rPr lang="en-US" dirty="0" smtClean="0"/>
              <a:t>Developers/contractors;</a:t>
            </a:r>
          </a:p>
          <a:p>
            <a:r>
              <a:rPr lang="en-US" dirty="0" smtClean="0"/>
              <a:t>Designers;</a:t>
            </a:r>
          </a:p>
          <a:p>
            <a:r>
              <a:rPr lang="en-US" dirty="0" smtClean="0"/>
              <a:t>Construction material Industry (CMI);</a:t>
            </a:r>
          </a:p>
          <a:p>
            <a:r>
              <a:rPr lang="en-US" dirty="0" smtClean="0"/>
              <a:t>Labor/employment;</a:t>
            </a:r>
          </a:p>
          <a:p>
            <a:r>
              <a:rPr lang="en-US" dirty="0" smtClean="0"/>
              <a:t>Financial Institutions/Banks;</a:t>
            </a:r>
          </a:p>
          <a:p>
            <a:r>
              <a:rPr lang="en-US" dirty="0" smtClean="0"/>
              <a:t>Capital Market (REITs, MBS, </a:t>
            </a:r>
            <a:r>
              <a:rPr lang="en-US" dirty="0" err="1" smtClean="0"/>
              <a:t>Sukuk</a:t>
            </a:r>
            <a:r>
              <a:rPr lang="en-US" dirty="0" smtClean="0"/>
              <a:t> etc.);</a:t>
            </a:r>
          </a:p>
          <a:p>
            <a:r>
              <a:rPr lang="en-US" dirty="0" smtClean="0"/>
              <a:t>Regulatory agencies/Fiscal Authorities;</a:t>
            </a:r>
          </a:p>
          <a:p>
            <a:r>
              <a:rPr lang="en-US" dirty="0" smtClean="0"/>
              <a:t>Trade Associations; and above all</a:t>
            </a:r>
          </a:p>
          <a:p>
            <a:r>
              <a:rPr lang="en-US" dirty="0" smtClean="0"/>
              <a:t>The Central, Federal and Provincial Governments</a:t>
            </a:r>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24</a:t>
            </a:fld>
            <a:endParaRPr lang="en-US" dirty="0"/>
          </a:p>
        </p:txBody>
      </p:sp>
    </p:spTree>
    <p:extLst>
      <p:ext uri="{BB962C8B-B14F-4D97-AF65-F5344CB8AC3E}">
        <p14:creationId xmlns:p14="http://schemas.microsoft.com/office/powerpoint/2010/main" xmlns="" val="23763771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Construction sectors covers the following</a:t>
            </a:r>
            <a:endParaRPr lang="en-GB" dirty="0"/>
          </a:p>
        </p:txBody>
      </p:sp>
      <p:sp>
        <p:nvSpPr>
          <p:cNvPr id="7" name="Content Placeholder 6"/>
          <p:cNvSpPr>
            <a:spLocks noGrp="1"/>
          </p:cNvSpPr>
          <p:nvPr>
            <p:ph idx="1"/>
          </p:nvPr>
        </p:nvSpPr>
        <p:spPr/>
        <p:txBody>
          <a:bodyPr/>
          <a:lstStyle/>
          <a:p>
            <a:pPr marL="0" indent="0">
              <a:buNone/>
            </a:pPr>
            <a:r>
              <a:rPr lang="en-US" b="1" dirty="0" smtClean="0"/>
              <a:t>Real Sector: </a:t>
            </a:r>
          </a:p>
          <a:p>
            <a:r>
              <a:rPr lang="en-US" dirty="0" smtClean="0"/>
              <a:t>Residential </a:t>
            </a:r>
            <a:r>
              <a:rPr lang="en-US" dirty="0"/>
              <a:t>and Commercial</a:t>
            </a:r>
          </a:p>
          <a:p>
            <a:r>
              <a:rPr lang="en-US" dirty="0" smtClean="0"/>
              <a:t>Industrial and Infrastructure</a:t>
            </a:r>
          </a:p>
          <a:p>
            <a:r>
              <a:rPr lang="en-US" dirty="0" smtClean="0"/>
              <a:t>In the developed world, the real estate sector contributes to the growth and development of 71 CMIs</a:t>
            </a:r>
          </a:p>
          <a:p>
            <a:pPr lvl="1"/>
            <a:r>
              <a:rPr lang="en-US" dirty="0" smtClean="0"/>
              <a:t>Contribution to GDP is 7-10%.</a:t>
            </a:r>
          </a:p>
          <a:p>
            <a:r>
              <a:rPr lang="en-US" dirty="0" smtClean="0"/>
              <a:t>In the developing world, its contribution  spreads over about 42 CMIs</a:t>
            </a:r>
          </a:p>
          <a:p>
            <a:pPr lvl="1"/>
            <a:r>
              <a:rPr lang="en-US" dirty="0" smtClean="0"/>
              <a:t>Contribution to GDP is 3-6%.</a:t>
            </a:r>
          </a:p>
          <a:p>
            <a:pPr marL="0" indent="0">
              <a:buNone/>
            </a:pPr>
            <a:r>
              <a:rPr lang="en-US" b="1" dirty="0" smtClean="0"/>
              <a:t>Low income housing: </a:t>
            </a:r>
          </a:p>
          <a:p>
            <a:r>
              <a:rPr lang="en-US" dirty="0" smtClean="0"/>
              <a:t>Is a challenge to the developer industry; and </a:t>
            </a:r>
          </a:p>
          <a:p>
            <a:r>
              <a:rPr lang="en-US" dirty="0" smtClean="0"/>
              <a:t>Needs to be addressed in a professional and commercially sustainable manner</a:t>
            </a:r>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25</a:t>
            </a:fld>
            <a:endParaRPr lang="en-US" dirty="0"/>
          </a:p>
        </p:txBody>
      </p:sp>
    </p:spTree>
    <p:extLst>
      <p:ext uri="{BB962C8B-B14F-4D97-AF65-F5344CB8AC3E}">
        <p14:creationId xmlns:p14="http://schemas.microsoft.com/office/powerpoint/2010/main" xmlns="" val="2649571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Construction Industry – INDIA, CHINA and USA</a:t>
            </a:r>
            <a:endParaRPr lang="en-GB" dirty="0"/>
          </a:p>
        </p:txBody>
      </p:sp>
      <p:sp>
        <p:nvSpPr>
          <p:cNvPr id="7" name="Content Placeholder 6"/>
          <p:cNvSpPr>
            <a:spLocks noGrp="1"/>
          </p:cNvSpPr>
          <p:nvPr>
            <p:ph idx="1"/>
          </p:nvPr>
        </p:nvSpPr>
        <p:spPr/>
        <p:txBody>
          <a:bodyPr/>
          <a:lstStyle/>
          <a:p>
            <a:r>
              <a:rPr lang="en-US" dirty="0" smtClean="0"/>
              <a:t>China and India - two most populous countries in the world</a:t>
            </a:r>
          </a:p>
          <a:p>
            <a:pPr lvl="1"/>
            <a:r>
              <a:rPr lang="en-US" dirty="0" smtClean="0"/>
              <a:t>Represent one out of every three persons on the planet</a:t>
            </a:r>
          </a:p>
          <a:p>
            <a:r>
              <a:rPr lang="en-US" dirty="0" smtClean="0"/>
              <a:t>China has invested heavily in modernizing its physical infrastructure</a:t>
            </a:r>
          </a:p>
          <a:p>
            <a:r>
              <a:rPr lang="en-US" dirty="0" smtClean="0"/>
              <a:t>India is way behind, but is in the race</a:t>
            </a:r>
          </a:p>
          <a:p>
            <a:r>
              <a:rPr lang="en-US" dirty="0" smtClean="0"/>
              <a:t>Construction sector value in 2007:</a:t>
            </a:r>
          </a:p>
          <a:p>
            <a:pPr lvl="1"/>
            <a:r>
              <a:rPr lang="en-US" dirty="0" smtClean="0"/>
              <a:t>China:		$ 161 </a:t>
            </a:r>
            <a:r>
              <a:rPr lang="en-US" dirty="0" err="1" smtClean="0"/>
              <a:t>bn</a:t>
            </a:r>
            <a:r>
              <a:rPr lang="en-US" dirty="0" smtClean="0"/>
              <a:t> (5.6% of GDP)</a:t>
            </a:r>
          </a:p>
          <a:p>
            <a:pPr lvl="1"/>
            <a:r>
              <a:rPr lang="en-US" dirty="0" smtClean="0"/>
              <a:t>India:		$  65 </a:t>
            </a:r>
            <a:r>
              <a:rPr lang="en-US" dirty="0" err="1" smtClean="0"/>
              <a:t>bn</a:t>
            </a:r>
            <a:r>
              <a:rPr lang="en-US" dirty="0" smtClean="0"/>
              <a:t> (6.9% of GDP)</a:t>
            </a:r>
          </a:p>
          <a:p>
            <a:pPr lvl="1"/>
            <a:r>
              <a:rPr lang="en-US" dirty="0" smtClean="0"/>
              <a:t>USA:		$ 815 </a:t>
            </a:r>
            <a:r>
              <a:rPr lang="en-US" dirty="0" err="1" smtClean="0"/>
              <a:t>bn</a:t>
            </a:r>
            <a:r>
              <a:rPr lang="en-US" dirty="0" smtClean="0"/>
              <a:t> (9.0% of GDP)</a:t>
            </a:r>
          </a:p>
          <a:p>
            <a:endParaRPr lang="en-US" dirty="0" smtClean="0"/>
          </a:p>
          <a:p>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26</a:t>
            </a:fld>
            <a:endParaRPr lang="en-US" dirty="0"/>
          </a:p>
        </p:txBody>
      </p:sp>
    </p:spTree>
    <p:extLst>
      <p:ext uri="{BB962C8B-B14F-4D97-AF65-F5344CB8AC3E}">
        <p14:creationId xmlns:p14="http://schemas.microsoft.com/office/powerpoint/2010/main" xmlns="" val="9213886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Construction Industry - UK</a:t>
            </a:r>
            <a:endParaRPr lang="en-GB" dirty="0"/>
          </a:p>
        </p:txBody>
      </p:sp>
      <p:sp>
        <p:nvSpPr>
          <p:cNvPr id="7" name="Content Placeholder 6"/>
          <p:cNvSpPr>
            <a:spLocks noGrp="1"/>
          </p:cNvSpPr>
          <p:nvPr>
            <p:ph idx="1"/>
          </p:nvPr>
        </p:nvSpPr>
        <p:spPr/>
        <p:txBody>
          <a:bodyPr/>
          <a:lstStyle/>
          <a:p>
            <a:r>
              <a:rPr lang="en-US" dirty="0" smtClean="0"/>
              <a:t>Construction sector is: </a:t>
            </a:r>
          </a:p>
          <a:p>
            <a:pPr lvl="1"/>
            <a:r>
              <a:rPr lang="en-US" dirty="0" smtClean="0"/>
              <a:t>10% of country’s GDP </a:t>
            </a:r>
          </a:p>
          <a:p>
            <a:pPr lvl="1"/>
            <a:r>
              <a:rPr lang="en-US" dirty="0" smtClean="0"/>
              <a:t>Employs 1.5 million people</a:t>
            </a:r>
          </a:p>
          <a:p>
            <a:r>
              <a:rPr lang="en-US" dirty="0" smtClean="0"/>
              <a:t>Average new homes 150,000 per year at average price £100,000 (£1.5 billion market).</a:t>
            </a:r>
          </a:p>
          <a:p>
            <a:r>
              <a:rPr lang="en-US" dirty="0" smtClean="0"/>
              <a:t>Share in construction sector-</a:t>
            </a:r>
          </a:p>
          <a:p>
            <a:pPr lvl="1"/>
            <a:r>
              <a:rPr lang="en-US" dirty="0" smtClean="0"/>
              <a:t>Housing		38%</a:t>
            </a:r>
          </a:p>
          <a:p>
            <a:pPr lvl="1"/>
            <a:r>
              <a:rPr lang="en-US" dirty="0" smtClean="0"/>
              <a:t>Infrastructure	  9%</a:t>
            </a:r>
          </a:p>
          <a:p>
            <a:pPr lvl="1"/>
            <a:r>
              <a:rPr lang="en-US" dirty="0" smtClean="0"/>
              <a:t>Industrial	  	5%</a:t>
            </a:r>
          </a:p>
          <a:p>
            <a:pPr lvl="1"/>
            <a:r>
              <a:rPr lang="en-US" dirty="0" smtClean="0"/>
              <a:t>Commercial	18%</a:t>
            </a:r>
          </a:p>
          <a:p>
            <a:pPr lvl="1"/>
            <a:r>
              <a:rPr lang="en-US" dirty="0" smtClean="0"/>
              <a:t>CMI etc.		30%</a:t>
            </a:r>
          </a:p>
          <a:p>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27</a:t>
            </a:fld>
            <a:endParaRPr lang="en-US" dirty="0"/>
          </a:p>
        </p:txBody>
      </p:sp>
    </p:spTree>
    <p:extLst>
      <p:ext uri="{BB962C8B-B14F-4D97-AF65-F5344CB8AC3E}">
        <p14:creationId xmlns:p14="http://schemas.microsoft.com/office/powerpoint/2010/main" xmlns="" val="2105891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A need to share common wisdom and experience</a:t>
            </a:r>
            <a:endParaRPr lang="en-GB" dirty="0"/>
          </a:p>
        </p:txBody>
      </p:sp>
      <p:sp>
        <p:nvSpPr>
          <p:cNvPr id="7" name="Content Placeholder 6"/>
          <p:cNvSpPr>
            <a:spLocks noGrp="1"/>
          </p:cNvSpPr>
          <p:nvPr>
            <p:ph idx="1"/>
          </p:nvPr>
        </p:nvSpPr>
        <p:spPr>
          <a:xfrm>
            <a:off x="457200" y="1447800"/>
            <a:ext cx="8229600" cy="4525963"/>
          </a:xfrm>
        </p:spPr>
        <p:txBody>
          <a:bodyPr/>
          <a:lstStyle/>
          <a:p>
            <a:r>
              <a:rPr lang="en-US" sz="2150" dirty="0" smtClean="0"/>
              <a:t>Issues are common; answers are different and not shared</a:t>
            </a:r>
          </a:p>
          <a:p>
            <a:r>
              <a:rPr lang="en-US" sz="2150" dirty="0" smtClean="0"/>
              <a:t>Experiences are varied but rarely documented</a:t>
            </a:r>
          </a:p>
          <a:p>
            <a:r>
              <a:rPr lang="en-US" sz="2150" dirty="0" smtClean="0"/>
              <a:t>Essential to promote Networking and Joint Ventures</a:t>
            </a:r>
          </a:p>
          <a:p>
            <a:r>
              <a:rPr lang="en-US" sz="2150" dirty="0" smtClean="0"/>
              <a:t>An </a:t>
            </a:r>
            <a:r>
              <a:rPr lang="en-US" sz="2150" b="1" dirty="0" smtClean="0">
                <a:solidFill>
                  <a:srgbClr val="002060"/>
                </a:solidFill>
              </a:rPr>
              <a:t>immediate</a:t>
            </a:r>
            <a:r>
              <a:rPr lang="en-US" sz="2150" dirty="0" smtClean="0"/>
              <a:t> need to share:</a:t>
            </a:r>
          </a:p>
          <a:p>
            <a:pPr lvl="1"/>
            <a:r>
              <a:rPr lang="en-US" sz="2150" dirty="0" smtClean="0"/>
              <a:t>Low Cost Construction Technologies;</a:t>
            </a:r>
          </a:p>
          <a:p>
            <a:pPr lvl="1"/>
            <a:r>
              <a:rPr lang="en-US" sz="2150" dirty="0" smtClean="0"/>
              <a:t>Low Cost Construction Material;</a:t>
            </a:r>
          </a:p>
          <a:p>
            <a:pPr lvl="1"/>
            <a:r>
              <a:rPr lang="en-US" sz="2150" dirty="0" smtClean="0"/>
              <a:t>Builders with technical and financial muscle;</a:t>
            </a:r>
          </a:p>
          <a:p>
            <a:pPr lvl="1"/>
            <a:r>
              <a:rPr lang="en-US" sz="2150" dirty="0" smtClean="0"/>
              <a:t>Long-Term Funding, issues and answers;</a:t>
            </a:r>
          </a:p>
          <a:p>
            <a:pPr lvl="1"/>
            <a:r>
              <a:rPr lang="en-US" sz="2150" dirty="0" smtClean="0"/>
              <a:t>Product innovation and experiences;</a:t>
            </a:r>
          </a:p>
          <a:p>
            <a:pPr lvl="1"/>
            <a:r>
              <a:rPr lang="en-US" sz="2150" dirty="0" smtClean="0"/>
              <a:t>Policy Initiatives and Programs of different countries;</a:t>
            </a:r>
          </a:p>
          <a:p>
            <a:pPr lvl="1"/>
            <a:r>
              <a:rPr lang="en-US" sz="2150" dirty="0" smtClean="0"/>
              <a:t>Provision of Affordable Serviced Land and Land Banking;</a:t>
            </a:r>
          </a:p>
          <a:p>
            <a:pPr lvl="1"/>
            <a:r>
              <a:rPr lang="en-US" sz="2150" dirty="0" smtClean="0"/>
              <a:t>Housing Micro-Finance Institutions; and</a:t>
            </a:r>
          </a:p>
          <a:p>
            <a:pPr lvl="1"/>
            <a:r>
              <a:rPr lang="en-US" sz="2150" dirty="0" smtClean="0"/>
              <a:t>Use and Abuse of Subsidies (Smart Subsidies vs. Charities)</a:t>
            </a:r>
            <a:endParaRPr lang="en-GB" sz="2150"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28</a:t>
            </a:fld>
            <a:endParaRPr lang="en-US" dirty="0"/>
          </a:p>
        </p:txBody>
      </p:sp>
    </p:spTree>
    <p:extLst>
      <p:ext uri="{BB962C8B-B14F-4D97-AF65-F5344CB8AC3E}">
        <p14:creationId xmlns:p14="http://schemas.microsoft.com/office/powerpoint/2010/main" xmlns="" val="42778586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Platforms for sharing wisdom</a:t>
            </a:r>
            <a:endParaRPr lang="en-GB" dirty="0"/>
          </a:p>
        </p:txBody>
      </p:sp>
      <p:sp>
        <p:nvSpPr>
          <p:cNvPr id="3" name="Content Placeholder 2"/>
          <p:cNvSpPr>
            <a:spLocks noGrp="1"/>
          </p:cNvSpPr>
          <p:nvPr>
            <p:ph idx="1"/>
          </p:nvPr>
        </p:nvSpPr>
        <p:spPr>
          <a:xfrm>
            <a:off x="457200" y="1600200"/>
            <a:ext cx="8915400" cy="4525963"/>
          </a:xfrm>
        </p:spPr>
        <p:txBody>
          <a:bodyPr/>
          <a:lstStyle/>
          <a:p>
            <a:r>
              <a:rPr lang="en-US" dirty="0" smtClean="0"/>
              <a:t>International Union for Housing Finance</a:t>
            </a:r>
          </a:p>
          <a:p>
            <a:r>
              <a:rPr lang="en-US" dirty="0" smtClean="0"/>
              <a:t>Asia-Pacific Union for Housing Finance (www.apuhf.info)</a:t>
            </a:r>
          </a:p>
          <a:p>
            <a:r>
              <a:rPr lang="en-US" dirty="0" smtClean="0"/>
              <a:t>African Union for Housing Finance (www.auhf.co.za)</a:t>
            </a:r>
          </a:p>
          <a:p>
            <a:r>
              <a:rPr lang="en-US" dirty="0" smtClean="0"/>
              <a:t>Centre for Affordable Housing Africa (Kecia@housingfinanceafrica.org)</a:t>
            </a:r>
          </a:p>
          <a:p>
            <a:r>
              <a:rPr lang="en-US" dirty="0" smtClean="0"/>
              <a:t>Housing Finance Information Network (www.HOFINET.org)</a:t>
            </a:r>
          </a:p>
          <a:p>
            <a:r>
              <a:rPr lang="en-US" dirty="0" smtClean="0"/>
              <a:t>Housing Finance International   (www.housingfinance.org) </a:t>
            </a:r>
          </a:p>
          <a:p>
            <a:r>
              <a:rPr lang="en-US" dirty="0" smtClean="0"/>
              <a:t>Center for Affordable Settlements and Housing (In Progress)</a:t>
            </a:r>
          </a:p>
          <a:p>
            <a:r>
              <a:rPr lang="en-US" dirty="0" smtClean="0"/>
              <a:t>Affordable Housing Institute (www.affordablehousinginstitute.org)</a:t>
            </a:r>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29</a:t>
            </a:fld>
            <a:endParaRPr lang="en-US" dirty="0"/>
          </a:p>
        </p:txBody>
      </p:sp>
    </p:spTree>
    <p:extLst>
      <p:ext uri="{BB962C8B-B14F-4D97-AF65-F5344CB8AC3E}">
        <p14:creationId xmlns:p14="http://schemas.microsoft.com/office/powerpoint/2010/main" xmlns="" val="1583294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Issues we Know, Answers we Need</a:t>
            </a:r>
            <a:endParaRPr lang="en-GB" dirty="0"/>
          </a:p>
        </p:txBody>
      </p:sp>
      <p:sp>
        <p:nvSpPr>
          <p:cNvPr id="8" name="Content Placeholder 7"/>
          <p:cNvSpPr>
            <a:spLocks noGrp="1"/>
          </p:cNvSpPr>
          <p:nvPr>
            <p:ph idx="1"/>
          </p:nvPr>
        </p:nvSpPr>
        <p:spPr/>
        <p:txBody>
          <a:bodyPr anchor="ctr"/>
          <a:lstStyle/>
          <a:p>
            <a:pPr marL="0" indent="0" algn="ctr">
              <a:buNone/>
            </a:pPr>
            <a:r>
              <a:rPr lang="en-US" sz="3400" b="1" i="1" dirty="0" smtClean="0"/>
              <a:t>Pro-Poor Affordable Housing </a:t>
            </a:r>
            <a:r>
              <a:rPr lang="en-US" sz="3400" b="1" dirty="0" smtClean="0"/>
              <a:t>is a </a:t>
            </a:r>
            <a:r>
              <a:rPr lang="en-US" sz="3400" b="1" i="1" dirty="0" smtClean="0">
                <a:solidFill>
                  <a:srgbClr val="002060"/>
                </a:solidFill>
              </a:rPr>
              <a:t>Global</a:t>
            </a:r>
            <a:r>
              <a:rPr lang="en-US" sz="3400" b="1" i="1" dirty="0" smtClean="0"/>
              <a:t> </a:t>
            </a:r>
            <a:r>
              <a:rPr lang="en-US" sz="3400" b="1" i="1" dirty="0" smtClean="0">
                <a:solidFill>
                  <a:srgbClr val="002060"/>
                </a:solidFill>
              </a:rPr>
              <a:t>Issue</a:t>
            </a:r>
            <a:r>
              <a:rPr lang="en-US" sz="3400" b="1" i="1" dirty="0" smtClean="0"/>
              <a:t> … </a:t>
            </a:r>
          </a:p>
          <a:p>
            <a:pPr marL="0" indent="0" algn="ctr">
              <a:buNone/>
            </a:pPr>
            <a:r>
              <a:rPr lang="en-US" sz="3400" b="1" dirty="0" smtClean="0"/>
              <a:t>with </a:t>
            </a:r>
            <a:r>
              <a:rPr lang="en-US" sz="3400" b="1" i="1" dirty="0" smtClean="0">
                <a:solidFill>
                  <a:srgbClr val="002060"/>
                </a:solidFill>
              </a:rPr>
              <a:t>Country</a:t>
            </a:r>
            <a:r>
              <a:rPr lang="en-US" sz="3400" b="1" i="1" dirty="0" smtClean="0"/>
              <a:t> </a:t>
            </a:r>
            <a:r>
              <a:rPr lang="en-US" sz="3400" b="1" i="1" dirty="0" smtClean="0">
                <a:solidFill>
                  <a:srgbClr val="002060"/>
                </a:solidFill>
              </a:rPr>
              <a:t>specific</a:t>
            </a:r>
            <a:r>
              <a:rPr lang="en-US" sz="3400" b="1" i="1" dirty="0" smtClean="0"/>
              <a:t> Challenges</a:t>
            </a:r>
            <a:r>
              <a:rPr lang="en-US" sz="3400" b="1" dirty="0" smtClean="0"/>
              <a:t> … </a:t>
            </a:r>
          </a:p>
          <a:p>
            <a:pPr marL="0" indent="0" algn="ctr">
              <a:buNone/>
            </a:pPr>
            <a:r>
              <a:rPr lang="en-US" sz="3400" b="1" dirty="0" smtClean="0"/>
              <a:t>that needs </a:t>
            </a:r>
            <a:r>
              <a:rPr lang="en-US" sz="3400" b="1" i="1" dirty="0" smtClean="0">
                <a:solidFill>
                  <a:srgbClr val="002060"/>
                </a:solidFill>
              </a:rPr>
              <a:t>Shared</a:t>
            </a:r>
            <a:r>
              <a:rPr lang="en-US" sz="3400" b="1" i="1" dirty="0" smtClean="0"/>
              <a:t> </a:t>
            </a:r>
            <a:r>
              <a:rPr lang="en-US" sz="3400" b="1" i="1" dirty="0" smtClean="0">
                <a:solidFill>
                  <a:srgbClr val="002060"/>
                </a:solidFill>
              </a:rPr>
              <a:t>Wisdom </a:t>
            </a:r>
          </a:p>
          <a:p>
            <a:pPr marL="0" indent="0" algn="ctr">
              <a:buNone/>
            </a:pPr>
            <a:r>
              <a:rPr lang="en-US" sz="3400" b="1" dirty="0" smtClean="0"/>
              <a:t>and </a:t>
            </a:r>
            <a:r>
              <a:rPr lang="en-US" sz="3400" b="1" i="1" dirty="0" smtClean="0">
                <a:solidFill>
                  <a:srgbClr val="002060"/>
                </a:solidFill>
              </a:rPr>
              <a:t>Indigenized</a:t>
            </a:r>
            <a:r>
              <a:rPr lang="en-US" sz="3400" b="1" i="1" dirty="0" smtClean="0"/>
              <a:t> </a:t>
            </a:r>
            <a:r>
              <a:rPr lang="en-US" sz="3400" b="1" i="1" dirty="0" smtClean="0">
                <a:solidFill>
                  <a:srgbClr val="002060"/>
                </a:solidFill>
              </a:rPr>
              <a:t>Answers</a:t>
            </a:r>
            <a:r>
              <a:rPr lang="en-US" sz="3400" b="1" dirty="0" smtClean="0"/>
              <a:t>!</a:t>
            </a:r>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3</a:t>
            </a:fld>
            <a:endParaRPr lang="en-US" dirty="0"/>
          </a:p>
        </p:txBody>
      </p:sp>
    </p:spTree>
    <p:extLst>
      <p:ext uri="{BB962C8B-B14F-4D97-AF65-F5344CB8AC3E}">
        <p14:creationId xmlns:p14="http://schemas.microsoft.com/office/powerpoint/2010/main" xmlns="" val="4066958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6"/>
          <p:cNvSpPr txBox="1">
            <a:spLocks noChangeArrowheads="1"/>
          </p:cNvSpPr>
          <p:nvPr/>
        </p:nvSpPr>
        <p:spPr bwMode="auto">
          <a:xfrm>
            <a:off x="2898058" y="2135800"/>
            <a:ext cx="5804443" cy="2912805"/>
          </a:xfrm>
          <a:prstGeom prst="rect">
            <a:avLst/>
          </a:prstGeom>
          <a:noFill/>
          <a:ln w="28575" algn="ctr">
            <a:noFill/>
            <a:miter lim="800000"/>
            <a:headEnd/>
            <a:tailEnd/>
          </a:ln>
          <a:effectLst/>
        </p:spPr>
        <p:txBody>
          <a:bodyPr wrap="square" lIns="0" tIns="0" rIns="36000" bIns="36000" anchor="ctr">
            <a:noAutofit/>
          </a:bodyPr>
          <a:lstStyle/>
          <a:p>
            <a:pPr marL="236538" algn="l">
              <a:spcAft>
                <a:spcPts val="1200"/>
              </a:spcAft>
            </a:pPr>
            <a:r>
              <a:rPr lang="en-US" sz="2400" b="1" dirty="0" smtClean="0">
                <a:latin typeface="Verdana" pitchFamily="34" charset="0"/>
                <a:ea typeface="Verdana" pitchFamily="34" charset="0"/>
                <a:cs typeface="Verdana" pitchFamily="34" charset="0"/>
              </a:rPr>
              <a:t>Mr. Zaigham Mahmood Rizvi</a:t>
            </a:r>
          </a:p>
          <a:p>
            <a:pPr marL="236538">
              <a:spcAft>
                <a:spcPts val="1200"/>
              </a:spcAft>
            </a:pPr>
            <a:r>
              <a:rPr lang="en-US" sz="2000" b="1" dirty="0" smtClean="0">
                <a:solidFill>
                  <a:srgbClr val="0070C0"/>
                </a:solidFill>
                <a:latin typeface="Verdana" pitchFamily="34" charset="0"/>
                <a:ea typeface="Verdana" pitchFamily="34" charset="0"/>
                <a:cs typeface="Verdana" pitchFamily="34" charset="0"/>
              </a:rPr>
              <a:t>zaigham2r@yahoo.com</a:t>
            </a:r>
          </a:p>
          <a:p>
            <a:pPr marL="579438" indent="-342900">
              <a:spcAft>
                <a:spcPts val="1200"/>
              </a:spcAft>
              <a:buFont typeface="Arial" pitchFamily="34" charset="0"/>
              <a:buChar char="•"/>
            </a:pPr>
            <a:r>
              <a:rPr lang="en-US" sz="2000" b="1" dirty="0" smtClean="0">
                <a:latin typeface="Verdana" pitchFamily="34" charset="0"/>
                <a:ea typeface="Verdana" pitchFamily="34" charset="0"/>
                <a:cs typeface="Verdana" pitchFamily="34" charset="0"/>
              </a:rPr>
              <a:t>Expert Consultant Housing:  The World Bank</a:t>
            </a:r>
          </a:p>
          <a:p>
            <a:pPr marL="579438" indent="-342900">
              <a:spcAft>
                <a:spcPts val="1200"/>
              </a:spcAft>
              <a:buFont typeface="Arial" pitchFamily="34" charset="0"/>
              <a:buChar char="•"/>
            </a:pPr>
            <a:r>
              <a:rPr lang="en-US" sz="2000" b="1" dirty="0" smtClean="0">
                <a:latin typeface="Verdana" pitchFamily="34" charset="0"/>
                <a:ea typeface="Verdana" pitchFamily="34" charset="0"/>
                <a:cs typeface="Verdana" pitchFamily="34" charset="0"/>
              </a:rPr>
              <a:t>Adviser Housing: State Bank of Pakistan</a:t>
            </a:r>
          </a:p>
          <a:p>
            <a:pPr marL="579438" indent="-342900">
              <a:spcAft>
                <a:spcPts val="1200"/>
              </a:spcAft>
              <a:buFont typeface="Arial" pitchFamily="34" charset="0"/>
              <a:buChar char="•"/>
            </a:pPr>
            <a:r>
              <a:rPr lang="en-US" sz="2000" b="1" dirty="0" smtClean="0">
                <a:latin typeface="Verdana" pitchFamily="34" charset="0"/>
                <a:ea typeface="Verdana" pitchFamily="34" charset="0"/>
                <a:cs typeface="Verdana" pitchFamily="34" charset="0"/>
              </a:rPr>
              <a:t>Secretary General: Asia-Pacific Union for Housing Finance-APUHF      www.apuhf.info</a:t>
            </a:r>
          </a:p>
          <a:p>
            <a:pPr marL="236538" algn="l">
              <a:lnSpc>
                <a:spcPts val="1400"/>
              </a:lnSpc>
              <a:spcAft>
                <a:spcPts val="1200"/>
              </a:spcAft>
            </a:pPr>
            <a:endParaRPr lang="en-GB" sz="2400" b="1" dirty="0">
              <a:solidFill>
                <a:srgbClr val="0070C0"/>
              </a:solidFill>
              <a:latin typeface="Verdana" pitchFamily="34" charset="0"/>
              <a:ea typeface="Verdana" pitchFamily="34" charset="0"/>
              <a:cs typeface="Verdana" pitchFamily="34" charset="0"/>
            </a:endParaRPr>
          </a:p>
        </p:txBody>
      </p:sp>
      <p:sp>
        <p:nvSpPr>
          <p:cNvPr id="9" name="Text Box 6"/>
          <p:cNvSpPr txBox="1">
            <a:spLocks noChangeArrowheads="1"/>
          </p:cNvSpPr>
          <p:nvPr/>
        </p:nvSpPr>
        <p:spPr bwMode="auto">
          <a:xfrm>
            <a:off x="152400" y="5410200"/>
            <a:ext cx="8763000" cy="754497"/>
          </a:xfrm>
          <a:prstGeom prst="rect">
            <a:avLst/>
          </a:prstGeom>
          <a:noFill/>
          <a:ln w="9525" algn="ctr">
            <a:noFill/>
            <a:miter lim="800000"/>
            <a:headEnd/>
            <a:tailEnd/>
          </a:ln>
          <a:effectLst/>
        </p:spPr>
        <p:txBody>
          <a:bodyPr wrap="square" lIns="0" tIns="0" rIns="36000" bIns="36000">
            <a:spAutoFit/>
          </a:bodyPr>
          <a:lstStyle/>
          <a:p>
            <a:pPr algn="just">
              <a:lnSpc>
                <a:spcPts val="1400"/>
              </a:lnSpc>
              <a:spcAft>
                <a:spcPct val="0"/>
              </a:spcAft>
            </a:pPr>
            <a:r>
              <a:rPr lang="en-GB" sz="1400" b="1" dirty="0" smtClean="0">
                <a:latin typeface="Verdana" pitchFamily="34" charset="0"/>
                <a:ea typeface="Verdana" pitchFamily="34" charset="0"/>
                <a:cs typeface="Verdana" pitchFamily="34" charset="0"/>
              </a:rPr>
              <a:t>Notice:</a:t>
            </a:r>
          </a:p>
          <a:p>
            <a:pPr algn="just">
              <a:lnSpc>
                <a:spcPts val="1400"/>
              </a:lnSpc>
              <a:spcAft>
                <a:spcPct val="0"/>
              </a:spcAft>
            </a:pPr>
            <a:r>
              <a:rPr lang="en-US" sz="1400" dirty="0">
                <a:latin typeface="Verdana" pitchFamily="34" charset="0"/>
                <a:ea typeface="Verdana" pitchFamily="34" charset="0"/>
                <a:cs typeface="Verdana" pitchFamily="34" charset="0"/>
              </a:rPr>
              <a:t>This </a:t>
            </a:r>
            <a:r>
              <a:rPr lang="en-US" sz="1400" dirty="0" smtClean="0">
                <a:latin typeface="Verdana" pitchFamily="34" charset="0"/>
                <a:ea typeface="Verdana" pitchFamily="34" charset="0"/>
                <a:cs typeface="Verdana" pitchFamily="34" charset="0"/>
              </a:rPr>
              <a:t>document has </a:t>
            </a:r>
            <a:r>
              <a:rPr lang="en-US" sz="1400" dirty="0">
                <a:latin typeface="Verdana" pitchFamily="34" charset="0"/>
                <a:ea typeface="Verdana" pitchFamily="34" charset="0"/>
                <a:cs typeface="Verdana" pitchFamily="34" charset="0"/>
              </a:rPr>
              <a:t>been prepared by </a:t>
            </a:r>
            <a:r>
              <a:rPr lang="en-US" sz="1400" dirty="0" smtClean="0">
                <a:latin typeface="Verdana" pitchFamily="34" charset="0"/>
                <a:ea typeface="Verdana" pitchFamily="34" charset="0"/>
                <a:cs typeface="Verdana" pitchFamily="34" charset="0"/>
              </a:rPr>
              <a:t>Mr. Zaigham Mahmood Rizvi for </a:t>
            </a:r>
            <a:r>
              <a:rPr lang="en-US" sz="1400" dirty="0">
                <a:latin typeface="Verdana" pitchFamily="34" charset="0"/>
                <a:ea typeface="Verdana" pitchFamily="34" charset="0"/>
                <a:cs typeface="Verdana" pitchFamily="34" charset="0"/>
              </a:rPr>
              <a:t>the sole purpose of providing a </a:t>
            </a:r>
            <a:r>
              <a:rPr lang="en-US" sz="1400" dirty="0" smtClean="0">
                <a:latin typeface="Verdana" pitchFamily="34" charset="0"/>
                <a:ea typeface="Verdana" pitchFamily="34" charset="0"/>
                <a:cs typeface="Verdana" pitchFamily="34" charset="0"/>
              </a:rPr>
              <a:t>presentation document to the Housing Workshop of ABAD to be held on January 15,, 2013. </a:t>
            </a:r>
            <a:endParaRPr lang="en-GB" sz="1400" dirty="0">
              <a:latin typeface="Verdana" pitchFamily="34" charset="0"/>
              <a:ea typeface="Verdana" pitchFamily="34" charset="0"/>
              <a:cs typeface="Verdana" pitchFamily="34" charset="0"/>
            </a:endParaRPr>
          </a:p>
        </p:txBody>
      </p:sp>
      <p:sp>
        <p:nvSpPr>
          <p:cNvPr id="10" name="Title 7"/>
          <p:cNvSpPr txBox="1">
            <a:spLocks/>
          </p:cNvSpPr>
          <p:nvPr/>
        </p:nvSpPr>
        <p:spPr>
          <a:xfrm>
            <a:off x="2057400" y="457200"/>
            <a:ext cx="5757767" cy="985053"/>
          </a:xfrm>
          <a:prstGeom prst="rect">
            <a:avLst/>
          </a:prstGeom>
        </p:spPr>
        <p:txBody>
          <a:bodyPr/>
          <a:lstStyle>
            <a:lvl1pPr algn="r" rtl="0" fontAlgn="base">
              <a:spcBef>
                <a:spcPct val="0"/>
              </a:spcBef>
              <a:spcAft>
                <a:spcPct val="0"/>
              </a:spcAft>
              <a:defRPr sz="1000" b="1">
                <a:solidFill>
                  <a:schemeClr val="bg1"/>
                </a:solidFill>
                <a:latin typeface="+mj-lt"/>
                <a:ea typeface="+mj-ea"/>
                <a:cs typeface="+mj-cs"/>
              </a:defRPr>
            </a:lvl1pPr>
            <a:lvl2pPr algn="r" rtl="0" fontAlgn="base">
              <a:spcBef>
                <a:spcPct val="0"/>
              </a:spcBef>
              <a:spcAft>
                <a:spcPct val="0"/>
              </a:spcAft>
              <a:defRPr sz="1000" b="1">
                <a:solidFill>
                  <a:srgbClr val="000066"/>
                </a:solidFill>
                <a:latin typeface="Arial" charset="0"/>
                <a:cs typeface="Arial" charset="0"/>
              </a:defRPr>
            </a:lvl2pPr>
            <a:lvl3pPr algn="r" rtl="0" fontAlgn="base">
              <a:spcBef>
                <a:spcPct val="0"/>
              </a:spcBef>
              <a:spcAft>
                <a:spcPct val="0"/>
              </a:spcAft>
              <a:defRPr sz="1000" b="1">
                <a:solidFill>
                  <a:srgbClr val="000066"/>
                </a:solidFill>
                <a:latin typeface="Arial" charset="0"/>
                <a:cs typeface="Arial" charset="0"/>
              </a:defRPr>
            </a:lvl3pPr>
            <a:lvl4pPr algn="r" rtl="0" fontAlgn="base">
              <a:spcBef>
                <a:spcPct val="0"/>
              </a:spcBef>
              <a:spcAft>
                <a:spcPct val="0"/>
              </a:spcAft>
              <a:defRPr sz="1000" b="1">
                <a:solidFill>
                  <a:srgbClr val="000066"/>
                </a:solidFill>
                <a:latin typeface="Arial" charset="0"/>
                <a:cs typeface="Arial" charset="0"/>
              </a:defRPr>
            </a:lvl4pPr>
            <a:lvl5pPr algn="r" rtl="0" fontAlgn="base">
              <a:spcBef>
                <a:spcPct val="0"/>
              </a:spcBef>
              <a:spcAft>
                <a:spcPct val="0"/>
              </a:spcAft>
              <a:defRPr sz="1000" b="1">
                <a:solidFill>
                  <a:srgbClr val="000066"/>
                </a:solidFill>
                <a:latin typeface="Arial" charset="0"/>
                <a:cs typeface="Arial" charset="0"/>
              </a:defRPr>
            </a:lvl5pPr>
            <a:lvl6pPr marL="457200" algn="r" rtl="0" fontAlgn="base">
              <a:spcBef>
                <a:spcPct val="0"/>
              </a:spcBef>
              <a:spcAft>
                <a:spcPct val="0"/>
              </a:spcAft>
              <a:defRPr sz="1000" b="1">
                <a:solidFill>
                  <a:srgbClr val="000066"/>
                </a:solidFill>
                <a:latin typeface="Arial" charset="0"/>
                <a:cs typeface="Arial" charset="0"/>
              </a:defRPr>
            </a:lvl6pPr>
            <a:lvl7pPr marL="914400" algn="r" rtl="0" fontAlgn="base">
              <a:spcBef>
                <a:spcPct val="0"/>
              </a:spcBef>
              <a:spcAft>
                <a:spcPct val="0"/>
              </a:spcAft>
              <a:defRPr sz="1000" b="1">
                <a:solidFill>
                  <a:srgbClr val="000066"/>
                </a:solidFill>
                <a:latin typeface="Arial" charset="0"/>
                <a:cs typeface="Arial" charset="0"/>
              </a:defRPr>
            </a:lvl7pPr>
            <a:lvl8pPr marL="1371600" algn="r" rtl="0" fontAlgn="base">
              <a:spcBef>
                <a:spcPct val="0"/>
              </a:spcBef>
              <a:spcAft>
                <a:spcPct val="0"/>
              </a:spcAft>
              <a:defRPr sz="1000" b="1">
                <a:solidFill>
                  <a:srgbClr val="000066"/>
                </a:solidFill>
                <a:latin typeface="Arial" charset="0"/>
                <a:cs typeface="Arial" charset="0"/>
              </a:defRPr>
            </a:lvl8pPr>
            <a:lvl9pPr marL="1828800" algn="r" rtl="0" fontAlgn="base">
              <a:spcBef>
                <a:spcPct val="0"/>
              </a:spcBef>
              <a:spcAft>
                <a:spcPct val="0"/>
              </a:spcAft>
              <a:defRPr sz="1000" b="1">
                <a:solidFill>
                  <a:srgbClr val="000066"/>
                </a:solidFill>
                <a:latin typeface="Arial" charset="0"/>
                <a:cs typeface="Arial" charset="0"/>
              </a:defRPr>
            </a:lvl9pPr>
          </a:lstStyle>
          <a:p>
            <a:pPr algn="ctr"/>
            <a:r>
              <a:rPr lang="en-GB" sz="6000" dirty="0" smtClean="0">
                <a:solidFill>
                  <a:srgbClr val="0070C0"/>
                </a:solidFill>
                <a:latin typeface="Arial (Headings)"/>
              </a:rPr>
              <a:t>Thank you</a:t>
            </a:r>
            <a:endParaRPr lang="en-GB" sz="6000" dirty="0">
              <a:solidFill>
                <a:srgbClr val="0070C0"/>
              </a:solidFill>
              <a:latin typeface="Arial (Headings)"/>
            </a:endParaRPr>
          </a:p>
        </p:txBody>
      </p:sp>
      <p:sp>
        <p:nvSpPr>
          <p:cNvPr id="11" name="Rectangle 10"/>
          <p:cNvSpPr/>
          <p:nvPr/>
        </p:nvSpPr>
        <p:spPr>
          <a:xfrm>
            <a:off x="152400" y="1526200"/>
            <a:ext cx="8763000" cy="3817747"/>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70C0"/>
              </a:solidFill>
            </a:endParaRPr>
          </a:p>
        </p:txBody>
      </p:sp>
      <p:sp>
        <p:nvSpPr>
          <p:cNvPr id="12" name="Slide Number Placeholder 10"/>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900" kern="1200">
                <a:solidFill>
                  <a:schemeClr val="tx1"/>
                </a:solidFill>
                <a:latin typeface="Verdana (Body)"/>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5A334C7-B19B-4994-A2CE-36E3BE5ECDD9}" type="slidenum">
              <a:rPr lang="en-GB" smtClean="0">
                <a:solidFill>
                  <a:srgbClr val="0070C0"/>
                </a:solidFill>
              </a:rPr>
              <a:pPr/>
              <a:t>30</a:t>
            </a:fld>
            <a:endParaRPr lang="en-GB">
              <a:solidFill>
                <a:srgbClr val="0070C0"/>
              </a:solidFill>
            </a:endParaRPr>
          </a:p>
        </p:txBody>
      </p:sp>
      <p:sp>
        <p:nvSpPr>
          <p:cNvPr id="18" name="Footer Placeholder 17"/>
          <p:cNvSpPr>
            <a:spLocks noGrp="1"/>
          </p:cNvSpPr>
          <p:nvPr>
            <p:ph type="ftr" sz="quarter" idx="11"/>
          </p:nvPr>
        </p:nvSpPr>
        <p:spPr/>
        <p:txBody>
          <a:bodyPr/>
          <a:lstStyle/>
          <a:p>
            <a:r>
              <a:rPr lang="en-US" dirty="0" smtClean="0"/>
              <a:t>Presentation on Viable, Sustainable, and Affordable Housing Programs and Projects by Zaigham Rizvi</a:t>
            </a:r>
            <a:endParaRPr lang="en-US" dirty="0"/>
          </a:p>
        </p:txBody>
      </p:sp>
      <p:sp>
        <p:nvSpPr>
          <p:cNvPr id="19" name="Slide Number Placeholder 18"/>
          <p:cNvSpPr>
            <a:spLocks noGrp="1"/>
          </p:cNvSpPr>
          <p:nvPr>
            <p:ph type="sldNum" sz="quarter" idx="12"/>
          </p:nvPr>
        </p:nvSpPr>
        <p:spPr/>
        <p:txBody>
          <a:bodyPr/>
          <a:lstStyle/>
          <a:p>
            <a:fld id="{0D03FCAF-3107-4F14-97F4-3C7779A2A693}" type="slidenum">
              <a:rPr lang="en-US" smtClean="0"/>
              <a:pPr/>
              <a:t>30</a:t>
            </a:fld>
            <a:endParaRPr lang="en-US" dirty="0"/>
          </a:p>
        </p:txBody>
      </p:sp>
      <p:pic>
        <p:nvPicPr>
          <p:cNvPr id="14" name="Picture 13" descr="C:\Users\Zaigham\Desktop\ZMR Current CVs\ZMR Pic W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8218" y="1861480"/>
            <a:ext cx="2529840" cy="3143922"/>
          </a:xfrm>
          <a:prstGeom prst="rect">
            <a:avLst/>
          </a:prstGeom>
          <a:noFill/>
          <a:ln>
            <a:noFill/>
          </a:ln>
        </p:spPr>
      </p:pic>
    </p:spTree>
    <p:extLst>
      <p:ext uri="{BB962C8B-B14F-4D97-AF65-F5344CB8AC3E}">
        <p14:creationId xmlns:p14="http://schemas.microsoft.com/office/powerpoint/2010/main" xmlns="" val="2851499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Housing is a ‘Numbers’ game –</a:t>
            </a:r>
            <a:br>
              <a:rPr lang="en-US" dirty="0" smtClean="0"/>
            </a:br>
            <a:r>
              <a:rPr lang="en-US" dirty="0" smtClean="0"/>
              <a:t>Muslim World is no exception!</a:t>
            </a:r>
            <a:endParaRPr lang="en-GB" dirty="0"/>
          </a:p>
        </p:txBody>
      </p:sp>
      <p:sp>
        <p:nvSpPr>
          <p:cNvPr id="3" name="Content Placeholder 2"/>
          <p:cNvSpPr>
            <a:spLocks noGrp="1"/>
          </p:cNvSpPr>
          <p:nvPr>
            <p:ph idx="1"/>
          </p:nvPr>
        </p:nvSpPr>
        <p:spPr/>
        <p:txBody>
          <a:bodyPr/>
          <a:lstStyle/>
          <a:p>
            <a:r>
              <a:rPr lang="en-US" dirty="0"/>
              <a:t>The Muslim world represents 1 of 4 humans on the planet</a:t>
            </a:r>
          </a:p>
          <a:p>
            <a:r>
              <a:rPr lang="en-US" dirty="0"/>
              <a:t>Nearly the same share in number of countries</a:t>
            </a:r>
          </a:p>
          <a:p>
            <a:r>
              <a:rPr lang="en-US" dirty="0"/>
              <a:t>Represents 1 of 2 poor on the planet</a:t>
            </a:r>
          </a:p>
          <a:p>
            <a:r>
              <a:rPr lang="en-US" dirty="0"/>
              <a:t>An acute challenge of widening demand/supply gap and rising housing backlog</a:t>
            </a:r>
          </a:p>
          <a:p>
            <a:r>
              <a:rPr lang="en-US" dirty="0"/>
              <a:t>Most of the housing backlog and short supply is in low-income segment of the population</a:t>
            </a:r>
          </a:p>
          <a:p>
            <a:r>
              <a:rPr lang="en-US" dirty="0"/>
              <a:t>Population growth and urbanization are further compounding the existing huge backlog</a:t>
            </a:r>
          </a:p>
          <a:p>
            <a:r>
              <a:rPr lang="en-US" dirty="0"/>
              <a:t>Rising costs (land, construction, construction materials) are making housing unaffordable for the poor</a:t>
            </a:r>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4</a:t>
            </a:fld>
            <a:endParaRPr lang="en-US" dirty="0"/>
          </a:p>
        </p:txBody>
      </p:sp>
    </p:spTree>
    <p:extLst>
      <p:ext uri="{BB962C8B-B14F-4D97-AF65-F5344CB8AC3E}">
        <p14:creationId xmlns:p14="http://schemas.microsoft.com/office/powerpoint/2010/main" xmlns="" val="2987547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Housing Supply Challenge –</a:t>
            </a:r>
            <a:br>
              <a:rPr lang="en-US" dirty="0" smtClean="0"/>
            </a:br>
            <a:r>
              <a:rPr lang="en-US" dirty="0" smtClean="0"/>
              <a:t>Figures speak for themselves</a:t>
            </a:r>
            <a:endParaRPr lang="en-GB" dirty="0"/>
          </a:p>
        </p:txBody>
      </p:sp>
      <p:sp>
        <p:nvSpPr>
          <p:cNvPr id="3" name="Content Placeholder 2"/>
          <p:cNvSpPr>
            <a:spLocks noGrp="1"/>
          </p:cNvSpPr>
          <p:nvPr>
            <p:ph idx="1"/>
          </p:nvPr>
        </p:nvSpPr>
        <p:spPr/>
        <p:txBody>
          <a:bodyPr/>
          <a:lstStyle/>
          <a:p>
            <a:r>
              <a:rPr lang="en-US" dirty="0"/>
              <a:t>IDB study suggests housing needs of the Muslim World at 8 </a:t>
            </a:r>
            <a:r>
              <a:rPr lang="en-US" dirty="0" err="1"/>
              <a:t>mn</a:t>
            </a:r>
            <a:r>
              <a:rPr lang="en-US" dirty="0"/>
              <a:t> </a:t>
            </a:r>
            <a:r>
              <a:rPr lang="en-US" dirty="0" smtClean="0"/>
              <a:t>units.  This estimate </a:t>
            </a:r>
            <a:r>
              <a:rPr lang="en-US" dirty="0"/>
              <a:t>needs further analysis and </a:t>
            </a:r>
            <a:r>
              <a:rPr lang="en-US" dirty="0" smtClean="0"/>
              <a:t>breakdown:</a:t>
            </a:r>
            <a:endParaRPr lang="en-US" dirty="0"/>
          </a:p>
          <a:p>
            <a:pPr lvl="1"/>
            <a:r>
              <a:rPr lang="en-US" dirty="0"/>
              <a:t>MENA 3.2 </a:t>
            </a:r>
            <a:r>
              <a:rPr lang="en-US" dirty="0" err="1"/>
              <a:t>mn</a:t>
            </a:r>
            <a:r>
              <a:rPr lang="en-US" dirty="0"/>
              <a:t>; </a:t>
            </a:r>
          </a:p>
          <a:p>
            <a:pPr lvl="1"/>
            <a:r>
              <a:rPr lang="en-US" dirty="0"/>
              <a:t>Asia 2.7 </a:t>
            </a:r>
            <a:r>
              <a:rPr lang="en-US" dirty="0" err="1"/>
              <a:t>mn</a:t>
            </a:r>
            <a:r>
              <a:rPr lang="en-US" dirty="0"/>
              <a:t>; and</a:t>
            </a:r>
          </a:p>
          <a:p>
            <a:pPr lvl="1"/>
            <a:r>
              <a:rPr lang="en-US" dirty="0"/>
              <a:t>Africa/others 2.3 </a:t>
            </a:r>
            <a:r>
              <a:rPr lang="en-US" dirty="0" err="1"/>
              <a:t>mn</a:t>
            </a:r>
            <a:r>
              <a:rPr lang="en-US" dirty="0"/>
              <a:t>.</a:t>
            </a:r>
          </a:p>
          <a:p>
            <a:r>
              <a:rPr lang="en-US" dirty="0"/>
              <a:t>Urban population likely to rise from 1/4th to 1/3rd of the population</a:t>
            </a:r>
          </a:p>
          <a:p>
            <a:r>
              <a:rPr lang="en-US" dirty="0"/>
              <a:t>Rapid Urbanization a major issue in low income housing</a:t>
            </a:r>
          </a:p>
          <a:p>
            <a:r>
              <a:rPr lang="en-US" dirty="0"/>
              <a:t>Need for new housing due to generic population growth is estimated at 4 to 5 </a:t>
            </a:r>
            <a:r>
              <a:rPr lang="en-US" dirty="0" err="1"/>
              <a:t>mn</a:t>
            </a:r>
            <a:r>
              <a:rPr lang="en-US" dirty="0"/>
              <a:t> units/year</a:t>
            </a:r>
          </a:p>
          <a:p>
            <a:r>
              <a:rPr lang="en-US" dirty="0"/>
              <a:t>Urbanization and population growth further increases the year-on-year housing needs in major metropolitans</a:t>
            </a:r>
          </a:p>
          <a:p>
            <a:r>
              <a:rPr lang="en-US" dirty="0" smtClean="0"/>
              <a:t>Supply is 30-40% on new demand for housing</a:t>
            </a:r>
          </a:p>
        </p:txBody>
      </p:sp>
      <p:sp>
        <p:nvSpPr>
          <p:cNvPr id="12" name="Slide Number Placeholder 11"/>
          <p:cNvSpPr>
            <a:spLocks noGrp="1"/>
          </p:cNvSpPr>
          <p:nvPr>
            <p:ph type="sldNum" sz="quarter" idx="12"/>
          </p:nvPr>
        </p:nvSpPr>
        <p:spPr/>
        <p:txBody>
          <a:bodyPr/>
          <a:lstStyle/>
          <a:p>
            <a:fld id="{0D03FCAF-3107-4F14-97F4-3C7779A2A693}" type="slidenum">
              <a:rPr lang="en-US" smtClean="0"/>
              <a:pPr/>
              <a:t>5</a:t>
            </a:fld>
            <a:endParaRPr lang="en-US"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Tree>
    <p:extLst>
      <p:ext uri="{BB962C8B-B14F-4D97-AF65-F5344CB8AC3E}">
        <p14:creationId xmlns:p14="http://schemas.microsoft.com/office/powerpoint/2010/main" xmlns="" val="2646824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Finance Challenges </a:t>
            </a:r>
            <a:endParaRPr lang="en-GB" dirty="0"/>
          </a:p>
        </p:txBody>
      </p:sp>
      <p:sp>
        <p:nvSpPr>
          <p:cNvPr id="3" name="Content Placeholder 2"/>
          <p:cNvSpPr>
            <a:spLocks noGrp="1"/>
          </p:cNvSpPr>
          <p:nvPr>
            <p:ph idx="1"/>
          </p:nvPr>
        </p:nvSpPr>
        <p:spPr/>
        <p:txBody>
          <a:bodyPr/>
          <a:lstStyle/>
          <a:p>
            <a:r>
              <a:rPr lang="en-US" dirty="0" smtClean="0"/>
              <a:t>As most of housing shortage is in low income segment, poor need empowerment through housing finance</a:t>
            </a:r>
          </a:p>
          <a:p>
            <a:r>
              <a:rPr lang="en-US" dirty="0" smtClean="0"/>
              <a:t>Institutional Housing Finance is either non-existent or in infancy stages in most of the Muslim World (Afghanistan and some African Countries)</a:t>
            </a:r>
          </a:p>
          <a:p>
            <a:r>
              <a:rPr lang="en-US" dirty="0" smtClean="0"/>
              <a:t>Slightly advanced in some others (Malaysia, Turkey, Egypt, Morocco, Indonesia, Pakistan and Saudi Arabia)</a:t>
            </a:r>
          </a:p>
          <a:p>
            <a:r>
              <a:rPr lang="en-US" dirty="0" smtClean="0"/>
              <a:t>Regulatory Framework needs strengthening</a:t>
            </a:r>
          </a:p>
          <a:p>
            <a:r>
              <a:rPr lang="en-US" dirty="0" smtClean="0"/>
              <a:t>Additional challenges include:</a:t>
            </a:r>
          </a:p>
          <a:p>
            <a:pPr lvl="1"/>
            <a:r>
              <a:rPr lang="en-US" dirty="0" smtClean="0"/>
              <a:t>Role and responsibilities of Specialized Housing Finance Institutions (HFIs) and Commercial Banks (CBs)</a:t>
            </a:r>
          </a:p>
          <a:p>
            <a:pPr lvl="1"/>
            <a:r>
              <a:rPr lang="en-US" dirty="0" smtClean="0"/>
              <a:t>Long Term Liquidity Facility Institutions and Instruments</a:t>
            </a:r>
          </a:p>
          <a:p>
            <a:pPr lvl="1"/>
            <a:r>
              <a:rPr lang="en-US" dirty="0" smtClean="0"/>
              <a:t>Low-Cost Housing Supply Agents and Technologies</a:t>
            </a:r>
          </a:p>
          <a:p>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6</a:t>
            </a:fld>
            <a:endParaRPr lang="en-US" dirty="0"/>
          </a:p>
        </p:txBody>
      </p:sp>
    </p:spTree>
    <p:extLst>
      <p:ext uri="{BB962C8B-B14F-4D97-AF65-F5344CB8AC3E}">
        <p14:creationId xmlns:p14="http://schemas.microsoft.com/office/powerpoint/2010/main" xmlns="" val="598032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Sharia-Compatible Housing Finance</a:t>
            </a:r>
            <a:endParaRPr lang="en-GB" dirty="0"/>
          </a:p>
        </p:txBody>
      </p:sp>
      <p:sp>
        <p:nvSpPr>
          <p:cNvPr id="3" name="Content Placeholder 2"/>
          <p:cNvSpPr>
            <a:spLocks noGrp="1"/>
          </p:cNvSpPr>
          <p:nvPr>
            <p:ph idx="1"/>
          </p:nvPr>
        </p:nvSpPr>
        <p:spPr/>
        <p:txBody>
          <a:bodyPr/>
          <a:lstStyle/>
          <a:p>
            <a:r>
              <a:rPr lang="en-US" dirty="0" smtClean="0"/>
              <a:t>An issue of faith e.g. Afghanistan with nearly 100% Muslim Population</a:t>
            </a:r>
          </a:p>
          <a:p>
            <a:r>
              <a:rPr lang="en-US" dirty="0" smtClean="0"/>
              <a:t>Also an issue of Financial Inclusion. Even if conventional finance is available, Faith-Based clients do not avail it</a:t>
            </a:r>
          </a:p>
          <a:p>
            <a:r>
              <a:rPr lang="en-US" dirty="0" smtClean="0"/>
              <a:t>Standardization and Diversification of RE/Housing Products on Asset Side and Liability Side </a:t>
            </a:r>
          </a:p>
          <a:p>
            <a:r>
              <a:rPr lang="en-US" dirty="0" smtClean="0"/>
              <a:t>Islamic REITS and MBS Products</a:t>
            </a:r>
          </a:p>
          <a:p>
            <a:r>
              <a:rPr lang="en-US" dirty="0" smtClean="0"/>
              <a:t>Role of Islamic Banks and Islamic Windows of Conventional Banks</a:t>
            </a:r>
          </a:p>
          <a:p>
            <a:r>
              <a:rPr lang="en-US" dirty="0" smtClean="0"/>
              <a:t>Need for Research and Development Centers</a:t>
            </a:r>
            <a:endParaRPr lang="en-GB" dirty="0" smtClean="0"/>
          </a:p>
          <a:p>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7</a:t>
            </a:fld>
            <a:endParaRPr lang="en-US" dirty="0"/>
          </a:p>
        </p:txBody>
      </p:sp>
    </p:spTree>
    <p:extLst>
      <p:ext uri="{BB962C8B-B14F-4D97-AF65-F5344CB8AC3E}">
        <p14:creationId xmlns:p14="http://schemas.microsoft.com/office/powerpoint/2010/main" xmlns="" val="904519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Asian Snapshot</a:t>
            </a:r>
            <a:endParaRPr lang="en-GB" dirty="0"/>
          </a:p>
        </p:txBody>
      </p:sp>
      <p:sp>
        <p:nvSpPr>
          <p:cNvPr id="3" name="Content Placeholder 2"/>
          <p:cNvSpPr>
            <a:spLocks noGrp="1"/>
          </p:cNvSpPr>
          <p:nvPr>
            <p:ph idx="1"/>
          </p:nvPr>
        </p:nvSpPr>
        <p:spPr/>
        <p:txBody>
          <a:bodyPr/>
          <a:lstStyle/>
          <a:p>
            <a:r>
              <a:rPr lang="en-US" dirty="0" smtClean="0"/>
              <a:t>Asia-Pacific represents: </a:t>
            </a:r>
          </a:p>
          <a:p>
            <a:pPr lvl="1"/>
            <a:r>
              <a:rPr lang="en-US" dirty="0" smtClean="0"/>
              <a:t>1/4</a:t>
            </a:r>
            <a:r>
              <a:rPr lang="en-US" baseline="30000" dirty="0" smtClean="0"/>
              <a:t>th</a:t>
            </a:r>
            <a:r>
              <a:rPr lang="en-US" dirty="0" smtClean="0"/>
              <a:t> of the Worlds population, and</a:t>
            </a:r>
          </a:p>
          <a:p>
            <a:pPr lvl="1"/>
            <a:r>
              <a:rPr lang="en-US" dirty="0" smtClean="0"/>
              <a:t>Nearly ½ of the Worlds Poor</a:t>
            </a:r>
          </a:p>
          <a:p>
            <a:r>
              <a:rPr lang="en-US" dirty="0" smtClean="0"/>
              <a:t>Housing is an essential part of political </a:t>
            </a:r>
            <a:r>
              <a:rPr lang="en-US" dirty="0" err="1" smtClean="0"/>
              <a:t>sloganizm</a:t>
            </a:r>
            <a:endParaRPr lang="en-US" dirty="0" smtClean="0"/>
          </a:p>
          <a:p>
            <a:pPr lvl="1"/>
            <a:r>
              <a:rPr lang="en-US" dirty="0" smtClean="0"/>
              <a:t>“Housing for all”; </a:t>
            </a:r>
          </a:p>
          <a:p>
            <a:pPr lvl="1"/>
            <a:r>
              <a:rPr lang="en-US" dirty="0" smtClean="0"/>
              <a:t>“Slum Free Cities”</a:t>
            </a:r>
          </a:p>
          <a:p>
            <a:pPr lvl="1"/>
            <a:r>
              <a:rPr lang="en-US" dirty="0" smtClean="0"/>
              <a:t>“</a:t>
            </a:r>
            <a:r>
              <a:rPr lang="en-US" dirty="0" err="1" smtClean="0"/>
              <a:t>Maang</a:t>
            </a:r>
            <a:r>
              <a:rPr lang="en-US" dirty="0" smtClean="0"/>
              <a:t> </a:t>
            </a:r>
            <a:r>
              <a:rPr lang="en-US" dirty="0" err="1" smtClean="0"/>
              <a:t>Raha</a:t>
            </a:r>
            <a:r>
              <a:rPr lang="en-US" dirty="0" smtClean="0"/>
              <a:t> </a:t>
            </a:r>
            <a:r>
              <a:rPr lang="en-US" dirty="0" err="1" smtClean="0"/>
              <a:t>hai</a:t>
            </a:r>
            <a:r>
              <a:rPr lang="en-US" dirty="0" smtClean="0"/>
              <a:t> </a:t>
            </a:r>
            <a:r>
              <a:rPr lang="en-US" dirty="0" err="1" smtClean="0"/>
              <a:t>har</a:t>
            </a:r>
            <a:r>
              <a:rPr lang="en-US" dirty="0" smtClean="0"/>
              <a:t> </a:t>
            </a:r>
            <a:r>
              <a:rPr lang="en-US" dirty="0" err="1" smtClean="0"/>
              <a:t>Insaan</a:t>
            </a:r>
            <a:r>
              <a:rPr lang="en-US" dirty="0" smtClean="0"/>
              <a:t>-Roti, </a:t>
            </a:r>
            <a:r>
              <a:rPr lang="en-US" dirty="0" err="1" smtClean="0"/>
              <a:t>Kapra</a:t>
            </a:r>
            <a:r>
              <a:rPr lang="en-US" dirty="0" smtClean="0"/>
              <a:t>, </a:t>
            </a:r>
            <a:r>
              <a:rPr lang="en-US" dirty="0" err="1" smtClean="0"/>
              <a:t>aur</a:t>
            </a:r>
            <a:r>
              <a:rPr lang="en-US" dirty="0" smtClean="0"/>
              <a:t> </a:t>
            </a:r>
            <a:r>
              <a:rPr lang="en-US" dirty="0" err="1" smtClean="0"/>
              <a:t>Makan</a:t>
            </a:r>
            <a:r>
              <a:rPr lang="en-US" dirty="0" smtClean="0"/>
              <a:t>” (Every human demands food, clothing and shelter); etc.</a:t>
            </a:r>
          </a:p>
          <a:p>
            <a:r>
              <a:rPr lang="en-US" dirty="0" smtClean="0"/>
              <a:t>In some countries there is SOME delivery but in most there is NONE</a:t>
            </a:r>
          </a:p>
          <a:p>
            <a:r>
              <a:rPr lang="en-US" dirty="0" smtClean="0"/>
              <a:t>Each country in the region has its own geo-socio- economic parameters and all face a common issue of “shelter less poor” </a:t>
            </a:r>
          </a:p>
          <a:p>
            <a:pPr lvl="1"/>
            <a:r>
              <a:rPr lang="en-US" dirty="0" smtClean="0"/>
              <a:t>Regional successful models would be needed for sharing experience and knowledge</a:t>
            </a:r>
            <a:endParaRPr lang="en-GB" dirty="0" smtClean="0"/>
          </a:p>
          <a:p>
            <a:endParaRPr lang="en-GB"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8</a:t>
            </a:fld>
            <a:endParaRPr lang="en-US"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Tree>
    <p:extLst>
      <p:ext uri="{BB962C8B-B14F-4D97-AF65-F5344CB8AC3E}">
        <p14:creationId xmlns:p14="http://schemas.microsoft.com/office/powerpoint/2010/main" xmlns="" val="4011798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Challenges in Asia-Pacific region</a:t>
            </a:r>
            <a:endParaRPr lang="en-GB" dirty="0"/>
          </a:p>
        </p:txBody>
      </p:sp>
      <p:sp>
        <p:nvSpPr>
          <p:cNvPr id="3" name="Content Placeholder 2"/>
          <p:cNvSpPr>
            <a:spLocks noGrp="1"/>
          </p:cNvSpPr>
          <p:nvPr>
            <p:ph idx="1"/>
          </p:nvPr>
        </p:nvSpPr>
        <p:spPr/>
        <p:txBody>
          <a:bodyPr/>
          <a:lstStyle/>
          <a:p>
            <a:r>
              <a:rPr lang="en-US" dirty="0" smtClean="0"/>
              <a:t>Region represents more than 1/4</a:t>
            </a:r>
            <a:r>
              <a:rPr lang="en-US" baseline="30000" dirty="0" smtClean="0"/>
              <a:t>th</a:t>
            </a:r>
            <a:r>
              <a:rPr lang="en-US" dirty="0" smtClean="0"/>
              <a:t> of Worlds population and ½ of the poor on the planet</a:t>
            </a:r>
          </a:p>
          <a:p>
            <a:r>
              <a:rPr lang="en-US" dirty="0" smtClean="0"/>
              <a:t>Including China, Asia-Pacific represents ½ of the Worlds population</a:t>
            </a:r>
          </a:p>
          <a:p>
            <a:r>
              <a:rPr lang="en-US" dirty="0" smtClean="0"/>
              <a:t>Region still among the lowest in terms of Mortgage Finance</a:t>
            </a:r>
          </a:p>
          <a:p>
            <a:pPr lvl="1"/>
            <a:r>
              <a:rPr lang="en-US" dirty="0" smtClean="0"/>
              <a:t>Average Mortgage Debt to GDP Ratio 3.3</a:t>
            </a:r>
          </a:p>
          <a:p>
            <a:r>
              <a:rPr lang="en-US" dirty="0" smtClean="0"/>
              <a:t>Region is faced with massive housing shortage </a:t>
            </a:r>
          </a:p>
          <a:p>
            <a:pPr lvl="1"/>
            <a:r>
              <a:rPr lang="en-US" dirty="0" smtClean="0"/>
              <a:t>India alone faces an Urban Housing shortage of 27 </a:t>
            </a:r>
            <a:r>
              <a:rPr lang="en-US" dirty="0" err="1" smtClean="0"/>
              <a:t>mn</a:t>
            </a:r>
            <a:endParaRPr lang="en-US" dirty="0" smtClean="0"/>
          </a:p>
          <a:p>
            <a:r>
              <a:rPr lang="en-US" dirty="0" smtClean="0"/>
              <a:t>Nearly entire urban shortage is in Low-Income Category</a:t>
            </a:r>
          </a:p>
          <a:p>
            <a:r>
              <a:rPr lang="en-US" dirty="0" smtClean="0"/>
              <a:t>Persons per Room Density: </a:t>
            </a:r>
          </a:p>
          <a:p>
            <a:pPr lvl="1"/>
            <a:r>
              <a:rPr lang="en-US" dirty="0" smtClean="0"/>
              <a:t>India/Pakistan is 3.5;</a:t>
            </a:r>
          </a:p>
          <a:p>
            <a:pPr lvl="1"/>
            <a:r>
              <a:rPr lang="en-US" dirty="0" smtClean="0"/>
              <a:t>EU is 1.1; and </a:t>
            </a:r>
          </a:p>
          <a:p>
            <a:pPr lvl="1"/>
            <a:r>
              <a:rPr lang="en-US" dirty="0" smtClean="0"/>
              <a:t>USA is 0.5</a:t>
            </a:r>
          </a:p>
          <a:p>
            <a:endParaRPr lang="en-GB" dirty="0" smtClean="0"/>
          </a:p>
          <a:p>
            <a:endParaRPr lang="en-GB" dirty="0"/>
          </a:p>
        </p:txBody>
      </p:sp>
      <p:sp>
        <p:nvSpPr>
          <p:cNvPr id="11" name="Footer Placeholder 10"/>
          <p:cNvSpPr>
            <a:spLocks noGrp="1"/>
          </p:cNvSpPr>
          <p:nvPr>
            <p:ph type="ftr" sz="quarter" idx="11"/>
          </p:nvPr>
        </p:nvSpPr>
        <p:spPr/>
        <p:txBody>
          <a:bodyPr/>
          <a:lstStyle/>
          <a:p>
            <a:r>
              <a:rPr lang="en-US" smtClean="0"/>
              <a:t>Presentation on Viable, Sustainable, and Affordable Housing Programs and Projects by Zaigham Rizvi</a:t>
            </a:r>
            <a:endParaRPr lang="en-US" dirty="0"/>
          </a:p>
        </p:txBody>
      </p:sp>
      <p:sp>
        <p:nvSpPr>
          <p:cNvPr id="12" name="Slide Number Placeholder 11"/>
          <p:cNvSpPr>
            <a:spLocks noGrp="1"/>
          </p:cNvSpPr>
          <p:nvPr>
            <p:ph type="sldNum" sz="quarter" idx="12"/>
          </p:nvPr>
        </p:nvSpPr>
        <p:spPr/>
        <p:txBody>
          <a:bodyPr/>
          <a:lstStyle/>
          <a:p>
            <a:fld id="{0D03FCAF-3107-4F14-97F4-3C7779A2A693}" type="slidenum">
              <a:rPr lang="en-US" smtClean="0"/>
              <a:pPr/>
              <a:t>9</a:t>
            </a:fld>
            <a:endParaRPr lang="en-US" dirty="0"/>
          </a:p>
        </p:txBody>
      </p:sp>
    </p:spTree>
    <p:extLst>
      <p:ext uri="{BB962C8B-B14F-4D97-AF65-F5344CB8AC3E}">
        <p14:creationId xmlns:p14="http://schemas.microsoft.com/office/powerpoint/2010/main" xmlns="" val="1421023725"/>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2834</Words>
  <Application>Microsoft Office PowerPoint</Application>
  <PresentationFormat>On-screen Show (4:3)</PresentationFormat>
  <Paragraphs>428</Paragraphs>
  <Slides>30</Slides>
  <Notes>4</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Office Theme</vt:lpstr>
      <vt:lpstr>Flow</vt:lpstr>
      <vt:lpstr>Key Criteria for Viable, Sustainable, and Affordable Housing Programs and Projects</vt:lpstr>
      <vt:lpstr>Issues to be addressed </vt:lpstr>
      <vt:lpstr>Issues we Know, Answers we Need</vt:lpstr>
      <vt:lpstr>Housing is a ‘Numbers’ game – Muslim World is no exception!</vt:lpstr>
      <vt:lpstr>Housing Supply Challenge – Figures speak for themselves</vt:lpstr>
      <vt:lpstr>Housing Finance Challenges </vt:lpstr>
      <vt:lpstr>Sharia-Compatible Housing Finance</vt:lpstr>
      <vt:lpstr>An Asian Snapshot</vt:lpstr>
      <vt:lpstr>Housing Challenges in Asia-Pacific region</vt:lpstr>
      <vt:lpstr>Slums Prevalence in Asia</vt:lpstr>
      <vt:lpstr>Urban Realities – A glimpse into reality</vt:lpstr>
      <vt:lpstr>Urban Realities – A glimpse into reality Cont’d</vt:lpstr>
      <vt:lpstr>Linking Urban Planning with development of affordable and sustainable neighborhoods</vt:lpstr>
      <vt:lpstr>Affordability Defined</vt:lpstr>
      <vt:lpstr>Affordability Defined as per market practice</vt:lpstr>
      <vt:lpstr>Market Segmentation for Affordability</vt:lpstr>
      <vt:lpstr>Affordability Issues</vt:lpstr>
      <vt:lpstr>Definition of social housing</vt:lpstr>
      <vt:lpstr>Housing Continuum in Pakistan</vt:lpstr>
      <vt:lpstr>Cross-country level analysis</vt:lpstr>
      <vt:lpstr>Key Considerations for Social Housing Market</vt:lpstr>
      <vt:lpstr>Key Considerations for Social Housing Market</vt:lpstr>
      <vt:lpstr>Role of the  Developer Industry  and the  Construction Industry</vt:lpstr>
      <vt:lpstr>Players of Construction sectors</vt:lpstr>
      <vt:lpstr>Construction sectors covers the following</vt:lpstr>
      <vt:lpstr>Construction Industry – INDIA, CHINA and USA</vt:lpstr>
      <vt:lpstr>Construction Industry - UK</vt:lpstr>
      <vt:lpstr>A need to share common wisdom and experience</vt:lpstr>
      <vt:lpstr>Some Platforms for sharing wisdom</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Ghazanfar Shah</dc:creator>
  <cp:lastModifiedBy>www</cp:lastModifiedBy>
  <cp:revision>32</cp:revision>
  <dcterms:created xsi:type="dcterms:W3CDTF">2012-11-10T12:06:11Z</dcterms:created>
  <dcterms:modified xsi:type="dcterms:W3CDTF">2016-03-02T12:46:47Z</dcterms:modified>
</cp:coreProperties>
</file>