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64" r:id="rId3"/>
    <p:sldId id="265" r:id="rId4"/>
    <p:sldId id="268" r:id="rId5"/>
    <p:sldId id="266" r:id="rId6"/>
    <p:sldId id="267" r:id="rId7"/>
    <p:sldId id="257" r:id="rId8"/>
    <p:sldId id="258" r:id="rId9"/>
    <p:sldId id="259" r:id="rId10"/>
    <p:sldId id="262" r:id="rId11"/>
    <p:sldId id="273" r:id="rId12"/>
    <p:sldId id="263" r:id="rId13"/>
    <p:sldId id="27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07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493E0-55A5-4100-90C9-3F8F31B89463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7044B-1BD4-4E1C-B81D-72167E98D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93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Source;</a:t>
            </a:r>
            <a:r>
              <a:rPr lang="en-US" baseline="0" dirty="0" smtClean="0"/>
              <a:t> World Development  Indicators 200p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7044B-1BD4-4E1C-B81D-72167E98DE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0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BB1A-FA8A-49D0-9F3C-B47DB40BF50C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2CF3-5ADD-4507-B345-300A497EB707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91A0-9127-47C2-9597-3D6B363F74AB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5873-EEBE-41A9-9EC5-83DCDDA49C52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9BDD-ACD7-4586-A0DA-32EECE783C6A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A21E-0B5E-4E88-9ABB-A5D2A368A1E5}" type="datetime1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D9C4-96C3-4AEC-8BB3-A625507BD4A9}" type="datetime1">
              <a:rPr lang="en-US" smtClean="0"/>
              <a:t>4/13/2012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71AA-364A-467F-8C6A-F3A9F3C8965E}" type="datetime1">
              <a:rPr lang="en-US" smtClean="0"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A0B6-9059-44B8-80B6-080DB215D322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18C1-F33E-4D86-91F8-63AE3F85F0D6}" type="datetime1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5177-2CCE-4346-BBF0-A4DF1CA4C538}" type="datetime1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A005CA-728E-4934-A5BC-A50CAD2225B1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F8B28FE-624C-484C-96D1-7DA19CCE81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685800"/>
            <a:ext cx="7772400" cy="1066800"/>
          </a:xfrm>
        </p:spPr>
        <p:txBody>
          <a:bodyPr/>
          <a:lstStyle/>
          <a:p>
            <a:pPr algn="ctr"/>
            <a:r>
              <a:rPr lang="en-US" sz="3600" b="1" dirty="0" smtClean="0"/>
              <a:t>Asia-Pacific Union for Housing Finance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057400"/>
            <a:ext cx="7315200" cy="4267199"/>
          </a:xfrm>
        </p:spPr>
        <p:txBody>
          <a:bodyPr>
            <a:normAutofit/>
          </a:bodyPr>
          <a:lstStyle/>
          <a:p>
            <a:pPr algn="ctr"/>
            <a:r>
              <a:rPr lang="en-US" sz="2200" dirty="0" smtClean="0">
                <a:latin typeface="Britannic Bold" pitchFamily="34" charset="0"/>
              </a:rPr>
              <a:t>Pro-Poor Affordable Housing Challenges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2400" dirty="0" smtClean="0">
                <a:latin typeface="Britannic Bold" pitchFamily="34" charset="0"/>
              </a:rPr>
              <a:t>=Issues </a:t>
            </a:r>
            <a:r>
              <a:rPr lang="en-US" sz="2400" dirty="0">
                <a:latin typeface="Britannic Bold" pitchFamily="34" charset="0"/>
              </a:rPr>
              <a:t>we Know, Answers we </a:t>
            </a:r>
            <a:r>
              <a:rPr lang="en-US" sz="2400" dirty="0" smtClean="0">
                <a:latin typeface="Britannic Bold" pitchFamily="34" charset="0"/>
              </a:rPr>
              <a:t>Seek=</a:t>
            </a:r>
            <a:endParaRPr lang="en-US" sz="2400" dirty="0">
              <a:latin typeface="Britannic Bold" pitchFamily="34" charset="0"/>
            </a:endParaRPr>
          </a:p>
          <a:p>
            <a:pPr algn="ctr"/>
            <a:r>
              <a:rPr lang="en-US" sz="1800" dirty="0">
                <a:latin typeface="Aharoni" pitchFamily="2" charset="-79"/>
                <a:cs typeface="Aharoni" pitchFamily="2" charset="-79"/>
              </a:rPr>
              <a:t>www.apuhf.info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AsiaPacificUnD30aR01aP01Z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2362200" cy="198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2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Slums Prevalence in the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863840" cy="4995372"/>
          </a:xfrm>
        </p:spPr>
        <p:txBody>
          <a:bodyPr>
            <a:noAutofit/>
          </a:bodyPr>
          <a:lstStyle/>
          <a:p>
            <a:pPr marL="1341438" indent="-1341438"/>
            <a:r>
              <a:rPr lang="en-US" sz="1800" dirty="0"/>
              <a:t>Afghanistan: </a:t>
            </a:r>
            <a:r>
              <a:rPr lang="en-US" sz="1800" b="0" dirty="0" smtClean="0"/>
              <a:t>	80 </a:t>
            </a:r>
            <a:r>
              <a:rPr lang="en-US" sz="1800" b="0" dirty="0"/>
              <a:t>percent of the Kabul population (2.44 million) live in slums, damaged or destroyed housing</a:t>
            </a:r>
          </a:p>
          <a:p>
            <a:pPr marL="1341438" indent="-1341438"/>
            <a:r>
              <a:rPr lang="en-US" sz="1800" dirty="0" smtClean="0"/>
              <a:t>Bangladesh</a:t>
            </a:r>
            <a:r>
              <a:rPr lang="en-US" sz="1800" dirty="0"/>
              <a:t>: </a:t>
            </a:r>
            <a:r>
              <a:rPr lang="en-US" sz="1800" b="0" dirty="0" smtClean="0"/>
              <a:t>	2,100 </a:t>
            </a:r>
            <a:r>
              <a:rPr lang="en-US" sz="1800" b="0" dirty="0"/>
              <a:t>slums; more than 2 million people in Dhaka live either in slums or are without any proper </a:t>
            </a:r>
            <a:r>
              <a:rPr lang="en-US" sz="1800" b="0" dirty="0" smtClean="0"/>
              <a:t>shelter</a:t>
            </a:r>
            <a:r>
              <a:rPr lang="en-US" sz="1800" b="0" dirty="0"/>
              <a:t> </a:t>
            </a:r>
          </a:p>
          <a:p>
            <a:pPr marL="1341438" indent="-1341438"/>
            <a:r>
              <a:rPr lang="en-US" sz="1800" dirty="0" smtClean="0"/>
              <a:t>India</a:t>
            </a:r>
            <a:r>
              <a:rPr lang="en-US" sz="1800" dirty="0"/>
              <a:t>: </a:t>
            </a:r>
            <a:r>
              <a:rPr lang="en-US" sz="1800" b="0" dirty="0" smtClean="0"/>
              <a:t>	52,000 </a:t>
            </a:r>
            <a:r>
              <a:rPr lang="en-US" sz="1800" b="0" dirty="0"/>
              <a:t>slums holding 8 million urban households, representing about 14 percent of the total urban population.</a:t>
            </a:r>
          </a:p>
          <a:p>
            <a:pPr marL="1341438" indent="-1341438"/>
            <a:r>
              <a:rPr lang="en-US" sz="1800" dirty="0" smtClean="0"/>
              <a:t>Pakistan</a:t>
            </a:r>
            <a:r>
              <a:rPr lang="en-US" sz="1800" dirty="0"/>
              <a:t>: </a:t>
            </a:r>
            <a:r>
              <a:rPr lang="en-US" sz="1800" b="0" dirty="0" smtClean="0"/>
              <a:t>	Karachi </a:t>
            </a:r>
            <a:r>
              <a:rPr lang="en-US" sz="1800" b="0" dirty="0"/>
              <a:t>alone has between 600-800 slums, sheltering about 7.6 million (or 1 million households) out of the total city population of 15.1 million people</a:t>
            </a:r>
          </a:p>
          <a:p>
            <a:pPr marL="1341438" indent="-1341438"/>
            <a:r>
              <a:rPr lang="en-US" sz="1800" dirty="0" smtClean="0"/>
              <a:t>Sri </a:t>
            </a:r>
            <a:r>
              <a:rPr lang="en-US" sz="1800" dirty="0"/>
              <a:t>Lanka: </a:t>
            </a:r>
            <a:r>
              <a:rPr lang="en-US" sz="1800" b="0" dirty="0" smtClean="0"/>
              <a:t>	A </a:t>
            </a:r>
            <a:r>
              <a:rPr lang="en-US" sz="1800" b="0" dirty="0"/>
              <a:t>considerable share of the population of Sri Lanka lives in plantations, slums and shanties.</a:t>
            </a:r>
          </a:p>
          <a:p>
            <a:pPr marL="1341438" indent="-1341438"/>
            <a:r>
              <a:rPr lang="en-US" sz="1800" dirty="0" smtClean="0"/>
              <a:t>Mongolia</a:t>
            </a:r>
            <a:r>
              <a:rPr lang="en-US" sz="1800" dirty="0"/>
              <a:t>: </a:t>
            </a:r>
            <a:r>
              <a:rPr lang="en-US" sz="1800" b="0" dirty="0" smtClean="0"/>
              <a:t>	51</a:t>
            </a:r>
            <a:r>
              <a:rPr lang="en-US" sz="1800" b="0" dirty="0"/>
              <a:t>% of the population is residing in temporary </a:t>
            </a:r>
            <a:r>
              <a:rPr lang="en-US" sz="1800" b="0" dirty="0" err="1" smtClean="0"/>
              <a:t>ger</a:t>
            </a:r>
            <a:r>
              <a:rPr lang="en-US" sz="1800" b="0" dirty="0" smtClean="0"/>
              <a:t> dwellings</a:t>
            </a:r>
            <a:endParaRPr lang="en-US" sz="1800" b="0" dirty="0"/>
          </a:p>
          <a:p>
            <a:pPr marL="1341438" indent="-1341438"/>
            <a:r>
              <a:rPr lang="en-US" sz="1800" dirty="0" smtClean="0"/>
              <a:t>Indonesia</a:t>
            </a:r>
            <a:r>
              <a:rPr lang="en-US" sz="1800" dirty="0"/>
              <a:t>: </a:t>
            </a:r>
            <a:r>
              <a:rPr lang="en-US" sz="1800" b="0" dirty="0" smtClean="0"/>
              <a:t>	17.2 </a:t>
            </a:r>
            <a:r>
              <a:rPr lang="en-US" sz="1800" b="0" dirty="0"/>
              <a:t>million families live in approximately 10,000 slum areas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URBAN REALITIES </a:t>
            </a:r>
          </a:p>
        </p:txBody>
      </p:sp>
      <p:pic>
        <p:nvPicPr>
          <p:cNvPr id="11267" name="Picture 3" descr="slumsani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4419600" cy="2528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navimumbai_sl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276600"/>
            <a:ext cx="4264025" cy="285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91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the Urban Poor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0" dirty="0"/>
              <a:t>Hiding behind higher persons/room density, and living in </a:t>
            </a:r>
            <a:r>
              <a:rPr lang="en-US" sz="2000" b="0" dirty="0" smtClean="0"/>
              <a:t>slums. In </a:t>
            </a:r>
            <a:r>
              <a:rPr lang="en-US" sz="2000" b="0" dirty="0"/>
              <a:t>some cases homeless poor live on footpaths, and even in abandoned sewerage pipes</a:t>
            </a:r>
            <a:r>
              <a:rPr lang="en-US" sz="2000" b="0" dirty="0" smtClean="0"/>
              <a:t>,</a:t>
            </a:r>
            <a:endParaRPr lang="en-US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Slums</a:t>
            </a:r>
            <a:r>
              <a:rPr lang="en-US" sz="2000" b="0" dirty="0"/>
              <a:t>, Shanty Towns, </a:t>
            </a:r>
            <a:r>
              <a:rPr lang="en-US" sz="2000" b="0" dirty="0" err="1"/>
              <a:t>Jhopar</a:t>
            </a:r>
            <a:r>
              <a:rPr lang="en-US" sz="2000" b="0" dirty="0"/>
              <a:t> Patti, </a:t>
            </a:r>
            <a:r>
              <a:rPr lang="en-US" sz="2000" b="0" dirty="0" err="1"/>
              <a:t>Jhuggi</a:t>
            </a:r>
            <a:r>
              <a:rPr lang="en-US" sz="2000" b="0" dirty="0"/>
              <a:t>, </a:t>
            </a:r>
            <a:r>
              <a:rPr lang="en-US" sz="2000" b="0" dirty="0" err="1"/>
              <a:t>Basti</a:t>
            </a:r>
            <a:r>
              <a:rPr lang="en-US" sz="2000" b="0" dirty="0"/>
              <a:t>, </a:t>
            </a:r>
            <a:r>
              <a:rPr lang="en-US" sz="2000" b="0" dirty="0" err="1"/>
              <a:t>Katchi</a:t>
            </a:r>
            <a:r>
              <a:rPr lang="en-US" sz="2000" b="0" dirty="0"/>
              <a:t> </a:t>
            </a:r>
            <a:r>
              <a:rPr lang="en-US" sz="2000" b="0" dirty="0" err="1"/>
              <a:t>Abadi</a:t>
            </a:r>
            <a:r>
              <a:rPr lang="en-US" sz="2000" b="0" dirty="0"/>
              <a:t>, Squatter Settlements, legal/illegal habitat, and you name it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Nearly </a:t>
            </a:r>
            <a:r>
              <a:rPr lang="en-US" sz="2000" b="0" dirty="0"/>
              <a:t>50% of major metropolitans in the regions are slums</a:t>
            </a:r>
          </a:p>
          <a:p>
            <a:pPr marL="354013" indent="-354013">
              <a:buFont typeface="Arial" pitchFamily="34" charset="0"/>
              <a:buChar char="•"/>
            </a:pPr>
            <a:r>
              <a:rPr lang="en-US" sz="2000" b="0" dirty="0" smtClean="0"/>
              <a:t>Two </a:t>
            </a:r>
            <a:r>
              <a:rPr lang="en-US" sz="2000" b="0" dirty="0"/>
              <a:t>prong approach would be </a:t>
            </a:r>
            <a:r>
              <a:rPr lang="en-US" sz="2000" b="0" dirty="0" smtClean="0"/>
              <a:t>needed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0" dirty="0" smtClean="0"/>
              <a:t> Slums </a:t>
            </a:r>
            <a:r>
              <a:rPr lang="en-US" sz="2000" b="0" dirty="0"/>
              <a:t>improvement programs </a:t>
            </a:r>
            <a:r>
              <a:rPr lang="en-US" sz="2000" b="0" dirty="0" smtClean="0"/>
              <a:t>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0" dirty="0"/>
              <a:t> </a:t>
            </a:r>
            <a:r>
              <a:rPr lang="en-US" sz="2000" b="0" dirty="0" smtClean="0"/>
              <a:t>Slums rehabilitation </a:t>
            </a:r>
            <a:r>
              <a:rPr lang="en-US" sz="2000" b="0" dirty="0"/>
              <a:t>programs</a:t>
            </a:r>
          </a:p>
          <a:p>
            <a:pPr>
              <a:buFont typeface="Arial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1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44" y="228600"/>
            <a:ext cx="752094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Message from </a:t>
            </a:r>
            <a:br>
              <a:rPr lang="en-US" dirty="0" smtClean="0"/>
            </a:br>
            <a:r>
              <a:rPr lang="en-US" dirty="0" smtClean="0"/>
              <a:t>Mr. R.V</a:t>
            </a:r>
            <a:r>
              <a:rPr lang="en-US" dirty="0" smtClean="0"/>
              <a:t>. </a:t>
            </a:r>
            <a:r>
              <a:rPr lang="en-US" dirty="0" err="1" smtClean="0"/>
              <a:t>Verma</a:t>
            </a:r>
            <a:r>
              <a:rPr lang="en-US" dirty="0" smtClean="0"/>
              <a:t>, Chairman </a:t>
            </a:r>
            <a:r>
              <a:rPr lang="en-US" dirty="0" smtClean="0"/>
              <a:t>APUHF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1828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dirty="0" smtClean="0"/>
              <a:t>APUHF aims at exploring viable and sustainable answers to the challenge of Pro-Poor Affordable Housing Supply and Finance for Economically Low-Income Population of Asia-Pacific Region.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2" descr="C:\Users\Zaigham\Desktop\APUHF\Pic of Ver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38400"/>
            <a:ext cx="35814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0826" y="2711666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welcomes endorsement and support of international agencies, housing experts and stakeholders of housing and housing finance.</a:t>
            </a:r>
          </a:p>
        </p:txBody>
      </p:sp>
    </p:spTree>
    <p:extLst>
      <p:ext uri="{BB962C8B-B14F-4D97-AF65-F5344CB8AC3E}">
        <p14:creationId xmlns:p14="http://schemas.microsoft.com/office/powerpoint/2010/main" val="35844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Thank You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426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1" dirty="0" smtClean="0"/>
              <a:t>Presented by:</a:t>
            </a:r>
          </a:p>
          <a:p>
            <a:pPr marL="0" indent="0">
              <a:buNone/>
            </a:pPr>
            <a:r>
              <a:rPr lang="en-US" sz="2400" b="0" dirty="0" smtClean="0"/>
              <a:t>Zaigham Mahmood </a:t>
            </a:r>
            <a:r>
              <a:rPr lang="en-US" sz="2400" b="0" dirty="0" smtClean="0"/>
              <a:t>Rizvi</a:t>
            </a:r>
          </a:p>
          <a:p>
            <a:pPr marL="0" indent="0">
              <a:buNone/>
            </a:pPr>
            <a:r>
              <a:rPr lang="en-US" sz="2400" b="0" dirty="0" smtClean="0"/>
              <a:t>Secretary General, APUHF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0" dirty="0" smtClean="0"/>
              <a:t>At 5th </a:t>
            </a:r>
            <a:r>
              <a:rPr lang="en-US" sz="2000" b="0" dirty="0"/>
              <a:t>Global Housing </a:t>
            </a:r>
            <a:endParaRPr lang="en-US" sz="2000" b="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0" dirty="0" smtClean="0"/>
              <a:t>Finance Conference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 in Emerging Markets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May </a:t>
            </a:r>
            <a:r>
              <a:rPr 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31, 2012, Washington</a:t>
            </a:r>
            <a:r>
              <a:rPr lang="en-U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D.C</a:t>
            </a:r>
            <a:r>
              <a:rPr 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0" dirty="0" smtClean="0"/>
              <a:t>World </a:t>
            </a:r>
            <a:r>
              <a:rPr lang="en-US" sz="2000" b="0" dirty="0"/>
              <a:t>Bank </a:t>
            </a:r>
            <a:r>
              <a:rPr lang="en-US" sz="2000" b="0" dirty="0" smtClean="0"/>
              <a:t>Washington 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2" descr="C:\Users\Zaigham\Desktop\APUHF\ZMR Pi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199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7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520940" cy="548640"/>
          </a:xfrm>
        </p:spPr>
        <p:txBody>
          <a:bodyPr/>
          <a:lstStyle/>
          <a:p>
            <a:r>
              <a:rPr lang="en-US" dirty="0" smtClean="0"/>
              <a:t>Evolution of APUHF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924800" cy="50292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In May, 2008 the World Bank initiated a dialogue (GDLN) between countries of South Asia to address issues of housing and housing finance.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In May 2009 the World Bank organized a regional housing conference in Jakarta, Indonesia.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To better understand the issue and underlying challenges, the World Bank also initiated a study on </a:t>
            </a:r>
            <a:r>
              <a:rPr lang="en-US" sz="1900" b="0" dirty="0"/>
              <a:t>h</a:t>
            </a:r>
            <a:r>
              <a:rPr lang="en-US" sz="1900" b="0" dirty="0" smtClean="0"/>
              <a:t>ousing  in South Asia</a:t>
            </a:r>
            <a:r>
              <a:rPr lang="en-US" sz="1900" b="0" dirty="0"/>
              <a:t> </a:t>
            </a:r>
            <a:r>
              <a:rPr lang="en-US" sz="1900" b="0" dirty="0" smtClean="0"/>
              <a:t>titled “ Expanding Housing Finance to the Underserved in South Asia”, published in 2010 published in 2010.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At the Jakarta Conference,  based on its findings/recommendations, a proposal to set up a more permanent regional platform in the name of “South Asia Housing Forum-SAHF” was tabled.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The proposal was fully endorsed by the conference participants and multilateral agencies </a:t>
            </a:r>
            <a:r>
              <a:rPr lang="en-US" sz="1800" b="0" dirty="0" smtClean="0"/>
              <a:t>like the World Bank, IFC, and Asian Development Bank. 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520940" cy="5486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Evolution of </a:t>
            </a:r>
            <a:r>
              <a:rPr lang="en-US" dirty="0" smtClean="0">
                <a:solidFill>
                  <a:prstClr val="black"/>
                </a:solidFill>
              </a:rPr>
              <a:t>APUHF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0628"/>
            <a:ext cx="7924800" cy="43095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Around the same time UNESCAP and UNHABITAT had launched an initiative on Pro-Poor Housing in Asia-Pacific region.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Under the initiative a study titled “ Regional Project on Pro-Poor Housing Finance in Asia-Pacific-A Compendium of Seven Countries” was launched In January 2010.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Findings and Recommendations of UNESCAP/UNHABITAT Study were in line with the objectives of SAHF. 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In a joint meeting of the two initiatives held in Delhi  in January, 2010 it was decided to merge the two initiatives, expand its scope to Asia-Pacific region and rename it as “ Asia-Pacific Union for Housing Finance-APUHF.”.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APUHF is functional since January 2010, with its Head Quarter in Delhi (Courtesy National Housing Bank, India)</a:t>
            </a:r>
          </a:p>
          <a:p>
            <a:pPr>
              <a:buFont typeface="Arial" pitchFamily="34" charset="0"/>
              <a:buChar char="•"/>
            </a:pPr>
            <a:r>
              <a:rPr lang="en-US" sz="1900" b="0" dirty="0" smtClean="0"/>
              <a:t>Its affairs are run by its Advisory Board, and its General Assembly.</a:t>
            </a:r>
          </a:p>
          <a:p>
            <a:endParaRPr lang="en-US" sz="19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20940" cy="54864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To </a:t>
            </a:r>
            <a:r>
              <a:rPr lang="en-US" sz="2000" b="0" dirty="0"/>
              <a:t>provide a basis and a platform for exchange of ideas, views, experiences, events, practices, </a:t>
            </a:r>
            <a:r>
              <a:rPr lang="en-US" sz="2000" b="0" dirty="0" smtClean="0"/>
              <a:t>products in </a:t>
            </a:r>
            <a:r>
              <a:rPr lang="en-US" sz="2000" b="0" dirty="0"/>
              <a:t>different countries of South </a:t>
            </a:r>
            <a:r>
              <a:rPr lang="en-US" sz="2000" b="0" dirty="0" smtClean="0"/>
              <a:t>Asia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Help </a:t>
            </a:r>
            <a:r>
              <a:rPr lang="en-US" sz="2000" b="0" dirty="0"/>
              <a:t>in policy design, strategic intervention, </a:t>
            </a:r>
            <a:r>
              <a:rPr lang="en-US" sz="2000" b="0" dirty="0" smtClean="0"/>
              <a:t>design of supply and finance instruments.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Exchange of </a:t>
            </a:r>
            <a:r>
              <a:rPr lang="en-US" sz="2000" b="0" dirty="0"/>
              <a:t>learning and best </a:t>
            </a:r>
            <a:r>
              <a:rPr lang="en-US" sz="2000" b="0" dirty="0" smtClean="0"/>
              <a:t>practices on regional basis.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To provide </a:t>
            </a:r>
            <a:r>
              <a:rPr lang="en-US" sz="1800" b="0" dirty="0" smtClean="0"/>
              <a:t>an e-Platform for knowledge sharing and networking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To publish a periodic Journal on Housing and Housing Finance developments in the region</a:t>
            </a:r>
          </a:p>
          <a:p>
            <a:pPr>
              <a:buFont typeface="Arial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APUHF Advisory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6172200" cy="5486400"/>
          </a:xfrm>
        </p:spPr>
        <p:txBody>
          <a:bodyPr>
            <a:noAutofit/>
          </a:bodyPr>
          <a:lstStyle/>
          <a:p>
            <a:pPr marL="987425" lvl="0" indent="-987425">
              <a:spcBef>
                <a:spcPts val="600"/>
              </a:spcBef>
            </a:pPr>
            <a:r>
              <a:rPr lang="en-US" sz="1400" b="0" dirty="0" smtClean="0"/>
              <a:t>India</a:t>
            </a:r>
            <a:r>
              <a:rPr lang="en-US" sz="1400" b="0" dirty="0"/>
              <a:t>: </a:t>
            </a:r>
            <a:r>
              <a:rPr lang="en-US" sz="1400" b="0" dirty="0" smtClean="0"/>
              <a:t>	Mr</a:t>
            </a:r>
            <a:r>
              <a:rPr lang="en-US" sz="1400" b="0" dirty="0"/>
              <a:t>. </a:t>
            </a:r>
            <a:r>
              <a:rPr lang="en-US" sz="1400" b="0" dirty="0" err="1"/>
              <a:t>R.V.Verma</a:t>
            </a:r>
            <a:r>
              <a:rPr lang="en-US" sz="1400" b="0" dirty="0"/>
              <a:t> - Chairman </a:t>
            </a:r>
            <a:br>
              <a:rPr lang="en-US" sz="1400" b="0" dirty="0"/>
            </a:br>
            <a:r>
              <a:rPr lang="en-US" sz="1400" b="0" dirty="0" err="1"/>
              <a:t>Chairman</a:t>
            </a:r>
            <a:r>
              <a:rPr lang="en-US" sz="1400" b="0" dirty="0"/>
              <a:t> &amp; Managing Director, National Housing </a:t>
            </a:r>
            <a:r>
              <a:rPr lang="en-US" sz="1400" b="0" dirty="0" smtClean="0"/>
              <a:t>Bank</a:t>
            </a:r>
            <a:endParaRPr lang="en-US" sz="1400" b="0" dirty="0"/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/>
              <a:t>Thailand: </a:t>
            </a:r>
            <a:r>
              <a:rPr lang="en-US" sz="1400" b="0" dirty="0" smtClean="0"/>
              <a:t>	Mr</a:t>
            </a:r>
            <a:r>
              <a:rPr lang="en-US" sz="1400" b="0" dirty="0"/>
              <a:t>. </a:t>
            </a:r>
            <a:r>
              <a:rPr lang="en-US" sz="1400" b="0" dirty="0" err="1"/>
              <a:t>Woravit</a:t>
            </a:r>
            <a:r>
              <a:rPr lang="en-US" sz="1400" b="0" dirty="0"/>
              <a:t> </a:t>
            </a:r>
            <a:r>
              <a:rPr lang="en-US" sz="1400" b="0" dirty="0" err="1"/>
              <a:t>Chailimpamontri</a:t>
            </a:r>
            <a:r>
              <a:rPr lang="en-US" sz="1400" b="0" dirty="0"/>
              <a:t> - Alternate Chairman </a:t>
            </a:r>
            <a:br>
              <a:rPr lang="en-US" sz="1400" b="0" dirty="0"/>
            </a:br>
            <a:r>
              <a:rPr lang="en-US" sz="1400" b="0" dirty="0" smtClean="0"/>
              <a:t>President</a:t>
            </a:r>
            <a:r>
              <a:rPr lang="en-US" sz="1400" b="0" dirty="0"/>
              <a:t>, Government Housing </a:t>
            </a:r>
            <a:r>
              <a:rPr lang="en-US" sz="1400" b="0" dirty="0" smtClean="0"/>
              <a:t>Bank</a:t>
            </a:r>
            <a:endParaRPr lang="en-US" sz="1400" b="0" dirty="0"/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 smtClean="0"/>
              <a:t>Pakistan:	Mr</a:t>
            </a:r>
            <a:r>
              <a:rPr lang="en-US" sz="1400" b="0" dirty="0"/>
              <a:t>. Muhammad Ashraf Khan– Vice Chairman </a:t>
            </a:r>
            <a:br>
              <a:rPr lang="en-US" sz="1400" b="0" dirty="0"/>
            </a:br>
            <a:r>
              <a:rPr lang="en-US" sz="1400" b="0" dirty="0" smtClean="0"/>
              <a:t>Executive </a:t>
            </a:r>
            <a:r>
              <a:rPr lang="en-US" sz="1400" b="0" dirty="0"/>
              <a:t>Director, State Bank of Pakistan (Central Bank) </a:t>
            </a:r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 err="1"/>
              <a:t>Srilanka</a:t>
            </a:r>
            <a:r>
              <a:rPr lang="en-US" sz="1400" b="0" dirty="0"/>
              <a:t>: </a:t>
            </a:r>
            <a:r>
              <a:rPr lang="en-US" sz="1400" b="0" dirty="0" smtClean="0"/>
              <a:t>	</a:t>
            </a:r>
            <a:r>
              <a:rPr lang="en-US" sz="1400" b="0" dirty="0" err="1" smtClean="0"/>
              <a:t>Mr.P.D.J.Fernando</a:t>
            </a:r>
            <a:r>
              <a:rPr lang="en-US" sz="1400" b="0" dirty="0" smtClean="0"/>
              <a:t> </a:t>
            </a:r>
            <a:r>
              <a:rPr lang="en-US" sz="1400" b="0" dirty="0"/>
              <a:t>– Member </a:t>
            </a:r>
            <a:br>
              <a:rPr lang="en-US" sz="1400" b="0" dirty="0"/>
            </a:br>
            <a:r>
              <a:rPr lang="en-US" sz="1400" b="0" dirty="0" smtClean="0"/>
              <a:t>Deputy </a:t>
            </a:r>
            <a:r>
              <a:rPr lang="en-US" sz="1400" b="0" dirty="0"/>
              <a:t>Governor, Central Bank of </a:t>
            </a:r>
            <a:r>
              <a:rPr lang="en-US" sz="1400" b="0" dirty="0" err="1" smtClean="0"/>
              <a:t>Srilanka</a:t>
            </a:r>
            <a:endParaRPr lang="en-US" sz="1400" b="0" dirty="0"/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/>
              <a:t>Bangladesh: </a:t>
            </a:r>
            <a:r>
              <a:rPr lang="en-US" sz="1400" b="0" dirty="0" smtClean="0"/>
              <a:t>	Mr</a:t>
            </a:r>
            <a:r>
              <a:rPr lang="en-US" sz="1400" b="0" dirty="0"/>
              <a:t>. Mohammad </a:t>
            </a:r>
            <a:r>
              <a:rPr lang="en-US" sz="1400" b="0" dirty="0" err="1"/>
              <a:t>Nazrul</a:t>
            </a:r>
            <a:r>
              <a:rPr lang="en-US" sz="1400" b="0" dirty="0"/>
              <a:t> Huda – Member</a:t>
            </a:r>
            <a:br>
              <a:rPr lang="en-US" sz="1400" b="0" dirty="0"/>
            </a:br>
            <a:r>
              <a:rPr lang="en-US" sz="1400" b="0" dirty="0" smtClean="0"/>
              <a:t>Ex </a:t>
            </a:r>
            <a:r>
              <a:rPr lang="en-US" sz="1400" b="0" dirty="0"/>
              <a:t>- Deputy Governor, Bangladesh Bank </a:t>
            </a:r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/>
              <a:t>Mongolia: </a:t>
            </a:r>
            <a:r>
              <a:rPr lang="en-US" sz="1400" b="0" dirty="0" smtClean="0"/>
              <a:t>	Ms</a:t>
            </a:r>
            <a:r>
              <a:rPr lang="en-US" sz="1400" b="0" dirty="0"/>
              <a:t>. </a:t>
            </a:r>
            <a:r>
              <a:rPr lang="en-US" sz="1400" b="0" dirty="0" err="1"/>
              <a:t>Enkhbayar</a:t>
            </a:r>
            <a:r>
              <a:rPr lang="en-US" sz="1400" b="0" dirty="0"/>
              <a:t> </a:t>
            </a:r>
            <a:r>
              <a:rPr lang="en-US" sz="1400" b="0" dirty="0" err="1"/>
              <a:t>Tsedendorj</a:t>
            </a:r>
            <a:r>
              <a:rPr lang="en-US" sz="1400" b="0" dirty="0"/>
              <a:t> – Member</a:t>
            </a:r>
            <a:br>
              <a:rPr lang="en-US" sz="1400" b="0" dirty="0"/>
            </a:br>
            <a:r>
              <a:rPr lang="en-US" sz="1400" b="0" dirty="0" smtClean="0"/>
              <a:t>CEO</a:t>
            </a:r>
            <a:r>
              <a:rPr lang="en-US" sz="1400" b="0" dirty="0"/>
              <a:t>, Mongolia Mortgage </a:t>
            </a:r>
            <a:r>
              <a:rPr lang="en-US" sz="1400" b="0" dirty="0" smtClean="0"/>
              <a:t>Corporation</a:t>
            </a:r>
            <a:endParaRPr lang="en-US" sz="1400" b="0" dirty="0"/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/>
              <a:t>Indonesia: </a:t>
            </a:r>
            <a:r>
              <a:rPr lang="en-US" sz="1400" b="0" dirty="0" smtClean="0"/>
              <a:t>	Mr</a:t>
            </a:r>
            <a:r>
              <a:rPr lang="en-US" sz="1400" b="0" dirty="0"/>
              <a:t>. </a:t>
            </a:r>
            <a:r>
              <a:rPr lang="en-US" sz="1400" b="0" dirty="0" err="1"/>
              <a:t>Raharjo</a:t>
            </a:r>
            <a:r>
              <a:rPr lang="en-US" sz="1400" b="0" dirty="0"/>
              <a:t> </a:t>
            </a:r>
            <a:r>
              <a:rPr lang="en-US" sz="1400" b="0" dirty="0" err="1"/>
              <a:t>Adisusanto</a:t>
            </a:r>
            <a:r>
              <a:rPr lang="en-US" sz="1400" b="0" dirty="0"/>
              <a:t> – Member</a:t>
            </a:r>
            <a:br>
              <a:rPr lang="en-US" sz="1400" b="0" dirty="0"/>
            </a:br>
            <a:r>
              <a:rPr lang="en-US" sz="1400" b="0" dirty="0" smtClean="0"/>
              <a:t>President </a:t>
            </a:r>
            <a:r>
              <a:rPr lang="en-US" sz="1400" b="0" dirty="0"/>
              <a:t>Director, SMF, </a:t>
            </a:r>
            <a:r>
              <a:rPr lang="en-US" sz="1400" b="0" dirty="0" smtClean="0"/>
              <a:t>Indonesia</a:t>
            </a:r>
            <a:endParaRPr lang="en-US" sz="1400" b="0" dirty="0"/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 smtClean="0"/>
              <a:t>Afghanistan:	</a:t>
            </a:r>
            <a:r>
              <a:rPr lang="en-US" sz="1400" b="0" dirty="0" err="1" smtClean="0"/>
              <a:t>Mr.Noorullah</a:t>
            </a:r>
            <a:r>
              <a:rPr lang="en-US" sz="1400" b="0" dirty="0" smtClean="0"/>
              <a:t> </a:t>
            </a:r>
            <a:r>
              <a:rPr lang="en-US" sz="1400" b="0" dirty="0" err="1"/>
              <a:t>Delawari</a:t>
            </a:r>
            <a:r>
              <a:rPr lang="en-US" sz="1400" b="0" dirty="0"/>
              <a:t> – Member </a:t>
            </a:r>
            <a:br>
              <a:rPr lang="en-US" sz="1400" b="0" dirty="0"/>
            </a:br>
            <a:r>
              <a:rPr lang="en-US" sz="1400" b="0" dirty="0" smtClean="0"/>
              <a:t>Governor</a:t>
            </a:r>
            <a:r>
              <a:rPr lang="en-US" sz="1400" b="0" dirty="0"/>
              <a:t>, Da Afghanistan Bank (Central Bank) </a:t>
            </a:r>
          </a:p>
          <a:p>
            <a:pPr marL="987425" lvl="0" indent="-987425">
              <a:spcBef>
                <a:spcPts val="600"/>
              </a:spcBef>
            </a:pPr>
            <a:r>
              <a:rPr lang="en-US" sz="1400" b="0" dirty="0" smtClean="0"/>
              <a:t>Japan:	Mr</a:t>
            </a:r>
            <a:r>
              <a:rPr lang="en-US" sz="1400" b="0" dirty="0"/>
              <a:t>. Masahiro Kobayashi – Member </a:t>
            </a:r>
            <a:br>
              <a:rPr lang="en-US" sz="1400" b="0" dirty="0"/>
            </a:br>
            <a:r>
              <a:rPr lang="en-US" sz="1400" b="0" dirty="0" smtClean="0"/>
              <a:t>Chief </a:t>
            </a:r>
            <a:r>
              <a:rPr lang="en-US" sz="1400" b="0" dirty="0"/>
              <a:t>Economist, Japan Housing Finance Agency </a:t>
            </a:r>
            <a:endParaRPr lang="en-US" sz="1400" b="0" dirty="0" smtClean="0"/>
          </a:p>
          <a:p>
            <a:pPr lvl="0">
              <a:spcBef>
                <a:spcPts val="600"/>
              </a:spcBef>
            </a:pPr>
            <a:endParaRPr lang="en-US" sz="1400" b="0" dirty="0"/>
          </a:p>
          <a:p>
            <a:pPr>
              <a:spcBef>
                <a:spcPts val="0"/>
              </a:spcBef>
            </a:pPr>
            <a:r>
              <a:rPr lang="en-US" sz="1400" b="0" dirty="0"/>
              <a:t>Mr. Zaigham Mahmood Rizvi – Member &amp; Secretary General </a:t>
            </a:r>
            <a:r>
              <a:rPr lang="en-US" sz="1400" b="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n-US" sz="1400" b="0" dirty="0" smtClean="0"/>
              <a:t>Expert </a:t>
            </a:r>
            <a:r>
              <a:rPr lang="en-US" sz="1400" b="0" dirty="0"/>
              <a:t>Consultant, Housing and Housing Finance </a:t>
            </a:r>
            <a:br>
              <a:rPr lang="en-US" sz="1400" b="0" dirty="0"/>
            </a:b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20940" cy="548640"/>
          </a:xfrm>
        </p:spPr>
        <p:txBody>
          <a:bodyPr/>
          <a:lstStyle/>
          <a:p>
            <a:r>
              <a:rPr lang="en-US" dirty="0" smtClean="0"/>
              <a:t>A Regional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Asia-Pacific represents one-quarter of the World population, 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/>
              <a:t>N</a:t>
            </a:r>
            <a:r>
              <a:rPr lang="en-US" sz="2200" b="0" dirty="0" smtClean="0"/>
              <a:t>early half of the World Poor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Housing is an </a:t>
            </a:r>
            <a:r>
              <a:rPr lang="en-US" sz="2200" b="0" dirty="0"/>
              <a:t>essential part of political </a:t>
            </a:r>
            <a:r>
              <a:rPr lang="en-US" sz="2200" b="0" dirty="0" err="1"/>
              <a:t>sloganizm</a:t>
            </a:r>
            <a:endParaRPr lang="en-US" sz="2200" b="0" dirty="0"/>
          </a:p>
          <a:p>
            <a:pPr marL="349250" indent="-349250">
              <a:buFont typeface="Arial" pitchFamily="34" charset="0"/>
              <a:buChar char="•"/>
            </a:pPr>
            <a:r>
              <a:rPr lang="en-US" sz="2200" b="0" dirty="0" smtClean="0"/>
              <a:t>“</a:t>
            </a:r>
            <a:r>
              <a:rPr lang="en-US" sz="2200" b="0" dirty="0"/>
              <a:t>Housing for all”, “Slums Free Cities”, “</a:t>
            </a:r>
            <a:r>
              <a:rPr lang="en-US" sz="2200" b="0" dirty="0" err="1"/>
              <a:t>Maang</a:t>
            </a:r>
            <a:r>
              <a:rPr lang="en-US" sz="2200" b="0" dirty="0"/>
              <a:t> </a:t>
            </a:r>
            <a:r>
              <a:rPr lang="en-US" sz="2200" b="0" dirty="0" err="1"/>
              <a:t>Raha</a:t>
            </a:r>
            <a:r>
              <a:rPr lang="en-US" sz="2200" b="0" dirty="0"/>
              <a:t> </a:t>
            </a:r>
            <a:r>
              <a:rPr lang="en-US" sz="2200" b="0" dirty="0" err="1"/>
              <a:t>hai</a:t>
            </a:r>
            <a:r>
              <a:rPr lang="en-US" sz="2200" b="0" dirty="0"/>
              <a:t> </a:t>
            </a:r>
            <a:r>
              <a:rPr lang="en-US" sz="2200" b="0" dirty="0" err="1"/>
              <a:t>har</a:t>
            </a:r>
            <a:r>
              <a:rPr lang="en-US" sz="2200" b="0" dirty="0"/>
              <a:t> </a:t>
            </a:r>
            <a:r>
              <a:rPr lang="en-US" sz="2200" b="0" dirty="0" smtClean="0"/>
              <a:t>     </a:t>
            </a:r>
            <a:r>
              <a:rPr lang="en-US" sz="2200" b="0" dirty="0" err="1" smtClean="0"/>
              <a:t>Insaan</a:t>
            </a:r>
            <a:r>
              <a:rPr lang="en-US" sz="2200" b="0" dirty="0" smtClean="0"/>
              <a:t>-Roti</a:t>
            </a:r>
            <a:r>
              <a:rPr lang="en-US" sz="2200" b="0" dirty="0"/>
              <a:t>, </a:t>
            </a:r>
            <a:r>
              <a:rPr lang="en-US" sz="2200" b="0" dirty="0" err="1"/>
              <a:t>Kapra</a:t>
            </a:r>
            <a:r>
              <a:rPr lang="en-US" sz="2200" b="0" dirty="0"/>
              <a:t>, </a:t>
            </a:r>
            <a:r>
              <a:rPr lang="en-US" sz="2200" b="0" dirty="0" err="1"/>
              <a:t>aur</a:t>
            </a:r>
            <a:r>
              <a:rPr lang="en-US" sz="2200" b="0" dirty="0"/>
              <a:t> </a:t>
            </a:r>
            <a:r>
              <a:rPr lang="en-US" sz="2200" b="0" dirty="0" err="1" smtClean="0"/>
              <a:t>Makan</a:t>
            </a:r>
            <a:r>
              <a:rPr lang="en-US" sz="2200" b="0" dirty="0" smtClean="0"/>
              <a:t> and </a:t>
            </a:r>
            <a:r>
              <a:rPr lang="en-US" sz="2200" b="0" dirty="0"/>
              <a:t>so on</a:t>
            </a:r>
            <a:r>
              <a:rPr lang="en-US" sz="2200" b="0" dirty="0" smtClean="0"/>
              <a:t>……”</a:t>
            </a:r>
            <a:endParaRPr lang="en-US" sz="2200" b="0" dirty="0"/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In </a:t>
            </a:r>
            <a:r>
              <a:rPr lang="en-US" sz="2200" b="0" dirty="0"/>
              <a:t>some countries delivery is SOME, and in most it </a:t>
            </a:r>
            <a:r>
              <a:rPr lang="en-US" sz="2200" b="0" dirty="0" smtClean="0"/>
              <a:t>is NONE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/>
              <a:t>Each country in the region has its own geo-socio- economic parameters, from Afghanistan to Indonesia, all facing a common issue of “shelter less poor”, so regional successful models </a:t>
            </a:r>
            <a:r>
              <a:rPr lang="en-US" sz="2200" b="0" dirty="0" smtClean="0"/>
              <a:t>would </a:t>
            </a:r>
            <a:r>
              <a:rPr lang="en-US" sz="2200" b="0" dirty="0"/>
              <a:t>needing sharing of experience and knowledge</a:t>
            </a:r>
          </a:p>
          <a:p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Population Trends in Asia-Pacific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902236"/>
              </p:ext>
            </p:extLst>
          </p:nvPr>
        </p:nvGraphicFramePr>
        <p:xfrm>
          <a:off x="672854" y="1496918"/>
          <a:ext cx="7798292" cy="47315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2540"/>
                <a:gridCol w="1093437"/>
                <a:gridCol w="1095717"/>
                <a:gridCol w="1091727"/>
                <a:gridCol w="1095717"/>
                <a:gridCol w="957008"/>
                <a:gridCol w="1232146"/>
              </a:tblGrid>
              <a:tr h="4525963"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n-US" sz="700" dirty="0" smtClean="0">
                        <a:effectLst/>
                      </a:endParaRPr>
                    </a:p>
                    <a:p>
                      <a:pPr marL="76835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7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835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136525">
                        <a:lnSpc>
                          <a:spcPct val="99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spc="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ot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l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ti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spc="-1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(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mn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)</a:t>
                      </a:r>
                      <a:endParaRPr lang="en-US" sz="1600" dirty="0">
                        <a:effectLst/>
                      </a:endParaRPr>
                    </a:p>
                    <a:p>
                      <a:pPr marL="85090" marR="0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2007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ts val="8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,</a:t>
                      </a:r>
                      <a:r>
                        <a:rPr lang="en-US" sz="1600" spc="1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162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6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64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26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225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138430">
                        <a:lnSpc>
                          <a:spcPts val="216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l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ti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G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owt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h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ts val="2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%</a:t>
                      </a:r>
                      <a:r>
                        <a:rPr lang="en-US" sz="1600" spc="-5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</a:t>
                      </a:r>
                      <a:r>
                        <a:rPr lang="en-US" sz="1600" spc="1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-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8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6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135255">
                        <a:lnSpc>
                          <a:spcPct val="99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rban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l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ti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spc="-1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(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mn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)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2007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8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329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58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6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42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139700">
                        <a:lnSpc>
                          <a:spcPct val="99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rban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</a:t>
                      </a:r>
                      <a:r>
                        <a:rPr lang="en-US" sz="1600" spc="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l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ti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%</a:t>
                      </a:r>
                      <a:r>
                        <a:rPr lang="en-US" sz="1600" spc="-5" dirty="0">
                          <a:effectLst/>
                        </a:rPr>
                        <a:t> 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spc="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ot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al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85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29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36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6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57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U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rba</a:t>
                      </a:r>
                      <a:r>
                        <a:rPr lang="en-US" sz="1600" spc="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i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za</a:t>
                      </a:r>
                      <a:r>
                        <a:rPr lang="en-US" sz="1600" spc="-5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ti</a:t>
                      </a:r>
                      <a:r>
                        <a:rPr lang="en-US" sz="1600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G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owt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%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</a:t>
                      </a:r>
                      <a:r>
                        <a:rPr lang="en-US" sz="1600" spc="-5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6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6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4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85725">
                        <a:lnSpc>
                          <a:spcPct val="99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G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DP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G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owt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Ra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%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2000-07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</a:t>
                      </a:r>
                      <a:r>
                        <a:rPr lang="en-US" sz="1600" spc="-5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8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6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6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7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r>
                        <a:rPr lang="en-US" sz="1600" spc="-5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.</a:t>
                      </a:r>
                      <a:r>
                        <a:rPr lang="en-US" sz="16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Housing Challenges in Asia-Pacific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Autofit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en-US" sz="2200" b="0" dirty="0" smtClean="0"/>
              <a:t>The Region </a:t>
            </a:r>
            <a:r>
              <a:rPr lang="en-US" sz="2200" b="0" dirty="0"/>
              <a:t>represents </a:t>
            </a:r>
            <a:r>
              <a:rPr lang="en-US" sz="2200" b="0" dirty="0" smtClean="0"/>
              <a:t>more than one </a:t>
            </a:r>
            <a:r>
              <a:rPr lang="en-US" sz="2200" b="0" dirty="0"/>
              <a:t>out of four persons and one out of two poor on the </a:t>
            </a:r>
            <a:r>
              <a:rPr lang="en-US" sz="2200" b="0" dirty="0" smtClean="0"/>
              <a:t>planet.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Including China, Asia-Pacific represents one out every two persons on the planet</a:t>
            </a:r>
            <a:endParaRPr lang="en-US" sz="2200" b="0" dirty="0"/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It </a:t>
            </a:r>
            <a:r>
              <a:rPr lang="en-US" sz="2200" b="0" dirty="0"/>
              <a:t>is among the lowest in terms of Mortgage Finance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/>
              <a:t>(Average Mortgage Debt to GDP Ratio 3.3)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Region </a:t>
            </a:r>
            <a:r>
              <a:rPr lang="en-US" sz="2200" b="0" dirty="0"/>
              <a:t>is faced with massive housing shortage, Indian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/>
              <a:t>Urban Housing shortage </a:t>
            </a:r>
            <a:r>
              <a:rPr lang="en-US" sz="2200" b="0" dirty="0" smtClean="0"/>
              <a:t>27 </a:t>
            </a:r>
            <a:r>
              <a:rPr lang="en-US" sz="2200" b="0" dirty="0"/>
              <a:t>million </a:t>
            </a:r>
            <a:r>
              <a:rPr lang="en-US" sz="2200" b="0" dirty="0" smtClean="0"/>
              <a:t>plus,</a:t>
            </a:r>
            <a:endParaRPr lang="en-US" sz="2200" b="0" dirty="0"/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Nearly </a:t>
            </a:r>
            <a:r>
              <a:rPr lang="en-US" sz="2200" b="0" dirty="0"/>
              <a:t>the entire urban shortage is </a:t>
            </a:r>
            <a:r>
              <a:rPr lang="en-US" sz="2200" b="0" dirty="0" smtClean="0"/>
              <a:t>in Low-Income Category</a:t>
            </a:r>
            <a:endParaRPr lang="en-US" sz="2200" b="0" dirty="0"/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Persons </a:t>
            </a:r>
            <a:r>
              <a:rPr lang="en-US" sz="2200" b="0" dirty="0"/>
              <a:t>per Room Density in India/Pakistan is 3.5. </a:t>
            </a:r>
            <a:r>
              <a:rPr lang="en-US" sz="2200" b="0" dirty="0" smtClean="0"/>
              <a:t>EU is 1.1</a:t>
            </a:r>
            <a:r>
              <a:rPr lang="en-US" sz="2200" b="0" dirty="0"/>
              <a:t>, USA is 0.5</a:t>
            </a:r>
          </a:p>
          <a:p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Population</a:t>
            </a:r>
            <a:r>
              <a:rPr lang="en-US" dirty="0"/>
              <a:t> </a:t>
            </a:r>
            <a:r>
              <a:rPr lang="en-US" dirty="0" smtClean="0"/>
              <a:t>explosion in Asian Cities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57172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100" b="0" dirty="0" smtClean="0"/>
              <a:t>In </a:t>
            </a:r>
            <a:r>
              <a:rPr lang="en-US" sz="2100" b="0" dirty="0"/>
              <a:t>1950, about 232 million people lived in urban areas, which represented about 17% of Asia’s total population. </a:t>
            </a:r>
            <a:r>
              <a:rPr lang="en-US" sz="2100" b="0" dirty="0" smtClean="0"/>
              <a:t>Today it is more than one-third and by 2025 nearly half of Asian Population will be Urban</a:t>
            </a:r>
            <a:endParaRPr lang="en-US" sz="2100" b="0" dirty="0"/>
          </a:p>
          <a:p>
            <a:pPr>
              <a:buFont typeface="Arial" pitchFamily="34" charset="0"/>
              <a:buChar char="•"/>
            </a:pPr>
            <a:r>
              <a:rPr lang="en-US" sz="2100" b="0" dirty="0" smtClean="0"/>
              <a:t>This </a:t>
            </a:r>
            <a:r>
              <a:rPr lang="en-US" sz="2100" b="0" dirty="0"/>
              <a:t>means that by 2030, one out of every two urban residents in the world will be in Asia</a:t>
            </a:r>
          </a:p>
          <a:p>
            <a:pPr>
              <a:buFont typeface="Arial" pitchFamily="34" charset="0"/>
              <a:buChar char="•"/>
            </a:pPr>
            <a:r>
              <a:rPr lang="en-US" sz="2100" b="0" dirty="0" smtClean="0"/>
              <a:t>In </a:t>
            </a:r>
            <a:r>
              <a:rPr lang="en-US" sz="2100" b="0" dirty="0"/>
              <a:t>India,  as per census 2001, the total housing stock was 249 million units out of which 29% (72 million) were in urban areas. India today faces an Urban housing shortage of 25 million </a:t>
            </a:r>
            <a:r>
              <a:rPr lang="en-US" sz="2100" b="0" dirty="0" smtClean="0"/>
              <a:t>units. Pakistan around 3 million.   </a:t>
            </a:r>
            <a:r>
              <a:rPr lang="en-US" sz="2100" b="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sz="2100" b="0" dirty="0"/>
              <a:t>Nearly entire Urban Housing Shortage is in </a:t>
            </a:r>
            <a:r>
              <a:rPr lang="en-US" sz="2100" b="0" dirty="0" smtClean="0"/>
              <a:t>Economically Weaker </a:t>
            </a:r>
            <a:r>
              <a:rPr lang="en-US" sz="2100" b="0" dirty="0"/>
              <a:t>Sections of </a:t>
            </a:r>
            <a:r>
              <a:rPr lang="en-US" sz="2100" b="0" dirty="0" smtClean="0"/>
              <a:t>society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100" b="0" dirty="0">
                <a:solidFill>
                  <a:prstClr val="black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India, Thailand, Indonesia, Malaysia and more from the region have unique success stories in different areas and regional countries could benefit from knowledge and experience sharing.</a:t>
            </a:r>
            <a:endParaRPr lang="en-US" sz="2100" b="0" dirty="0">
              <a:solidFill>
                <a:prstClr val="black"/>
              </a:solidFill>
              <a:latin typeface="Calibri"/>
            </a:endParaRPr>
          </a:p>
          <a:p>
            <a:pPr>
              <a:buFont typeface="Arial" pitchFamily="34" charset="0"/>
              <a:buChar char="•"/>
            </a:pPr>
            <a:endParaRPr lang="en-US" sz="2200" b="0" dirty="0"/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28FE-624C-484C-96D1-7DA19CCE81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390</TotalTime>
  <Words>925</Words>
  <Application>Microsoft Office PowerPoint</Application>
  <PresentationFormat>On-screen Show (4:3)</PresentationFormat>
  <Paragraphs>258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Asia-Pacific Union for Housing Finance</vt:lpstr>
      <vt:lpstr>Evolution of APUHF</vt:lpstr>
      <vt:lpstr>Evolution of APUHF Cont’d</vt:lpstr>
      <vt:lpstr>Objectives</vt:lpstr>
      <vt:lpstr>APUHF Advisory Board</vt:lpstr>
      <vt:lpstr>A Regional Snapshot</vt:lpstr>
      <vt:lpstr>Population Trends in Asia-Pacific</vt:lpstr>
      <vt:lpstr>Housing Challenges in Asia-Pacific region</vt:lpstr>
      <vt:lpstr> Population explosion in Asian Cities </vt:lpstr>
      <vt:lpstr>Slums Prevalence in the Region</vt:lpstr>
      <vt:lpstr>URBAN REALITIES </vt:lpstr>
      <vt:lpstr>Where the Urban Poor Live</vt:lpstr>
      <vt:lpstr>Message from  Mr. R.V. Verma, Chairman APUHF</vt:lpstr>
      <vt:lpstr>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Asia-Pacific Union for Housing Finance</dc:title>
  <dc:creator>Zaigham</dc:creator>
  <cp:lastModifiedBy>Zaigham</cp:lastModifiedBy>
  <cp:revision>64</cp:revision>
  <dcterms:created xsi:type="dcterms:W3CDTF">2012-04-12T22:56:20Z</dcterms:created>
  <dcterms:modified xsi:type="dcterms:W3CDTF">2012-04-13T23:35:55Z</dcterms:modified>
</cp:coreProperties>
</file>