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4" r:id="rId2"/>
    <p:sldId id="330" r:id="rId3"/>
    <p:sldId id="261" r:id="rId4"/>
    <p:sldId id="266" r:id="rId5"/>
    <p:sldId id="323" r:id="rId6"/>
    <p:sldId id="322" r:id="rId7"/>
    <p:sldId id="307" r:id="rId8"/>
    <p:sldId id="306" r:id="rId9"/>
    <p:sldId id="304" r:id="rId10"/>
    <p:sldId id="310" r:id="rId11"/>
    <p:sldId id="305" r:id="rId12"/>
    <p:sldId id="312" r:id="rId13"/>
    <p:sldId id="271" r:id="rId14"/>
    <p:sldId id="319" r:id="rId15"/>
    <p:sldId id="272" r:id="rId16"/>
    <p:sldId id="325" r:id="rId17"/>
    <p:sldId id="326" r:id="rId18"/>
    <p:sldId id="327" r:id="rId19"/>
    <p:sldId id="328" r:id="rId20"/>
    <p:sldId id="295" r:id="rId21"/>
    <p:sldId id="308" r:id="rId22"/>
    <p:sldId id="318" r:id="rId23"/>
    <p:sldId id="320" r:id="rId24"/>
    <p:sldId id="321" r:id="rId25"/>
    <p:sldId id="285" r:id="rId26"/>
    <p:sldId id="286" r:id="rId27"/>
    <p:sldId id="296" r:id="rId28"/>
    <p:sldId id="297" r:id="rId29"/>
    <p:sldId id="298" r:id="rId30"/>
    <p:sldId id="30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4C4C4"/>
    <a:srgbClr val="F5F5F5"/>
    <a:srgbClr val="E7E7E7"/>
    <a:srgbClr val="003300"/>
    <a:srgbClr val="004800"/>
    <a:srgbClr val="005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4"/>
  <c:chart>
    <c:title>
      <c:layout/>
    </c:title>
    <c:view3D>
      <c:rAngAx val="1"/>
    </c:view3D>
    <c:sideWall>
      <c:spPr>
        <a:solidFill>
          <a:srgbClr val="1F497D">
            <a:lumMod val="50000"/>
            <a:alpha val="1000"/>
          </a:srgbClr>
        </a:solidFill>
      </c:spPr>
    </c:sideWall>
    <c:backWall>
      <c:spPr>
        <a:solidFill>
          <a:schemeClr val="tx2">
            <a:lumMod val="5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Global Takaful Premium (USD in Billions)</c:v>
                </c:pt>
              </c:strCache>
            </c:strRef>
          </c:tx>
          <c:dPt>
            <c:idx val="1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howVal val="1"/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0.0</c:formatCode>
                <c:ptCount val="12"/>
                <c:pt idx="0">
                  <c:v>1.4</c:v>
                </c:pt>
                <c:pt idx="1">
                  <c:v>2</c:v>
                </c:pt>
                <c:pt idx="2">
                  <c:v>2.6</c:v>
                </c:pt>
                <c:pt idx="3">
                  <c:v>3.4</c:v>
                </c:pt>
                <c:pt idx="4">
                  <c:v>4</c:v>
                </c:pt>
                <c:pt idx="5">
                  <c:v>6.5</c:v>
                </c:pt>
                <c:pt idx="6">
                  <c:v>8.5</c:v>
                </c:pt>
                <c:pt idx="7">
                  <c:v>9.4</c:v>
                </c:pt>
                <c:pt idx="8">
                  <c:v>11</c:v>
                </c:pt>
                <c:pt idx="9">
                  <c:v>13.4</c:v>
                </c:pt>
                <c:pt idx="10">
                  <c:v>15.5</c:v>
                </c:pt>
                <c:pt idx="11">
                  <c:v>18</c:v>
                </c:pt>
              </c:numCache>
            </c:numRef>
          </c:val>
        </c:ser>
        <c:dLbls>
          <c:showVal val="1"/>
        </c:dLbls>
        <c:shape val="cylinder"/>
        <c:axId val="78377344"/>
        <c:axId val="78379648"/>
        <c:axId val="0"/>
      </c:bar3DChart>
      <c:catAx>
        <c:axId val="78377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8379648"/>
        <c:crosses val="autoZero"/>
        <c:auto val="1"/>
        <c:lblAlgn val="ctr"/>
        <c:lblOffset val="100"/>
      </c:catAx>
      <c:valAx>
        <c:axId val="78379648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78377344"/>
        <c:crosses val="autoZero"/>
        <c:crossBetween val="between"/>
      </c:valAx>
    </c:plotArea>
    <c:plotVisOnly val="1"/>
  </c:chart>
  <c:spPr>
    <a:solidFill>
      <a:schemeClr val="tx2">
        <a:lumMod val="5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1AA4C-0320-4EF5-8391-22327F4EF3F6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876411-9AD7-4926-8A95-2FE0870B668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Individuals want convenience of access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2B4F020-0D3C-4E05-94DC-594A562006A9}" type="parTrans" cxnId="{F0CC7DF0-70DD-46E1-A4A7-C74DFD433497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874E4BD-E757-4251-A267-5ECB516D750D}" type="sibTrans" cxnId="{F0CC7DF0-70DD-46E1-A4A7-C74DFD433497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4AC15BF-785C-4543-8B5C-8BDA896AF200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Life-cycle events impact differently at different times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1308F9C-9A4B-4F72-90D6-CA88D999CDE9}" type="parTrans" cxnId="{C3CCCC39-9CF2-4A24-9DBF-DB2F231AF0B8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4DB7EE0-AF0E-4EF2-8DA2-9D3F03DA401B}" type="sibTrans" cxnId="{C3CCCC39-9CF2-4A24-9DBF-DB2F231AF0B8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C4BDAA6-5364-47AB-BBC3-7AE7100DAD17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Poor people are more prone to uncertainty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E342779-FAFD-4357-A46B-CD0E7B584572}" type="parTrans" cxnId="{FEE85D21-5A32-4DD3-83AB-6EDEBBDE5B9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A89EFB7-D7D7-4CA8-B162-BCC435576019}" type="sibTrans" cxnId="{FEE85D21-5A32-4DD3-83AB-6EDEBBDE5B9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812926D-EC8F-42B6-B764-C0C5241D6876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Young individuals are more vulnerable to financial pressures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54BED1C-AB40-4E9A-BA46-0F29E4C704A9}" type="parTrans" cxnId="{941D636F-F9DB-4FFB-A5CC-8402AACA1A31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2162BCA-8481-4418-BE88-B1270665C53F}" type="sibTrans" cxnId="{941D636F-F9DB-4FFB-A5CC-8402AACA1A31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DA46BC6-7606-49BA-9E14-2E297D9B5EC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General lack of awareness about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microTakaful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and its availability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F11F51D-8D57-4EE7-9D8D-2B27CD1AA393}" type="parTrans" cxnId="{EF0E9792-52B0-4EE5-81A2-B59C8EB43E7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70C0F398-FD0D-40AA-8073-300FA97A3600}" type="sibTrans" cxnId="{EF0E9792-52B0-4EE5-81A2-B59C8EB43E7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0445630B-5F8B-429B-A52A-940FBD9D3F0E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Covers against illness and maternity are prime motive for females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5CA40B7-766C-46AD-99E3-701855E3AB35}" type="parTrans" cxnId="{C70841E0-576E-46B6-A998-3A08E705F9B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272DBF0-3ABD-4980-924B-88C86B950F5F}" type="sibTrans" cxnId="{C70841E0-576E-46B6-A998-3A08E705F9B2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7AD560E4-B073-4EC7-86A6-0A91F004B837}" type="pres">
      <dgm:prSet presAssocID="{5381AA4C-0320-4EF5-8391-22327F4EF3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6F28F-6D34-425A-8474-3CDA30F1ED92}" type="pres">
      <dgm:prSet presAssocID="{A1876411-9AD7-4926-8A95-2FE0870B668F}" presName="parentLin" presStyleCnt="0"/>
      <dgm:spPr/>
    </dgm:pt>
    <dgm:pt modelId="{10DE5B0B-9B24-46B8-A7A1-5F09BBD0B29D}" type="pres">
      <dgm:prSet presAssocID="{A1876411-9AD7-4926-8A95-2FE0870B668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B7B85BF-5460-4F75-889B-828C277767F2}" type="pres">
      <dgm:prSet presAssocID="{A1876411-9AD7-4926-8A95-2FE0870B668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B51D-B0E0-422E-98DF-7EFBDDE1B029}" type="pres">
      <dgm:prSet presAssocID="{A1876411-9AD7-4926-8A95-2FE0870B668F}" presName="negativeSpace" presStyleCnt="0"/>
      <dgm:spPr/>
    </dgm:pt>
    <dgm:pt modelId="{B2956F05-1F11-4575-A068-E4932878C538}" type="pres">
      <dgm:prSet presAssocID="{A1876411-9AD7-4926-8A95-2FE0870B668F}" presName="childText" presStyleLbl="conFgAcc1" presStyleIdx="0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596153B1-18ED-4182-A568-4A57F6FF97A4}" type="pres">
      <dgm:prSet presAssocID="{A874E4BD-E757-4251-A267-5ECB516D750D}" presName="spaceBetweenRectangles" presStyleCnt="0"/>
      <dgm:spPr/>
    </dgm:pt>
    <dgm:pt modelId="{7F2918F3-C523-46A1-8518-FED13E34892A}" type="pres">
      <dgm:prSet presAssocID="{34AC15BF-785C-4543-8B5C-8BDA896AF200}" presName="parentLin" presStyleCnt="0"/>
      <dgm:spPr/>
    </dgm:pt>
    <dgm:pt modelId="{EEAE9899-B88C-4194-8DF4-35A8EF23CCD4}" type="pres">
      <dgm:prSet presAssocID="{34AC15BF-785C-4543-8B5C-8BDA896AF20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2646F65-61DE-45D2-93C2-5069DDB56E09}" type="pres">
      <dgm:prSet presAssocID="{34AC15BF-785C-4543-8B5C-8BDA896AF20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8C769-1535-4897-901C-C8BE232E4B1F}" type="pres">
      <dgm:prSet presAssocID="{34AC15BF-785C-4543-8B5C-8BDA896AF200}" presName="negativeSpace" presStyleCnt="0"/>
      <dgm:spPr/>
    </dgm:pt>
    <dgm:pt modelId="{12E233D6-B45F-4154-8D11-8E74CAC3E9A0}" type="pres">
      <dgm:prSet presAssocID="{34AC15BF-785C-4543-8B5C-8BDA896AF200}" presName="childText" presStyleLbl="conFgAcc1" presStyleIdx="1" presStyleCnt="6" custLinFactNeighborX="1724" custLinFactNeighborY="-54443">
        <dgm:presLayoutVars>
          <dgm:bulletEnabled val="1"/>
        </dgm:presLayoutVars>
      </dgm:prSet>
      <dgm:spPr>
        <a:noFill/>
        <a:ln>
          <a:noFill/>
        </a:ln>
      </dgm:spPr>
    </dgm:pt>
    <dgm:pt modelId="{439BD8A7-DF27-4537-8207-CAB036C0D001}" type="pres">
      <dgm:prSet presAssocID="{94DB7EE0-AF0E-4EF2-8DA2-9D3F03DA401B}" presName="spaceBetweenRectangles" presStyleCnt="0"/>
      <dgm:spPr/>
    </dgm:pt>
    <dgm:pt modelId="{48560B54-79BA-4DDA-8187-2672879D5BEA}" type="pres">
      <dgm:prSet presAssocID="{0C4BDAA6-5364-47AB-BBC3-7AE7100DAD17}" presName="parentLin" presStyleCnt="0"/>
      <dgm:spPr/>
    </dgm:pt>
    <dgm:pt modelId="{F961CD39-2B68-4F94-98FC-B6CAFEE4B802}" type="pres">
      <dgm:prSet presAssocID="{0C4BDAA6-5364-47AB-BBC3-7AE7100DAD1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BAC1C4B-1D39-4266-A2A4-8AD22F55291E}" type="pres">
      <dgm:prSet presAssocID="{0C4BDAA6-5364-47AB-BBC3-7AE7100DAD1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9278F-C3A5-436D-AFE0-364487F401F5}" type="pres">
      <dgm:prSet presAssocID="{0C4BDAA6-5364-47AB-BBC3-7AE7100DAD17}" presName="negativeSpace" presStyleCnt="0"/>
      <dgm:spPr/>
    </dgm:pt>
    <dgm:pt modelId="{C79C3200-A377-4496-AC0E-D8A3E123242D}" type="pres">
      <dgm:prSet presAssocID="{0C4BDAA6-5364-47AB-BBC3-7AE7100DAD17}" presName="childText" presStyleLbl="conFg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C0A6039F-1CE8-487D-8690-E2FEE8A38C15}" type="pres">
      <dgm:prSet presAssocID="{3A89EFB7-D7D7-4CA8-B162-BCC435576019}" presName="spaceBetweenRectangles" presStyleCnt="0"/>
      <dgm:spPr/>
    </dgm:pt>
    <dgm:pt modelId="{363DF22D-122D-4735-A758-E826C1D77D27}" type="pres">
      <dgm:prSet presAssocID="{6812926D-EC8F-42B6-B764-C0C5241D6876}" presName="parentLin" presStyleCnt="0"/>
      <dgm:spPr/>
    </dgm:pt>
    <dgm:pt modelId="{6396EC03-E31E-42FD-906B-42C60660B62D}" type="pres">
      <dgm:prSet presAssocID="{6812926D-EC8F-42B6-B764-C0C5241D6876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4314D18-DE9D-4832-8768-E96997D3CD70}" type="pres">
      <dgm:prSet presAssocID="{6812926D-EC8F-42B6-B764-C0C5241D687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64DA7-23C9-41E7-9876-DDC980347DDE}" type="pres">
      <dgm:prSet presAssocID="{6812926D-EC8F-42B6-B764-C0C5241D6876}" presName="negativeSpace" presStyleCnt="0"/>
      <dgm:spPr/>
    </dgm:pt>
    <dgm:pt modelId="{94394DDA-642C-47A1-85A0-3FA43897C80E}" type="pres">
      <dgm:prSet presAssocID="{6812926D-EC8F-42B6-B764-C0C5241D6876}" presName="childText" presStyleLbl="conFg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C9E5FECE-FE04-430E-8710-539C12EC2E9F}" type="pres">
      <dgm:prSet presAssocID="{B2162BCA-8481-4418-BE88-B1270665C53F}" presName="spaceBetweenRectangles" presStyleCnt="0"/>
      <dgm:spPr/>
    </dgm:pt>
    <dgm:pt modelId="{5FE2DEB9-FFA3-4636-BB41-5DE67731480B}" type="pres">
      <dgm:prSet presAssocID="{6DA46BC6-7606-49BA-9E14-2E297D9B5ECF}" presName="parentLin" presStyleCnt="0"/>
      <dgm:spPr/>
    </dgm:pt>
    <dgm:pt modelId="{16718499-E873-4E0D-A739-4047E078919A}" type="pres">
      <dgm:prSet presAssocID="{6DA46BC6-7606-49BA-9E14-2E297D9B5ECF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4341DE7-C286-4A0B-A364-3C1B323F5190}" type="pres">
      <dgm:prSet presAssocID="{6DA46BC6-7606-49BA-9E14-2E297D9B5EC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5EB69-99F3-4DD3-B07F-011435408A27}" type="pres">
      <dgm:prSet presAssocID="{6DA46BC6-7606-49BA-9E14-2E297D9B5ECF}" presName="negativeSpace" presStyleCnt="0"/>
      <dgm:spPr/>
    </dgm:pt>
    <dgm:pt modelId="{36ED57E7-EF82-4C15-BA85-DC2EB85AC7F5}" type="pres">
      <dgm:prSet presAssocID="{6DA46BC6-7606-49BA-9E14-2E297D9B5ECF}" presName="childText" presStyleLbl="conFg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3EA679C0-875C-46CA-B3AC-375CC21FD033}" type="pres">
      <dgm:prSet presAssocID="{70C0F398-FD0D-40AA-8073-300FA97A3600}" presName="spaceBetweenRectangles" presStyleCnt="0"/>
      <dgm:spPr/>
    </dgm:pt>
    <dgm:pt modelId="{DEDE2A0E-A1EE-4BB9-AB0C-1567C438FA36}" type="pres">
      <dgm:prSet presAssocID="{0445630B-5F8B-429B-A52A-940FBD9D3F0E}" presName="parentLin" presStyleCnt="0"/>
      <dgm:spPr/>
    </dgm:pt>
    <dgm:pt modelId="{5F3B7D1E-0F9E-41D0-8E7A-3F8A7B7F1D6B}" type="pres">
      <dgm:prSet presAssocID="{0445630B-5F8B-429B-A52A-940FBD9D3F0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0309EC4-2B2B-415C-AA8C-395BF3EAD9CC}" type="pres">
      <dgm:prSet presAssocID="{0445630B-5F8B-429B-A52A-940FBD9D3F0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E20DE-6032-4D98-AC80-DF54196106C9}" type="pres">
      <dgm:prSet presAssocID="{0445630B-5F8B-429B-A52A-940FBD9D3F0E}" presName="negativeSpace" presStyleCnt="0"/>
      <dgm:spPr/>
    </dgm:pt>
    <dgm:pt modelId="{57937A19-E9C2-4B66-B634-C27A1272E983}" type="pres">
      <dgm:prSet presAssocID="{0445630B-5F8B-429B-A52A-940FBD9D3F0E}" presName="childText" presStyleLbl="conFg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60453E0E-2C3E-4E05-B55B-256661C0DA60}" type="presOf" srcId="{5381AA4C-0320-4EF5-8391-22327F4EF3F6}" destId="{7AD560E4-B073-4EC7-86A6-0A91F004B837}" srcOrd="0" destOrd="0" presId="urn:microsoft.com/office/officeart/2005/8/layout/list1"/>
    <dgm:cxn modelId="{E568CD27-0CC1-47B3-9FAD-74CCD18235C2}" type="presOf" srcId="{34AC15BF-785C-4543-8B5C-8BDA896AF200}" destId="{EEAE9899-B88C-4194-8DF4-35A8EF23CCD4}" srcOrd="0" destOrd="0" presId="urn:microsoft.com/office/officeart/2005/8/layout/list1"/>
    <dgm:cxn modelId="{C70841E0-576E-46B6-A998-3A08E705F9B2}" srcId="{5381AA4C-0320-4EF5-8391-22327F4EF3F6}" destId="{0445630B-5F8B-429B-A52A-940FBD9D3F0E}" srcOrd="5" destOrd="0" parTransId="{65CA40B7-766C-46AD-99E3-701855E3AB35}" sibTransId="{3272DBF0-3ABD-4980-924B-88C86B950F5F}"/>
    <dgm:cxn modelId="{059B37DD-ABC1-49B5-945A-10F6BDED6949}" type="presOf" srcId="{6DA46BC6-7606-49BA-9E14-2E297D9B5ECF}" destId="{44341DE7-C286-4A0B-A364-3C1B323F5190}" srcOrd="1" destOrd="0" presId="urn:microsoft.com/office/officeart/2005/8/layout/list1"/>
    <dgm:cxn modelId="{063AC43D-D303-454D-800D-B9CDEBF48BE9}" type="presOf" srcId="{6DA46BC6-7606-49BA-9E14-2E297D9B5ECF}" destId="{16718499-E873-4E0D-A739-4047E078919A}" srcOrd="0" destOrd="0" presId="urn:microsoft.com/office/officeart/2005/8/layout/list1"/>
    <dgm:cxn modelId="{AF3118B7-A7CB-46EA-BB7D-8BD7A3890CAE}" type="presOf" srcId="{A1876411-9AD7-4926-8A95-2FE0870B668F}" destId="{3B7B85BF-5460-4F75-889B-828C277767F2}" srcOrd="1" destOrd="0" presId="urn:microsoft.com/office/officeart/2005/8/layout/list1"/>
    <dgm:cxn modelId="{035CE3A7-71FE-4150-BC4C-96381C099896}" type="presOf" srcId="{6812926D-EC8F-42B6-B764-C0C5241D6876}" destId="{E4314D18-DE9D-4832-8768-E96997D3CD70}" srcOrd="1" destOrd="0" presId="urn:microsoft.com/office/officeart/2005/8/layout/list1"/>
    <dgm:cxn modelId="{7356BDAE-8141-4CB8-B35B-71E0CEC5FE77}" type="presOf" srcId="{A1876411-9AD7-4926-8A95-2FE0870B668F}" destId="{10DE5B0B-9B24-46B8-A7A1-5F09BBD0B29D}" srcOrd="0" destOrd="0" presId="urn:microsoft.com/office/officeart/2005/8/layout/list1"/>
    <dgm:cxn modelId="{EF0E9792-52B0-4EE5-81A2-B59C8EB43E76}" srcId="{5381AA4C-0320-4EF5-8391-22327F4EF3F6}" destId="{6DA46BC6-7606-49BA-9E14-2E297D9B5ECF}" srcOrd="4" destOrd="0" parTransId="{6F11F51D-8D57-4EE7-9D8D-2B27CD1AA393}" sibTransId="{70C0F398-FD0D-40AA-8073-300FA97A3600}"/>
    <dgm:cxn modelId="{3C3E90D5-41CE-4132-B859-63B4080C676D}" type="presOf" srcId="{0C4BDAA6-5364-47AB-BBC3-7AE7100DAD17}" destId="{F961CD39-2B68-4F94-98FC-B6CAFEE4B802}" srcOrd="0" destOrd="0" presId="urn:microsoft.com/office/officeart/2005/8/layout/list1"/>
    <dgm:cxn modelId="{401E3FDD-F3AC-45D3-A7EC-06179EBADB3D}" type="presOf" srcId="{0445630B-5F8B-429B-A52A-940FBD9D3F0E}" destId="{5F3B7D1E-0F9E-41D0-8E7A-3F8A7B7F1D6B}" srcOrd="0" destOrd="0" presId="urn:microsoft.com/office/officeart/2005/8/layout/list1"/>
    <dgm:cxn modelId="{7DD68DA3-C9E3-4D17-B369-F2BB1C381017}" type="presOf" srcId="{0C4BDAA6-5364-47AB-BBC3-7AE7100DAD17}" destId="{1BAC1C4B-1D39-4266-A2A4-8AD22F55291E}" srcOrd="1" destOrd="0" presId="urn:microsoft.com/office/officeart/2005/8/layout/list1"/>
    <dgm:cxn modelId="{B6782137-C34A-4498-9D98-9930B726E052}" type="presOf" srcId="{0445630B-5F8B-429B-A52A-940FBD9D3F0E}" destId="{F0309EC4-2B2B-415C-AA8C-395BF3EAD9CC}" srcOrd="1" destOrd="0" presId="urn:microsoft.com/office/officeart/2005/8/layout/list1"/>
    <dgm:cxn modelId="{FEE85D21-5A32-4DD3-83AB-6EDEBBDE5B9E}" srcId="{5381AA4C-0320-4EF5-8391-22327F4EF3F6}" destId="{0C4BDAA6-5364-47AB-BBC3-7AE7100DAD17}" srcOrd="2" destOrd="0" parTransId="{DE342779-FAFD-4357-A46B-CD0E7B584572}" sibTransId="{3A89EFB7-D7D7-4CA8-B162-BCC435576019}"/>
    <dgm:cxn modelId="{941D636F-F9DB-4FFB-A5CC-8402AACA1A31}" srcId="{5381AA4C-0320-4EF5-8391-22327F4EF3F6}" destId="{6812926D-EC8F-42B6-B764-C0C5241D6876}" srcOrd="3" destOrd="0" parTransId="{D54BED1C-AB40-4E9A-BA46-0F29E4C704A9}" sibTransId="{B2162BCA-8481-4418-BE88-B1270665C53F}"/>
    <dgm:cxn modelId="{C3CCCC39-9CF2-4A24-9DBF-DB2F231AF0B8}" srcId="{5381AA4C-0320-4EF5-8391-22327F4EF3F6}" destId="{34AC15BF-785C-4543-8B5C-8BDA896AF200}" srcOrd="1" destOrd="0" parTransId="{C1308F9C-9A4B-4F72-90D6-CA88D999CDE9}" sibTransId="{94DB7EE0-AF0E-4EF2-8DA2-9D3F03DA401B}"/>
    <dgm:cxn modelId="{F0CC7DF0-70DD-46E1-A4A7-C74DFD433497}" srcId="{5381AA4C-0320-4EF5-8391-22327F4EF3F6}" destId="{A1876411-9AD7-4926-8A95-2FE0870B668F}" srcOrd="0" destOrd="0" parTransId="{A2B4F020-0D3C-4E05-94DC-594A562006A9}" sibTransId="{A874E4BD-E757-4251-A267-5ECB516D750D}"/>
    <dgm:cxn modelId="{42D82C53-BAEC-45BA-B112-BFDF3C12F5F9}" type="presOf" srcId="{34AC15BF-785C-4543-8B5C-8BDA896AF200}" destId="{E2646F65-61DE-45D2-93C2-5069DDB56E09}" srcOrd="1" destOrd="0" presId="urn:microsoft.com/office/officeart/2005/8/layout/list1"/>
    <dgm:cxn modelId="{88043BF4-B17D-49BF-A3A7-1B232263CC6F}" type="presOf" srcId="{6812926D-EC8F-42B6-B764-C0C5241D6876}" destId="{6396EC03-E31E-42FD-906B-42C60660B62D}" srcOrd="0" destOrd="0" presId="urn:microsoft.com/office/officeart/2005/8/layout/list1"/>
    <dgm:cxn modelId="{38CDABFD-CA1B-410C-BFEE-8121847BEA86}" type="presParOf" srcId="{7AD560E4-B073-4EC7-86A6-0A91F004B837}" destId="{2EF6F28F-6D34-425A-8474-3CDA30F1ED92}" srcOrd="0" destOrd="0" presId="urn:microsoft.com/office/officeart/2005/8/layout/list1"/>
    <dgm:cxn modelId="{1E951096-0B2C-45E9-951B-AA2660275558}" type="presParOf" srcId="{2EF6F28F-6D34-425A-8474-3CDA30F1ED92}" destId="{10DE5B0B-9B24-46B8-A7A1-5F09BBD0B29D}" srcOrd="0" destOrd="0" presId="urn:microsoft.com/office/officeart/2005/8/layout/list1"/>
    <dgm:cxn modelId="{ED471869-1FDD-43BA-A017-2AC920CE4BA8}" type="presParOf" srcId="{2EF6F28F-6D34-425A-8474-3CDA30F1ED92}" destId="{3B7B85BF-5460-4F75-889B-828C277767F2}" srcOrd="1" destOrd="0" presId="urn:microsoft.com/office/officeart/2005/8/layout/list1"/>
    <dgm:cxn modelId="{2FBCEB9A-E272-49F8-9C43-3BED5BB0CAE2}" type="presParOf" srcId="{7AD560E4-B073-4EC7-86A6-0A91F004B837}" destId="{36D5B51D-B0E0-422E-98DF-7EFBDDE1B029}" srcOrd="1" destOrd="0" presId="urn:microsoft.com/office/officeart/2005/8/layout/list1"/>
    <dgm:cxn modelId="{BC111447-3440-419F-B23B-985A3246DF43}" type="presParOf" srcId="{7AD560E4-B073-4EC7-86A6-0A91F004B837}" destId="{B2956F05-1F11-4575-A068-E4932878C538}" srcOrd="2" destOrd="0" presId="urn:microsoft.com/office/officeart/2005/8/layout/list1"/>
    <dgm:cxn modelId="{7A4F8C8E-0221-4264-B73A-9B2CB923D4B8}" type="presParOf" srcId="{7AD560E4-B073-4EC7-86A6-0A91F004B837}" destId="{596153B1-18ED-4182-A568-4A57F6FF97A4}" srcOrd="3" destOrd="0" presId="urn:microsoft.com/office/officeart/2005/8/layout/list1"/>
    <dgm:cxn modelId="{839D9F19-36EA-40E7-8A28-B86689542E0B}" type="presParOf" srcId="{7AD560E4-B073-4EC7-86A6-0A91F004B837}" destId="{7F2918F3-C523-46A1-8518-FED13E34892A}" srcOrd="4" destOrd="0" presId="urn:microsoft.com/office/officeart/2005/8/layout/list1"/>
    <dgm:cxn modelId="{6316A294-FCC8-4CF7-9C16-73660963FF85}" type="presParOf" srcId="{7F2918F3-C523-46A1-8518-FED13E34892A}" destId="{EEAE9899-B88C-4194-8DF4-35A8EF23CCD4}" srcOrd="0" destOrd="0" presId="urn:microsoft.com/office/officeart/2005/8/layout/list1"/>
    <dgm:cxn modelId="{10622BC6-5D98-4713-AEA9-AD76C7662C3B}" type="presParOf" srcId="{7F2918F3-C523-46A1-8518-FED13E34892A}" destId="{E2646F65-61DE-45D2-93C2-5069DDB56E09}" srcOrd="1" destOrd="0" presId="urn:microsoft.com/office/officeart/2005/8/layout/list1"/>
    <dgm:cxn modelId="{85059736-A20E-40D2-83C0-6AC134657917}" type="presParOf" srcId="{7AD560E4-B073-4EC7-86A6-0A91F004B837}" destId="{5FC8C769-1535-4897-901C-C8BE232E4B1F}" srcOrd="5" destOrd="0" presId="urn:microsoft.com/office/officeart/2005/8/layout/list1"/>
    <dgm:cxn modelId="{32756A02-8535-44B3-AB9D-63976E1A2B51}" type="presParOf" srcId="{7AD560E4-B073-4EC7-86A6-0A91F004B837}" destId="{12E233D6-B45F-4154-8D11-8E74CAC3E9A0}" srcOrd="6" destOrd="0" presId="urn:microsoft.com/office/officeart/2005/8/layout/list1"/>
    <dgm:cxn modelId="{D7A67DE4-EE38-429A-BFF0-E474CD11670C}" type="presParOf" srcId="{7AD560E4-B073-4EC7-86A6-0A91F004B837}" destId="{439BD8A7-DF27-4537-8207-CAB036C0D001}" srcOrd="7" destOrd="0" presId="urn:microsoft.com/office/officeart/2005/8/layout/list1"/>
    <dgm:cxn modelId="{CDDE642C-A88F-4FE6-BB57-E02C17F1616C}" type="presParOf" srcId="{7AD560E4-B073-4EC7-86A6-0A91F004B837}" destId="{48560B54-79BA-4DDA-8187-2672879D5BEA}" srcOrd="8" destOrd="0" presId="urn:microsoft.com/office/officeart/2005/8/layout/list1"/>
    <dgm:cxn modelId="{593AA43F-11BF-45B9-B59B-3534A0149F88}" type="presParOf" srcId="{48560B54-79BA-4DDA-8187-2672879D5BEA}" destId="{F961CD39-2B68-4F94-98FC-B6CAFEE4B802}" srcOrd="0" destOrd="0" presId="urn:microsoft.com/office/officeart/2005/8/layout/list1"/>
    <dgm:cxn modelId="{9BD7EDEF-2889-4BDB-B23F-834851AAB5CF}" type="presParOf" srcId="{48560B54-79BA-4DDA-8187-2672879D5BEA}" destId="{1BAC1C4B-1D39-4266-A2A4-8AD22F55291E}" srcOrd="1" destOrd="0" presId="urn:microsoft.com/office/officeart/2005/8/layout/list1"/>
    <dgm:cxn modelId="{825095CB-1B4F-44E0-B096-28E4D8ED9DB8}" type="presParOf" srcId="{7AD560E4-B073-4EC7-86A6-0A91F004B837}" destId="{5029278F-C3A5-436D-AFE0-364487F401F5}" srcOrd="9" destOrd="0" presId="urn:microsoft.com/office/officeart/2005/8/layout/list1"/>
    <dgm:cxn modelId="{21DB0B3B-4855-454A-8E40-D6524C9C8933}" type="presParOf" srcId="{7AD560E4-B073-4EC7-86A6-0A91F004B837}" destId="{C79C3200-A377-4496-AC0E-D8A3E123242D}" srcOrd="10" destOrd="0" presId="urn:microsoft.com/office/officeart/2005/8/layout/list1"/>
    <dgm:cxn modelId="{E4A41BCB-6500-47D7-BDCD-CD70CE374E86}" type="presParOf" srcId="{7AD560E4-B073-4EC7-86A6-0A91F004B837}" destId="{C0A6039F-1CE8-487D-8690-E2FEE8A38C15}" srcOrd="11" destOrd="0" presId="urn:microsoft.com/office/officeart/2005/8/layout/list1"/>
    <dgm:cxn modelId="{A815C3A9-1339-4F3C-9683-F094089B41DD}" type="presParOf" srcId="{7AD560E4-B073-4EC7-86A6-0A91F004B837}" destId="{363DF22D-122D-4735-A758-E826C1D77D27}" srcOrd="12" destOrd="0" presId="urn:microsoft.com/office/officeart/2005/8/layout/list1"/>
    <dgm:cxn modelId="{11EC5DAB-C243-463B-B80B-1AE881CBAE47}" type="presParOf" srcId="{363DF22D-122D-4735-A758-E826C1D77D27}" destId="{6396EC03-E31E-42FD-906B-42C60660B62D}" srcOrd="0" destOrd="0" presId="urn:microsoft.com/office/officeart/2005/8/layout/list1"/>
    <dgm:cxn modelId="{9B4C8B68-19CE-4B23-A164-F1D081FE511A}" type="presParOf" srcId="{363DF22D-122D-4735-A758-E826C1D77D27}" destId="{E4314D18-DE9D-4832-8768-E96997D3CD70}" srcOrd="1" destOrd="0" presId="urn:microsoft.com/office/officeart/2005/8/layout/list1"/>
    <dgm:cxn modelId="{BD39F63C-5F17-4318-8B19-D5739DADBECA}" type="presParOf" srcId="{7AD560E4-B073-4EC7-86A6-0A91F004B837}" destId="{C9A64DA7-23C9-41E7-9876-DDC980347DDE}" srcOrd="13" destOrd="0" presId="urn:microsoft.com/office/officeart/2005/8/layout/list1"/>
    <dgm:cxn modelId="{BB41D748-C276-4929-B8C0-77B00CD0A906}" type="presParOf" srcId="{7AD560E4-B073-4EC7-86A6-0A91F004B837}" destId="{94394DDA-642C-47A1-85A0-3FA43897C80E}" srcOrd="14" destOrd="0" presId="urn:microsoft.com/office/officeart/2005/8/layout/list1"/>
    <dgm:cxn modelId="{73984A21-3781-4571-A0F6-D6C4DE65759C}" type="presParOf" srcId="{7AD560E4-B073-4EC7-86A6-0A91F004B837}" destId="{C9E5FECE-FE04-430E-8710-539C12EC2E9F}" srcOrd="15" destOrd="0" presId="urn:microsoft.com/office/officeart/2005/8/layout/list1"/>
    <dgm:cxn modelId="{D8C9DF7A-6135-47B6-8A76-FE815574F96A}" type="presParOf" srcId="{7AD560E4-B073-4EC7-86A6-0A91F004B837}" destId="{5FE2DEB9-FFA3-4636-BB41-5DE67731480B}" srcOrd="16" destOrd="0" presId="urn:microsoft.com/office/officeart/2005/8/layout/list1"/>
    <dgm:cxn modelId="{E5F6EE78-8C49-41AB-A780-20BEAAD39DAC}" type="presParOf" srcId="{5FE2DEB9-FFA3-4636-BB41-5DE67731480B}" destId="{16718499-E873-4E0D-A739-4047E078919A}" srcOrd="0" destOrd="0" presId="urn:microsoft.com/office/officeart/2005/8/layout/list1"/>
    <dgm:cxn modelId="{0963FDA2-B6DE-41A3-B1DE-F282C378873E}" type="presParOf" srcId="{5FE2DEB9-FFA3-4636-BB41-5DE67731480B}" destId="{44341DE7-C286-4A0B-A364-3C1B323F5190}" srcOrd="1" destOrd="0" presId="urn:microsoft.com/office/officeart/2005/8/layout/list1"/>
    <dgm:cxn modelId="{79B5434B-425F-435B-BB6B-77CC4BCECA65}" type="presParOf" srcId="{7AD560E4-B073-4EC7-86A6-0A91F004B837}" destId="{27E5EB69-99F3-4DD3-B07F-011435408A27}" srcOrd="17" destOrd="0" presId="urn:microsoft.com/office/officeart/2005/8/layout/list1"/>
    <dgm:cxn modelId="{53FC6825-8679-4764-9477-CEB43A2EAF9F}" type="presParOf" srcId="{7AD560E4-B073-4EC7-86A6-0A91F004B837}" destId="{36ED57E7-EF82-4C15-BA85-DC2EB85AC7F5}" srcOrd="18" destOrd="0" presId="urn:microsoft.com/office/officeart/2005/8/layout/list1"/>
    <dgm:cxn modelId="{D771FD54-4128-4CEF-8D67-2F5F9ED95934}" type="presParOf" srcId="{7AD560E4-B073-4EC7-86A6-0A91F004B837}" destId="{3EA679C0-875C-46CA-B3AC-375CC21FD033}" srcOrd="19" destOrd="0" presId="urn:microsoft.com/office/officeart/2005/8/layout/list1"/>
    <dgm:cxn modelId="{152C8962-05AF-4666-956C-EAA74DD29057}" type="presParOf" srcId="{7AD560E4-B073-4EC7-86A6-0A91F004B837}" destId="{DEDE2A0E-A1EE-4BB9-AB0C-1567C438FA36}" srcOrd="20" destOrd="0" presId="urn:microsoft.com/office/officeart/2005/8/layout/list1"/>
    <dgm:cxn modelId="{FC8147E4-334A-488E-A661-9732F99C2C18}" type="presParOf" srcId="{DEDE2A0E-A1EE-4BB9-AB0C-1567C438FA36}" destId="{5F3B7D1E-0F9E-41D0-8E7A-3F8A7B7F1D6B}" srcOrd="0" destOrd="0" presId="urn:microsoft.com/office/officeart/2005/8/layout/list1"/>
    <dgm:cxn modelId="{E011D269-9174-4518-9EA7-1EF7D4282E2A}" type="presParOf" srcId="{DEDE2A0E-A1EE-4BB9-AB0C-1567C438FA36}" destId="{F0309EC4-2B2B-415C-AA8C-395BF3EAD9CC}" srcOrd="1" destOrd="0" presId="urn:microsoft.com/office/officeart/2005/8/layout/list1"/>
    <dgm:cxn modelId="{9E613654-8354-4BDC-8103-1EAC785A35C9}" type="presParOf" srcId="{7AD560E4-B073-4EC7-86A6-0A91F004B837}" destId="{E3CE20DE-6032-4D98-AC80-DF54196106C9}" srcOrd="21" destOrd="0" presId="urn:microsoft.com/office/officeart/2005/8/layout/list1"/>
    <dgm:cxn modelId="{6B1B1015-A2BC-4F7C-8B82-BBB3880D60A4}" type="presParOf" srcId="{7AD560E4-B073-4EC7-86A6-0A91F004B837}" destId="{57937A19-E9C2-4B66-B634-C27A1272E983}" srcOrd="2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B8D5F-2D77-488C-8F40-671F0F7C686B}" type="doc">
      <dgm:prSet loTypeId="urn:microsoft.com/office/officeart/2005/8/layout/cycle6" loCatId="cycle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13E0FE-B256-4891-A840-737DE8A0486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Accidents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5D97F2B8-5965-48BB-8049-A5B7175A4024}" type="parTrans" cxnId="{566155C6-2A7D-4CF1-B4DC-644F1EC2745C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11148AB-40B7-4B59-AFB9-BB8F02ABFC02}" type="sibTrans" cxnId="{566155C6-2A7D-4CF1-B4DC-644F1EC2745C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56D5256-1FF3-4793-B2CB-AEA3BA2D04B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Burglaries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7D16A67-BC2A-4867-9DA0-F8B1A49FEECB}" type="parTrans" cxnId="{5596AC62-9B48-4B0C-8F62-01D3731B1691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26AE4D5-5624-453B-A39C-22D8B255AA08}" type="sibTrans" cxnId="{5596AC62-9B48-4B0C-8F62-01D3731B1691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6CFE0CD9-A29D-4A0D-B306-BA3426D19F4C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Natural Catastrophes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04A7659-4DE8-4949-BF6C-CFD3B0EF5439}" type="parTrans" cxnId="{55EFFF6A-BB49-44B5-9672-6F541504EB71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C8235684-67BC-44F5-AA2E-935ECF14050C}" type="sibTrans" cxnId="{55EFFF6A-BB49-44B5-9672-6F541504EB71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9536F53-A3A9-418E-90BB-FCAA4274568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Serious Illness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E6B6061-5F2B-4F0A-BF3B-2A4AC83D5B97}" type="parTrans" cxnId="{D2F81F11-1A46-4842-8226-FE3E91F60B4C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3306708-2019-457C-987A-030EC2C6DFF0}" type="sibTrans" cxnId="{D2F81F11-1A46-4842-8226-FE3E91F60B4C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7909AB8-4754-4B45-A731-A415BF108C88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Business Losses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8BBC85E-6A32-4121-8F43-A27BE1295216}" type="parTrans" cxnId="{9F289440-DF94-404F-88CD-A2198E62EFE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781361D-BC35-4D4F-987A-6984614B535E}" type="sibTrans" cxnId="{9F289440-DF94-404F-88CD-A2198E62EFE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2D5E4A4-1EE0-405C-AA99-81A2B731492C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Crop destruction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01E0D28-E2E6-4BB5-8E18-91F1F1540B98}" type="parTrans" cxnId="{99A4CAAC-C65E-45C3-B9FB-56289D2E92C8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21F0C18C-E7D8-48FD-8B6E-B7565218DCAA}" type="sibTrans" cxnId="{99A4CAAC-C65E-45C3-B9FB-56289D2E92C8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1378A04-E352-4798-84E9-384BAD5C38A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Death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99DEAE0-48CA-4F0F-BC0E-C0B69F1CE512}" type="parTrans" cxnId="{F1276006-56B1-4037-A430-A639B37B852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36F8A9D1-D119-4030-9C35-63100833999D}" type="sibTrans" cxnId="{F1276006-56B1-4037-A430-A639B37B8520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C6C134A-5F8C-4D4D-8CFD-6CD9E0026092}" type="pres">
      <dgm:prSet presAssocID="{496B8D5F-2D77-488C-8F40-671F0F7C6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69FBA6-34B8-41FD-8340-699F4E075CA1}" type="pres">
      <dgm:prSet presAssocID="{4F13E0FE-B256-4891-A840-737DE8A0486F}" presName="node" presStyleLbl="node1" presStyleIdx="0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DA3AF-789F-461F-968B-4E1434FE475C}" type="pres">
      <dgm:prSet presAssocID="{4F13E0FE-B256-4891-A840-737DE8A0486F}" presName="spNode" presStyleCnt="0"/>
      <dgm:spPr/>
    </dgm:pt>
    <dgm:pt modelId="{48E2D61C-1E20-4D1D-8EDF-1E2961357396}" type="pres">
      <dgm:prSet presAssocID="{611148AB-40B7-4B59-AFB9-BB8F02ABFC02}" presName="sibTrans" presStyleLbl="sibTrans1D1" presStyleIdx="0" presStyleCnt="7"/>
      <dgm:spPr/>
      <dgm:t>
        <a:bodyPr/>
        <a:lstStyle/>
        <a:p>
          <a:endParaRPr lang="en-US"/>
        </a:p>
      </dgm:t>
    </dgm:pt>
    <dgm:pt modelId="{52B18A7E-D44F-4F08-9CD3-8112B3390444}" type="pres">
      <dgm:prSet presAssocID="{A56D5256-1FF3-4793-B2CB-AEA3BA2D04BF}" presName="node" presStyleLbl="node1" presStyleIdx="1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7132C-F176-4EB2-9521-DF692127BAFC}" type="pres">
      <dgm:prSet presAssocID="{A56D5256-1FF3-4793-B2CB-AEA3BA2D04BF}" presName="spNode" presStyleCnt="0"/>
      <dgm:spPr/>
    </dgm:pt>
    <dgm:pt modelId="{281296EB-54A2-4605-8F9F-849709E4CF38}" type="pres">
      <dgm:prSet presAssocID="{626AE4D5-5624-453B-A39C-22D8B255AA08}" presName="sibTrans" presStyleLbl="sibTrans1D1" presStyleIdx="1" presStyleCnt="7"/>
      <dgm:spPr/>
      <dgm:t>
        <a:bodyPr/>
        <a:lstStyle/>
        <a:p>
          <a:endParaRPr lang="en-US"/>
        </a:p>
      </dgm:t>
    </dgm:pt>
    <dgm:pt modelId="{4A1E7E03-119E-4C72-99BF-FB0853187837}" type="pres">
      <dgm:prSet presAssocID="{6CFE0CD9-A29D-4A0D-B306-BA3426D19F4C}" presName="node" presStyleLbl="node1" presStyleIdx="2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A2E4A-4E2F-4D59-95F7-CEDA544D51BD}" type="pres">
      <dgm:prSet presAssocID="{6CFE0CD9-A29D-4A0D-B306-BA3426D19F4C}" presName="spNode" presStyleCnt="0"/>
      <dgm:spPr/>
    </dgm:pt>
    <dgm:pt modelId="{A8055075-2BE8-4C7A-82D1-7CB46FF28690}" type="pres">
      <dgm:prSet presAssocID="{C8235684-67BC-44F5-AA2E-935ECF14050C}" presName="sibTrans" presStyleLbl="sibTrans1D1" presStyleIdx="2" presStyleCnt="7"/>
      <dgm:spPr/>
      <dgm:t>
        <a:bodyPr/>
        <a:lstStyle/>
        <a:p>
          <a:endParaRPr lang="en-US"/>
        </a:p>
      </dgm:t>
    </dgm:pt>
    <dgm:pt modelId="{39CF7A71-484A-4DB3-84A9-B2791214E3F5}" type="pres">
      <dgm:prSet presAssocID="{89536F53-A3A9-418E-90BB-FCAA4274568F}" presName="node" presStyleLbl="node1" presStyleIdx="3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42062-0F85-40D1-8971-53AB2B8AEDFB}" type="pres">
      <dgm:prSet presAssocID="{89536F53-A3A9-418E-90BB-FCAA4274568F}" presName="spNode" presStyleCnt="0"/>
      <dgm:spPr/>
    </dgm:pt>
    <dgm:pt modelId="{3008A946-C2FA-42AA-93BD-858EB728CABC}" type="pres">
      <dgm:prSet presAssocID="{83306708-2019-457C-987A-030EC2C6DFF0}" presName="sibTrans" presStyleLbl="sibTrans1D1" presStyleIdx="3" presStyleCnt="7"/>
      <dgm:spPr/>
      <dgm:t>
        <a:bodyPr/>
        <a:lstStyle/>
        <a:p>
          <a:endParaRPr lang="en-US"/>
        </a:p>
      </dgm:t>
    </dgm:pt>
    <dgm:pt modelId="{C8D0ADEE-9595-47CA-861D-57AD99421984}" type="pres">
      <dgm:prSet presAssocID="{E7909AB8-4754-4B45-A731-A415BF108C88}" presName="node" presStyleLbl="node1" presStyleIdx="4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79B03-ACB6-4DE2-94AC-D3D45FB8C67A}" type="pres">
      <dgm:prSet presAssocID="{E7909AB8-4754-4B45-A731-A415BF108C88}" presName="spNode" presStyleCnt="0"/>
      <dgm:spPr/>
    </dgm:pt>
    <dgm:pt modelId="{0A21BD74-A8FD-4E71-84D2-A8D3B079D81D}" type="pres">
      <dgm:prSet presAssocID="{4781361D-BC35-4D4F-987A-6984614B535E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400F11E-4EFF-4E90-960A-FFEE996FB706}" type="pres">
      <dgm:prSet presAssocID="{A2D5E4A4-1EE0-405C-AA99-81A2B731492C}" presName="node" presStyleLbl="node1" presStyleIdx="5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9314A-FB15-461E-848F-93BDAAB0FA3A}" type="pres">
      <dgm:prSet presAssocID="{A2D5E4A4-1EE0-405C-AA99-81A2B731492C}" presName="spNode" presStyleCnt="0"/>
      <dgm:spPr/>
    </dgm:pt>
    <dgm:pt modelId="{18B315F8-BF83-4E7F-AC0F-CAD06DC9BDC8}" type="pres">
      <dgm:prSet presAssocID="{21F0C18C-E7D8-48FD-8B6E-B7565218DCAA}" presName="sibTrans" presStyleLbl="sibTrans1D1" presStyleIdx="5" presStyleCnt="7"/>
      <dgm:spPr/>
      <dgm:t>
        <a:bodyPr/>
        <a:lstStyle/>
        <a:p>
          <a:endParaRPr lang="en-US"/>
        </a:p>
      </dgm:t>
    </dgm:pt>
    <dgm:pt modelId="{5064961A-4EC7-4B88-B924-536D6F876187}" type="pres">
      <dgm:prSet presAssocID="{B1378A04-E352-4798-84E9-384BAD5C38AD}" presName="node" presStyleLbl="node1" presStyleIdx="6" presStyleCnt="7" custScaleX="99821" custScaleY="7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F27F6-29B2-44B5-A19E-08678DBD0AC0}" type="pres">
      <dgm:prSet presAssocID="{B1378A04-E352-4798-84E9-384BAD5C38AD}" presName="spNode" presStyleCnt="0"/>
      <dgm:spPr/>
    </dgm:pt>
    <dgm:pt modelId="{40B2F0F3-9268-47CF-9AB2-082F06931962}" type="pres">
      <dgm:prSet presAssocID="{36F8A9D1-D119-4030-9C35-63100833999D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A1958A31-F6B3-4FD3-A5BD-2D6494D7E386}" type="presOf" srcId="{4781361D-BC35-4D4F-987A-6984614B535E}" destId="{0A21BD74-A8FD-4E71-84D2-A8D3B079D81D}" srcOrd="0" destOrd="0" presId="urn:microsoft.com/office/officeart/2005/8/layout/cycle6"/>
    <dgm:cxn modelId="{F1610E7E-C385-4458-93D5-B5565BFD84D6}" type="presOf" srcId="{89536F53-A3A9-418E-90BB-FCAA4274568F}" destId="{39CF7A71-484A-4DB3-84A9-B2791214E3F5}" srcOrd="0" destOrd="0" presId="urn:microsoft.com/office/officeart/2005/8/layout/cycle6"/>
    <dgm:cxn modelId="{659B5FB8-1C9A-4468-8AB7-F6D36D12EEA4}" type="presOf" srcId="{21F0C18C-E7D8-48FD-8B6E-B7565218DCAA}" destId="{18B315F8-BF83-4E7F-AC0F-CAD06DC9BDC8}" srcOrd="0" destOrd="0" presId="urn:microsoft.com/office/officeart/2005/8/layout/cycle6"/>
    <dgm:cxn modelId="{872B8344-8B43-4EE7-9367-7626E4A6D53C}" type="presOf" srcId="{6CFE0CD9-A29D-4A0D-B306-BA3426D19F4C}" destId="{4A1E7E03-119E-4C72-99BF-FB0853187837}" srcOrd="0" destOrd="0" presId="urn:microsoft.com/office/officeart/2005/8/layout/cycle6"/>
    <dgm:cxn modelId="{FAFDB681-E349-48EE-B512-006FBA41A415}" type="presOf" srcId="{611148AB-40B7-4B59-AFB9-BB8F02ABFC02}" destId="{48E2D61C-1E20-4D1D-8EDF-1E2961357396}" srcOrd="0" destOrd="0" presId="urn:microsoft.com/office/officeart/2005/8/layout/cycle6"/>
    <dgm:cxn modelId="{99A4CAAC-C65E-45C3-B9FB-56289D2E92C8}" srcId="{496B8D5F-2D77-488C-8F40-671F0F7C686B}" destId="{A2D5E4A4-1EE0-405C-AA99-81A2B731492C}" srcOrd="5" destOrd="0" parTransId="{101E0D28-E2E6-4BB5-8E18-91F1F1540B98}" sibTransId="{21F0C18C-E7D8-48FD-8B6E-B7565218DCAA}"/>
    <dgm:cxn modelId="{18A1085D-1514-49ED-8216-B6663D424FA4}" type="presOf" srcId="{36F8A9D1-D119-4030-9C35-63100833999D}" destId="{40B2F0F3-9268-47CF-9AB2-082F06931962}" srcOrd="0" destOrd="0" presId="urn:microsoft.com/office/officeart/2005/8/layout/cycle6"/>
    <dgm:cxn modelId="{9F289440-DF94-404F-88CD-A2198E62EFEA}" srcId="{496B8D5F-2D77-488C-8F40-671F0F7C686B}" destId="{E7909AB8-4754-4B45-A731-A415BF108C88}" srcOrd="4" destOrd="0" parTransId="{78BBC85E-6A32-4121-8F43-A27BE1295216}" sibTransId="{4781361D-BC35-4D4F-987A-6984614B535E}"/>
    <dgm:cxn modelId="{D67B01BA-9006-4D75-856B-3F7D10AF3850}" type="presOf" srcId="{626AE4D5-5624-453B-A39C-22D8B255AA08}" destId="{281296EB-54A2-4605-8F9F-849709E4CF38}" srcOrd="0" destOrd="0" presId="urn:microsoft.com/office/officeart/2005/8/layout/cycle6"/>
    <dgm:cxn modelId="{848BB380-6971-4ABA-90B1-3C339D82F3F1}" type="presOf" srcId="{A2D5E4A4-1EE0-405C-AA99-81A2B731492C}" destId="{D400F11E-4EFF-4E90-960A-FFEE996FB706}" srcOrd="0" destOrd="0" presId="urn:microsoft.com/office/officeart/2005/8/layout/cycle6"/>
    <dgm:cxn modelId="{5596AC62-9B48-4B0C-8F62-01D3731B1691}" srcId="{496B8D5F-2D77-488C-8F40-671F0F7C686B}" destId="{A56D5256-1FF3-4793-B2CB-AEA3BA2D04BF}" srcOrd="1" destOrd="0" parTransId="{E7D16A67-BC2A-4867-9DA0-F8B1A49FEECB}" sibTransId="{626AE4D5-5624-453B-A39C-22D8B255AA08}"/>
    <dgm:cxn modelId="{7F6C778D-E64A-406E-8005-E47EED8C424A}" type="presOf" srcId="{B1378A04-E352-4798-84E9-384BAD5C38AD}" destId="{5064961A-4EC7-4B88-B924-536D6F876187}" srcOrd="0" destOrd="0" presId="urn:microsoft.com/office/officeart/2005/8/layout/cycle6"/>
    <dgm:cxn modelId="{241FE78F-913B-4D5C-B929-E96213422526}" type="presOf" srcId="{E7909AB8-4754-4B45-A731-A415BF108C88}" destId="{C8D0ADEE-9595-47CA-861D-57AD99421984}" srcOrd="0" destOrd="0" presId="urn:microsoft.com/office/officeart/2005/8/layout/cycle6"/>
    <dgm:cxn modelId="{D13DDB4A-7D10-42DC-BE38-FDC886B07A5C}" type="presOf" srcId="{A56D5256-1FF3-4793-B2CB-AEA3BA2D04BF}" destId="{52B18A7E-D44F-4F08-9CD3-8112B3390444}" srcOrd="0" destOrd="0" presId="urn:microsoft.com/office/officeart/2005/8/layout/cycle6"/>
    <dgm:cxn modelId="{9F2ECA2F-776F-4D24-BD93-44C03E7B5AB8}" type="presOf" srcId="{83306708-2019-457C-987A-030EC2C6DFF0}" destId="{3008A946-C2FA-42AA-93BD-858EB728CABC}" srcOrd="0" destOrd="0" presId="urn:microsoft.com/office/officeart/2005/8/layout/cycle6"/>
    <dgm:cxn modelId="{29233606-E251-467C-9786-149A10E1004E}" type="presOf" srcId="{C8235684-67BC-44F5-AA2E-935ECF14050C}" destId="{A8055075-2BE8-4C7A-82D1-7CB46FF28690}" srcOrd="0" destOrd="0" presId="urn:microsoft.com/office/officeart/2005/8/layout/cycle6"/>
    <dgm:cxn modelId="{566155C6-2A7D-4CF1-B4DC-644F1EC2745C}" srcId="{496B8D5F-2D77-488C-8F40-671F0F7C686B}" destId="{4F13E0FE-B256-4891-A840-737DE8A0486F}" srcOrd="0" destOrd="0" parTransId="{5D97F2B8-5965-48BB-8049-A5B7175A4024}" sibTransId="{611148AB-40B7-4B59-AFB9-BB8F02ABFC02}"/>
    <dgm:cxn modelId="{F1276006-56B1-4037-A430-A639B37B8520}" srcId="{496B8D5F-2D77-488C-8F40-671F0F7C686B}" destId="{B1378A04-E352-4798-84E9-384BAD5C38AD}" srcOrd="6" destOrd="0" parTransId="{299DEAE0-48CA-4F0F-BC0E-C0B69F1CE512}" sibTransId="{36F8A9D1-D119-4030-9C35-63100833999D}"/>
    <dgm:cxn modelId="{9A4895EA-3455-4B8B-BC1D-6EF36DD70CBB}" type="presOf" srcId="{496B8D5F-2D77-488C-8F40-671F0F7C686B}" destId="{EC6C134A-5F8C-4D4D-8CFD-6CD9E0026092}" srcOrd="0" destOrd="0" presId="urn:microsoft.com/office/officeart/2005/8/layout/cycle6"/>
    <dgm:cxn modelId="{D2F81F11-1A46-4842-8226-FE3E91F60B4C}" srcId="{496B8D5F-2D77-488C-8F40-671F0F7C686B}" destId="{89536F53-A3A9-418E-90BB-FCAA4274568F}" srcOrd="3" destOrd="0" parTransId="{BE6B6061-5F2B-4F0A-BF3B-2A4AC83D5B97}" sibTransId="{83306708-2019-457C-987A-030EC2C6DFF0}"/>
    <dgm:cxn modelId="{EF97BA77-0851-4AA4-9B32-23E10BCD9063}" type="presOf" srcId="{4F13E0FE-B256-4891-A840-737DE8A0486F}" destId="{6169FBA6-34B8-41FD-8340-699F4E075CA1}" srcOrd="0" destOrd="0" presId="urn:microsoft.com/office/officeart/2005/8/layout/cycle6"/>
    <dgm:cxn modelId="{55EFFF6A-BB49-44B5-9672-6F541504EB71}" srcId="{496B8D5F-2D77-488C-8F40-671F0F7C686B}" destId="{6CFE0CD9-A29D-4A0D-B306-BA3426D19F4C}" srcOrd="2" destOrd="0" parTransId="{A04A7659-4DE8-4949-BF6C-CFD3B0EF5439}" sibTransId="{C8235684-67BC-44F5-AA2E-935ECF14050C}"/>
    <dgm:cxn modelId="{D847F70C-EE10-4473-8ACD-833EBE05720C}" type="presParOf" srcId="{EC6C134A-5F8C-4D4D-8CFD-6CD9E0026092}" destId="{6169FBA6-34B8-41FD-8340-699F4E075CA1}" srcOrd="0" destOrd="0" presId="urn:microsoft.com/office/officeart/2005/8/layout/cycle6"/>
    <dgm:cxn modelId="{01C0C8F8-1914-4774-A798-665923FB3C2E}" type="presParOf" srcId="{EC6C134A-5F8C-4D4D-8CFD-6CD9E0026092}" destId="{024DA3AF-789F-461F-968B-4E1434FE475C}" srcOrd="1" destOrd="0" presId="urn:microsoft.com/office/officeart/2005/8/layout/cycle6"/>
    <dgm:cxn modelId="{F0DC5EF7-48E4-4930-ADC8-3DB1716395A5}" type="presParOf" srcId="{EC6C134A-5F8C-4D4D-8CFD-6CD9E0026092}" destId="{48E2D61C-1E20-4D1D-8EDF-1E2961357396}" srcOrd="2" destOrd="0" presId="urn:microsoft.com/office/officeart/2005/8/layout/cycle6"/>
    <dgm:cxn modelId="{F74258CA-C165-497C-B0D3-E7F66D425204}" type="presParOf" srcId="{EC6C134A-5F8C-4D4D-8CFD-6CD9E0026092}" destId="{52B18A7E-D44F-4F08-9CD3-8112B3390444}" srcOrd="3" destOrd="0" presId="urn:microsoft.com/office/officeart/2005/8/layout/cycle6"/>
    <dgm:cxn modelId="{55331B8A-9AC7-4754-BE30-787E8999CA45}" type="presParOf" srcId="{EC6C134A-5F8C-4D4D-8CFD-6CD9E0026092}" destId="{3407132C-F176-4EB2-9521-DF692127BAFC}" srcOrd="4" destOrd="0" presId="urn:microsoft.com/office/officeart/2005/8/layout/cycle6"/>
    <dgm:cxn modelId="{13F1107B-5EBA-4F40-9DE1-C5E20FF900B1}" type="presParOf" srcId="{EC6C134A-5F8C-4D4D-8CFD-6CD9E0026092}" destId="{281296EB-54A2-4605-8F9F-849709E4CF38}" srcOrd="5" destOrd="0" presId="urn:microsoft.com/office/officeart/2005/8/layout/cycle6"/>
    <dgm:cxn modelId="{BECCD65A-CC3A-4A2F-90F7-99FD56C906BF}" type="presParOf" srcId="{EC6C134A-5F8C-4D4D-8CFD-6CD9E0026092}" destId="{4A1E7E03-119E-4C72-99BF-FB0853187837}" srcOrd="6" destOrd="0" presId="urn:microsoft.com/office/officeart/2005/8/layout/cycle6"/>
    <dgm:cxn modelId="{A37C64A9-DF09-46CF-9D9D-42369961D65A}" type="presParOf" srcId="{EC6C134A-5F8C-4D4D-8CFD-6CD9E0026092}" destId="{D79A2E4A-4E2F-4D59-95F7-CEDA544D51BD}" srcOrd="7" destOrd="0" presId="urn:microsoft.com/office/officeart/2005/8/layout/cycle6"/>
    <dgm:cxn modelId="{95073BF3-B5F7-4C11-B996-3DC1F602FCB8}" type="presParOf" srcId="{EC6C134A-5F8C-4D4D-8CFD-6CD9E0026092}" destId="{A8055075-2BE8-4C7A-82D1-7CB46FF28690}" srcOrd="8" destOrd="0" presId="urn:microsoft.com/office/officeart/2005/8/layout/cycle6"/>
    <dgm:cxn modelId="{E0048EFC-B67F-4BBC-AD7D-ADD92EBD8242}" type="presParOf" srcId="{EC6C134A-5F8C-4D4D-8CFD-6CD9E0026092}" destId="{39CF7A71-484A-4DB3-84A9-B2791214E3F5}" srcOrd="9" destOrd="0" presId="urn:microsoft.com/office/officeart/2005/8/layout/cycle6"/>
    <dgm:cxn modelId="{A758D77D-B957-4EE9-94D9-6F7CF7B03365}" type="presParOf" srcId="{EC6C134A-5F8C-4D4D-8CFD-6CD9E0026092}" destId="{EE942062-0F85-40D1-8971-53AB2B8AEDFB}" srcOrd="10" destOrd="0" presId="urn:microsoft.com/office/officeart/2005/8/layout/cycle6"/>
    <dgm:cxn modelId="{F9E8AEDC-DECF-4512-B24F-4B25526283F6}" type="presParOf" srcId="{EC6C134A-5F8C-4D4D-8CFD-6CD9E0026092}" destId="{3008A946-C2FA-42AA-93BD-858EB728CABC}" srcOrd="11" destOrd="0" presId="urn:microsoft.com/office/officeart/2005/8/layout/cycle6"/>
    <dgm:cxn modelId="{42150512-DF4B-43BF-940D-C2EBAF943DC9}" type="presParOf" srcId="{EC6C134A-5F8C-4D4D-8CFD-6CD9E0026092}" destId="{C8D0ADEE-9595-47CA-861D-57AD99421984}" srcOrd="12" destOrd="0" presId="urn:microsoft.com/office/officeart/2005/8/layout/cycle6"/>
    <dgm:cxn modelId="{9B5DEA4C-074F-468C-B604-43B16C7E4A8B}" type="presParOf" srcId="{EC6C134A-5F8C-4D4D-8CFD-6CD9E0026092}" destId="{8FF79B03-ACB6-4DE2-94AC-D3D45FB8C67A}" srcOrd="13" destOrd="0" presId="urn:microsoft.com/office/officeart/2005/8/layout/cycle6"/>
    <dgm:cxn modelId="{B91EE6B7-0D84-4FA6-9B5C-A9C9185FA04D}" type="presParOf" srcId="{EC6C134A-5F8C-4D4D-8CFD-6CD9E0026092}" destId="{0A21BD74-A8FD-4E71-84D2-A8D3B079D81D}" srcOrd="14" destOrd="0" presId="urn:microsoft.com/office/officeart/2005/8/layout/cycle6"/>
    <dgm:cxn modelId="{22732B17-5DB0-4E55-B860-160C6A8A15B8}" type="presParOf" srcId="{EC6C134A-5F8C-4D4D-8CFD-6CD9E0026092}" destId="{D400F11E-4EFF-4E90-960A-FFEE996FB706}" srcOrd="15" destOrd="0" presId="urn:microsoft.com/office/officeart/2005/8/layout/cycle6"/>
    <dgm:cxn modelId="{035CAAFB-8776-4A3B-AC12-A95F2B7E90EA}" type="presParOf" srcId="{EC6C134A-5F8C-4D4D-8CFD-6CD9E0026092}" destId="{B789314A-FB15-461E-848F-93BDAAB0FA3A}" srcOrd="16" destOrd="0" presId="urn:microsoft.com/office/officeart/2005/8/layout/cycle6"/>
    <dgm:cxn modelId="{4C3DBB67-E370-446B-A2DD-D663FA8EF1EC}" type="presParOf" srcId="{EC6C134A-5F8C-4D4D-8CFD-6CD9E0026092}" destId="{18B315F8-BF83-4E7F-AC0F-CAD06DC9BDC8}" srcOrd="17" destOrd="0" presId="urn:microsoft.com/office/officeart/2005/8/layout/cycle6"/>
    <dgm:cxn modelId="{7082E744-9134-49E0-B7C4-6E0F70AB049A}" type="presParOf" srcId="{EC6C134A-5F8C-4D4D-8CFD-6CD9E0026092}" destId="{5064961A-4EC7-4B88-B924-536D6F876187}" srcOrd="18" destOrd="0" presId="urn:microsoft.com/office/officeart/2005/8/layout/cycle6"/>
    <dgm:cxn modelId="{E0AB5696-0CFC-46EB-80BB-838AC0C52D20}" type="presParOf" srcId="{EC6C134A-5F8C-4D4D-8CFD-6CD9E0026092}" destId="{88AF27F6-29B2-44B5-A19E-08678DBD0AC0}" srcOrd="19" destOrd="0" presId="urn:microsoft.com/office/officeart/2005/8/layout/cycle6"/>
    <dgm:cxn modelId="{780A1397-917A-4EFC-A56A-12008DC59BCE}" type="presParOf" srcId="{EC6C134A-5F8C-4D4D-8CFD-6CD9E0026092}" destId="{40B2F0F3-9268-47CF-9AB2-082F06931962}" srcOrd="20" destOrd="0" presId="urn:microsoft.com/office/officeart/2005/8/layout/cycle6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21E4E-647E-45BA-BA25-9C543806FC15}" type="doc">
      <dgm:prSet loTypeId="urn:microsoft.com/office/officeart/2005/8/layout/cycle5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CFB508-BC2D-45D8-BED7-572B8074B736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Maternity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A6A42CB-F49F-41E3-99C4-D3FEFA01796F}" type="parTrans" cxnId="{60CEB39C-D2DF-4E0B-9A61-30F8937F321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5717640-774B-4F3C-9579-40B258359A34}" type="sibTrans" cxnId="{60CEB39C-D2DF-4E0B-9A61-30F8937F321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7B9DD3F-D7F0-4105-8E97-C1DEB94062C8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Literacy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3DDC82B-01D9-42E4-9696-A72525C40A67}" type="parTrans" cxnId="{42D47907-8AC1-4C5A-92D0-AB3CF754F0D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1FC50D-71AF-4A87-BB6D-9D454FC0B234}" type="sibTrans" cxnId="{42D47907-8AC1-4C5A-92D0-AB3CF754F0D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9D69F6F-91AB-4F1D-82BF-C4B8EA859BD8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Business Setup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8E6F9D2-D48B-4D52-83B8-1AF70A7572C1}" type="parTrans" cxnId="{3B176451-1FE6-4157-AEAB-1FA1C81F6E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8C6FBFD-FE1F-4068-BA48-140EF43AB57F}" type="sibTrans" cxnId="{3B176451-1FE6-4157-AEAB-1FA1C81F6E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EC1B070-29D7-4C46-8824-1A84A7E89F84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Marriage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58CDDBF8-37A1-46D9-9337-67D8F7A8D7C2}" type="parTrans" cxnId="{00F01110-3A2C-4672-81BE-4F57F2DF043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0F79D8F-42CA-470E-AD2E-FC799BB65F9F}" type="sibTrans" cxnId="{00F01110-3A2C-4672-81BE-4F57F2DF043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237B41-B40E-4BF2-AF09-E3F80918B95A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Travel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A79570E-3E76-4A93-A266-B55F5D2A1999}" type="parTrans" cxnId="{0F96F6DF-A176-4EB0-9B6A-577FC26D43C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FE1EB90-DB79-4E92-9F7D-F29C5D92EEE9}" type="sibTrans" cxnId="{0F96F6DF-A176-4EB0-9B6A-577FC26D43C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AFFFEE8-42ED-4AE5-B164-C0D4ADCA1CAE}" type="pres">
      <dgm:prSet presAssocID="{FED21E4E-647E-45BA-BA25-9C543806F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E54120-B1C9-4EDD-8EB4-AAABF8CDADE3}" type="pres">
      <dgm:prSet presAssocID="{09CFB508-BC2D-45D8-BED7-572B8074B736}" presName="node" presStyleLbl="node1" presStyleIdx="0" presStyleCnt="5" custScaleX="98457" custScaleY="5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FADDA-94F3-4D3B-8FE0-15B352B58936}" type="pres">
      <dgm:prSet presAssocID="{09CFB508-BC2D-45D8-BED7-572B8074B736}" presName="spNode" presStyleCnt="0"/>
      <dgm:spPr/>
    </dgm:pt>
    <dgm:pt modelId="{07107D30-BB54-414D-BC9D-7BCC979D1837}" type="pres">
      <dgm:prSet presAssocID="{95717640-774B-4F3C-9579-40B258359A3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8FB909F-09CF-4CE3-9850-6DB9C57D2814}" type="pres">
      <dgm:prSet presAssocID="{D7B9DD3F-D7F0-4105-8E97-C1DEB94062C8}" presName="node" presStyleLbl="node1" presStyleIdx="1" presStyleCnt="5" custScaleX="98457" custScaleY="5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DC74A-BEDA-4739-B8B1-CB68479EE3CA}" type="pres">
      <dgm:prSet presAssocID="{D7B9DD3F-D7F0-4105-8E97-C1DEB94062C8}" presName="spNode" presStyleCnt="0"/>
      <dgm:spPr/>
    </dgm:pt>
    <dgm:pt modelId="{979AFFAB-EFA2-4940-A3DF-CC4B94E9F8D4}" type="pres">
      <dgm:prSet presAssocID="{231FC50D-71AF-4A87-BB6D-9D454FC0B23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D1E9359-C998-4496-A8B3-6C197139C06A}" type="pres">
      <dgm:prSet presAssocID="{79D69F6F-91AB-4F1D-82BF-C4B8EA859BD8}" presName="node" presStyleLbl="node1" presStyleIdx="2" presStyleCnt="5" custScaleX="98457" custScaleY="5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47208-EE10-4E39-B4B5-2208B4CB0A6B}" type="pres">
      <dgm:prSet presAssocID="{79D69F6F-91AB-4F1D-82BF-C4B8EA859BD8}" presName="spNode" presStyleCnt="0"/>
      <dgm:spPr/>
    </dgm:pt>
    <dgm:pt modelId="{9508038B-F23E-4281-9BE8-66DA1C5A251B}" type="pres">
      <dgm:prSet presAssocID="{48C6FBFD-FE1F-4068-BA48-140EF43AB57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64CDD32-5E28-434C-9AD9-E8EA287F01C6}" type="pres">
      <dgm:prSet presAssocID="{6EC1B070-29D7-4C46-8824-1A84A7E89F84}" presName="node" presStyleLbl="node1" presStyleIdx="3" presStyleCnt="5" custScaleX="98457" custScaleY="5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63890-001E-46DA-BF63-075985F43344}" type="pres">
      <dgm:prSet presAssocID="{6EC1B070-29D7-4C46-8824-1A84A7E89F84}" presName="spNode" presStyleCnt="0"/>
      <dgm:spPr/>
    </dgm:pt>
    <dgm:pt modelId="{8084BA1C-E6C1-4CC4-ABFF-6B7BA4ECBD5C}" type="pres">
      <dgm:prSet presAssocID="{70F79D8F-42CA-470E-AD2E-FC799BB65F9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2A939FA-5824-4CFD-BB40-7002F1F8F2B2}" type="pres">
      <dgm:prSet presAssocID="{86237B41-B40E-4BF2-AF09-E3F80918B95A}" presName="node" presStyleLbl="node1" presStyleIdx="4" presStyleCnt="5" custScaleX="98457" custScaleY="5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2BB98-3234-407C-B991-F69A6CE32D49}" type="pres">
      <dgm:prSet presAssocID="{86237B41-B40E-4BF2-AF09-E3F80918B95A}" presName="spNode" presStyleCnt="0"/>
      <dgm:spPr/>
    </dgm:pt>
    <dgm:pt modelId="{EFE057DA-975F-484C-B3ED-4D62C2B04787}" type="pres">
      <dgm:prSet presAssocID="{FFE1EB90-DB79-4E92-9F7D-F29C5D92EEE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F96F6DF-A176-4EB0-9B6A-577FC26D43C4}" srcId="{FED21E4E-647E-45BA-BA25-9C543806FC15}" destId="{86237B41-B40E-4BF2-AF09-E3F80918B95A}" srcOrd="4" destOrd="0" parTransId="{6A79570E-3E76-4A93-A266-B55F5D2A1999}" sibTransId="{FFE1EB90-DB79-4E92-9F7D-F29C5D92EEE9}"/>
    <dgm:cxn modelId="{830174B2-CA6A-4B98-A317-E6FB987661D8}" type="presOf" srcId="{D7B9DD3F-D7F0-4105-8E97-C1DEB94062C8}" destId="{58FB909F-09CF-4CE3-9850-6DB9C57D2814}" srcOrd="0" destOrd="0" presId="urn:microsoft.com/office/officeart/2005/8/layout/cycle5"/>
    <dgm:cxn modelId="{0AB27F83-34C6-406B-B4C5-31FFE9AA64C2}" type="presOf" srcId="{86237B41-B40E-4BF2-AF09-E3F80918B95A}" destId="{12A939FA-5824-4CFD-BB40-7002F1F8F2B2}" srcOrd="0" destOrd="0" presId="urn:microsoft.com/office/officeart/2005/8/layout/cycle5"/>
    <dgm:cxn modelId="{B75BBE6A-B5EA-4FCB-B2F4-7E36CACAAA86}" type="presOf" srcId="{6EC1B070-29D7-4C46-8824-1A84A7E89F84}" destId="{464CDD32-5E28-434C-9AD9-E8EA287F01C6}" srcOrd="0" destOrd="0" presId="urn:microsoft.com/office/officeart/2005/8/layout/cycle5"/>
    <dgm:cxn modelId="{D9638CA6-F83E-4238-AF46-84BF745FB383}" type="presOf" srcId="{95717640-774B-4F3C-9579-40B258359A34}" destId="{07107D30-BB54-414D-BC9D-7BCC979D1837}" srcOrd="0" destOrd="0" presId="urn:microsoft.com/office/officeart/2005/8/layout/cycle5"/>
    <dgm:cxn modelId="{60CEB39C-D2DF-4E0B-9A61-30F8937F3210}" srcId="{FED21E4E-647E-45BA-BA25-9C543806FC15}" destId="{09CFB508-BC2D-45D8-BED7-572B8074B736}" srcOrd="0" destOrd="0" parTransId="{CA6A42CB-F49F-41E3-99C4-D3FEFA01796F}" sibTransId="{95717640-774B-4F3C-9579-40B258359A34}"/>
    <dgm:cxn modelId="{01181A30-5600-4103-8134-270E99707251}" type="presOf" srcId="{70F79D8F-42CA-470E-AD2E-FC799BB65F9F}" destId="{8084BA1C-E6C1-4CC4-ABFF-6B7BA4ECBD5C}" srcOrd="0" destOrd="0" presId="urn:microsoft.com/office/officeart/2005/8/layout/cycle5"/>
    <dgm:cxn modelId="{3B176451-1FE6-4157-AEAB-1FA1C81F6ED5}" srcId="{FED21E4E-647E-45BA-BA25-9C543806FC15}" destId="{79D69F6F-91AB-4F1D-82BF-C4B8EA859BD8}" srcOrd="2" destOrd="0" parTransId="{28E6F9D2-D48B-4D52-83B8-1AF70A7572C1}" sibTransId="{48C6FBFD-FE1F-4068-BA48-140EF43AB57F}"/>
    <dgm:cxn modelId="{42D47907-8AC1-4C5A-92D0-AB3CF754F0DE}" srcId="{FED21E4E-647E-45BA-BA25-9C543806FC15}" destId="{D7B9DD3F-D7F0-4105-8E97-C1DEB94062C8}" srcOrd="1" destOrd="0" parTransId="{73DDC82B-01D9-42E4-9696-A72525C40A67}" sibTransId="{231FC50D-71AF-4A87-BB6D-9D454FC0B234}"/>
    <dgm:cxn modelId="{1F0641CB-512A-48FE-A654-3EE1647511FA}" type="presOf" srcId="{FFE1EB90-DB79-4E92-9F7D-F29C5D92EEE9}" destId="{EFE057DA-975F-484C-B3ED-4D62C2B04787}" srcOrd="0" destOrd="0" presId="urn:microsoft.com/office/officeart/2005/8/layout/cycle5"/>
    <dgm:cxn modelId="{3BA8858A-A7AE-4DCB-B20A-FEFCD0F13DB8}" type="presOf" srcId="{79D69F6F-91AB-4F1D-82BF-C4B8EA859BD8}" destId="{1D1E9359-C998-4496-A8B3-6C197139C06A}" srcOrd="0" destOrd="0" presId="urn:microsoft.com/office/officeart/2005/8/layout/cycle5"/>
    <dgm:cxn modelId="{55C127D4-203B-4EE6-991E-83684D825945}" type="presOf" srcId="{231FC50D-71AF-4A87-BB6D-9D454FC0B234}" destId="{979AFFAB-EFA2-4940-A3DF-CC4B94E9F8D4}" srcOrd="0" destOrd="0" presId="urn:microsoft.com/office/officeart/2005/8/layout/cycle5"/>
    <dgm:cxn modelId="{D0FA263B-3FDF-40FB-A829-B7BB6FDC69AE}" type="presOf" srcId="{09CFB508-BC2D-45D8-BED7-572B8074B736}" destId="{A5E54120-B1C9-4EDD-8EB4-AAABF8CDADE3}" srcOrd="0" destOrd="0" presId="urn:microsoft.com/office/officeart/2005/8/layout/cycle5"/>
    <dgm:cxn modelId="{9DDAA6B0-F297-40E3-B6DA-FEB67A6723D0}" type="presOf" srcId="{FED21E4E-647E-45BA-BA25-9C543806FC15}" destId="{4AFFFEE8-42ED-4AE5-B164-C0D4ADCA1CAE}" srcOrd="0" destOrd="0" presId="urn:microsoft.com/office/officeart/2005/8/layout/cycle5"/>
    <dgm:cxn modelId="{A2681A41-1233-424A-B127-0B1CBAD78F29}" type="presOf" srcId="{48C6FBFD-FE1F-4068-BA48-140EF43AB57F}" destId="{9508038B-F23E-4281-9BE8-66DA1C5A251B}" srcOrd="0" destOrd="0" presId="urn:microsoft.com/office/officeart/2005/8/layout/cycle5"/>
    <dgm:cxn modelId="{00F01110-3A2C-4672-81BE-4F57F2DF043F}" srcId="{FED21E4E-647E-45BA-BA25-9C543806FC15}" destId="{6EC1B070-29D7-4C46-8824-1A84A7E89F84}" srcOrd="3" destOrd="0" parTransId="{58CDDBF8-37A1-46D9-9337-67D8F7A8D7C2}" sibTransId="{70F79D8F-42CA-470E-AD2E-FC799BB65F9F}"/>
    <dgm:cxn modelId="{4DD236F0-DA4E-456B-83A8-D0E97B420373}" type="presParOf" srcId="{4AFFFEE8-42ED-4AE5-B164-C0D4ADCA1CAE}" destId="{A5E54120-B1C9-4EDD-8EB4-AAABF8CDADE3}" srcOrd="0" destOrd="0" presId="urn:microsoft.com/office/officeart/2005/8/layout/cycle5"/>
    <dgm:cxn modelId="{33662E79-F2DA-4A76-A7DB-4919BFC276C8}" type="presParOf" srcId="{4AFFFEE8-42ED-4AE5-B164-C0D4ADCA1CAE}" destId="{C1FFADDA-94F3-4D3B-8FE0-15B352B58936}" srcOrd="1" destOrd="0" presId="urn:microsoft.com/office/officeart/2005/8/layout/cycle5"/>
    <dgm:cxn modelId="{964F1E0F-24BD-45C9-A23E-83C61C626549}" type="presParOf" srcId="{4AFFFEE8-42ED-4AE5-B164-C0D4ADCA1CAE}" destId="{07107D30-BB54-414D-BC9D-7BCC979D1837}" srcOrd="2" destOrd="0" presId="urn:microsoft.com/office/officeart/2005/8/layout/cycle5"/>
    <dgm:cxn modelId="{4E72B43B-1A6D-42AF-8BE5-21AA137A220C}" type="presParOf" srcId="{4AFFFEE8-42ED-4AE5-B164-C0D4ADCA1CAE}" destId="{58FB909F-09CF-4CE3-9850-6DB9C57D2814}" srcOrd="3" destOrd="0" presId="urn:microsoft.com/office/officeart/2005/8/layout/cycle5"/>
    <dgm:cxn modelId="{7D99240D-102F-49E7-95E6-07BD7A6E8EB5}" type="presParOf" srcId="{4AFFFEE8-42ED-4AE5-B164-C0D4ADCA1CAE}" destId="{376DC74A-BEDA-4739-B8B1-CB68479EE3CA}" srcOrd="4" destOrd="0" presId="urn:microsoft.com/office/officeart/2005/8/layout/cycle5"/>
    <dgm:cxn modelId="{F9D92224-791E-4D71-86C3-12D32C34DC83}" type="presParOf" srcId="{4AFFFEE8-42ED-4AE5-B164-C0D4ADCA1CAE}" destId="{979AFFAB-EFA2-4940-A3DF-CC4B94E9F8D4}" srcOrd="5" destOrd="0" presId="urn:microsoft.com/office/officeart/2005/8/layout/cycle5"/>
    <dgm:cxn modelId="{6F21EB8D-B936-4BBE-851F-20085CA244E0}" type="presParOf" srcId="{4AFFFEE8-42ED-4AE5-B164-C0D4ADCA1CAE}" destId="{1D1E9359-C998-4496-A8B3-6C197139C06A}" srcOrd="6" destOrd="0" presId="urn:microsoft.com/office/officeart/2005/8/layout/cycle5"/>
    <dgm:cxn modelId="{1B56BEAD-CAD7-4C8D-90F9-E538F9E413C2}" type="presParOf" srcId="{4AFFFEE8-42ED-4AE5-B164-C0D4ADCA1CAE}" destId="{CB947208-EE10-4E39-B4B5-2208B4CB0A6B}" srcOrd="7" destOrd="0" presId="urn:microsoft.com/office/officeart/2005/8/layout/cycle5"/>
    <dgm:cxn modelId="{636FA865-56C1-4433-A669-60CA6A8D1FA3}" type="presParOf" srcId="{4AFFFEE8-42ED-4AE5-B164-C0D4ADCA1CAE}" destId="{9508038B-F23E-4281-9BE8-66DA1C5A251B}" srcOrd="8" destOrd="0" presId="urn:microsoft.com/office/officeart/2005/8/layout/cycle5"/>
    <dgm:cxn modelId="{F8576F7F-A698-404F-A538-C50D701BBC3E}" type="presParOf" srcId="{4AFFFEE8-42ED-4AE5-B164-C0D4ADCA1CAE}" destId="{464CDD32-5E28-434C-9AD9-E8EA287F01C6}" srcOrd="9" destOrd="0" presId="urn:microsoft.com/office/officeart/2005/8/layout/cycle5"/>
    <dgm:cxn modelId="{C8FBE153-C9F0-4E94-988C-F2CFFD0A2FFF}" type="presParOf" srcId="{4AFFFEE8-42ED-4AE5-B164-C0D4ADCA1CAE}" destId="{42263890-001E-46DA-BF63-075985F43344}" srcOrd="10" destOrd="0" presId="urn:microsoft.com/office/officeart/2005/8/layout/cycle5"/>
    <dgm:cxn modelId="{BB75F48F-DCFA-402D-872A-9E0D7243E8D9}" type="presParOf" srcId="{4AFFFEE8-42ED-4AE5-B164-C0D4ADCA1CAE}" destId="{8084BA1C-E6C1-4CC4-ABFF-6B7BA4ECBD5C}" srcOrd="11" destOrd="0" presId="urn:microsoft.com/office/officeart/2005/8/layout/cycle5"/>
    <dgm:cxn modelId="{4794DDB8-FE17-4338-AA75-2D0350C7E5AF}" type="presParOf" srcId="{4AFFFEE8-42ED-4AE5-B164-C0D4ADCA1CAE}" destId="{12A939FA-5824-4CFD-BB40-7002F1F8F2B2}" srcOrd="12" destOrd="0" presId="urn:microsoft.com/office/officeart/2005/8/layout/cycle5"/>
    <dgm:cxn modelId="{5958891B-4ACD-4EA4-AE29-A590879DF305}" type="presParOf" srcId="{4AFFFEE8-42ED-4AE5-B164-C0D4ADCA1CAE}" destId="{5452BB98-3234-407C-B991-F69A6CE32D49}" srcOrd="13" destOrd="0" presId="urn:microsoft.com/office/officeart/2005/8/layout/cycle5"/>
    <dgm:cxn modelId="{BA68CCC0-4D8A-49B9-A1F7-45A8F280ED68}" type="presParOf" srcId="{4AFFFEE8-42ED-4AE5-B164-C0D4ADCA1CAE}" destId="{EFE057DA-975F-484C-B3ED-4D62C2B04787}" srcOrd="14" destOrd="0" presId="urn:microsoft.com/office/officeart/2005/8/layout/cycle5"/>
  </dgm:cxnLst>
  <dgm:bg/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D1226E-39AB-4BE6-947E-EE88591AA524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F06CEE-1BB2-4FDB-8A9A-38C1EC151F91}">
      <dgm:prSet phldrT="[Text]" custT="1"/>
      <dgm:spPr/>
      <dgm:t>
        <a:bodyPr/>
        <a:lstStyle/>
        <a:p>
          <a:r>
            <a:rPr lang="en-GB" sz="1600" b="1" smtClean="0">
              <a:latin typeface="Times New Roman" pitchFamily="18" charset="0"/>
              <a:cs typeface="Times New Roman" pitchFamily="18" charset="0"/>
            </a:rPr>
            <a:t>Market needs </a:t>
          </a:r>
          <a:endParaRPr lang="en-US" sz="1600" dirty="0"/>
        </a:p>
      </dgm:t>
    </dgm:pt>
    <dgm:pt modelId="{23D57E98-F9FB-4B0B-B806-7BA045ACE4BD}" type="parTrans" cxnId="{45B46D02-AB5A-4A0D-A92E-1FD0C71DBF08}">
      <dgm:prSet/>
      <dgm:spPr/>
      <dgm:t>
        <a:bodyPr/>
        <a:lstStyle/>
        <a:p>
          <a:endParaRPr lang="en-US" sz="1600"/>
        </a:p>
      </dgm:t>
    </dgm:pt>
    <dgm:pt modelId="{050B59E1-A84D-4A49-8F63-F5D13121BEBF}" type="sibTrans" cxnId="{45B46D02-AB5A-4A0D-A92E-1FD0C71DBF08}">
      <dgm:prSet/>
      <dgm:spPr/>
      <dgm:t>
        <a:bodyPr/>
        <a:lstStyle/>
        <a:p>
          <a:endParaRPr lang="en-US" sz="1600"/>
        </a:p>
      </dgm:t>
    </dgm:pt>
    <dgm:pt modelId="{036F5FBD-249B-4CF4-AB7D-C56A94CBDF45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Demand-driven products are a prerequisite to be successful since the financial resources of the target group are limited.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92D15D1C-12C8-4061-B180-BCB49F9491E7}" type="parTrans" cxnId="{CFA2FA57-E7D6-4C19-8954-E1D5F08B075E}">
      <dgm:prSet/>
      <dgm:spPr/>
      <dgm:t>
        <a:bodyPr/>
        <a:lstStyle/>
        <a:p>
          <a:endParaRPr lang="en-US" sz="1600"/>
        </a:p>
      </dgm:t>
    </dgm:pt>
    <dgm:pt modelId="{81408FE4-944F-4B2D-BD2F-B0B6F25DB919}" type="sibTrans" cxnId="{CFA2FA57-E7D6-4C19-8954-E1D5F08B075E}">
      <dgm:prSet/>
      <dgm:spPr/>
      <dgm:t>
        <a:bodyPr/>
        <a:lstStyle/>
        <a:p>
          <a:endParaRPr lang="en-US" sz="1600"/>
        </a:p>
      </dgm:t>
    </dgm:pt>
    <dgm:pt modelId="{869CCEB5-17FE-40BA-924E-40B554E11C5F}">
      <dgm:prSet phldrT="[Text]" custT="1"/>
      <dgm:spPr/>
      <dgm:t>
        <a:bodyPr/>
        <a:lstStyle/>
        <a:p>
          <a:r>
            <a:rPr lang="en-GB" sz="1600" b="1" smtClean="0">
              <a:latin typeface="Times New Roman" pitchFamily="18" charset="0"/>
              <a:cs typeface="Times New Roman" pitchFamily="18" charset="0"/>
            </a:rPr>
            <a:t>Product design </a:t>
          </a:r>
          <a:endParaRPr lang="en-US" sz="1600" dirty="0"/>
        </a:p>
      </dgm:t>
    </dgm:pt>
    <dgm:pt modelId="{3F0C170E-EBE8-4015-B45B-AF614C9160AC}" type="parTrans" cxnId="{FCEB13AD-123A-42F1-8E7E-07D3493DF4BD}">
      <dgm:prSet/>
      <dgm:spPr/>
      <dgm:t>
        <a:bodyPr/>
        <a:lstStyle/>
        <a:p>
          <a:endParaRPr lang="en-US" sz="1600"/>
        </a:p>
      </dgm:t>
    </dgm:pt>
    <dgm:pt modelId="{C75E4C08-1132-4400-B6A6-73344515D6C5}" type="sibTrans" cxnId="{FCEB13AD-123A-42F1-8E7E-07D3493DF4BD}">
      <dgm:prSet/>
      <dgm:spPr/>
      <dgm:t>
        <a:bodyPr/>
        <a:lstStyle/>
        <a:p>
          <a:endParaRPr lang="en-US" sz="1600"/>
        </a:p>
      </dgm:t>
    </dgm:pt>
    <dgm:pt modelId="{E532E05D-EF26-4F07-BC09-65B785588054}">
      <dgm:prSet phldrT="[Text]" custT="1"/>
      <dgm:spPr/>
      <dgm:t>
        <a:bodyPr/>
        <a:lstStyle/>
        <a:p>
          <a:r>
            <a:rPr lang="en-GB" sz="16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To keep premium affordable, only major insurable risks should be covered by a relatively small benefits package. Group policies should be offered rather than individual covers, to avoid ‘anti-selection’.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7E71AC9-698E-46CE-BAF4-3E5158580A41}" type="parTrans" cxnId="{84A1C83B-C5D3-4E34-A272-3410B7030F47}">
      <dgm:prSet/>
      <dgm:spPr/>
      <dgm:t>
        <a:bodyPr/>
        <a:lstStyle/>
        <a:p>
          <a:endParaRPr lang="en-US" sz="1600"/>
        </a:p>
      </dgm:t>
    </dgm:pt>
    <dgm:pt modelId="{3E02CDEF-958E-41F5-A6C9-56E96008133B}" type="sibTrans" cxnId="{84A1C83B-C5D3-4E34-A272-3410B7030F47}">
      <dgm:prSet/>
      <dgm:spPr/>
      <dgm:t>
        <a:bodyPr/>
        <a:lstStyle/>
        <a:p>
          <a:endParaRPr lang="en-US" sz="1600"/>
        </a:p>
      </dgm:t>
    </dgm:pt>
    <dgm:pt modelId="{3C9CDD46-98C5-4F33-933A-528B8F6950F9}">
      <dgm:prSet phldrT="[Text]" custT="1"/>
      <dgm:spPr/>
      <dgm:t>
        <a:bodyPr/>
        <a:lstStyle/>
        <a:p>
          <a:r>
            <a:rPr lang="en-GB" sz="1600" b="1" smtClean="0">
              <a:latin typeface="Times New Roman" pitchFamily="18" charset="0"/>
              <a:cs typeface="Times New Roman" pitchFamily="18" charset="0"/>
            </a:rPr>
            <a:t>Premiums/contributions  </a:t>
          </a:r>
          <a:endParaRPr lang="en-US" sz="1600" dirty="0"/>
        </a:p>
      </dgm:t>
    </dgm:pt>
    <dgm:pt modelId="{2A6533DB-C821-4961-A162-6E70294995AA}" type="parTrans" cxnId="{AFB16B4F-9DF4-4D90-9E22-2CBED0077870}">
      <dgm:prSet/>
      <dgm:spPr/>
      <dgm:t>
        <a:bodyPr/>
        <a:lstStyle/>
        <a:p>
          <a:endParaRPr lang="en-US" sz="1600"/>
        </a:p>
      </dgm:t>
    </dgm:pt>
    <dgm:pt modelId="{CB0887B8-F940-442F-B34E-25C9CC6D8C49}" type="sibTrans" cxnId="{AFB16B4F-9DF4-4D90-9E22-2CBED0077870}">
      <dgm:prSet/>
      <dgm:spPr/>
      <dgm:t>
        <a:bodyPr/>
        <a:lstStyle/>
        <a:p>
          <a:endParaRPr lang="en-US" sz="1600"/>
        </a:p>
      </dgm:t>
    </dgm:pt>
    <dgm:pt modelId="{B44D414F-274B-4307-9B46-07D7FB8688CA}">
      <dgm:prSet phldrT="[Text]" custT="1"/>
      <dgm:spPr/>
      <dgm:t>
        <a:bodyPr/>
        <a:lstStyle/>
        <a:p>
          <a:r>
            <a:rPr lang="en-GB" sz="16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Premium amounts should be commensurate with the cash-flows of the Participants; ideally, premiums should be linked to an existing financial service (like micro-finance facility). 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54B5FDD0-5CB0-47F9-B14C-390C38FBB574}" type="parTrans" cxnId="{B8AF6E18-A524-4D2A-8F15-93E0E48C8F39}">
      <dgm:prSet/>
      <dgm:spPr/>
      <dgm:t>
        <a:bodyPr/>
        <a:lstStyle/>
        <a:p>
          <a:endParaRPr lang="en-US" sz="1600"/>
        </a:p>
      </dgm:t>
    </dgm:pt>
    <dgm:pt modelId="{F5A71BDF-7BC1-4EF4-A46C-69D07DD75ECE}" type="sibTrans" cxnId="{B8AF6E18-A524-4D2A-8F15-93E0E48C8F39}">
      <dgm:prSet/>
      <dgm:spPr/>
      <dgm:t>
        <a:bodyPr/>
        <a:lstStyle/>
        <a:p>
          <a:endParaRPr lang="en-US" sz="1600"/>
        </a:p>
      </dgm:t>
    </dgm:pt>
    <dgm:pt modelId="{BE288A49-DDC6-46CE-AB51-B4FC4E237BF7}">
      <dgm:prSet custT="1"/>
      <dgm:spPr/>
      <dgm:t>
        <a:bodyPr/>
        <a:lstStyle/>
        <a:p>
          <a:r>
            <a:rPr lang="en-GB" sz="1600" b="1" smtClean="0">
              <a:latin typeface="Times New Roman" pitchFamily="18" charset="0"/>
              <a:cs typeface="Times New Roman" pitchFamily="18" charset="0"/>
            </a:rPr>
            <a:t>Processes</a:t>
          </a:r>
          <a:endParaRPr lang="en-US" sz="1600" dirty="0"/>
        </a:p>
      </dgm:t>
    </dgm:pt>
    <dgm:pt modelId="{FC165611-7C9B-4CA7-870C-824E7459DB1B}" type="parTrans" cxnId="{E116CE2A-CD73-4C0A-B531-2CB5D31B1436}">
      <dgm:prSet/>
      <dgm:spPr/>
      <dgm:t>
        <a:bodyPr/>
        <a:lstStyle/>
        <a:p>
          <a:endParaRPr lang="en-US" sz="1600"/>
        </a:p>
      </dgm:t>
    </dgm:pt>
    <dgm:pt modelId="{88FA0056-7E3A-484E-BEA4-1B6833AB9517}" type="sibTrans" cxnId="{E116CE2A-CD73-4C0A-B531-2CB5D31B1436}">
      <dgm:prSet/>
      <dgm:spPr/>
      <dgm:t>
        <a:bodyPr/>
        <a:lstStyle/>
        <a:p>
          <a:endParaRPr lang="en-US" sz="1600"/>
        </a:p>
      </dgm:t>
    </dgm:pt>
    <dgm:pt modelId="{43EA011A-298B-4DEF-8CBE-2CBCBA42F335}">
      <dgm:prSet custT="1"/>
      <dgm:spPr/>
      <dgm:t>
        <a:bodyPr/>
        <a:lstStyle/>
        <a:p>
          <a:r>
            <a:rPr lang="en-GB" sz="16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Policy application and claims documentation are reduced to the minimum. Claims are settled quickly.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6B286880-0060-42AB-816C-79C67E4E2161}" type="parTrans" cxnId="{4473A941-DF42-4BDF-B922-7B15E8AD3D7A}">
      <dgm:prSet/>
      <dgm:spPr/>
      <dgm:t>
        <a:bodyPr/>
        <a:lstStyle/>
        <a:p>
          <a:endParaRPr lang="en-US" sz="1600"/>
        </a:p>
      </dgm:t>
    </dgm:pt>
    <dgm:pt modelId="{D8765DF1-79CC-4148-8CF9-90470C1B4BA7}" type="sibTrans" cxnId="{4473A941-DF42-4BDF-B922-7B15E8AD3D7A}">
      <dgm:prSet/>
      <dgm:spPr/>
      <dgm:t>
        <a:bodyPr/>
        <a:lstStyle/>
        <a:p>
          <a:endParaRPr lang="en-US" sz="1600"/>
        </a:p>
      </dgm:t>
    </dgm:pt>
    <dgm:pt modelId="{012D4A34-E0AF-482A-A53F-E977C4853CA3}">
      <dgm:prSet custT="1"/>
      <dgm:spPr/>
      <dgm:t>
        <a:bodyPr/>
        <a:lstStyle/>
        <a:p>
          <a:r>
            <a:rPr lang="en-GB" sz="1600" b="1" dirty="0" smtClean="0">
              <a:latin typeface="Times New Roman" pitchFamily="18" charset="0"/>
              <a:cs typeface="Times New Roman" pitchFamily="18" charset="0"/>
            </a:rPr>
            <a:t>Distribution</a:t>
          </a:r>
          <a:endParaRPr lang="en-US" sz="1600" dirty="0"/>
        </a:p>
      </dgm:t>
    </dgm:pt>
    <dgm:pt modelId="{10E78843-FF37-4C94-9C34-3C5EB9A93331}" type="parTrans" cxnId="{8174F606-3D5E-43BF-909F-E6743130CF2D}">
      <dgm:prSet/>
      <dgm:spPr/>
      <dgm:t>
        <a:bodyPr/>
        <a:lstStyle/>
        <a:p>
          <a:endParaRPr lang="en-US" sz="1600"/>
        </a:p>
      </dgm:t>
    </dgm:pt>
    <dgm:pt modelId="{E2799618-7F52-493F-945E-35C0B1227149}" type="sibTrans" cxnId="{8174F606-3D5E-43BF-909F-E6743130CF2D}">
      <dgm:prSet/>
      <dgm:spPr/>
      <dgm:t>
        <a:bodyPr/>
        <a:lstStyle/>
        <a:p>
          <a:endParaRPr lang="en-US" sz="1600"/>
        </a:p>
      </dgm:t>
    </dgm:pt>
    <dgm:pt modelId="{982223CA-5729-46C7-B387-38732E3D0F6D}">
      <dgm:prSet custT="1"/>
      <dgm:spPr/>
      <dgm:t>
        <a:bodyPr/>
        <a:lstStyle/>
        <a:p>
          <a:r>
            <a:rPr lang="en-GB" sz="1600" b="1" dirty="0" smtClean="0">
              <a:latin typeface="Times New Roman" pitchFamily="18" charset="0"/>
              <a:cs typeface="Times New Roman" pitchFamily="18" charset="0"/>
            </a:rPr>
            <a:t>Market awareness</a:t>
          </a:r>
          <a:endParaRPr lang="en-US" sz="1600" dirty="0" smtClean="0">
            <a:latin typeface="Times New Roman" pitchFamily="18" charset="0"/>
            <a:cs typeface="Times New Roman" pitchFamily="18" charset="0"/>
          </a:endParaRPr>
        </a:p>
      </dgm:t>
    </dgm:pt>
    <dgm:pt modelId="{C19013C1-C8DE-4EAA-B9E0-0F6769247815}" type="parTrans" cxnId="{DC3127C5-DE35-4262-AA93-FC4F07983A10}">
      <dgm:prSet/>
      <dgm:spPr/>
      <dgm:t>
        <a:bodyPr/>
        <a:lstStyle/>
        <a:p>
          <a:endParaRPr lang="en-US" sz="1600"/>
        </a:p>
      </dgm:t>
    </dgm:pt>
    <dgm:pt modelId="{F5537545-56AA-41A3-AFFF-2928FA20AF27}" type="sibTrans" cxnId="{DC3127C5-DE35-4262-AA93-FC4F07983A10}">
      <dgm:prSet/>
      <dgm:spPr/>
      <dgm:t>
        <a:bodyPr/>
        <a:lstStyle/>
        <a:p>
          <a:endParaRPr lang="en-US" sz="1600"/>
        </a:p>
      </dgm:t>
    </dgm:pt>
    <dgm:pt modelId="{61B7F9A2-C9A2-4AFC-85E3-E01A9502D86A}">
      <dgm:prSet custT="1"/>
      <dgm:spPr/>
      <dgm:t>
        <a:bodyPr/>
        <a:lstStyle/>
        <a:p>
          <a:r>
            <a:rPr lang="en-GB" sz="16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Existing distribution network of the partners should be used since they know the target market well and have an established relationship with the potential clientele.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5215D0F0-FAF4-40F1-B9C1-18AFD55C8513}" type="parTrans" cxnId="{3FFF13CD-750F-440E-A797-ACC19205C0B4}">
      <dgm:prSet/>
      <dgm:spPr/>
      <dgm:t>
        <a:bodyPr/>
        <a:lstStyle/>
        <a:p>
          <a:endParaRPr lang="en-US" sz="1600"/>
        </a:p>
      </dgm:t>
    </dgm:pt>
    <dgm:pt modelId="{EC8EF4B7-54F6-48F9-BCBC-EBC1F5953548}" type="sibTrans" cxnId="{3FFF13CD-750F-440E-A797-ACC19205C0B4}">
      <dgm:prSet/>
      <dgm:spPr/>
      <dgm:t>
        <a:bodyPr/>
        <a:lstStyle/>
        <a:p>
          <a:endParaRPr lang="en-US" sz="1600"/>
        </a:p>
      </dgm:t>
    </dgm:pt>
    <dgm:pt modelId="{94A134E9-AA2C-4FC0-9FC8-D48A695C6956}">
      <dgm:prSet custT="1"/>
      <dgm:spPr/>
      <dgm:t>
        <a:bodyPr/>
        <a:lstStyle/>
        <a:p>
          <a:r>
            <a:rPr lang="en-GB" sz="16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Market education is essential in order to create awareness and availability of micro-Takaful. </a:t>
          </a:r>
          <a:endParaRPr lang="en-US" sz="1600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3D83DE-7719-4623-9348-9661E844F530}" type="parTrans" cxnId="{60EDA0AE-9BFD-407E-A679-AA5091094731}">
      <dgm:prSet/>
      <dgm:spPr/>
      <dgm:t>
        <a:bodyPr/>
        <a:lstStyle/>
        <a:p>
          <a:endParaRPr lang="en-US" sz="1600"/>
        </a:p>
      </dgm:t>
    </dgm:pt>
    <dgm:pt modelId="{35C32421-BCDA-448B-9C97-7E627106257D}" type="sibTrans" cxnId="{60EDA0AE-9BFD-407E-A679-AA5091094731}">
      <dgm:prSet/>
      <dgm:spPr/>
      <dgm:t>
        <a:bodyPr/>
        <a:lstStyle/>
        <a:p>
          <a:endParaRPr lang="en-US" sz="1600"/>
        </a:p>
      </dgm:t>
    </dgm:pt>
    <dgm:pt modelId="{E1B67986-9191-4385-AD7C-511115B41931}" type="pres">
      <dgm:prSet presAssocID="{3BD1226E-39AB-4BE6-947E-EE88591AA524}" presName="Name0" presStyleCnt="0">
        <dgm:presLayoutVars>
          <dgm:dir/>
          <dgm:animLvl val="lvl"/>
          <dgm:resizeHandles val="exact"/>
        </dgm:presLayoutVars>
      </dgm:prSet>
      <dgm:spPr/>
    </dgm:pt>
    <dgm:pt modelId="{1E9CF63D-134F-410E-BF4B-4DC04A018A4F}" type="pres">
      <dgm:prSet presAssocID="{D6F06CEE-1BB2-4FDB-8A9A-38C1EC151F91}" presName="linNode" presStyleCnt="0"/>
      <dgm:spPr/>
    </dgm:pt>
    <dgm:pt modelId="{A1CAF0FF-6609-4A8C-88CB-70747A3146EB}" type="pres">
      <dgm:prSet presAssocID="{D6F06CEE-1BB2-4FDB-8A9A-38C1EC151F91}" presName="parentText" presStyleLbl="node1" presStyleIdx="0" presStyleCnt="6" custScaleX="73611" custLinFactNeighborY="72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9EB18-8168-43CC-BDB5-0F9F3A9562B5}" type="pres">
      <dgm:prSet presAssocID="{D6F06CEE-1BB2-4FDB-8A9A-38C1EC151F91}" presName="descendantText" presStyleLbl="alignAccFollowNode1" presStyleIdx="0" presStyleCnt="6" custScaleX="15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6C882-F812-4DD8-B8E4-34CD61BC82FB}" type="pres">
      <dgm:prSet presAssocID="{050B59E1-A84D-4A49-8F63-F5D13121BEBF}" presName="sp" presStyleCnt="0"/>
      <dgm:spPr/>
    </dgm:pt>
    <dgm:pt modelId="{5C0B5AC9-0390-4AF4-B2A4-AF9F3EBC5DED}" type="pres">
      <dgm:prSet presAssocID="{869CCEB5-17FE-40BA-924E-40B554E11C5F}" presName="linNode" presStyleCnt="0"/>
      <dgm:spPr/>
    </dgm:pt>
    <dgm:pt modelId="{226ACCAF-8972-44B6-B156-E497E96DE940}" type="pres">
      <dgm:prSet presAssocID="{869CCEB5-17FE-40BA-924E-40B554E11C5F}" presName="parentText" presStyleLbl="node1" presStyleIdx="1" presStyleCnt="6" custScaleX="73611" custLinFactNeighborY="72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CBE44-77C2-417B-BBF8-5C0DE7536544}" type="pres">
      <dgm:prSet presAssocID="{869CCEB5-17FE-40BA-924E-40B554E11C5F}" presName="descendantText" presStyleLbl="alignAccFollowNode1" presStyleIdx="1" presStyleCnt="6" custScaleX="15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388A5-FA8E-410F-A142-C857FB36B57C}" type="pres">
      <dgm:prSet presAssocID="{C75E4C08-1132-4400-B6A6-73344515D6C5}" presName="sp" presStyleCnt="0"/>
      <dgm:spPr/>
    </dgm:pt>
    <dgm:pt modelId="{A832513C-E7AC-475F-B230-C31A05F5814D}" type="pres">
      <dgm:prSet presAssocID="{3C9CDD46-98C5-4F33-933A-528B8F6950F9}" presName="linNode" presStyleCnt="0"/>
      <dgm:spPr/>
    </dgm:pt>
    <dgm:pt modelId="{89E3FE18-15A2-4244-8C92-2C84AAE0DF18}" type="pres">
      <dgm:prSet presAssocID="{3C9CDD46-98C5-4F33-933A-528B8F6950F9}" presName="parentText" presStyleLbl="node1" presStyleIdx="2" presStyleCnt="6" custScaleX="73611" custLinFactNeighborY="72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C7251-FF31-4E41-8F9B-B52DC310B9CB}" type="pres">
      <dgm:prSet presAssocID="{3C9CDD46-98C5-4F33-933A-528B8F6950F9}" presName="descendantText" presStyleLbl="alignAccFollowNode1" presStyleIdx="2" presStyleCnt="6" custScaleX="15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93CD8-791E-43CB-9916-427016E0BE58}" type="pres">
      <dgm:prSet presAssocID="{CB0887B8-F940-442F-B34E-25C9CC6D8C49}" presName="sp" presStyleCnt="0"/>
      <dgm:spPr/>
    </dgm:pt>
    <dgm:pt modelId="{067EBC19-F85B-4021-8130-59B2F267A24D}" type="pres">
      <dgm:prSet presAssocID="{BE288A49-DDC6-46CE-AB51-B4FC4E237BF7}" presName="linNode" presStyleCnt="0"/>
      <dgm:spPr/>
    </dgm:pt>
    <dgm:pt modelId="{9AD3B7AF-A2D5-4BF1-B156-CB97E70FD054}" type="pres">
      <dgm:prSet presAssocID="{BE288A49-DDC6-46CE-AB51-B4FC4E237BF7}" presName="parentText" presStyleLbl="node1" presStyleIdx="3" presStyleCnt="6" custScaleX="73611" custLinFactNeighborY="72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0D9CD-1AD0-4205-B7A7-E0C2FF729739}" type="pres">
      <dgm:prSet presAssocID="{BE288A49-DDC6-46CE-AB51-B4FC4E237BF7}" presName="descendantText" presStyleLbl="alignAccFollowNode1" presStyleIdx="3" presStyleCnt="6" custScaleX="15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A1A3B-5BE8-437B-B66D-4AD50F7C39CC}" type="pres">
      <dgm:prSet presAssocID="{88FA0056-7E3A-484E-BEA4-1B6833AB9517}" presName="sp" presStyleCnt="0"/>
      <dgm:spPr/>
    </dgm:pt>
    <dgm:pt modelId="{7BDCE0C3-69AC-46CB-AB6B-BAA216AF8FA0}" type="pres">
      <dgm:prSet presAssocID="{012D4A34-E0AF-482A-A53F-E977C4853CA3}" presName="linNode" presStyleCnt="0"/>
      <dgm:spPr/>
    </dgm:pt>
    <dgm:pt modelId="{1A7A8B9B-3E76-47BD-BF93-517A86F03616}" type="pres">
      <dgm:prSet presAssocID="{012D4A34-E0AF-482A-A53F-E977C4853CA3}" presName="parentText" presStyleLbl="node1" presStyleIdx="4" presStyleCnt="6" custScaleX="73611">
        <dgm:presLayoutVars>
          <dgm:chMax val="1"/>
          <dgm:bulletEnabled val="1"/>
        </dgm:presLayoutVars>
      </dgm:prSet>
      <dgm:spPr/>
    </dgm:pt>
    <dgm:pt modelId="{E5F5AB34-5356-49E0-86F4-D0B9DED17C19}" type="pres">
      <dgm:prSet presAssocID="{012D4A34-E0AF-482A-A53F-E977C4853CA3}" presName="descendantText" presStyleLbl="alignAccFollowNode1" presStyleIdx="4" presStyleCnt="6" custScaleX="15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D5B6E-E5FF-420A-A053-CBF400071ECE}" type="pres">
      <dgm:prSet presAssocID="{E2799618-7F52-493F-945E-35C0B1227149}" presName="sp" presStyleCnt="0"/>
      <dgm:spPr/>
    </dgm:pt>
    <dgm:pt modelId="{FB4EA33C-A8D3-4339-9A62-82052A489CA3}" type="pres">
      <dgm:prSet presAssocID="{982223CA-5729-46C7-B387-38732E3D0F6D}" presName="linNode" presStyleCnt="0"/>
      <dgm:spPr/>
    </dgm:pt>
    <dgm:pt modelId="{688F9C2C-9AAA-4937-B376-9E7AA934956A}" type="pres">
      <dgm:prSet presAssocID="{982223CA-5729-46C7-B387-38732E3D0F6D}" presName="parentText" presStyleLbl="node1" presStyleIdx="5" presStyleCnt="6" custScaleX="73611">
        <dgm:presLayoutVars>
          <dgm:chMax val="1"/>
          <dgm:bulletEnabled val="1"/>
        </dgm:presLayoutVars>
      </dgm:prSet>
      <dgm:spPr/>
    </dgm:pt>
    <dgm:pt modelId="{A8506271-2AD6-4565-B708-61D5ECA280A8}" type="pres">
      <dgm:prSet presAssocID="{982223CA-5729-46C7-B387-38732E3D0F6D}" presName="descendantText" presStyleLbl="alignAccFollowNode1" presStyleIdx="5" presStyleCnt="6" custScaleX="154622">
        <dgm:presLayoutVars>
          <dgm:bulletEnabled val="1"/>
        </dgm:presLayoutVars>
      </dgm:prSet>
      <dgm:spPr/>
    </dgm:pt>
  </dgm:ptLst>
  <dgm:cxnLst>
    <dgm:cxn modelId="{7015E7EC-6902-49FA-89C9-8543EE4463FB}" type="presOf" srcId="{3C9CDD46-98C5-4F33-933A-528B8F6950F9}" destId="{89E3FE18-15A2-4244-8C92-2C84AAE0DF18}" srcOrd="0" destOrd="0" presId="urn:microsoft.com/office/officeart/2005/8/layout/vList5"/>
    <dgm:cxn modelId="{60EDA0AE-9BFD-407E-A679-AA5091094731}" srcId="{982223CA-5729-46C7-B387-38732E3D0F6D}" destId="{94A134E9-AA2C-4FC0-9FC8-D48A695C6956}" srcOrd="0" destOrd="0" parTransId="{0B3D83DE-7719-4623-9348-9661E844F530}" sibTransId="{35C32421-BCDA-448B-9C97-7E627106257D}"/>
    <dgm:cxn modelId="{19E151DC-BF07-47D1-A449-31DB13578AB3}" type="presOf" srcId="{BE288A49-DDC6-46CE-AB51-B4FC4E237BF7}" destId="{9AD3B7AF-A2D5-4BF1-B156-CB97E70FD054}" srcOrd="0" destOrd="0" presId="urn:microsoft.com/office/officeart/2005/8/layout/vList5"/>
    <dgm:cxn modelId="{B48C5EB5-7F19-4830-9569-9FB59B59633A}" type="presOf" srcId="{43EA011A-298B-4DEF-8CBE-2CBCBA42F335}" destId="{1F10D9CD-1AD0-4205-B7A7-E0C2FF729739}" srcOrd="0" destOrd="0" presId="urn:microsoft.com/office/officeart/2005/8/layout/vList5"/>
    <dgm:cxn modelId="{9A3F7537-3269-4BEF-8110-CAEB7C1D157A}" type="presOf" srcId="{94A134E9-AA2C-4FC0-9FC8-D48A695C6956}" destId="{A8506271-2AD6-4565-B708-61D5ECA280A8}" srcOrd="0" destOrd="0" presId="urn:microsoft.com/office/officeart/2005/8/layout/vList5"/>
    <dgm:cxn modelId="{87924A15-EDDB-4F35-B682-CB6305349C64}" type="presOf" srcId="{012D4A34-E0AF-482A-A53F-E977C4853CA3}" destId="{1A7A8B9B-3E76-47BD-BF93-517A86F03616}" srcOrd="0" destOrd="0" presId="urn:microsoft.com/office/officeart/2005/8/layout/vList5"/>
    <dgm:cxn modelId="{3FFF13CD-750F-440E-A797-ACC19205C0B4}" srcId="{012D4A34-E0AF-482A-A53F-E977C4853CA3}" destId="{61B7F9A2-C9A2-4AFC-85E3-E01A9502D86A}" srcOrd="0" destOrd="0" parTransId="{5215D0F0-FAF4-40F1-B9C1-18AFD55C8513}" sibTransId="{EC8EF4B7-54F6-48F9-BCBC-EBC1F5953548}"/>
    <dgm:cxn modelId="{462917C9-456E-46A4-9701-E9B692384720}" type="presOf" srcId="{B44D414F-274B-4307-9B46-07D7FB8688CA}" destId="{49BC7251-FF31-4E41-8F9B-B52DC310B9CB}" srcOrd="0" destOrd="0" presId="urn:microsoft.com/office/officeart/2005/8/layout/vList5"/>
    <dgm:cxn modelId="{195AC8CF-733A-4DC4-92E7-1ABB4F1430BA}" type="presOf" srcId="{E532E05D-EF26-4F07-BC09-65B785588054}" destId="{2CBCBE44-77C2-417B-BBF8-5C0DE7536544}" srcOrd="0" destOrd="0" presId="urn:microsoft.com/office/officeart/2005/8/layout/vList5"/>
    <dgm:cxn modelId="{37E87C23-1798-4570-BB58-E69B12C5A04E}" type="presOf" srcId="{869CCEB5-17FE-40BA-924E-40B554E11C5F}" destId="{226ACCAF-8972-44B6-B156-E497E96DE940}" srcOrd="0" destOrd="0" presId="urn:microsoft.com/office/officeart/2005/8/layout/vList5"/>
    <dgm:cxn modelId="{4EE2CB82-0322-4B9D-B437-41571B9FEFA0}" type="presOf" srcId="{61B7F9A2-C9A2-4AFC-85E3-E01A9502D86A}" destId="{E5F5AB34-5356-49E0-86F4-D0B9DED17C19}" srcOrd="0" destOrd="0" presId="urn:microsoft.com/office/officeart/2005/8/layout/vList5"/>
    <dgm:cxn modelId="{CFA2FA57-E7D6-4C19-8954-E1D5F08B075E}" srcId="{D6F06CEE-1BB2-4FDB-8A9A-38C1EC151F91}" destId="{036F5FBD-249B-4CF4-AB7D-C56A94CBDF45}" srcOrd="0" destOrd="0" parTransId="{92D15D1C-12C8-4061-B180-BCB49F9491E7}" sibTransId="{81408FE4-944F-4B2D-BD2F-B0B6F25DB919}"/>
    <dgm:cxn modelId="{CC6F0503-9877-4D44-8946-728A214E5D8B}" type="presOf" srcId="{036F5FBD-249B-4CF4-AB7D-C56A94CBDF45}" destId="{5C59EB18-8168-43CC-BDB5-0F9F3A9562B5}" srcOrd="0" destOrd="0" presId="urn:microsoft.com/office/officeart/2005/8/layout/vList5"/>
    <dgm:cxn modelId="{63078C03-2607-42BB-AD46-B88387D21B9E}" type="presOf" srcId="{D6F06CEE-1BB2-4FDB-8A9A-38C1EC151F91}" destId="{A1CAF0FF-6609-4A8C-88CB-70747A3146EB}" srcOrd="0" destOrd="0" presId="urn:microsoft.com/office/officeart/2005/8/layout/vList5"/>
    <dgm:cxn modelId="{CC7F76D2-7320-4E8D-9482-EBB38C8B244D}" type="presOf" srcId="{982223CA-5729-46C7-B387-38732E3D0F6D}" destId="{688F9C2C-9AAA-4937-B376-9E7AA934956A}" srcOrd="0" destOrd="0" presId="urn:microsoft.com/office/officeart/2005/8/layout/vList5"/>
    <dgm:cxn modelId="{B8AF6E18-A524-4D2A-8F15-93E0E48C8F39}" srcId="{3C9CDD46-98C5-4F33-933A-528B8F6950F9}" destId="{B44D414F-274B-4307-9B46-07D7FB8688CA}" srcOrd="0" destOrd="0" parTransId="{54B5FDD0-5CB0-47F9-B14C-390C38FBB574}" sibTransId="{F5A71BDF-7BC1-4EF4-A46C-69D07DD75ECE}"/>
    <dgm:cxn modelId="{78563671-4555-43D1-A23B-9EF16F32F7CB}" type="presOf" srcId="{3BD1226E-39AB-4BE6-947E-EE88591AA524}" destId="{E1B67986-9191-4385-AD7C-511115B41931}" srcOrd="0" destOrd="0" presId="urn:microsoft.com/office/officeart/2005/8/layout/vList5"/>
    <dgm:cxn modelId="{45B46D02-AB5A-4A0D-A92E-1FD0C71DBF08}" srcId="{3BD1226E-39AB-4BE6-947E-EE88591AA524}" destId="{D6F06CEE-1BB2-4FDB-8A9A-38C1EC151F91}" srcOrd="0" destOrd="0" parTransId="{23D57E98-F9FB-4B0B-B806-7BA045ACE4BD}" sibTransId="{050B59E1-A84D-4A49-8F63-F5D13121BEBF}"/>
    <dgm:cxn modelId="{AFB16B4F-9DF4-4D90-9E22-2CBED0077870}" srcId="{3BD1226E-39AB-4BE6-947E-EE88591AA524}" destId="{3C9CDD46-98C5-4F33-933A-528B8F6950F9}" srcOrd="2" destOrd="0" parTransId="{2A6533DB-C821-4961-A162-6E70294995AA}" sibTransId="{CB0887B8-F940-442F-B34E-25C9CC6D8C49}"/>
    <dgm:cxn modelId="{DC3127C5-DE35-4262-AA93-FC4F07983A10}" srcId="{3BD1226E-39AB-4BE6-947E-EE88591AA524}" destId="{982223CA-5729-46C7-B387-38732E3D0F6D}" srcOrd="5" destOrd="0" parTransId="{C19013C1-C8DE-4EAA-B9E0-0F6769247815}" sibTransId="{F5537545-56AA-41A3-AFFF-2928FA20AF27}"/>
    <dgm:cxn modelId="{4473A941-DF42-4BDF-B922-7B15E8AD3D7A}" srcId="{BE288A49-DDC6-46CE-AB51-B4FC4E237BF7}" destId="{43EA011A-298B-4DEF-8CBE-2CBCBA42F335}" srcOrd="0" destOrd="0" parTransId="{6B286880-0060-42AB-816C-79C67E4E2161}" sibTransId="{D8765DF1-79CC-4148-8CF9-90470C1B4BA7}"/>
    <dgm:cxn modelId="{FCEB13AD-123A-42F1-8E7E-07D3493DF4BD}" srcId="{3BD1226E-39AB-4BE6-947E-EE88591AA524}" destId="{869CCEB5-17FE-40BA-924E-40B554E11C5F}" srcOrd="1" destOrd="0" parTransId="{3F0C170E-EBE8-4015-B45B-AF614C9160AC}" sibTransId="{C75E4C08-1132-4400-B6A6-73344515D6C5}"/>
    <dgm:cxn modelId="{84A1C83B-C5D3-4E34-A272-3410B7030F47}" srcId="{869CCEB5-17FE-40BA-924E-40B554E11C5F}" destId="{E532E05D-EF26-4F07-BC09-65B785588054}" srcOrd="0" destOrd="0" parTransId="{27E71AC9-698E-46CE-BAF4-3E5158580A41}" sibTransId="{3E02CDEF-958E-41F5-A6C9-56E96008133B}"/>
    <dgm:cxn modelId="{E116CE2A-CD73-4C0A-B531-2CB5D31B1436}" srcId="{3BD1226E-39AB-4BE6-947E-EE88591AA524}" destId="{BE288A49-DDC6-46CE-AB51-B4FC4E237BF7}" srcOrd="3" destOrd="0" parTransId="{FC165611-7C9B-4CA7-870C-824E7459DB1B}" sibTransId="{88FA0056-7E3A-484E-BEA4-1B6833AB9517}"/>
    <dgm:cxn modelId="{8174F606-3D5E-43BF-909F-E6743130CF2D}" srcId="{3BD1226E-39AB-4BE6-947E-EE88591AA524}" destId="{012D4A34-E0AF-482A-A53F-E977C4853CA3}" srcOrd="4" destOrd="0" parTransId="{10E78843-FF37-4C94-9C34-3C5EB9A93331}" sibTransId="{E2799618-7F52-493F-945E-35C0B1227149}"/>
    <dgm:cxn modelId="{4A74BD5B-9983-489C-A28E-213F780FC3D5}" type="presParOf" srcId="{E1B67986-9191-4385-AD7C-511115B41931}" destId="{1E9CF63D-134F-410E-BF4B-4DC04A018A4F}" srcOrd="0" destOrd="0" presId="urn:microsoft.com/office/officeart/2005/8/layout/vList5"/>
    <dgm:cxn modelId="{7325CB95-5E17-4374-AD1C-489729732EF4}" type="presParOf" srcId="{1E9CF63D-134F-410E-BF4B-4DC04A018A4F}" destId="{A1CAF0FF-6609-4A8C-88CB-70747A3146EB}" srcOrd="0" destOrd="0" presId="urn:microsoft.com/office/officeart/2005/8/layout/vList5"/>
    <dgm:cxn modelId="{1AAEFF61-CE2C-4A19-B721-84537992CA3F}" type="presParOf" srcId="{1E9CF63D-134F-410E-BF4B-4DC04A018A4F}" destId="{5C59EB18-8168-43CC-BDB5-0F9F3A9562B5}" srcOrd="1" destOrd="0" presId="urn:microsoft.com/office/officeart/2005/8/layout/vList5"/>
    <dgm:cxn modelId="{290BCE99-4AB8-4EC4-96F9-126D39B0C159}" type="presParOf" srcId="{E1B67986-9191-4385-AD7C-511115B41931}" destId="{FAF6C882-F812-4DD8-B8E4-34CD61BC82FB}" srcOrd="1" destOrd="0" presId="urn:microsoft.com/office/officeart/2005/8/layout/vList5"/>
    <dgm:cxn modelId="{F721A5D0-80AE-4945-A66A-5B9DF051E84C}" type="presParOf" srcId="{E1B67986-9191-4385-AD7C-511115B41931}" destId="{5C0B5AC9-0390-4AF4-B2A4-AF9F3EBC5DED}" srcOrd="2" destOrd="0" presId="urn:microsoft.com/office/officeart/2005/8/layout/vList5"/>
    <dgm:cxn modelId="{93C323DB-5486-4C93-B987-D7539D51C637}" type="presParOf" srcId="{5C0B5AC9-0390-4AF4-B2A4-AF9F3EBC5DED}" destId="{226ACCAF-8972-44B6-B156-E497E96DE940}" srcOrd="0" destOrd="0" presId="urn:microsoft.com/office/officeart/2005/8/layout/vList5"/>
    <dgm:cxn modelId="{2894A768-4B8E-4796-9445-86AC8A19C70B}" type="presParOf" srcId="{5C0B5AC9-0390-4AF4-B2A4-AF9F3EBC5DED}" destId="{2CBCBE44-77C2-417B-BBF8-5C0DE7536544}" srcOrd="1" destOrd="0" presId="urn:microsoft.com/office/officeart/2005/8/layout/vList5"/>
    <dgm:cxn modelId="{32AD9362-DCA8-4967-A7F2-D77E3E7DDAE0}" type="presParOf" srcId="{E1B67986-9191-4385-AD7C-511115B41931}" destId="{9ED388A5-FA8E-410F-A142-C857FB36B57C}" srcOrd="3" destOrd="0" presId="urn:microsoft.com/office/officeart/2005/8/layout/vList5"/>
    <dgm:cxn modelId="{D58E3F04-CF60-4C43-9B69-2D10FC02C2D1}" type="presParOf" srcId="{E1B67986-9191-4385-AD7C-511115B41931}" destId="{A832513C-E7AC-475F-B230-C31A05F5814D}" srcOrd="4" destOrd="0" presId="urn:microsoft.com/office/officeart/2005/8/layout/vList5"/>
    <dgm:cxn modelId="{0C6E2835-5C59-4633-8D42-1F14F991536A}" type="presParOf" srcId="{A832513C-E7AC-475F-B230-C31A05F5814D}" destId="{89E3FE18-15A2-4244-8C92-2C84AAE0DF18}" srcOrd="0" destOrd="0" presId="urn:microsoft.com/office/officeart/2005/8/layout/vList5"/>
    <dgm:cxn modelId="{017EC7CC-421B-4CF2-9166-64CAA3921B0C}" type="presParOf" srcId="{A832513C-E7AC-475F-B230-C31A05F5814D}" destId="{49BC7251-FF31-4E41-8F9B-B52DC310B9CB}" srcOrd="1" destOrd="0" presId="urn:microsoft.com/office/officeart/2005/8/layout/vList5"/>
    <dgm:cxn modelId="{E99A6B39-0550-444B-9BCF-B2E506476B3B}" type="presParOf" srcId="{E1B67986-9191-4385-AD7C-511115B41931}" destId="{A4F93CD8-791E-43CB-9916-427016E0BE58}" srcOrd="5" destOrd="0" presId="urn:microsoft.com/office/officeart/2005/8/layout/vList5"/>
    <dgm:cxn modelId="{8694F4FC-3CA9-4DF1-AF90-E639AA0F7D06}" type="presParOf" srcId="{E1B67986-9191-4385-AD7C-511115B41931}" destId="{067EBC19-F85B-4021-8130-59B2F267A24D}" srcOrd="6" destOrd="0" presId="urn:microsoft.com/office/officeart/2005/8/layout/vList5"/>
    <dgm:cxn modelId="{5BBE7D67-B75D-4452-81D4-624878674693}" type="presParOf" srcId="{067EBC19-F85B-4021-8130-59B2F267A24D}" destId="{9AD3B7AF-A2D5-4BF1-B156-CB97E70FD054}" srcOrd="0" destOrd="0" presId="urn:microsoft.com/office/officeart/2005/8/layout/vList5"/>
    <dgm:cxn modelId="{E7679CB7-9A33-4FC2-AFB0-7B7C36D8AE92}" type="presParOf" srcId="{067EBC19-F85B-4021-8130-59B2F267A24D}" destId="{1F10D9CD-1AD0-4205-B7A7-E0C2FF729739}" srcOrd="1" destOrd="0" presId="urn:microsoft.com/office/officeart/2005/8/layout/vList5"/>
    <dgm:cxn modelId="{AA5DBB42-5B34-4826-A91E-15C047580488}" type="presParOf" srcId="{E1B67986-9191-4385-AD7C-511115B41931}" destId="{2BFA1A3B-5BE8-437B-B66D-4AD50F7C39CC}" srcOrd="7" destOrd="0" presId="urn:microsoft.com/office/officeart/2005/8/layout/vList5"/>
    <dgm:cxn modelId="{6F520627-0328-4603-A9BF-22AE17FE211C}" type="presParOf" srcId="{E1B67986-9191-4385-AD7C-511115B41931}" destId="{7BDCE0C3-69AC-46CB-AB6B-BAA216AF8FA0}" srcOrd="8" destOrd="0" presId="urn:microsoft.com/office/officeart/2005/8/layout/vList5"/>
    <dgm:cxn modelId="{79B9D1A3-FDB0-4E5D-AA0F-D4BA9E23F8EE}" type="presParOf" srcId="{7BDCE0C3-69AC-46CB-AB6B-BAA216AF8FA0}" destId="{1A7A8B9B-3E76-47BD-BF93-517A86F03616}" srcOrd="0" destOrd="0" presId="urn:microsoft.com/office/officeart/2005/8/layout/vList5"/>
    <dgm:cxn modelId="{A81F0A23-62C7-424C-AF2D-D546FE7854D2}" type="presParOf" srcId="{7BDCE0C3-69AC-46CB-AB6B-BAA216AF8FA0}" destId="{E5F5AB34-5356-49E0-86F4-D0B9DED17C19}" srcOrd="1" destOrd="0" presId="urn:microsoft.com/office/officeart/2005/8/layout/vList5"/>
    <dgm:cxn modelId="{94AB722B-9277-4EE2-9FFA-E0EA32CAEADC}" type="presParOf" srcId="{E1B67986-9191-4385-AD7C-511115B41931}" destId="{444D5B6E-E5FF-420A-A053-CBF400071ECE}" srcOrd="9" destOrd="0" presId="urn:microsoft.com/office/officeart/2005/8/layout/vList5"/>
    <dgm:cxn modelId="{35CB52EB-1B9A-4BFC-BA2F-D3C810D6BC53}" type="presParOf" srcId="{E1B67986-9191-4385-AD7C-511115B41931}" destId="{FB4EA33C-A8D3-4339-9A62-82052A489CA3}" srcOrd="10" destOrd="0" presId="urn:microsoft.com/office/officeart/2005/8/layout/vList5"/>
    <dgm:cxn modelId="{D96102E1-00C3-40C9-96AD-D7F5FACF2E6F}" type="presParOf" srcId="{FB4EA33C-A8D3-4339-9A62-82052A489CA3}" destId="{688F9C2C-9AAA-4937-B376-9E7AA934956A}" srcOrd="0" destOrd="0" presId="urn:microsoft.com/office/officeart/2005/8/layout/vList5"/>
    <dgm:cxn modelId="{DF86C315-6370-4EA5-AB27-BA869F54911D}" type="presParOf" srcId="{FB4EA33C-A8D3-4339-9A62-82052A489CA3}" destId="{A8506271-2AD6-4565-B708-61D5ECA280A8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1B9E17-8B81-4897-850F-393AF7CE691A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E77400-1D9E-4521-BA03-EBB118C5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012E3-7032-4F2C-BBAD-12AFF2DA9B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2615E-4CD8-468D-BB57-D98F6572F0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BC4F-9938-45A0-95A7-D9A91C8DBFE2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DEDD-B578-45C6-9320-3CA8E5FBC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DBFD-F784-489D-A034-0DD19D8E5DB3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A53A-81D0-4C95-AFED-E62F0B893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9BB2-C51C-4C91-90AF-756CC6CCD40F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8761-532F-4DB7-B01C-85201C2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5A31-D55A-44D0-BC8D-CA82A07519AA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1B62-9C0B-43D0-AD26-D818FACE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6F36-819B-42B0-9A81-34FEC560CE2F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DDF4-BBD1-46F7-A4E0-C822C907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2EBD-6D8B-4C34-95FC-9627D8F96C6D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CB9AB-4676-4BAA-9156-E732E2A56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C351-2059-4DB5-8D79-FE7E149C651F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4A62-AA17-459C-8B17-EEAC68D51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71A2-C7D2-43B9-90A8-ED18399F8F42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26D0-F596-42E6-9FC2-3C3033702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099D-1F6A-4D80-9B4C-188755B7E057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9EF7-165E-4867-8022-143C18D7B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1B66-8FC7-416F-8327-8F327E064601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F70E-2359-4AB3-9481-B93D07A87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91CE-2261-40AC-9569-6A16AD7481E2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898E-1C45-4A49-9BB8-F9840ED5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01290-EC5B-4B51-B647-8E397C06A9E4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B99D5-B9E4-4D9F-A6B8-C69118979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hdwallpapersos.com/wp-content/uploads/2014/08/Summer-Water-Drop-le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0" y="304786"/>
            <a:ext cx="9144000" cy="251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 algn="ctr">
              <a:lnSpc>
                <a:spcPts val="3940"/>
              </a:lnSpc>
              <a:spcBef>
                <a:spcPts val="197"/>
              </a:spcBef>
            </a:pPr>
            <a:r>
              <a:rPr lang="en-US" sz="4400" b="1" dirty="0" smtClean="0">
                <a:solidFill>
                  <a:srgbClr val="F1093A"/>
                </a:solidFill>
                <a:latin typeface="Times New Roman"/>
                <a:cs typeface="Times New Roman"/>
              </a:rPr>
              <a:t>4</a:t>
            </a:r>
            <a:r>
              <a:rPr lang="en-US" sz="4400" b="1" baseline="30000" dirty="0" smtClean="0">
                <a:solidFill>
                  <a:srgbClr val="F1093A"/>
                </a:solidFill>
                <a:latin typeface="Times New Roman"/>
                <a:cs typeface="Times New Roman"/>
              </a:rPr>
              <a:t>th</a:t>
            </a:r>
            <a:r>
              <a:rPr lang="en-US" sz="4400" b="1" dirty="0" smtClean="0">
                <a:solidFill>
                  <a:srgbClr val="F1093A"/>
                </a:solidFill>
                <a:latin typeface="Times New Roman"/>
                <a:cs typeface="Times New Roman"/>
              </a:rPr>
              <a:t> Global Micro-Finance Forum</a:t>
            </a: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endParaRPr lang="en-US" sz="4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r>
              <a:rPr lang="en-US" sz="36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Organized by:</a:t>
            </a: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r>
              <a:rPr lang="en-US" sz="3600" b="1" dirty="0" smtClean="0">
                <a:solidFill>
                  <a:srgbClr val="005200"/>
                </a:solidFill>
                <a:latin typeface="Times New Roman"/>
                <a:cs typeface="Times New Roman"/>
              </a:rPr>
              <a:t>     Al-Huda </a:t>
            </a:r>
            <a:r>
              <a:rPr lang="en-US" sz="3600" b="1" dirty="0" err="1" smtClean="0">
                <a:solidFill>
                  <a:srgbClr val="005200"/>
                </a:solidFill>
                <a:latin typeface="Times New Roman"/>
                <a:cs typeface="Times New Roman"/>
              </a:rPr>
              <a:t>c.i.b.e</a:t>
            </a:r>
            <a:r>
              <a:rPr lang="en-US" sz="3600" b="1" dirty="0" smtClean="0">
                <a:solidFill>
                  <a:srgbClr val="005200"/>
                </a:solidFill>
                <a:latin typeface="Times New Roman"/>
                <a:cs typeface="Times New Roman"/>
              </a:rPr>
              <a:t>.</a:t>
            </a: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endParaRPr lang="en-US" sz="3600" b="1" dirty="0" smtClean="0">
              <a:solidFill>
                <a:srgbClr val="003300"/>
              </a:solidFill>
              <a:latin typeface="Times New Roman"/>
              <a:cs typeface="Times New Roman"/>
            </a:endParaRP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r>
              <a:rPr lang="en-US" sz="4000" b="1" dirty="0" smtClean="0">
                <a:solidFill>
                  <a:srgbClr val="B8188E"/>
                </a:solidFill>
                <a:latin typeface="Times New Roman"/>
                <a:cs typeface="Times New Roman"/>
              </a:rPr>
              <a:t>Dubai 1</a:t>
            </a:r>
            <a:r>
              <a:rPr lang="en-US" sz="4000" b="1" baseline="30000" dirty="0" smtClean="0">
                <a:solidFill>
                  <a:srgbClr val="B8188E"/>
                </a:solidFill>
                <a:latin typeface="Times New Roman"/>
                <a:cs typeface="Times New Roman"/>
              </a:rPr>
              <a:t>st</a:t>
            </a:r>
            <a:r>
              <a:rPr lang="en-US" sz="4000" b="1" dirty="0" smtClean="0">
                <a:solidFill>
                  <a:srgbClr val="B8188E"/>
                </a:solidFill>
                <a:latin typeface="Times New Roman"/>
                <a:cs typeface="Times New Roman"/>
              </a:rPr>
              <a:t> – 2</a:t>
            </a:r>
            <a:r>
              <a:rPr lang="en-US" sz="4000" b="1" baseline="30000" dirty="0" smtClean="0">
                <a:solidFill>
                  <a:srgbClr val="B8188E"/>
                </a:solidFill>
                <a:latin typeface="Times New Roman"/>
                <a:cs typeface="Times New Roman"/>
              </a:rPr>
              <a:t>nd</a:t>
            </a:r>
            <a:r>
              <a:rPr lang="en-US" sz="4000" b="1" dirty="0" smtClean="0">
                <a:solidFill>
                  <a:srgbClr val="B8188E"/>
                </a:solidFill>
                <a:latin typeface="Times New Roman"/>
                <a:cs typeface="Times New Roman"/>
              </a:rPr>
              <a:t> November, 2014.</a:t>
            </a: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endParaRPr lang="en-US" sz="3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endParaRPr lang="en-US" sz="3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397" algn="ctr">
              <a:lnSpc>
                <a:spcPts val="3940"/>
              </a:lnSpc>
              <a:spcBef>
                <a:spcPts val="197"/>
              </a:spcBef>
            </a:pP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8628" y="1409293"/>
            <a:ext cx="2457525" cy="493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3940"/>
              </a:lnSpc>
              <a:spcBef>
                <a:spcPts val="197"/>
              </a:spcBef>
            </a:pPr>
            <a:endParaRPr sz="3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9231" y="1982150"/>
            <a:ext cx="589478" cy="346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2742"/>
              </a:lnSpc>
              <a:spcBef>
                <a:spcPts val="136"/>
              </a:spcBef>
            </a:pP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8124" y="1982150"/>
            <a:ext cx="589478" cy="346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2742"/>
              </a:lnSpc>
              <a:spcBef>
                <a:spcPts val="136"/>
              </a:spcBef>
            </a:pP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5670" y="1991879"/>
            <a:ext cx="233368" cy="33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2656"/>
              </a:lnSpc>
              <a:spcBef>
                <a:spcPts val="133"/>
              </a:spcBef>
            </a:pP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3870" y="1991879"/>
            <a:ext cx="2288381" cy="33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2656"/>
              </a:lnSpc>
              <a:spcBef>
                <a:spcPts val="133"/>
              </a:spcBef>
            </a:pP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2600" y="4114800"/>
            <a:ext cx="6190672" cy="470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 algn="ctr">
              <a:lnSpc>
                <a:spcPts val="3756"/>
              </a:lnSpc>
              <a:spcBef>
                <a:spcPts val="188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Technical session V: Micro-Takaful</a:t>
            </a:r>
            <a:endParaRPr sz="54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306" y="3592108"/>
            <a:ext cx="1274752" cy="560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4487"/>
              </a:lnSpc>
              <a:spcBef>
                <a:spcPts val="224"/>
              </a:spcBef>
            </a:pPr>
            <a:endParaRPr sz="4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2564" y="3592108"/>
            <a:ext cx="2216727" cy="560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4487"/>
              </a:lnSpc>
              <a:spcBef>
                <a:spcPts val="224"/>
              </a:spcBef>
            </a:pPr>
            <a:endParaRPr sz="4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3208" y="3592108"/>
            <a:ext cx="2169074" cy="560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4487"/>
              </a:lnSpc>
              <a:spcBef>
                <a:spcPts val="224"/>
              </a:spcBef>
            </a:pPr>
            <a:endParaRPr sz="4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56392" y="5715000"/>
            <a:ext cx="4876800" cy="896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2288"/>
              </a:lnSpc>
              <a:spcBef>
                <a:spcPts val="114"/>
              </a:spcBef>
            </a:pPr>
            <a:r>
              <a:rPr lang="en-US" sz="22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By:</a:t>
            </a:r>
            <a:r>
              <a:rPr lang="en-US" sz="2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  <a:r>
              <a:rPr sz="2200" b="1" smtClean="0">
                <a:solidFill>
                  <a:srgbClr val="FFFF00"/>
                </a:solidFill>
                <a:latin typeface="Times New Roman"/>
                <a:cs typeface="Times New Roman"/>
              </a:rPr>
              <a:t>Capt</a:t>
            </a:r>
            <a:r>
              <a:rPr sz="2200" b="1" dirty="0">
                <a:solidFill>
                  <a:srgbClr val="FFFF00"/>
                </a:solidFill>
                <a:latin typeface="Times New Roman"/>
                <a:cs typeface="Times New Roman"/>
              </a:rPr>
              <a:t>. M. Jamil</a:t>
            </a:r>
            <a:r>
              <a:rPr sz="22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imes New Roman"/>
                <a:cs typeface="Times New Roman"/>
              </a:rPr>
              <a:t>Akhtar</a:t>
            </a:r>
            <a:r>
              <a:rPr sz="2200" b="1" spc="-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imes New Roman"/>
                <a:cs typeface="Times New Roman"/>
              </a:rPr>
              <a:t>Khan</a:t>
            </a:r>
            <a:endParaRPr sz="220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128072" marR="41029">
              <a:lnSpc>
                <a:spcPct val="95825"/>
              </a:lnSpc>
              <a:spcBef>
                <a:spcPts val="20"/>
              </a:spcBef>
            </a:pPr>
            <a:r>
              <a:rPr lang="en-US" sz="14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          </a:t>
            </a:r>
            <a:r>
              <a:rPr sz="1400" b="1" i="1" smtClean="0">
                <a:solidFill>
                  <a:srgbClr val="FFFF00"/>
                </a:solidFill>
                <a:latin typeface="Times New Roman"/>
                <a:cs typeface="Times New Roman"/>
              </a:rPr>
              <a:t>ACII</a:t>
            </a:r>
            <a:r>
              <a:rPr sz="1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400" b="1" i="1" spc="-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MCI</a:t>
            </a:r>
            <a:r>
              <a:rPr sz="1400" b="1" i="1" spc="-13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1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sz="1400" b="1" i="1" spc="-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Master</a:t>
            </a:r>
            <a:r>
              <a:rPr sz="1400" b="1" i="1" spc="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Mariner</a:t>
            </a:r>
            <a:endParaRPr sz="140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96907" marR="41029">
              <a:lnSpc>
                <a:spcPct val="95825"/>
              </a:lnSpc>
              <a:spcBef>
                <a:spcPts val="72"/>
              </a:spcBef>
            </a:pPr>
            <a:r>
              <a:rPr lang="en-US" sz="2000" b="1" spc="-13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  <a:r>
              <a:rPr sz="2000" b="1" spc="-135" smtClean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000" b="1" spc="4" smtClean="0">
                <a:solidFill>
                  <a:srgbClr val="FFFF00"/>
                </a:solidFill>
                <a:latin typeface="Times New Roman"/>
                <a:cs typeface="Times New Roman"/>
              </a:rPr>
              <a:t>aka</a:t>
            </a:r>
            <a:r>
              <a:rPr sz="2000" b="1" smtClean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2000" b="1" spc="-4" smtClean="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sz="2000" b="1" smtClean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2000" b="1" spc="-4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&amp; </a:t>
            </a:r>
            <a:r>
              <a:rPr sz="2000" b="1">
                <a:solidFill>
                  <a:srgbClr val="FFFF00"/>
                </a:solidFill>
                <a:latin typeface="Times New Roman"/>
                <a:cs typeface="Times New Roman"/>
              </a:rPr>
              <a:t>Insurance</a:t>
            </a:r>
            <a:r>
              <a:rPr sz="2000" b="1" spc="-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FFFF00"/>
                </a:solidFill>
                <a:latin typeface="Times New Roman"/>
                <a:cs typeface="Times New Roman"/>
              </a:rPr>
              <a:t>Pr</a:t>
            </a:r>
            <a:r>
              <a:rPr sz="2000" b="1" spc="4" smtClean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000" b="1" smtClean="0">
                <a:solidFill>
                  <a:srgbClr val="FFFF00"/>
                </a:solidFill>
                <a:latin typeface="Times New Roman"/>
                <a:cs typeface="Times New Roman"/>
              </a:rPr>
              <a:t>fession</a:t>
            </a:r>
            <a:r>
              <a:rPr sz="2000" b="1" spc="4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000" b="1" smtClean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3988"/>
            <a:ext cx="8610600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Micro-insurance/Micro-Takaful  -- Vulnerabilities &amp; Rationale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Health Risks  -- </a:t>
            </a:r>
            <a:r>
              <a:rPr lang="en-US" sz="19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can result in unbudgeted, high expenses on medical treatment PLUS indirect costs due to loss of job/loss of income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Life Cycle Risks – </a:t>
            </a:r>
            <a:r>
              <a:rPr lang="en-US" sz="19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un-usual expense or hardship faced due to sudden death of the family’s main bread-earner,  retirement, children marriage, children education, etc.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Financial Risks – </a:t>
            </a:r>
            <a:r>
              <a:rPr lang="en-US" sz="19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due to death of livestock, crop destruction, loss of business assets &amp; properties, sudden fall in prices due to reduced demand or buying power, etc. These factors can adversely impact the income-flow of  low-income households.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Disaster Risks –  </a:t>
            </a:r>
            <a:r>
              <a:rPr lang="en-US" sz="19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Natural disasters like Floods, typhoons, tsunamis, earthquakes, etc. can result in large-scale loss &amp; severe impact on the low-income families.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Market Segments: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Population living above the international poverty line of USD 1.25/day but below   USD 4/day, who need commercially viable micro-insurance;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Those living below the US$ 1.25/day poverty line, who cannot afford MI products on their own, can be covered through government </a:t>
            </a:r>
            <a:r>
              <a:rPr lang="en-US" sz="19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subsidies or even sponsorships. </a:t>
            </a:r>
            <a:endParaRPr lang="en-US" sz="19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2286000" y="990600"/>
          <a:ext cx="13639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Life-cycle &amp; Risk Events</a:t>
            </a:r>
            <a:endParaRPr lang="en-US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1981200" y="2057400"/>
          <a:ext cx="5257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3657600"/>
            <a:ext cx="2286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Vicissitudes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E54120-B1C9-4EDD-8EB4-AAABF8CDA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A5E54120-B1C9-4EDD-8EB4-AAABF8CDA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107D30-BB54-414D-BC9D-7BCC979D1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07107D30-BB54-414D-BC9D-7BCC979D1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B909F-09CF-4CE3-9850-6DB9C57D2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58FB909F-09CF-4CE3-9850-6DB9C57D2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9AFFAB-EFA2-4940-A3DF-CC4B94E9F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979AFFAB-EFA2-4940-A3DF-CC4B94E9F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1E9359-C998-4496-A8B3-6C197139C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1D1E9359-C998-4496-A8B3-6C197139C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08038B-F23E-4281-9BE8-66DA1C5A2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9508038B-F23E-4281-9BE8-66DA1C5A2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4CDD32-5E28-434C-9AD9-E8EA287F0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464CDD32-5E28-434C-9AD9-E8EA287F0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4BA1C-E6C1-4CC4-ABFF-6B7BA4ECB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8084BA1C-E6C1-4CC4-ABFF-6B7BA4ECB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939FA-5824-4CFD-BB40-7002F1F8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12A939FA-5824-4CFD-BB40-7002F1F8F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E057DA-975F-484C-B3ED-4D62C2B04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EFE057DA-975F-484C-B3ED-4D62C2B04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69FBA6-34B8-41FD-8340-699F4E075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6169FBA6-34B8-41FD-8340-699F4E075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E2D61C-1E20-4D1D-8EDF-1E296135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48E2D61C-1E20-4D1D-8EDF-1E2961357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18A7E-D44F-4F08-9CD3-8112B3390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52B18A7E-D44F-4F08-9CD3-8112B3390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296EB-54A2-4605-8F9F-849709E4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281296EB-54A2-4605-8F9F-849709E4C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1E7E03-119E-4C72-99BF-FB0853187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A1E7E03-119E-4C72-99BF-FB0853187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055075-2BE8-4C7A-82D1-7CB46FF28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A8055075-2BE8-4C7A-82D1-7CB46FF28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F7A71-484A-4DB3-84A9-B2791214E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39CF7A71-484A-4DB3-84A9-B2791214E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8A946-C2FA-42AA-93BD-858EB728C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3008A946-C2FA-42AA-93BD-858EB728C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0ADEE-9595-47CA-861D-57AD99421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C8D0ADEE-9595-47CA-861D-57AD99421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1BD74-A8FD-4E71-84D2-A8D3B079D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0A21BD74-A8FD-4E71-84D2-A8D3B079D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0F11E-4EFF-4E90-960A-FFEE996F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D400F11E-4EFF-4E90-960A-FFEE996F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315F8-BF83-4E7F-AC0F-CAD06DC9B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18B315F8-BF83-4E7F-AC0F-CAD06DC9B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4961A-4EC7-4B88-B924-536D6F87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5064961A-4EC7-4B88-B924-536D6F876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2F0F3-9268-47CF-9AB2-082F06931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40B2F0F3-9268-47CF-9AB2-082F06931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  <p:bldGraphic spid="3" grpId="0">
        <p:bldSub>
          <a:bldDgm bld="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Y - Size of the mark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53975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Micro-insurance/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MicroTakaful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Takaful Advantage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9831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“ … they seemed satisfied with the convenience and affordability of the policy, but some thought that the premium should be reimbursed if they do not file a claim”.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Excerpt from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 Demand for Micro insurance in Pakistan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2400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400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ELIZABETH MCGUINNESS &amp; VOLODYMYR TOUNYTSKY </a:t>
            </a:r>
            <a:br>
              <a:rPr lang="en-US" sz="2400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MARCH 2006 </a:t>
            </a:r>
            <a:endParaRPr lang="en-US" sz="2400" i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b="1" spc="-79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400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spc="4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b="1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kaful</a:t>
            </a:r>
            <a:r>
              <a:rPr lang="en-US" b="1" spc="-261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Advant</a:t>
            </a:r>
            <a:r>
              <a:rPr lang="en-US" b="1" spc="9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b="1" spc="4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lang="en-US" b="1" baseline="-98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0654FE"/>
                </a:solidFill>
                <a:latin typeface="Times New Roman" pitchFamily="18" charset="0"/>
                <a:cs typeface="Times New Roman" pitchFamily="18" charset="0"/>
              </a:rPr>
              <a:t>Micro-insurance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↓</a:t>
            </a:r>
            <a:r>
              <a:rPr lang="en-US" sz="2400" b="1" smtClean="0">
                <a:solidFill>
                  <a:srgbClr val="0654FE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>
                <a:solidFill>
                  <a:srgbClr val="0654FE"/>
                </a:solidFill>
                <a:latin typeface="Times New Roman" pitchFamily="18" charset="0"/>
                <a:cs typeface="Times New Roman" pitchFamily="18" charset="0"/>
              </a:rPr>
              <a:t>Payment of Premium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>
                <a:solidFill>
                  <a:srgbClr val="0654FE"/>
                </a:solidFill>
                <a:latin typeface="Times New Roman" pitchFamily="18" charset="0"/>
                <a:cs typeface="Times New Roman" pitchFamily="18" charset="0"/>
              </a:rPr>
              <a:t>Coverage &amp; benefits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endParaRPr lang="en-US" sz="2400" smtClean="0">
              <a:solidFill>
                <a:srgbClr val="0654F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(Balance to Shareholders)</a:t>
            </a:r>
            <a:endParaRPr lang="en-US" sz="240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6913B"/>
                </a:solidFill>
                <a:latin typeface="Times New Roman"/>
                <a:cs typeface="Times New Roman"/>
              </a:rPr>
              <a:t>Mic</a:t>
            </a:r>
            <a:r>
              <a:rPr lang="en-US" b="1" spc="-44" dirty="0" smtClean="0">
                <a:solidFill>
                  <a:srgbClr val="06913B"/>
                </a:solidFill>
                <a:latin typeface="Times New Roman"/>
                <a:cs typeface="Times New Roman"/>
              </a:rPr>
              <a:t>r</a:t>
            </a:r>
            <a:r>
              <a:rPr lang="en-US" b="1" dirty="0" smtClean="0">
                <a:solidFill>
                  <a:srgbClr val="06913B"/>
                </a:solidFill>
                <a:latin typeface="Times New Roman"/>
                <a:cs typeface="Times New Roman"/>
              </a:rPr>
              <a:t>o-</a:t>
            </a:r>
            <a:r>
              <a:rPr lang="en-US" b="1" spc="-219" dirty="0" smtClean="0">
                <a:solidFill>
                  <a:srgbClr val="06913B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06913B"/>
                </a:solidFill>
                <a:latin typeface="Times New Roman"/>
                <a:cs typeface="Times New Roman"/>
              </a:rPr>
              <a:t>akaful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en-US" b="1" dirty="0" smtClean="0">
                <a:solidFill>
                  <a:srgbClr val="0654FE"/>
                </a:solidFill>
                <a:latin typeface="Times New Roman"/>
                <a:cs typeface="Times New Roman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Contribution</a:t>
            </a:r>
            <a:endParaRPr lang="en-US" b="1" dirty="0" smtClean="0">
              <a:solidFill>
                <a:srgbClr val="0654FE"/>
              </a:solidFill>
              <a:latin typeface="Times New Roman"/>
              <a:cs typeface="Times New Roman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en-US" b="1" dirty="0" smtClean="0">
                <a:solidFill>
                  <a:srgbClr val="0654FE"/>
                </a:solidFill>
                <a:latin typeface="Times New Roman"/>
                <a:cs typeface="Times New Roman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Coverage</a:t>
            </a:r>
            <a:r>
              <a:rPr lang="en-US" spc="-14" dirty="0" smtClean="0">
                <a:solidFill>
                  <a:srgbClr val="06913B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&amp; benefits</a:t>
            </a:r>
            <a:endParaRPr lang="en-US" b="1" dirty="0" smtClean="0">
              <a:solidFill>
                <a:srgbClr val="0654FE"/>
              </a:solidFill>
              <a:latin typeface="Times New Roman"/>
              <a:cs typeface="Times New Roman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en-US" b="1" dirty="0" smtClean="0">
                <a:solidFill>
                  <a:srgbClr val="0654FE"/>
                </a:solidFill>
                <a:latin typeface="Times New Roman"/>
                <a:cs typeface="Times New Roman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pc="-18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spc="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lang="en-US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fee to</a:t>
            </a:r>
            <a:r>
              <a:rPr lang="en-US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har</a:t>
            </a:r>
            <a:r>
              <a:rPr lang="en-US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holders)</a:t>
            </a:r>
            <a:endParaRPr lang="en-US" b="1" dirty="0" smtClean="0">
              <a:solidFill>
                <a:srgbClr val="0654FE"/>
              </a:solidFill>
              <a:latin typeface="Times New Roman"/>
              <a:cs typeface="Times New Roman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en-US" b="1" dirty="0" smtClean="0">
                <a:solidFill>
                  <a:srgbClr val="0654FE"/>
                </a:solidFill>
                <a:latin typeface="Times New Roman"/>
                <a:cs typeface="Times New Roman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Investment</a:t>
            </a:r>
            <a:r>
              <a:rPr lang="en-US" spc="-14" dirty="0" smtClean="0">
                <a:solidFill>
                  <a:srgbClr val="06913B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income</a:t>
            </a:r>
            <a:r>
              <a:rPr lang="en-US" spc="-14" dirty="0" smtClean="0">
                <a:solidFill>
                  <a:srgbClr val="06913B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to</a:t>
            </a:r>
            <a:r>
              <a:rPr lang="en-US" spc="-9" dirty="0" smtClean="0">
                <a:solidFill>
                  <a:srgbClr val="06913B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participants</a:t>
            </a:r>
            <a:endParaRPr lang="en-US" b="1" dirty="0" smtClean="0">
              <a:solidFill>
                <a:srgbClr val="0654FE"/>
              </a:solidFill>
              <a:latin typeface="Times New Roman"/>
              <a:cs typeface="Times New Roman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r>
              <a:rPr lang="en-US" b="1" dirty="0" smtClean="0">
                <a:solidFill>
                  <a:srgbClr val="0654FE"/>
                </a:solidFill>
                <a:latin typeface="Times New Roman"/>
                <a:cs typeface="Times New Roman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6913B"/>
                </a:solidFill>
                <a:latin typeface="Times New Roman"/>
                <a:cs typeface="Times New Roman"/>
              </a:rPr>
              <a:t>Surplus to participants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ChangeArrowheads="1"/>
          </p:cNvSpPr>
          <p:nvPr/>
        </p:nvSpPr>
        <p:spPr bwMode="auto">
          <a:xfrm>
            <a:off x="4495800" y="4795838"/>
            <a:ext cx="1257300" cy="842962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9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Investment</a:t>
            </a: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Income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2895600" y="4795838"/>
            <a:ext cx="1485900" cy="842962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Operational Cost of Takaful / ReTakaful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5943600" y="4778375"/>
            <a:ext cx="1143000" cy="842963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Claims &amp;</a:t>
            </a: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Reserves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>
            <a:off x="7200900" y="4778375"/>
            <a:ext cx="1143000" cy="842963"/>
          </a:xfrm>
          <a:prstGeom prst="bevel">
            <a:avLst>
              <a:gd name="adj" fmla="val 12500"/>
            </a:avLst>
          </a:prstGeom>
          <a:solidFill>
            <a:srgbClr val="0000FF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Surplus (Balance)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743200" y="4679950"/>
            <a:ext cx="5715000" cy="1111250"/>
          </a:xfrm>
          <a:prstGeom prst="rect">
            <a:avLst/>
          </a:prstGeom>
          <a:noFill/>
          <a:ln w="28575">
            <a:solidFill>
              <a:srgbClr val="FF99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>
            <a:off x="2857500" y="5797550"/>
            <a:ext cx="4914900" cy="5270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 b="1">
                <a:latin typeface="Verdana" pitchFamily="34" charset="0"/>
              </a:rPr>
              <a:t>P A R T I C I P A N T S’  T A K A F U L  F U N D   </a:t>
            </a:r>
          </a:p>
          <a:p>
            <a:pPr algn="ctr" eaLnBrk="0" hangingPunct="0"/>
            <a:r>
              <a:rPr lang="en-US" sz="1400" b="1">
                <a:latin typeface="Verdana" pitchFamily="34" charset="0"/>
              </a:rPr>
              <a:t>(P.T.F.)</a:t>
            </a:r>
            <a:endParaRPr lang="en-US"/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>
            <a:off x="4500563" y="2057400"/>
            <a:ext cx="1443037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Mudarib’s Share of PTF’s Investment Income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77" name="AutoShape 9"/>
          <p:cNvSpPr>
            <a:spLocks noChangeArrowheads="1"/>
          </p:cNvSpPr>
          <p:nvPr/>
        </p:nvSpPr>
        <p:spPr bwMode="auto">
          <a:xfrm>
            <a:off x="1938338" y="2057400"/>
            <a:ext cx="1109662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Wakalah Fee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3159125" y="2057400"/>
            <a:ext cx="1222375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Investment</a:t>
            </a: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Income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6070600" y="2057400"/>
            <a:ext cx="1331913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4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Management Expense of </a:t>
            </a: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the Company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80" name="AutoShape 12"/>
          <p:cNvSpPr>
            <a:spLocks noChangeArrowheads="1"/>
          </p:cNvSpPr>
          <p:nvPr/>
        </p:nvSpPr>
        <p:spPr bwMode="auto">
          <a:xfrm>
            <a:off x="7513638" y="2057400"/>
            <a:ext cx="1443037" cy="9144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0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endParaRPr lang="en-US" sz="4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Profit/Loss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1828800" y="1905000"/>
            <a:ext cx="7239000" cy="1143000"/>
          </a:xfrm>
          <a:prstGeom prst="rect">
            <a:avLst/>
          </a:prstGeom>
          <a:noFill/>
          <a:ln w="28575">
            <a:solidFill>
              <a:srgbClr val="FF99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5182" name="AutoShape 14"/>
          <p:cNvSpPr>
            <a:spLocks noChangeArrowheads="1"/>
          </p:cNvSpPr>
          <p:nvPr/>
        </p:nvSpPr>
        <p:spPr bwMode="auto">
          <a:xfrm>
            <a:off x="2936875" y="1600200"/>
            <a:ext cx="4551363" cy="304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8288" bIns="18288"/>
          <a:lstStyle/>
          <a:p>
            <a:pPr algn="ctr" eaLnBrk="0" hangingPunct="0"/>
            <a:r>
              <a:rPr lang="en-US" sz="1400" b="1">
                <a:latin typeface="Verdana" pitchFamily="34" charset="0"/>
              </a:rPr>
              <a:t>S H A R E   H O L D E R S’   F U N D  (S.H.F.)</a:t>
            </a:r>
            <a:endParaRPr lang="en-US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 flipH="1">
            <a:off x="1676400" y="1524000"/>
            <a:ext cx="65024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>
            <a:off x="4953000" y="4267200"/>
            <a:ext cx="0" cy="51435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V="1">
            <a:off x="3886200" y="2952750"/>
            <a:ext cx="0" cy="6096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0200" y="5505450"/>
            <a:ext cx="6248400" cy="819150"/>
            <a:chOff x="2880" y="9360"/>
            <a:chExt cx="9900" cy="1980"/>
          </a:xfrm>
        </p:grpSpPr>
        <p:sp>
          <p:nvSpPr>
            <p:cNvPr id="17449" name="Line 19"/>
            <p:cNvSpPr>
              <a:spLocks noChangeShapeType="1"/>
            </p:cNvSpPr>
            <p:nvPr/>
          </p:nvSpPr>
          <p:spPr bwMode="auto">
            <a:xfrm flipH="1">
              <a:off x="2880" y="11340"/>
              <a:ext cx="9720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lg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20"/>
            <p:cNvSpPr>
              <a:spLocks noChangeShapeType="1"/>
            </p:cNvSpPr>
            <p:nvPr/>
          </p:nvSpPr>
          <p:spPr bwMode="auto">
            <a:xfrm>
              <a:off x="12780" y="9360"/>
              <a:ext cx="0" cy="198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228600" y="5753100"/>
            <a:ext cx="1371600" cy="1028700"/>
          </a:xfrm>
          <a:prstGeom prst="cube">
            <a:avLst>
              <a:gd name="adj" fmla="val 15125"/>
            </a:avLst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365760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Participant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304800" y="4305300"/>
            <a:ext cx="1257300" cy="1028700"/>
          </a:xfrm>
          <a:prstGeom prst="cube">
            <a:avLst>
              <a:gd name="adj" fmla="val 15125"/>
            </a:avLst>
          </a:prstGeom>
          <a:solidFill>
            <a:srgbClr val="666699">
              <a:alpha val="50195"/>
            </a:srgbClr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endParaRPr lang="en-US" sz="700">
              <a:solidFill>
                <a:schemeClr val="bg1"/>
              </a:solidFill>
              <a:latin typeface="Verdana" pitchFamily="34" charset="0"/>
            </a:endParaRPr>
          </a:p>
          <a:p>
            <a:pPr algn="just" eaLnBrk="0" hangingPunct="0"/>
            <a:endParaRPr lang="en-US" sz="70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WAQF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5191" name="Line 23"/>
          <p:cNvSpPr>
            <a:spLocks noChangeShapeType="1"/>
          </p:cNvSpPr>
          <p:nvPr/>
        </p:nvSpPr>
        <p:spPr bwMode="auto">
          <a:xfrm flipV="1">
            <a:off x="914400" y="53340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92" name="Line 24"/>
          <p:cNvSpPr>
            <a:spLocks noChangeShapeType="1"/>
          </p:cNvSpPr>
          <p:nvPr/>
        </p:nvSpPr>
        <p:spPr bwMode="auto">
          <a:xfrm>
            <a:off x="1587500" y="5029200"/>
            <a:ext cx="10795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93" name="AutoShape 25"/>
          <p:cNvSpPr>
            <a:spLocks noChangeArrowheads="1"/>
          </p:cNvSpPr>
          <p:nvPr/>
        </p:nvSpPr>
        <p:spPr bwMode="auto">
          <a:xfrm>
            <a:off x="266700" y="2667000"/>
            <a:ext cx="1257300" cy="1028700"/>
          </a:xfrm>
          <a:prstGeom prst="cube">
            <a:avLst>
              <a:gd name="adj" fmla="val 15125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endParaRPr lang="en-US" sz="12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Takaful Operator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94" name="AutoShape 26"/>
          <p:cNvSpPr>
            <a:spLocks noChangeArrowheads="1"/>
          </p:cNvSpPr>
          <p:nvPr/>
        </p:nvSpPr>
        <p:spPr bwMode="auto">
          <a:xfrm>
            <a:off x="381000" y="1257300"/>
            <a:ext cx="1257300" cy="1028700"/>
          </a:xfrm>
          <a:prstGeom prst="cube">
            <a:avLst>
              <a:gd name="adj" fmla="val 15125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endParaRPr lang="en-US" sz="1200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Share Holder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5195" name="Line 27"/>
          <p:cNvSpPr>
            <a:spLocks noChangeShapeType="1"/>
          </p:cNvSpPr>
          <p:nvPr/>
        </p:nvSpPr>
        <p:spPr bwMode="auto">
          <a:xfrm>
            <a:off x="8210550" y="1524000"/>
            <a:ext cx="0" cy="6096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914400" y="22860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914400" y="3733800"/>
            <a:ext cx="0" cy="533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>
            <a:off x="76200" y="4800600"/>
            <a:ext cx="2286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76200" y="1981200"/>
            <a:ext cx="3048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0" name="Line 32"/>
          <p:cNvSpPr>
            <a:spLocks noChangeShapeType="1"/>
          </p:cNvSpPr>
          <p:nvPr/>
        </p:nvSpPr>
        <p:spPr bwMode="auto">
          <a:xfrm flipV="1">
            <a:off x="63500" y="2006600"/>
            <a:ext cx="0" cy="2819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>
            <a:off x="1524000" y="2971800"/>
            <a:ext cx="3048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 flipV="1">
            <a:off x="5638800" y="3028950"/>
            <a:ext cx="0" cy="177165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04" name="AutoShape 36"/>
          <p:cNvSpPr>
            <a:spLocks noChangeArrowheads="1"/>
          </p:cNvSpPr>
          <p:nvPr/>
        </p:nvSpPr>
        <p:spPr bwMode="auto">
          <a:xfrm>
            <a:off x="3657600" y="3517900"/>
            <a:ext cx="1828800" cy="749300"/>
          </a:xfrm>
          <a:prstGeom prst="bevel">
            <a:avLst>
              <a:gd name="adj" fmla="val 12500"/>
            </a:avLst>
          </a:prstGeom>
          <a:solidFill>
            <a:srgbClr val="800080">
              <a:alpha val="7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Investment by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the Company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5205" name="Line 37"/>
          <p:cNvSpPr>
            <a:spLocks noChangeShapeType="1"/>
          </p:cNvSpPr>
          <p:nvPr/>
        </p:nvSpPr>
        <p:spPr bwMode="auto">
          <a:xfrm>
            <a:off x="1600200" y="4648200"/>
            <a:ext cx="685800" cy="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6" name="Line 38"/>
          <p:cNvSpPr>
            <a:spLocks noChangeShapeType="1"/>
          </p:cNvSpPr>
          <p:nvPr/>
        </p:nvSpPr>
        <p:spPr bwMode="auto">
          <a:xfrm flipV="1">
            <a:off x="2286000" y="2971800"/>
            <a:ext cx="0" cy="16764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 rot="-5400000">
            <a:off x="3476625" y="3533775"/>
            <a:ext cx="0" cy="40005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08" name="Line 40"/>
          <p:cNvSpPr>
            <a:spLocks noChangeShapeType="1"/>
          </p:cNvSpPr>
          <p:nvPr/>
        </p:nvSpPr>
        <p:spPr bwMode="auto">
          <a:xfrm>
            <a:off x="3302000" y="3048000"/>
            <a:ext cx="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 rot="-5400000">
            <a:off x="3467100" y="3848100"/>
            <a:ext cx="0" cy="381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lg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210" name="Line 42"/>
          <p:cNvSpPr>
            <a:spLocks noChangeShapeType="1"/>
          </p:cNvSpPr>
          <p:nvPr/>
        </p:nvSpPr>
        <p:spPr bwMode="auto">
          <a:xfrm>
            <a:off x="3276600" y="4038600"/>
            <a:ext cx="1905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24" name="Text Box 56"/>
          <p:cNvSpPr txBox="1">
            <a:spLocks noChangeArrowheads="1"/>
          </p:cNvSpPr>
          <p:nvPr/>
        </p:nvSpPr>
        <p:spPr bwMode="auto">
          <a:xfrm>
            <a:off x="152400" y="2286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baseline="-9882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The Takaful Advantage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  <p:bldP spid="135171" grpId="0" animBg="1"/>
      <p:bldP spid="135172" grpId="0" animBg="1"/>
      <p:bldP spid="135173" grpId="0" animBg="1"/>
      <p:bldP spid="135174" grpId="0" animBg="1"/>
      <p:bldP spid="135175" grpId="0"/>
      <p:bldP spid="135176" grpId="0" animBg="1"/>
      <p:bldP spid="135177" grpId="0" animBg="1"/>
      <p:bldP spid="135178" grpId="0" animBg="1"/>
      <p:bldP spid="135179" grpId="0" animBg="1"/>
      <p:bldP spid="135180" grpId="0" animBg="1"/>
      <p:bldP spid="135181" grpId="0" animBg="1"/>
      <p:bldP spid="135182" grpId="0"/>
      <p:bldP spid="135183" grpId="0" animBg="1"/>
      <p:bldP spid="135184" grpId="0" animBg="1"/>
      <p:bldP spid="135185" grpId="0" animBg="1"/>
      <p:bldP spid="135189" grpId="0" animBg="1"/>
      <p:bldP spid="135190" grpId="0" animBg="1"/>
      <p:bldP spid="135191" grpId="0" animBg="1"/>
      <p:bldP spid="135192" grpId="0" animBg="1"/>
      <p:bldP spid="135193" grpId="0" animBg="1"/>
      <p:bldP spid="135194" grpId="0" animBg="1"/>
      <p:bldP spid="135195" grpId="0" animBg="1"/>
      <p:bldP spid="135196" grpId="0" animBg="1"/>
      <p:bldP spid="135197" grpId="0" animBg="1"/>
      <p:bldP spid="135198" grpId="0" animBg="1"/>
      <p:bldP spid="135199" grpId="0" animBg="1"/>
      <p:bldP spid="135200" grpId="0" animBg="1"/>
      <p:bldP spid="135201" grpId="0" animBg="1"/>
      <p:bldP spid="135203" grpId="0" animBg="1"/>
      <p:bldP spid="135204" grpId="0" animBg="1"/>
      <p:bldP spid="135205" grpId="0" animBg="1"/>
      <p:bldP spid="135206" grpId="0" animBg="1"/>
      <p:bldP spid="135207" grpId="0" animBg="1"/>
      <p:bldP spid="135208" grpId="0" animBg="1"/>
      <p:bldP spid="135209" grpId="0" animBg="1"/>
      <p:bldP spid="135210" grpId="0" animBg="1"/>
      <p:bldP spid="1352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Micro Takaful – An Effective Tool for 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5181600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In Micro-Takaful, the relationship between the Participant and the Takaful operator is based on the Islamic concepts of </a:t>
            </a:r>
            <a:r>
              <a:rPr lang="en-GB" sz="2400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ta’awum</a:t>
            </a: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(mutuality) and </a:t>
            </a:r>
            <a:r>
              <a:rPr lang="en-GB" sz="2400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tabarru</a:t>
            </a: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(donation).</a:t>
            </a:r>
            <a:endParaRPr lang="en-US" sz="24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‘Best Practice microinsurance services’ can be translated in a Shariah-compliant way.</a:t>
            </a:r>
            <a:endParaRPr lang="en-US" sz="24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international commercial insurer can successfully tailor and offer Micro-Takaful schemes compatible with the socio-cultural Islamic principles.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Doing so, such an international insurer can penetrate in this untapped market segment.</a:t>
            </a:r>
            <a:endParaRPr lang="en-US" sz="24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Micro-Takaful is well suited to serve the low-income segments of the society in most of the developing countries. </a:t>
            </a:r>
            <a:endParaRPr lang="en-US" sz="24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Micro-Takaful &amp; Best Practices</a:t>
            </a:r>
            <a:endParaRPr lang="en-US" sz="4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990600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GB" sz="18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SIX factors </a:t>
            </a: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that can make micro-Takaful compatible with the international ‘Best Practices’ set for microinsurance</a:t>
            </a: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981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AF0FF-6609-4A8C-88CB-70747A314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A1CAF0FF-6609-4A8C-88CB-70747A314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A1CAF0FF-6609-4A8C-88CB-70747A314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9EB18-8168-43CC-BDB5-0F9F3A95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5C59EB18-8168-43CC-BDB5-0F9F3A95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5C59EB18-8168-43CC-BDB5-0F9F3A956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ACCAF-8972-44B6-B156-E497E96DE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226ACCAF-8972-44B6-B156-E497E96DE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226ACCAF-8972-44B6-B156-E497E96DE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CBE44-77C2-417B-BBF8-5C0DE753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2CBCBE44-77C2-417B-BBF8-5C0DE753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2CBCBE44-77C2-417B-BBF8-5C0DE753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3FE18-15A2-4244-8C92-2C84AAE0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9E3FE18-15A2-4244-8C92-2C84AAE0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89E3FE18-15A2-4244-8C92-2C84AAE0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C7251-FF31-4E41-8F9B-B52DC310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49BC7251-FF31-4E41-8F9B-B52DC310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49BC7251-FF31-4E41-8F9B-B52DC310B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D3B7AF-A2D5-4BF1-B156-CB97E70FD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9AD3B7AF-A2D5-4BF1-B156-CB97E70FD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graphicEl>
                                              <a:dgm id="{9AD3B7AF-A2D5-4BF1-B156-CB97E70FD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0D9CD-1AD0-4205-B7A7-E0C2FF72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1F10D9CD-1AD0-4205-B7A7-E0C2FF72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1F10D9CD-1AD0-4205-B7A7-E0C2FF729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A8B9B-3E76-47BD-BF93-517A86F03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1A7A8B9B-3E76-47BD-BF93-517A86F03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1A7A8B9B-3E76-47BD-BF93-517A86F03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F5AB34-5356-49E0-86F4-D0B9DED17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E5F5AB34-5356-49E0-86F4-D0B9DED17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E5F5AB34-5356-49E0-86F4-D0B9DED17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F9C2C-9AAA-4937-B376-9E7AA9349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688F9C2C-9AAA-4937-B376-9E7AA9349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>
                                            <p:graphicEl>
                                              <a:dgm id="{688F9C2C-9AAA-4937-B376-9E7AA9349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506271-2AD6-4565-B708-61D5ECA2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graphicEl>
                                              <a:dgm id="{A8506271-2AD6-4565-B708-61D5ECA2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graphicEl>
                                              <a:dgm id="{A8506271-2AD6-4565-B708-61D5ECA2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Micro-Takaful?</a:t>
            </a:r>
            <a:endParaRPr lang="en-US" sz="4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638800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 insurer’s objective to provide micro-Takaful is to empower micro-entrepreneurs.</a:t>
            </a: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Micro-Takaful is an inherent part of the Company’s social obligation of supporting the needy. </a:t>
            </a: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“Micro-</a:t>
            </a:r>
            <a:r>
              <a:rPr lang="en-GB" sz="1800" dirty="0" err="1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” (in Indonesia) is an adaptation of a conventional Credit-Life microinsurance product. It is a response to the Islamic micro-finance institutions that still lacked access to insurance cover in accordance with Shariah. Hence the product is distributed by Islamic micro-finance institutions.</a:t>
            </a: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18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prime motivations for an insurance company to enter the low-income market:</a:t>
            </a:r>
          </a:p>
          <a:p>
            <a:pPr lvl="0" algn="just">
              <a:spcBef>
                <a:spcPts val="1200"/>
              </a:spcBef>
            </a:pPr>
            <a:endParaRPr lang="en-US" sz="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742950" algn="just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 insurer would like to test a new market segment that can greatly enhance its base.</a:t>
            </a: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742950" algn="just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 move supplements the Government’s drive to provide access to insurance to a much wider range of people.</a:t>
            </a: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742950" algn="just">
              <a:spcBef>
                <a:spcPts val="12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1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Micro-Takaful combines corporate social responsibility with a business opportunity.</a:t>
            </a:r>
            <a:endParaRPr lang="en-US" sz="18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Profit-orientation does not violate Shariah as long as the insurer serves its policyholders by the creation and operation of a Participants’ pool based on the principles of solidarity and mutual assistance.</a:t>
            </a:r>
            <a:endParaRPr lang="en-US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Microinsurance ‘Best Practices’ are already ingrained in the socio-cultural Islamic principles. Thus it facilitates the international or multinational insurance corporations to enter an untapped micro-Takaful insurance market.</a:t>
            </a:r>
            <a:endParaRPr lang="en-US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 emerging market for micro-Takaful insurance products offers strategic growth opportunities to underserved insurance markets.</a:t>
            </a:r>
            <a:endParaRPr lang="en-US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Emerging markets of the developing nations can facilitate economic growth by offering incentives to international insurers to offer Micro-Takaful insurance schemes in their countries.</a:t>
            </a:r>
            <a:endParaRPr lang="en-US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 two concepts of Takaful and microinsurance complement each other.</a:t>
            </a:r>
            <a:endParaRPr lang="en-US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</a:pPr>
            <a:r>
              <a:rPr lang="en-GB" sz="2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Micro-Takaful provides a promising perspective for the future development of Islamic emerging markets, thereby accelerating their economic growth.</a:t>
            </a:r>
            <a:endParaRPr lang="en-US" sz="20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Micro-Takaful (Cont’d. …)? </a:t>
            </a:r>
            <a:endParaRPr lang="en-US" sz="4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 algn="ctr">
              <a:buNone/>
            </a:pP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Islamic Insurance (</a:t>
            </a: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Micro-Takaful</a:t>
            </a: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) </a:t>
            </a: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– An </a:t>
            </a: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effective tool for </a:t>
            </a: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Sustainable </a:t>
            </a:r>
            <a:r>
              <a:rPr lang="en-GB" sz="4600" b="1" dirty="0" smtClean="0">
                <a:solidFill>
                  <a:srgbClr val="FF0000"/>
                </a:solidFill>
                <a:latin typeface="Times New Roman"/>
                <a:ea typeface="Calibri"/>
              </a:rPr>
              <a:t>Development.</a:t>
            </a:r>
            <a:endParaRPr lang="en-US" sz="46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captain.jamil.captainjamil-PC\Desktop\coop\IMG_1018_711x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9545"/>
            <a:ext cx="9144000" cy="466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Oval 2"/>
          <p:cNvSpPr>
            <a:spLocks noChangeArrowheads="1"/>
          </p:cNvSpPr>
          <p:nvPr/>
        </p:nvSpPr>
        <p:spPr bwMode="auto">
          <a:xfrm>
            <a:off x="0" y="1219200"/>
            <a:ext cx="6629400" cy="1143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solidFill>
                <a:srgbClr val="FFFFCC"/>
              </a:solidFill>
            </a:endParaRPr>
          </a:p>
        </p:txBody>
      </p:sp>
      <p:sp>
        <p:nvSpPr>
          <p:cNvPr id="169991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609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</a:rPr>
              <a:t>Fire</a:t>
            </a:r>
          </a:p>
        </p:txBody>
      </p:sp>
      <p:sp>
        <p:nvSpPr>
          <p:cNvPr id="169992" name="Oval 5"/>
          <p:cNvSpPr>
            <a:spLocks noChangeArrowheads="1"/>
          </p:cNvSpPr>
          <p:nvPr/>
        </p:nvSpPr>
        <p:spPr bwMode="auto">
          <a:xfrm>
            <a:off x="2514600" y="1600200"/>
            <a:ext cx="20574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FFC000"/>
                </a:solidFill>
              </a:rPr>
              <a:t>Theft</a:t>
            </a:r>
          </a:p>
        </p:txBody>
      </p:sp>
      <p:sp>
        <p:nvSpPr>
          <p:cNvPr id="169993" name="Oval 6"/>
          <p:cNvSpPr>
            <a:spLocks noChangeArrowheads="1"/>
          </p:cNvSpPr>
          <p:nvPr/>
        </p:nvSpPr>
        <p:spPr bwMode="auto">
          <a:xfrm rot="-1327973">
            <a:off x="1235075" y="1533525"/>
            <a:ext cx="1211263" cy="609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92D050"/>
                </a:solidFill>
              </a:rPr>
              <a:t>Rainfall</a:t>
            </a:r>
          </a:p>
        </p:txBody>
      </p:sp>
      <p:sp>
        <p:nvSpPr>
          <p:cNvPr id="169994" name="Oval 7"/>
          <p:cNvSpPr>
            <a:spLocks noChangeArrowheads="1"/>
          </p:cNvSpPr>
          <p:nvPr/>
        </p:nvSpPr>
        <p:spPr bwMode="auto">
          <a:xfrm rot="886612">
            <a:off x="4922838" y="1538288"/>
            <a:ext cx="1371600" cy="533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Floods</a:t>
            </a:r>
          </a:p>
        </p:txBody>
      </p:sp>
      <p:sp>
        <p:nvSpPr>
          <p:cNvPr id="169995" name="Oval 9"/>
          <p:cNvSpPr>
            <a:spLocks noChangeArrowheads="1"/>
          </p:cNvSpPr>
          <p:nvPr/>
        </p:nvSpPr>
        <p:spPr bwMode="auto">
          <a:xfrm>
            <a:off x="2209800" y="1981200"/>
            <a:ext cx="12192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004800"/>
                </a:solidFill>
              </a:rPr>
              <a:t>Agriculture</a:t>
            </a:r>
          </a:p>
        </p:txBody>
      </p:sp>
      <p:sp>
        <p:nvSpPr>
          <p:cNvPr id="169996" name="Text Box 47"/>
          <p:cNvSpPr txBox="1">
            <a:spLocks noChangeArrowheads="1"/>
          </p:cNvSpPr>
          <p:nvPr/>
        </p:nvSpPr>
        <p:spPr bwMode="auto">
          <a:xfrm>
            <a:off x="2286000" y="10890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</a:rPr>
              <a:t>Property</a:t>
            </a:r>
          </a:p>
        </p:txBody>
      </p:sp>
      <p:sp>
        <p:nvSpPr>
          <p:cNvPr id="169997" name="Oval 48"/>
          <p:cNvSpPr>
            <a:spLocks noChangeArrowheads="1"/>
          </p:cNvSpPr>
          <p:nvPr/>
        </p:nvSpPr>
        <p:spPr bwMode="auto">
          <a:xfrm>
            <a:off x="3581400" y="1981200"/>
            <a:ext cx="16002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Prices</a:t>
            </a:r>
          </a:p>
        </p:txBody>
      </p:sp>
      <p:sp>
        <p:nvSpPr>
          <p:cNvPr id="169998" name="Oval 39"/>
          <p:cNvSpPr>
            <a:spLocks noChangeArrowheads="1"/>
          </p:cNvSpPr>
          <p:nvPr/>
        </p:nvSpPr>
        <p:spPr bwMode="auto">
          <a:xfrm>
            <a:off x="4648200" y="2362200"/>
            <a:ext cx="4495800" cy="25146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>
              <a:solidFill>
                <a:srgbClr val="FFFFCC"/>
              </a:solidFill>
            </a:endParaRPr>
          </a:p>
        </p:txBody>
      </p:sp>
      <p:sp>
        <p:nvSpPr>
          <p:cNvPr id="169999" name="Oval 40"/>
          <p:cNvSpPr>
            <a:spLocks noChangeArrowheads="1"/>
          </p:cNvSpPr>
          <p:nvPr/>
        </p:nvSpPr>
        <p:spPr bwMode="auto">
          <a:xfrm>
            <a:off x="5562600" y="2743200"/>
            <a:ext cx="1905000" cy="18288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FFFCC"/>
                </a:solidFill>
              </a:rPr>
              <a:t>Hospitalisation</a:t>
            </a:r>
          </a:p>
        </p:txBody>
      </p:sp>
      <p:sp>
        <p:nvSpPr>
          <p:cNvPr id="170000" name="Text Box 43"/>
          <p:cNvSpPr txBox="1">
            <a:spLocks noChangeArrowheads="1"/>
          </p:cNvSpPr>
          <p:nvPr/>
        </p:nvSpPr>
        <p:spPr bwMode="auto">
          <a:xfrm>
            <a:off x="6629400" y="4419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Dental</a:t>
            </a:r>
          </a:p>
        </p:txBody>
      </p:sp>
      <p:sp>
        <p:nvSpPr>
          <p:cNvPr id="170001" name="Text Box 44"/>
          <p:cNvSpPr txBox="1">
            <a:spLocks noChangeArrowheads="1"/>
          </p:cNvSpPr>
          <p:nvPr/>
        </p:nvSpPr>
        <p:spPr bwMode="auto">
          <a:xfrm rot="-4826946">
            <a:off x="4548188" y="3375025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Optical</a:t>
            </a:r>
          </a:p>
        </p:txBody>
      </p:sp>
      <p:sp>
        <p:nvSpPr>
          <p:cNvPr id="170002" name="Text Box 46"/>
          <p:cNvSpPr txBox="1">
            <a:spLocks noChangeArrowheads="1"/>
          </p:cNvSpPr>
          <p:nvPr/>
        </p:nvSpPr>
        <p:spPr bwMode="auto">
          <a:xfrm rot="-2001515">
            <a:off x="7583488" y="3713163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Dread Disease</a:t>
            </a:r>
          </a:p>
        </p:txBody>
      </p:sp>
      <p:sp>
        <p:nvSpPr>
          <p:cNvPr id="170003" name="Oval 41"/>
          <p:cNvSpPr>
            <a:spLocks noChangeArrowheads="1"/>
          </p:cNvSpPr>
          <p:nvPr/>
        </p:nvSpPr>
        <p:spPr bwMode="auto">
          <a:xfrm>
            <a:off x="7239000" y="2590800"/>
            <a:ext cx="1447800" cy="9906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FFFFCC"/>
                </a:solidFill>
              </a:rPr>
              <a:t>Out-patient</a:t>
            </a:r>
          </a:p>
        </p:txBody>
      </p:sp>
      <p:sp>
        <p:nvSpPr>
          <p:cNvPr id="170004" name="Rectangle 42"/>
          <p:cNvSpPr>
            <a:spLocks noChangeArrowheads="1"/>
          </p:cNvSpPr>
          <p:nvPr/>
        </p:nvSpPr>
        <p:spPr bwMode="auto">
          <a:xfrm>
            <a:off x="6781800" y="1752600"/>
            <a:ext cx="127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D95127"/>
                </a:solidFill>
              </a:rPr>
              <a:t>Health</a:t>
            </a:r>
          </a:p>
        </p:txBody>
      </p:sp>
      <p:sp>
        <p:nvSpPr>
          <p:cNvPr id="170005" name="Text Box 45"/>
          <p:cNvSpPr txBox="1">
            <a:spLocks noChangeArrowheads="1"/>
          </p:cNvSpPr>
          <p:nvPr/>
        </p:nvSpPr>
        <p:spPr bwMode="auto">
          <a:xfrm>
            <a:off x="6288088" y="2417763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Surgical</a:t>
            </a:r>
          </a:p>
        </p:txBody>
      </p:sp>
      <p:sp>
        <p:nvSpPr>
          <p:cNvPr id="170006" name="Oval 24"/>
          <p:cNvSpPr>
            <a:spLocks noChangeArrowheads="1"/>
          </p:cNvSpPr>
          <p:nvPr/>
        </p:nvSpPr>
        <p:spPr bwMode="auto">
          <a:xfrm>
            <a:off x="228600" y="2438400"/>
            <a:ext cx="3733800" cy="2001838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07" name="Text Box 25"/>
          <p:cNvSpPr txBox="1">
            <a:spLocks noChangeArrowheads="1"/>
          </p:cNvSpPr>
          <p:nvPr/>
        </p:nvSpPr>
        <p:spPr bwMode="auto">
          <a:xfrm>
            <a:off x="1066800" y="252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CCFF66"/>
                </a:solidFill>
              </a:rPr>
              <a:t>Disability</a:t>
            </a:r>
          </a:p>
        </p:txBody>
      </p:sp>
      <p:sp>
        <p:nvSpPr>
          <p:cNvPr id="170008" name="Text Box 26"/>
          <p:cNvSpPr txBox="1">
            <a:spLocks noChangeArrowheads="1"/>
          </p:cNvSpPr>
          <p:nvPr/>
        </p:nvSpPr>
        <p:spPr bwMode="auto">
          <a:xfrm>
            <a:off x="914400" y="39624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Dismemberment</a:t>
            </a:r>
          </a:p>
        </p:txBody>
      </p:sp>
      <p:sp>
        <p:nvSpPr>
          <p:cNvPr id="170009" name="Text Box 29"/>
          <p:cNvSpPr txBox="1">
            <a:spLocks noChangeArrowheads="1"/>
          </p:cNvSpPr>
          <p:nvPr/>
        </p:nvSpPr>
        <p:spPr bwMode="auto">
          <a:xfrm>
            <a:off x="457200" y="3276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CC"/>
                </a:solidFill>
              </a:rPr>
              <a:t>Partial</a:t>
            </a:r>
          </a:p>
        </p:txBody>
      </p:sp>
      <p:sp>
        <p:nvSpPr>
          <p:cNvPr id="170010" name="Oval 30"/>
          <p:cNvSpPr>
            <a:spLocks noChangeArrowheads="1"/>
          </p:cNvSpPr>
          <p:nvPr/>
        </p:nvSpPr>
        <p:spPr bwMode="auto">
          <a:xfrm>
            <a:off x="1219200" y="2895600"/>
            <a:ext cx="1524000" cy="477838"/>
          </a:xfrm>
          <a:prstGeom prst="ellipse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FFFFCC"/>
                </a:solidFill>
              </a:rPr>
              <a:t>Permanent</a:t>
            </a:r>
          </a:p>
        </p:txBody>
      </p:sp>
      <p:sp>
        <p:nvSpPr>
          <p:cNvPr id="170011" name="Text Box 33"/>
          <p:cNvSpPr txBox="1">
            <a:spLocks noChangeArrowheads="1"/>
          </p:cNvSpPr>
          <p:nvPr/>
        </p:nvSpPr>
        <p:spPr bwMode="auto">
          <a:xfrm>
            <a:off x="1676400" y="35052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Temporary</a:t>
            </a:r>
          </a:p>
        </p:txBody>
      </p:sp>
      <p:sp>
        <p:nvSpPr>
          <p:cNvPr id="170012" name="Text Box 36"/>
          <p:cNvSpPr txBox="1">
            <a:spLocks noChangeArrowheads="1"/>
          </p:cNvSpPr>
          <p:nvPr/>
        </p:nvSpPr>
        <p:spPr bwMode="auto">
          <a:xfrm>
            <a:off x="2819400" y="32004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Total</a:t>
            </a:r>
          </a:p>
        </p:txBody>
      </p:sp>
      <p:sp>
        <p:nvSpPr>
          <p:cNvPr id="170013" name="Text Box 37"/>
          <p:cNvSpPr txBox="1">
            <a:spLocks noChangeArrowheads="1"/>
          </p:cNvSpPr>
          <p:nvPr/>
        </p:nvSpPr>
        <p:spPr bwMode="auto">
          <a:xfrm rot="-1126825">
            <a:off x="2216150" y="4135438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FFFFCC"/>
                </a:solidFill>
              </a:rPr>
              <a:t>Credit Disability</a:t>
            </a:r>
          </a:p>
        </p:txBody>
      </p:sp>
      <p:sp>
        <p:nvSpPr>
          <p:cNvPr id="170014" name="Text Box 12"/>
          <p:cNvSpPr txBox="1">
            <a:spLocks noChangeArrowheads="1"/>
          </p:cNvSpPr>
          <p:nvPr/>
        </p:nvSpPr>
        <p:spPr bwMode="auto">
          <a:xfrm>
            <a:off x="2590800" y="4267200"/>
            <a:ext cx="260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070C0"/>
                </a:solidFill>
              </a:rPr>
              <a:t>Life</a:t>
            </a:r>
            <a:r>
              <a:rPr lang="en-GB" sz="2800" b="1">
                <a:solidFill>
                  <a:srgbClr val="00CCFF"/>
                </a:solidFill>
              </a:rPr>
              <a:t> </a:t>
            </a:r>
            <a:r>
              <a:rPr lang="en-GB" sz="2800" b="1">
                <a:solidFill>
                  <a:srgbClr val="0070C0"/>
                </a:solidFill>
              </a:rPr>
              <a:t>Insurance</a:t>
            </a:r>
          </a:p>
        </p:txBody>
      </p:sp>
      <p:sp>
        <p:nvSpPr>
          <p:cNvPr id="170015" name="Oval 14"/>
          <p:cNvSpPr>
            <a:spLocks noChangeArrowheads="1"/>
          </p:cNvSpPr>
          <p:nvPr/>
        </p:nvSpPr>
        <p:spPr bwMode="auto">
          <a:xfrm>
            <a:off x="228600" y="4648200"/>
            <a:ext cx="6324600" cy="2057400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1600">
              <a:solidFill>
                <a:srgbClr val="FFFFCC"/>
              </a:solidFill>
            </a:endParaRPr>
          </a:p>
        </p:txBody>
      </p:sp>
      <p:sp>
        <p:nvSpPr>
          <p:cNvPr id="170016" name="Text Box 17"/>
          <p:cNvSpPr txBox="1">
            <a:spLocks noChangeArrowheads="1"/>
          </p:cNvSpPr>
          <p:nvPr/>
        </p:nvSpPr>
        <p:spPr bwMode="auto">
          <a:xfrm>
            <a:off x="1485900" y="5557838"/>
            <a:ext cx="1984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rgbClr val="FFFFCC"/>
                </a:solidFill>
              </a:rPr>
              <a:t>Credit Life</a:t>
            </a:r>
          </a:p>
        </p:txBody>
      </p:sp>
      <p:sp>
        <p:nvSpPr>
          <p:cNvPr id="170017" name="Text Box 18"/>
          <p:cNvSpPr txBox="1">
            <a:spLocks noChangeArrowheads="1"/>
          </p:cNvSpPr>
          <p:nvPr/>
        </p:nvSpPr>
        <p:spPr bwMode="auto">
          <a:xfrm>
            <a:off x="4589463" y="5638800"/>
            <a:ext cx="150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CC"/>
                </a:solidFill>
              </a:rPr>
              <a:t>Funeral</a:t>
            </a:r>
          </a:p>
        </p:txBody>
      </p:sp>
      <p:sp>
        <p:nvSpPr>
          <p:cNvPr id="170018" name="Text Box 19"/>
          <p:cNvSpPr txBox="1">
            <a:spLocks noChangeArrowheads="1"/>
          </p:cNvSpPr>
          <p:nvPr/>
        </p:nvSpPr>
        <p:spPr bwMode="auto">
          <a:xfrm>
            <a:off x="2590800" y="594360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Endowments</a:t>
            </a:r>
          </a:p>
        </p:txBody>
      </p:sp>
      <p:sp>
        <p:nvSpPr>
          <p:cNvPr id="170019" name="Rectangle 20"/>
          <p:cNvSpPr>
            <a:spLocks noChangeArrowheads="1"/>
          </p:cNvSpPr>
          <p:nvPr/>
        </p:nvSpPr>
        <p:spPr bwMode="auto">
          <a:xfrm rot="-762669">
            <a:off x="622300" y="5394325"/>
            <a:ext cx="1974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rgbClr val="FFFFCC"/>
                </a:solidFill>
              </a:rPr>
              <a:t>“Transition funds”</a:t>
            </a:r>
          </a:p>
        </p:txBody>
      </p:sp>
      <p:sp>
        <p:nvSpPr>
          <p:cNvPr id="170020" name="Text Box 21"/>
          <p:cNvSpPr txBox="1">
            <a:spLocks noChangeArrowheads="1"/>
          </p:cNvSpPr>
          <p:nvPr/>
        </p:nvSpPr>
        <p:spPr bwMode="auto">
          <a:xfrm rot="2768664">
            <a:off x="2929732" y="5285581"/>
            <a:ext cx="106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Pensions</a:t>
            </a:r>
          </a:p>
        </p:txBody>
      </p:sp>
      <p:sp>
        <p:nvSpPr>
          <p:cNvPr id="170021" name="Text Box 22"/>
          <p:cNvSpPr txBox="1">
            <a:spLocks noChangeArrowheads="1"/>
          </p:cNvSpPr>
          <p:nvPr/>
        </p:nvSpPr>
        <p:spPr bwMode="auto">
          <a:xfrm rot="-851378">
            <a:off x="4203700" y="6172200"/>
            <a:ext cx="1881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</a:rPr>
              <a:t>Education Life</a:t>
            </a:r>
          </a:p>
        </p:txBody>
      </p:sp>
      <p:sp>
        <p:nvSpPr>
          <p:cNvPr id="170039" name="Rectangle 55"/>
          <p:cNvSpPr>
            <a:spLocks noChangeArrowheads="1"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Types of Micro-Takaful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/>
      <p:bldP spid="169997" grpId="0"/>
      <p:bldP spid="169998" grpId="0" animBg="1"/>
      <p:bldP spid="169999" grpId="0" animBg="1"/>
      <p:bldP spid="170000" grpId="0"/>
      <p:bldP spid="170001" grpId="0"/>
      <p:bldP spid="170002" grpId="0"/>
      <p:bldP spid="170003" grpId="0" animBg="1"/>
      <p:bldP spid="170004" grpId="0"/>
      <p:bldP spid="170005" grpId="0"/>
      <p:bldP spid="170006" grpId="0" animBg="1"/>
      <p:bldP spid="170007" grpId="0"/>
      <p:bldP spid="170008" grpId="0"/>
      <p:bldP spid="170009" grpId="0"/>
      <p:bldP spid="170010" grpId="0" animBg="1"/>
      <p:bldP spid="170011" grpId="0"/>
      <p:bldP spid="170012" grpId="0"/>
      <p:bldP spid="170013" grpId="0"/>
      <p:bldP spid="170014" grpId="0"/>
      <p:bldP spid="170015" grpId="0" animBg="1"/>
      <p:bldP spid="170016" grpId="0"/>
      <p:bldP spid="170017" grpId="0"/>
      <p:bldP spid="170018" grpId="0"/>
      <p:bldP spid="170019" grpId="0"/>
      <p:bldP spid="170020" grpId="0"/>
      <p:bldP spid="1700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mappery.com/maps/Pakistan-Relief-Map.medium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04608"/>
              </a:clrFrom>
              <a:clrTo>
                <a:srgbClr val="104608">
                  <a:alpha val="0"/>
                </a:srgbClr>
              </a:clrTo>
            </a:clrChange>
            <a:lum bright="56000"/>
          </a:blip>
          <a:srcRect/>
          <a:stretch>
            <a:fillRect/>
          </a:stretch>
        </p:blipFill>
        <p:spPr bwMode="auto">
          <a:xfrm>
            <a:off x="825500" y="1066800"/>
            <a:ext cx="793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85315" eaLnBrk="1" fontAlgn="auto" hangingPunct="1">
              <a:lnSpc>
                <a:spcPts val="3186"/>
              </a:lnSpc>
              <a:spcBef>
                <a:spcPts val="1056"/>
              </a:spcBef>
              <a:spcAft>
                <a:spcPts val="0"/>
              </a:spcAft>
              <a:defRPr/>
            </a:pPr>
            <a:r>
              <a:rPr lang="en-US" sz="5400" b="1" baseline="-16470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Case Study: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en-US" sz="360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Serious efforts at national level</a:t>
            </a:r>
          </a:p>
          <a:p>
            <a:pPr eaLnBrk="1" hangingPunct="1">
              <a:buClr>
                <a:srgbClr val="FF0000"/>
              </a:buClr>
            </a:pPr>
            <a:r>
              <a:rPr lang="en-US" sz="360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Advent of Microfinance banks</a:t>
            </a:r>
          </a:p>
          <a:p>
            <a:pPr eaLnBrk="1" hangingPunct="1">
              <a:buClr>
                <a:srgbClr val="FF0000"/>
              </a:buClr>
            </a:pPr>
            <a:r>
              <a:rPr lang="en-US" sz="360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Large Rural/Urban divides (65% : 35%)</a:t>
            </a:r>
          </a:p>
          <a:p>
            <a:pPr eaLnBrk="1" hangingPunct="1">
              <a:buClr>
                <a:srgbClr val="FF0000"/>
              </a:buClr>
            </a:pPr>
            <a:r>
              <a:rPr lang="en-US" sz="360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13% urban Vs 27% rural population below poverty level</a:t>
            </a:r>
          </a:p>
          <a:p>
            <a:pPr eaLnBrk="1" hangingPunct="1">
              <a:buClr>
                <a:srgbClr val="FF0000"/>
              </a:buClr>
            </a:pPr>
            <a:r>
              <a:rPr lang="en-US" sz="360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Scope for extensive work</a:t>
            </a:r>
          </a:p>
          <a:p>
            <a:pPr eaLnBrk="1" hangingPunct="1">
              <a:buClr>
                <a:srgbClr val="FF0000"/>
              </a:buClr>
            </a:pPr>
            <a:r>
              <a:rPr lang="en-US" sz="360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Mushroom growth of NGOs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229600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315" algn="just" fontAlgn="auto">
              <a:lnSpc>
                <a:spcPts val="3186"/>
              </a:lnSpc>
              <a:spcBef>
                <a:spcPts val="1056"/>
              </a:spcBef>
              <a:spcAft>
                <a:spcPts val="0"/>
              </a:spcAft>
              <a:defRPr/>
            </a:pPr>
            <a:endParaRPr lang="en-US" sz="1400" b="1" baseline="-1647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85315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654FE"/>
                </a:solidFill>
                <a:latin typeface="Times New Roman"/>
                <a:cs typeface="Times New Roman"/>
              </a:rPr>
              <a:t>     </a:t>
            </a:r>
            <a:r>
              <a:rPr lang="en-US" sz="2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At micro-level, we interact with individuals.</a:t>
            </a:r>
          </a:p>
          <a:p>
            <a:pPr marL="18531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315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Peace of mind, along with peace of conscience.</a:t>
            </a:r>
            <a:endParaRPr lang="en-US" sz="2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315" algn="just" fontAlgn="auto">
              <a:spcBef>
                <a:spcPts val="1056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238" indent="-457200" algn="just" fontAlgn="auto">
              <a:spcBef>
                <a:spcPts val="1056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is a niche market for </a:t>
            </a:r>
            <a:r>
              <a:rPr lang="en-US" sz="2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micro-Takaful in </a:t>
            </a:r>
            <a:r>
              <a:rPr lang="en-US" sz="2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this   predominantly Muslim nation.</a:t>
            </a:r>
            <a:endParaRPr lang="en-US" sz="2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315" algn="just" fontAlgn="auto">
              <a:spcBef>
                <a:spcPts val="1056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315" algn="just" fontAlgn="auto">
              <a:spcBef>
                <a:spcPts val="1056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   Islamic banking has already created awareness.</a:t>
            </a:r>
          </a:p>
          <a:p>
            <a:pPr marL="185315" algn="just" fontAlgn="auto">
              <a:spcBef>
                <a:spcPts val="1056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3738" indent="-50958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Commercial advantage over the conventional form of  </a:t>
            </a:r>
            <a:r>
              <a:rPr lang="en-US" sz="28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micro-insurance </a:t>
            </a:r>
            <a:r>
              <a:rPr lang="en-US" sz="2800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</a:t>
            </a:r>
            <a:r>
              <a:rPr lang="en-US" b="1" spc="-8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Mic</a:t>
            </a:r>
            <a:r>
              <a:rPr lang="en-US" b="1" spc="-7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o-</a:t>
            </a:r>
            <a:r>
              <a:rPr lang="en-US" b="1" spc="-359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="1" spc="4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kaful in Pakistan?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baseline="-1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Micro-Takaful Initiatives in Pakistan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1371600"/>
            <a:ext cx="5867400" cy="5257800"/>
          </a:xfrm>
        </p:spPr>
        <p:txBody>
          <a:bodyPr/>
          <a:lstStyle/>
          <a:p>
            <a:pPr marL="11113" algn="just" eaLnBrk="1" hangingPunct="1">
              <a:lnSpc>
                <a:spcPts val="2288"/>
              </a:lnSpc>
              <a:spcBef>
                <a:spcPts val="113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Coverage to over 100,000 low-cost houses.</a:t>
            </a:r>
          </a:p>
          <a:p>
            <a:pPr marL="11113" algn="just" eaLnBrk="1" hangingPunct="1">
              <a:lnSpc>
                <a:spcPts val="2288"/>
              </a:lnSpc>
              <a:spcBef>
                <a:spcPts val="113"/>
              </a:spcBef>
              <a:buClr>
                <a:srgbClr val="FF0000"/>
              </a:buClr>
            </a:pPr>
            <a:endParaRPr lang="en-US" sz="400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113" algn="just"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Synergy with NGOs for providing family</a:t>
            </a:r>
          </a:p>
          <a:p>
            <a:pPr marL="11113" algn="just" eaLnBrk="1" hangingPunct="1">
              <a:spcBef>
                <a:spcPct val="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   Health/Hospitalization cover.</a:t>
            </a:r>
          </a:p>
          <a:p>
            <a:pPr marL="331788" indent="-331788" eaLnBrk="1" hangingPunct="1">
              <a:lnSpc>
                <a:spcPts val="2475"/>
              </a:lnSpc>
              <a:spcBef>
                <a:spcPts val="1663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Students’ Healthcare/‘Campus Care  Cover’. </a:t>
            </a:r>
          </a:p>
          <a:p>
            <a:pPr marL="11113" algn="just" eaLnBrk="1" hangingPunct="1">
              <a:lnSpc>
                <a:spcPts val="2475"/>
              </a:lnSpc>
              <a:spcBef>
                <a:spcPts val="1663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Factory workers’ &amp; Daily wagers.</a:t>
            </a:r>
          </a:p>
          <a:p>
            <a:pPr marL="11113" algn="just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Crop &amp; Livestock Takaful.</a:t>
            </a:r>
          </a:p>
          <a:p>
            <a:pPr marL="11113" algn="just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Credit coverage for Islamic Microfinance.</a:t>
            </a:r>
          </a:p>
          <a:p>
            <a:pPr marL="11113" algn="just" eaLnBrk="1" hangingPunct="1">
              <a:lnSpc>
                <a:spcPct val="96000"/>
              </a:lnSpc>
              <a:spcBef>
                <a:spcPts val="155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Covers tailored for SMEs’ financing.</a:t>
            </a:r>
          </a:p>
          <a:p>
            <a:pPr marL="442913" indent="-442913" algn="just" eaLnBrk="1" hangingPunct="1">
              <a:lnSpc>
                <a:spcPct val="98000"/>
              </a:lnSpc>
              <a:spcBef>
                <a:spcPts val="1663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All  above  at  incredibly  low,  affordable costs.</a:t>
            </a:r>
          </a:p>
        </p:txBody>
      </p:sp>
      <p:pic>
        <p:nvPicPr>
          <p:cNvPr id="5" name="Picture 4" descr="Picture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13" y="1752600"/>
            <a:ext cx="33401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Reaching Out</a:t>
            </a:r>
            <a:r>
              <a:rPr lang="en-US" b="1" spc="-35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lang="en-US" b="1" spc="-32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b="1" spc="-13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baseline="-164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E0065"/>
                </a:solidFill>
                <a:latin typeface="Times New Roman"/>
                <a:cs typeface="Times New Roman"/>
              </a:rPr>
              <a:t>Networking: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E0065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E0065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E0065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E0065"/>
              </a:solidFill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E0065"/>
              </a:solidFill>
              <a:latin typeface="Times New Roman"/>
              <a:cs typeface="Times New Roman"/>
            </a:endParaRPr>
          </a:p>
          <a:p>
            <a:pPr marL="1111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11125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Informal micro-Takaful pools formed in the wake of extensive floods of 2010.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868" t="45833" r="29723" b="44792"/>
          <a:stretch>
            <a:fillRect/>
          </a:stretch>
        </p:blipFill>
        <p:spPr bwMode="auto">
          <a:xfrm>
            <a:off x="381000" y="2286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868" t="55209" r="40263" b="40625"/>
          <a:stretch>
            <a:fillRect/>
          </a:stretch>
        </p:blipFill>
        <p:spPr bwMode="auto">
          <a:xfrm>
            <a:off x="228600" y="3581400"/>
            <a:ext cx="7315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1259" t="59375" r="54100" b="35417"/>
          <a:stretch>
            <a:fillRect/>
          </a:stretch>
        </p:blipFill>
        <p:spPr bwMode="auto">
          <a:xfrm>
            <a:off x="457200" y="4144963"/>
            <a:ext cx="3657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17"/>
          <p:cNvSpPr>
            <a:spLocks noChangeArrowheads="1"/>
          </p:cNvSpPr>
          <p:nvPr/>
        </p:nvSpPr>
        <p:spPr bwMode="auto">
          <a:xfrm>
            <a:off x="406400" y="393700"/>
            <a:ext cx="8351838" cy="92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bject 24"/>
          <p:cNvSpPr>
            <a:spLocks noChangeArrowheads="1"/>
          </p:cNvSpPr>
          <p:nvPr/>
        </p:nvSpPr>
        <p:spPr bwMode="auto">
          <a:xfrm>
            <a:off x="415925" y="1600200"/>
            <a:ext cx="3265488" cy="4854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533400"/>
            <a:ext cx="7481888" cy="62071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3"/>
              </a:lnSpc>
              <a:spcBef>
                <a:spcPts val="39"/>
              </a:spcBef>
              <a:spcAft>
                <a:spcPts val="0"/>
              </a:spcAft>
              <a:defRPr/>
            </a:pPr>
            <a:endParaRPr sz="900">
              <a:latin typeface="+mn-lt"/>
              <a:cs typeface="+mn-cs"/>
            </a:endParaRPr>
          </a:p>
          <a:p>
            <a:pPr marL="772715" fontAlgn="auto">
              <a:lnSpc>
                <a:spcPts val="3186"/>
              </a:lnSpc>
              <a:spcBef>
                <a:spcPts val="1056"/>
              </a:spcBef>
              <a:spcAft>
                <a:spcPts val="0"/>
              </a:spcAft>
              <a:defRPr/>
            </a:pPr>
            <a:r>
              <a:rPr sz="5900" b="1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Pakistan Flash</a:t>
            </a:r>
            <a:r>
              <a:rPr sz="5900" b="1" spc="-57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900" b="1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Floods </a:t>
            </a:r>
            <a:r>
              <a:rPr sz="5900" b="1" spc="4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2010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56013" y="1524000"/>
            <a:ext cx="525938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Around one-fifth (796,095 sq. kms) of the  total land area was flooded.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Twenty    million    people    were    directly effected.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Thousands    perished,    livestock    toll    in millions.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Entire villages were swept away.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Five    million    families    were    rendered homeless.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10% of the Nation’s crops (worth over $ 500 million) were destroyed.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1.7 million houses/structures were destroyed.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Total economic impact estimated to exceed </a:t>
            </a:r>
          </a:p>
          <a:p>
            <a:pPr algn="just">
              <a:buClr>
                <a:srgbClr val="FF0000"/>
              </a:buClr>
            </a:pPr>
            <a:r>
              <a:rPr lang="en-US" sz="200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 $ 43 billion.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>
            <a:spLocks noChangeArrowheads="1"/>
          </p:cNvSpPr>
          <p:nvPr/>
        </p:nvSpPr>
        <p:spPr bwMode="auto">
          <a:xfrm>
            <a:off x="415925" y="2124075"/>
            <a:ext cx="3116263" cy="876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object 28"/>
          <p:cNvSpPr>
            <a:spLocks noChangeArrowheads="1"/>
          </p:cNvSpPr>
          <p:nvPr/>
        </p:nvSpPr>
        <p:spPr bwMode="auto">
          <a:xfrm>
            <a:off x="415925" y="2987675"/>
            <a:ext cx="3116263" cy="3467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7363" y="2022475"/>
            <a:ext cx="2189162" cy="336550"/>
          </a:xfrm>
          <a:prstGeom prst="rect">
            <a:avLst/>
          </a:prstGeom>
        </p:spPr>
        <p:txBody>
          <a:bodyPr lIns="0" tIns="0" rIns="0" bIns="0"/>
          <a:lstStyle/>
          <a:p>
            <a:pPr marL="11397" fontAlgn="auto">
              <a:lnSpc>
                <a:spcPts val="2656"/>
              </a:lnSpc>
              <a:spcBef>
                <a:spcPts val="133"/>
              </a:spcBef>
              <a:spcAft>
                <a:spcPts val="0"/>
              </a:spcAft>
              <a:defRPr/>
            </a:pPr>
            <a:r>
              <a:rPr sz="2500" b="1" dirty="0">
                <a:solidFill>
                  <a:srgbClr val="000099"/>
                </a:solidFill>
                <a:latin typeface="Times New Roman"/>
                <a:cs typeface="Times New Roman"/>
              </a:rPr>
              <a:t>MFIs’</a:t>
            </a:r>
            <a:r>
              <a:rPr sz="2500" b="1" spc="-202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5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r</a:t>
            </a:r>
            <a:r>
              <a:rPr sz="2500" b="1" dirty="0">
                <a:solidFill>
                  <a:srgbClr val="000099"/>
                </a:solidFill>
                <a:latin typeface="Times New Roman"/>
                <a:cs typeface="Times New Roman"/>
              </a:rPr>
              <a:t>esponse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685800"/>
            <a:ext cx="7481888" cy="62071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853"/>
              </a:lnSpc>
              <a:spcBef>
                <a:spcPts val="39"/>
              </a:spcBef>
              <a:spcAft>
                <a:spcPts val="0"/>
              </a:spcAft>
              <a:defRPr/>
            </a:pPr>
            <a:endParaRPr sz="900">
              <a:latin typeface="+mn-lt"/>
              <a:cs typeface="+mn-cs"/>
            </a:endParaRPr>
          </a:p>
          <a:p>
            <a:pPr marL="772715" fontAlgn="auto">
              <a:lnSpc>
                <a:spcPts val="3186"/>
              </a:lnSpc>
              <a:spcBef>
                <a:spcPts val="1056"/>
              </a:spcBef>
              <a:spcAft>
                <a:spcPts val="0"/>
              </a:spcAft>
              <a:defRPr/>
            </a:pPr>
            <a:r>
              <a:rPr sz="5900" b="1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Pakistan Flash</a:t>
            </a:r>
            <a:r>
              <a:rPr sz="5900" b="1" spc="-57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900" b="1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Floods </a:t>
            </a:r>
            <a:r>
              <a:rPr sz="5900" b="1" spc="4" baseline="-16470" dirty="0">
                <a:solidFill>
                  <a:srgbClr val="FF0000"/>
                </a:solidFill>
                <a:latin typeface="Times New Roman"/>
                <a:cs typeface="Times New Roman"/>
              </a:rPr>
              <a:t>2010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81400" y="2017713"/>
            <a:ext cx="52466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RSPN  members  set  up  relief  camps  in  64 districts.</a:t>
            </a:r>
          </a:p>
          <a:p>
            <a:pPr algn="just">
              <a:buClr>
                <a:srgbClr val="FF0000"/>
              </a:buClr>
            </a:pPr>
            <a:r>
              <a:rPr lang="en-US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Food  and  drinking  water  was  supplied  to over 1.2 million families. </a:t>
            </a:r>
          </a:p>
          <a:p>
            <a:pPr algn="just">
              <a:buClr>
                <a:srgbClr val="FF0000"/>
              </a:buClr>
            </a:pPr>
            <a:endParaRPr lang="en-US" sz="8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5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Medical   aid   rendered   to   1.85   million individuals through field hospital camps. </a:t>
            </a:r>
          </a:p>
          <a:p>
            <a:pPr algn="just">
              <a:buClr>
                <a:srgbClr val="FF0000"/>
              </a:buClr>
            </a:pPr>
            <a:endParaRPr lang="en-US" sz="8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5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Resources for relief &amp; early rehabilitation projects were mobilized worth around $ 24.75 million. </a:t>
            </a:r>
          </a:p>
          <a:p>
            <a:pPr algn="just">
              <a:buClr>
                <a:srgbClr val="FF0000"/>
              </a:buClr>
            </a:pPr>
            <a:endParaRPr lang="en-US" sz="8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5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Several other NGOs also rendered remarkable assistance. </a:t>
            </a: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endParaRPr lang="en-US" sz="80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charset="0"/>
              <a:buChar char="•"/>
            </a:pPr>
            <a:r>
              <a:rPr lang="en-US" b="1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People   at   large,   realized   the   need   for  mutual assistance and formed  &amp; self-support camps &amp; funds – informal micro-Takaful pools! 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90800" y="2057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2" grpId="0"/>
      <p:bldP spid="3" grpId="0"/>
      <p:bldP spid="32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152400" y="114300"/>
            <a:ext cx="876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The way forward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838200"/>
            <a:ext cx="5943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Tax incentives</a:t>
            </a:r>
          </a:p>
          <a:p>
            <a:pPr lvl="1"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endParaRPr lang="en-US" sz="800" dirty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Goodwill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endParaRPr lang="en-US" sz="800" dirty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endParaRPr lang="en-US" sz="3600" dirty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endParaRPr lang="en-US" sz="800" dirty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Distribution channels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endParaRPr lang="en-US" sz="800" dirty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Strategic alliances</a:t>
            </a: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endParaRPr lang="en-US" sz="800" dirty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Incentives &amp; Awards</a:t>
            </a:r>
          </a:p>
          <a:p>
            <a:pPr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91509" name="Picture 9" descr="hancock_farm_tour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95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1510" name="Picture 10" descr="west-field-gree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7432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1511" name="Picture 11" descr="apple_pick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914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6" grpId="0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Urban – Subsidy – Rural </a:t>
            </a:r>
          </a:p>
        </p:txBody>
      </p:sp>
      <p:pic>
        <p:nvPicPr>
          <p:cNvPr id="130068" name="Picture 20" descr="j0205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9" name="Picture 21" descr="j02333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3536950" y="3657600"/>
            <a:ext cx="2514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3581400" y="32004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Surplus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3581400" y="3824288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Subsidy for Takaful Contribution</a:t>
            </a:r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 flipH="1">
            <a:off x="3606800" y="4495800"/>
            <a:ext cx="2438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3581400" y="45720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Surplus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72" grpId="0"/>
      <p:bldP spid="130073" grpId="0"/>
      <p:bldP spid="1300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98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What is required?</a:t>
            </a:r>
          </a:p>
        </p:txBody>
      </p:sp>
      <p:pic>
        <p:nvPicPr>
          <p:cNvPr id="125974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47000" r="71251" b="17999"/>
          <a:stretch>
            <a:fillRect/>
          </a:stretch>
        </p:blipFill>
        <p:spPr bwMode="auto">
          <a:xfrm>
            <a:off x="3048000" y="1143000"/>
            <a:ext cx="28797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838200" y="58674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When there is will, there is a way!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andeepsharma8819.blog.com/files/2013/04/life-insurance1-585x4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5000"/>
          </a:blip>
          <a:srcRect/>
          <a:stretch>
            <a:fillRect/>
          </a:stretch>
        </p:blipFill>
        <p:spPr bwMode="auto">
          <a:xfrm>
            <a:off x="838200" y="1295400"/>
            <a:ext cx="709453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 of Presentation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334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Micro-Takaful </a:t>
            </a: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defined</a:t>
            </a:r>
            <a:endParaRPr lang="en-US" sz="8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Global Landscape of Takaful</a:t>
            </a:r>
            <a:endParaRPr lang="en-US" sz="8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Case for Micro-Takaful</a:t>
            </a:r>
            <a:endParaRPr lang="en-US" sz="8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Vulnerabilities at micro-level</a:t>
            </a:r>
            <a:endParaRPr lang="en-US" sz="8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The Takaful Advantage</a:t>
            </a:r>
            <a:endParaRPr lang="en-US" sz="24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Micro-Takaful &amp; sustainable development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Why Micro-Takaful?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Micro-Takaful Products</a:t>
            </a:r>
            <a:endParaRPr lang="en-US" sz="8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Case Study Pakistan – Takaful &amp; Micro-Takaful </a:t>
            </a: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initiatives</a:t>
            </a:r>
            <a:endParaRPr lang="en-US" sz="800" b="1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Clr>
                <a:srgbClr val="FF0000"/>
              </a:buClr>
            </a:pP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Way Forward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4859F-B90C-4F51-A0BA-8406D4E839A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1747" name="Picture 2" descr="http://t0.gstatic.com/images?q=tbn:ANd9GcQN3Gagw_wlvYZh78chJ0kTYjjgjtQYnGRcBwo0QwrroZ-_hh1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600" y="685800"/>
            <a:ext cx="7848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  of  Presentation</a:t>
            </a:r>
          </a:p>
          <a:p>
            <a:pPr algn="ctr"/>
            <a:endParaRPr 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Thankyou for your attention</a:t>
            </a:r>
          </a:p>
          <a:p>
            <a:pPr algn="ctr"/>
            <a:endParaRPr 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captain.jamil@gmail.com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6600" b="1" u="sng" baseline="-1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sz="6600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Micro-insurance defined: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Risk-pooling arrangements that are tailored to suit the low-income market in terms of cost, scope, coverage, and delivery mechanisms”.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5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Micro-Takaful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5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efined: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“A mechanism to provide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Shariah-based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protection to the blue collared,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under-privileged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individuals at 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affordable cost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”.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Global Landscape of Takaful</a:t>
            </a:r>
            <a:b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are now </a:t>
            </a:r>
            <a:r>
              <a:rPr lang="en-US" sz="2400" b="1" u="sng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200+</a:t>
            </a:r>
            <a:r>
              <a:rPr lang="en-US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Takaful companies in over 35 </a:t>
            </a: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countries.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Global Gross Takaful Contributions crossed US$ 11bn in 2012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Y-O-Y growth has slowed from the 2007-11 CGAR of 22% to a more sustainable growth rate of 16%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Forecasts estimate US$ 18bn Global Takaful Contributions by 2015.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New opportunities in rapid growth markets such as Turkey and Indonesia.</a:t>
            </a:r>
            <a:r>
              <a:rPr lang="en-GB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GB" sz="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Rapid growth envisaged in the African continent.</a:t>
            </a:r>
            <a:endParaRPr lang="en-US" sz="24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GB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Insurance penetration in the 3</a:t>
            </a:r>
            <a:r>
              <a:rPr lang="en-GB" sz="2400" b="1" baseline="30000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GB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 world countries (&lt;1% of GDP).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GB" sz="2400" b="1" dirty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Non–Muslims increasingly opting for Takaful products for commercial benefits</a:t>
            </a:r>
            <a:r>
              <a:rPr lang="en-GB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None/>
              <a:defRPr/>
            </a:pPr>
            <a:endParaRPr lang="en-GB" sz="1800" b="1" dirty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  <a:defRPr/>
            </a:pPr>
            <a:endParaRPr lang="en-GB" sz="1800" b="1" dirty="0" smtClean="0">
              <a:solidFill>
                <a:srgbClr val="002F8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Takaful Over The Years</a:t>
            </a:r>
            <a:b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67"/>
          <a:stretch>
            <a:fillRect/>
          </a:stretch>
        </p:blipFill>
        <p:spPr bwMode="auto">
          <a:xfrm>
            <a:off x="1588" y="457200"/>
            <a:ext cx="9140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Global Presence of Takaful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5211763" y="3962400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5105400" y="40386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525963" y="3200400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668963" y="3352800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5334000" y="34290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6354763" y="3840163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6400800" y="4068763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for Micro-Takaful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52400" y="13716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7B85BF-5460-4F75-889B-828C27776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3B7B85BF-5460-4F75-889B-828C27776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B7B85BF-5460-4F75-889B-828C27776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646F65-61DE-45D2-93C2-5069DDB56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E2646F65-61DE-45D2-93C2-5069DDB56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2646F65-61DE-45D2-93C2-5069DDB56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AC1C4B-1D39-4266-A2A4-8AD22F55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BAC1C4B-1D39-4266-A2A4-8AD22F55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1BAC1C4B-1D39-4266-A2A4-8AD22F552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314D18-DE9D-4832-8768-E96997D3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E4314D18-DE9D-4832-8768-E96997D3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E4314D18-DE9D-4832-8768-E96997D3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341DE7-C286-4A0B-A364-3C1B323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4341DE7-C286-4A0B-A364-3C1B323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44341DE7-C286-4A0B-A364-3C1B323F5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309EC4-2B2B-415C-AA8C-395BF3EAD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0309EC4-2B2B-415C-AA8C-395BF3EAD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0309EC4-2B2B-415C-AA8C-395BF3EAD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956F05-1F11-4575-A068-E4932878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2956F05-1F11-4575-A068-E4932878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2956F05-1F11-4575-A068-E4932878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233D6-B45F-4154-8D11-8E74CAC3E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12E233D6-B45F-4154-8D11-8E74CAC3E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12E233D6-B45F-4154-8D11-8E74CAC3E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C3200-A377-4496-AC0E-D8A3E123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79C3200-A377-4496-AC0E-D8A3E123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79C3200-A377-4496-AC0E-D8A3E123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94DDA-642C-47A1-85A0-3FA43897C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94394DDA-642C-47A1-85A0-3FA43897C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4394DDA-642C-47A1-85A0-3FA43897C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ED57E7-EF82-4C15-BA85-DC2EB85AC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36ED57E7-EF82-4C15-BA85-DC2EB85AC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36ED57E7-EF82-4C15-BA85-DC2EB85AC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937A19-E9C2-4B66-B634-C27A1272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57937A19-E9C2-4B66-B634-C27A1272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57937A19-E9C2-4B66-B634-C27A1272E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Micro-Takaful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124200" y="1371600"/>
            <a:ext cx="2895600" cy="762000"/>
          </a:xfrm>
          <a:prstGeom prst="rect">
            <a:avLst/>
          </a:prstGeom>
          <a:solidFill>
            <a:srgbClr val="0033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Basic Takaful Principles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886200"/>
            <a:ext cx="2895600" cy="762000"/>
          </a:xfrm>
          <a:prstGeom prst="rect">
            <a:avLst/>
          </a:prstGeom>
          <a:solidFill>
            <a:srgbClr val="0033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Flexibility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438400"/>
            <a:ext cx="2895600" cy="762000"/>
          </a:xfrm>
          <a:prstGeom prst="rect">
            <a:avLst/>
          </a:prstGeom>
          <a:solidFill>
            <a:srgbClr val="0033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Simple &amp; Understandable 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962400"/>
            <a:ext cx="2895600" cy="762000"/>
          </a:xfrm>
          <a:prstGeom prst="rect">
            <a:avLst/>
          </a:prstGeom>
          <a:solidFill>
            <a:srgbClr val="0033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Ease of access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2438400"/>
            <a:ext cx="2895600" cy="762000"/>
          </a:xfrm>
          <a:prstGeom prst="rect">
            <a:avLst/>
          </a:prstGeom>
          <a:solidFill>
            <a:srgbClr val="0033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Low Cost coverage</a:t>
            </a:r>
          </a:p>
        </p:txBody>
      </p:sp>
      <p:sp>
        <p:nvSpPr>
          <p:cNvPr id="9" name="Oval 8"/>
          <p:cNvSpPr/>
          <p:nvPr/>
        </p:nvSpPr>
        <p:spPr>
          <a:xfrm>
            <a:off x="3429000" y="3733800"/>
            <a:ext cx="2362200" cy="2362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Core Ingredients of Micro-Takaful</a:t>
            </a:r>
          </a:p>
        </p:txBody>
      </p:sp>
      <p:cxnSp>
        <p:nvCxnSpPr>
          <p:cNvPr id="14" name="Straight Connector 13"/>
          <p:cNvCxnSpPr>
            <a:stCxn id="4" idx="2"/>
            <a:endCxn id="9" idx="0"/>
          </p:cNvCxnSpPr>
          <p:nvPr/>
        </p:nvCxnSpPr>
        <p:spPr>
          <a:xfrm rot="16200000" flipH="1">
            <a:off x="3790950" y="2914650"/>
            <a:ext cx="1600200" cy="381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1"/>
          </p:cNvCxnSpPr>
          <p:nvPr/>
        </p:nvCxnSpPr>
        <p:spPr>
          <a:xfrm rot="10800000">
            <a:off x="5410200" y="2819400"/>
            <a:ext cx="6858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724400" y="3124200"/>
            <a:ext cx="990600" cy="381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1"/>
          </p:cNvCxnSpPr>
          <p:nvPr/>
        </p:nvCxnSpPr>
        <p:spPr>
          <a:xfrm rot="10800000">
            <a:off x="5638800" y="4343400"/>
            <a:ext cx="4572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3048000" y="2817813"/>
            <a:ext cx="685800" cy="158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3429000" y="3124200"/>
            <a:ext cx="990600" cy="381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3048000" y="4267200"/>
            <a:ext cx="6096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1679</Words>
  <Application>Microsoft Office PowerPoint</Application>
  <PresentationFormat>On-screen Show (4:3)</PresentationFormat>
  <Paragraphs>319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Outline of Presentation</vt:lpstr>
      <vt:lpstr>Definition</vt:lpstr>
      <vt:lpstr>Global Landscape of Takaful </vt:lpstr>
      <vt:lpstr>Takaful Over The Years </vt:lpstr>
      <vt:lpstr>Global Presence of Takaful</vt:lpstr>
      <vt:lpstr>Case for Micro-Takaful</vt:lpstr>
      <vt:lpstr>Micro-Takaful</vt:lpstr>
      <vt:lpstr>Slide 10</vt:lpstr>
      <vt:lpstr>Key Life-cycle &amp; Risk Events</vt:lpstr>
      <vt:lpstr>Slide 12</vt:lpstr>
      <vt:lpstr>The Takaful Advantage  </vt:lpstr>
      <vt:lpstr>The Takaful Advantage</vt:lpstr>
      <vt:lpstr>Slide 15</vt:lpstr>
      <vt:lpstr>Micro Takaful – An Effective Tool for Sustainable Development</vt:lpstr>
      <vt:lpstr>Micro-Takaful &amp; Best Practices</vt:lpstr>
      <vt:lpstr>Why Micro-Takaful?</vt:lpstr>
      <vt:lpstr>Why Micro-Takaful (Cont’d. …)? </vt:lpstr>
      <vt:lpstr>Slide 20</vt:lpstr>
      <vt:lpstr>Case Study: Pakistan</vt:lpstr>
      <vt:lpstr>Why Micro-Takaful in Pakistan?</vt:lpstr>
      <vt:lpstr>Micro-Takaful Initiatives in Pakistan</vt:lpstr>
      <vt:lpstr>Reaching Out to the Masses</vt:lpstr>
      <vt:lpstr>Slide 25</vt:lpstr>
      <vt:lpstr>Slide 26</vt:lpstr>
      <vt:lpstr>Slide 27</vt:lpstr>
      <vt:lpstr>Urban – Subsidy – Rural </vt:lpstr>
      <vt:lpstr>What is required?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captain.jamil</dc:creator>
  <cp:lastModifiedBy>captain.jamil</cp:lastModifiedBy>
  <cp:revision>139</cp:revision>
  <dcterms:created xsi:type="dcterms:W3CDTF">2014-06-22T09:06:28Z</dcterms:created>
  <dcterms:modified xsi:type="dcterms:W3CDTF">2014-10-30T20:15:08Z</dcterms:modified>
</cp:coreProperties>
</file>