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0" r:id="rId1"/>
  </p:sldMasterIdLst>
  <p:notesMasterIdLst>
    <p:notesMasterId r:id="rId36"/>
  </p:notesMasterIdLst>
  <p:sldIdLst>
    <p:sldId id="256" r:id="rId2"/>
    <p:sldId id="301" r:id="rId3"/>
    <p:sldId id="279" r:id="rId4"/>
    <p:sldId id="280" r:id="rId5"/>
    <p:sldId id="283" r:id="rId6"/>
    <p:sldId id="286" r:id="rId7"/>
    <p:sldId id="289" r:id="rId8"/>
    <p:sldId id="290" r:id="rId9"/>
    <p:sldId id="291" r:id="rId10"/>
    <p:sldId id="292" r:id="rId11"/>
    <p:sldId id="296" r:id="rId12"/>
    <p:sldId id="299" r:id="rId13"/>
    <p:sldId id="298" r:id="rId14"/>
    <p:sldId id="293" r:id="rId15"/>
    <p:sldId id="294" r:id="rId16"/>
    <p:sldId id="297" r:id="rId17"/>
    <p:sldId id="258" r:id="rId18"/>
    <p:sldId id="284" r:id="rId19"/>
    <p:sldId id="274" r:id="rId20"/>
    <p:sldId id="276" r:id="rId21"/>
    <p:sldId id="275" r:id="rId22"/>
    <p:sldId id="259" r:id="rId23"/>
    <p:sldId id="278" r:id="rId24"/>
    <p:sldId id="277" r:id="rId25"/>
    <p:sldId id="260" r:id="rId26"/>
    <p:sldId id="261" r:id="rId27"/>
    <p:sldId id="262" r:id="rId28"/>
    <p:sldId id="285" r:id="rId29"/>
    <p:sldId id="281" r:id="rId30"/>
    <p:sldId id="282" r:id="rId31"/>
    <p:sldId id="263" r:id="rId32"/>
    <p:sldId id="264" r:id="rId33"/>
    <p:sldId id="300" r:id="rId34"/>
    <p:sldId id="265" r:id="rId35"/>
  </p:sldIdLst>
  <p:sldSz cx="12192000" cy="6858000"/>
  <p:notesSz cx="7102475" cy="936942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4559" autoAdjust="0"/>
    <p:restoredTop sz="94434" autoAdjust="0"/>
  </p:normalViewPr>
  <p:slideViewPr>
    <p:cSldViewPr snapToGrid="0">
      <p:cViewPr varScale="1">
        <p:scale>
          <a:sx n="74" d="100"/>
          <a:sy n="74" d="100"/>
        </p:scale>
        <p:origin x="18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7739" cy="470098"/>
          </a:xfrm>
          <a:prstGeom prst="rect">
            <a:avLst/>
          </a:prstGeom>
        </p:spPr>
        <p:txBody>
          <a:bodyPr vert="horz" lIns="94119" tIns="47060" rIns="94119" bIns="47060" rtlCol="0"/>
          <a:lstStyle>
            <a:lvl1pPr algn="l">
              <a:defRPr sz="1200"/>
            </a:lvl1pPr>
          </a:lstStyle>
          <a:p>
            <a:endParaRPr lang="en-US"/>
          </a:p>
        </p:txBody>
      </p:sp>
      <p:sp>
        <p:nvSpPr>
          <p:cNvPr id="3" name="Date Placeholder 2"/>
          <p:cNvSpPr>
            <a:spLocks noGrp="1"/>
          </p:cNvSpPr>
          <p:nvPr>
            <p:ph type="dt" idx="1"/>
          </p:nvPr>
        </p:nvSpPr>
        <p:spPr>
          <a:xfrm>
            <a:off x="4023092" y="0"/>
            <a:ext cx="3077739" cy="470098"/>
          </a:xfrm>
          <a:prstGeom prst="rect">
            <a:avLst/>
          </a:prstGeom>
        </p:spPr>
        <p:txBody>
          <a:bodyPr vert="horz" lIns="94119" tIns="47060" rIns="94119" bIns="47060" rtlCol="0"/>
          <a:lstStyle>
            <a:lvl1pPr algn="r">
              <a:defRPr sz="1200"/>
            </a:lvl1pPr>
          </a:lstStyle>
          <a:p>
            <a:fld id="{78179D4C-7B35-45DE-92E5-4CDC48F6A5FB}" type="datetimeFigureOut">
              <a:rPr lang="en-US" smtClean="0"/>
              <a:t>11/1/2014</a:t>
            </a:fld>
            <a:endParaRPr lang="en-US"/>
          </a:p>
        </p:txBody>
      </p:sp>
      <p:sp>
        <p:nvSpPr>
          <p:cNvPr id="4" name="Slide Image Placeholder 3"/>
          <p:cNvSpPr>
            <a:spLocks noGrp="1" noRot="1" noChangeAspect="1"/>
          </p:cNvSpPr>
          <p:nvPr>
            <p:ph type="sldImg" idx="2"/>
          </p:nvPr>
        </p:nvSpPr>
        <p:spPr>
          <a:xfrm>
            <a:off x="739775" y="1171575"/>
            <a:ext cx="5622925" cy="3162300"/>
          </a:xfrm>
          <a:prstGeom prst="rect">
            <a:avLst/>
          </a:prstGeom>
          <a:noFill/>
          <a:ln w="12700">
            <a:solidFill>
              <a:prstClr val="black"/>
            </a:solidFill>
          </a:ln>
        </p:spPr>
        <p:txBody>
          <a:bodyPr vert="horz" lIns="94119" tIns="47060" rIns="94119" bIns="47060" rtlCol="0" anchor="ctr"/>
          <a:lstStyle/>
          <a:p>
            <a:endParaRPr lang="en-US"/>
          </a:p>
        </p:txBody>
      </p:sp>
      <p:sp>
        <p:nvSpPr>
          <p:cNvPr id="5" name="Notes Placeholder 4"/>
          <p:cNvSpPr>
            <a:spLocks noGrp="1"/>
          </p:cNvSpPr>
          <p:nvPr>
            <p:ph type="body" sz="quarter" idx="3"/>
          </p:nvPr>
        </p:nvSpPr>
        <p:spPr>
          <a:xfrm>
            <a:off x="710248" y="4509036"/>
            <a:ext cx="5681980" cy="3689211"/>
          </a:xfrm>
          <a:prstGeom prst="rect">
            <a:avLst/>
          </a:prstGeom>
        </p:spPr>
        <p:txBody>
          <a:bodyPr vert="horz" lIns="94119" tIns="47060" rIns="94119" bIns="4706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99328"/>
            <a:ext cx="3077739" cy="470097"/>
          </a:xfrm>
          <a:prstGeom prst="rect">
            <a:avLst/>
          </a:prstGeom>
        </p:spPr>
        <p:txBody>
          <a:bodyPr vert="horz" lIns="94119" tIns="47060" rIns="94119" bIns="47060" rtlCol="0" anchor="b"/>
          <a:lstStyle>
            <a:lvl1pPr algn="l">
              <a:defRPr sz="1200"/>
            </a:lvl1pPr>
          </a:lstStyle>
          <a:p>
            <a:endParaRPr lang="en-US"/>
          </a:p>
        </p:txBody>
      </p:sp>
      <p:sp>
        <p:nvSpPr>
          <p:cNvPr id="7" name="Slide Number Placeholder 6"/>
          <p:cNvSpPr>
            <a:spLocks noGrp="1"/>
          </p:cNvSpPr>
          <p:nvPr>
            <p:ph type="sldNum" sz="quarter" idx="5"/>
          </p:nvPr>
        </p:nvSpPr>
        <p:spPr>
          <a:xfrm>
            <a:off x="4023092" y="8899328"/>
            <a:ext cx="3077739" cy="470097"/>
          </a:xfrm>
          <a:prstGeom prst="rect">
            <a:avLst/>
          </a:prstGeom>
        </p:spPr>
        <p:txBody>
          <a:bodyPr vert="horz" lIns="94119" tIns="47060" rIns="94119" bIns="47060" rtlCol="0" anchor="b"/>
          <a:lstStyle>
            <a:lvl1pPr algn="r">
              <a:defRPr sz="1200"/>
            </a:lvl1pPr>
          </a:lstStyle>
          <a:p>
            <a:fld id="{217577FC-55D4-4A32-B676-26EC49E62B2F}" type="slidenum">
              <a:rPr lang="en-US" smtClean="0"/>
              <a:t>‹#›</a:t>
            </a:fld>
            <a:endParaRPr lang="en-US"/>
          </a:p>
        </p:txBody>
      </p:sp>
    </p:spTree>
    <p:extLst>
      <p:ext uri="{BB962C8B-B14F-4D97-AF65-F5344CB8AC3E}">
        <p14:creationId xmlns:p14="http://schemas.microsoft.com/office/powerpoint/2010/main" val="36569105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7577FC-55D4-4A32-B676-26EC49E62B2F}" type="slidenum">
              <a:rPr lang="en-US" smtClean="0"/>
              <a:t>3</a:t>
            </a:fld>
            <a:endParaRPr lang="en-US"/>
          </a:p>
        </p:txBody>
      </p:sp>
    </p:spTree>
    <p:extLst>
      <p:ext uri="{BB962C8B-B14F-4D97-AF65-F5344CB8AC3E}">
        <p14:creationId xmlns:p14="http://schemas.microsoft.com/office/powerpoint/2010/main" val="39852432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217577FC-55D4-4A32-B676-26EC49E62B2F}" type="slidenum">
              <a:rPr lang="en-US" smtClean="0"/>
              <a:t>33</a:t>
            </a:fld>
            <a:endParaRPr lang="en-US"/>
          </a:p>
        </p:txBody>
      </p:sp>
    </p:spTree>
    <p:extLst>
      <p:ext uri="{BB962C8B-B14F-4D97-AF65-F5344CB8AC3E}">
        <p14:creationId xmlns:p14="http://schemas.microsoft.com/office/powerpoint/2010/main" val="314174771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5"/>
            <a:ext cx="11262866" cy="330480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a:off x="7605951" y="5956137"/>
            <a:ext cx="2844800" cy="365125"/>
          </a:xfrm>
        </p:spPr>
        <p:txBody>
          <a:bodyPr/>
          <a:lstStyle>
            <a:lvl1pPr>
              <a:defRPr>
                <a:solidFill>
                  <a:schemeClr val="accent1">
                    <a:lumMod val="75000"/>
                    <a:lumOff val="25000"/>
                  </a:schemeClr>
                </a:solidFill>
              </a:defRPr>
            </a:lvl1pPr>
          </a:lstStyle>
          <a:p>
            <a:fld id="{54281729-3AF8-42DF-8663-B7B0DB817C71}" type="datetimeFigureOut">
              <a:rPr lang="en-US" smtClean="0"/>
              <a:t>11/1/2014</a:t>
            </a:fld>
            <a:endParaRPr lang="en-US"/>
          </a:p>
        </p:txBody>
      </p:sp>
      <p:sp>
        <p:nvSpPr>
          <p:cNvPr id="5" name="Footer Placeholder 4"/>
          <p:cNvSpPr>
            <a:spLocks noGrp="1"/>
          </p:cNvSpPr>
          <p:nvPr>
            <p:ph type="ftr" sz="quarter" idx="11"/>
          </p:nvPr>
        </p:nvSpPr>
        <p:spPr>
          <a:xfrm>
            <a:off x="581192" y="5951811"/>
            <a:ext cx="6917210" cy="365125"/>
          </a:xfrm>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a:xfrm>
            <a:off x="10558300" y="5956137"/>
            <a:ext cx="1016440" cy="365125"/>
          </a:xfrm>
        </p:spPr>
        <p:txBody>
          <a:bodyPr/>
          <a:lstStyle>
            <a:lvl1pPr>
              <a:defRPr>
                <a:solidFill>
                  <a:schemeClr val="accent1">
                    <a:lumMod val="75000"/>
                    <a:lumOff val="25000"/>
                  </a:schemeClr>
                </a:solidFill>
              </a:defRPr>
            </a:lvl1pPr>
          </a:lstStyle>
          <a:p>
            <a:fld id="{17AFF944-CF71-4FE5-A6CC-57D0951901CC}" type="slidenum">
              <a:rPr lang="en-US" smtClean="0"/>
              <a:t>‹#›</a:t>
            </a:fld>
            <a:endParaRPr lang="en-US"/>
          </a:p>
        </p:txBody>
      </p:sp>
    </p:spTree>
    <p:extLst>
      <p:ext uri="{BB962C8B-B14F-4D97-AF65-F5344CB8AC3E}">
        <p14:creationId xmlns:p14="http://schemas.microsoft.com/office/powerpoint/2010/main" val="8709059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8" name="Rectangle 7"/>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9"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281729-3AF8-42DF-8663-B7B0DB817C71}" type="datetimeFigureOut">
              <a:rPr lang="en-US" smtClean="0"/>
              <a:t>11/1/2014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7AFF944-CF71-4FE5-A6CC-57D0951901CC}" type="slidenum">
              <a:rPr lang="en-US" smtClean="0"/>
              <a:t>‹#›</a:t>
            </a:fld>
            <a:endParaRPr lang="en-US"/>
          </a:p>
        </p:txBody>
      </p:sp>
    </p:spTree>
    <p:extLst>
      <p:ext uri="{BB962C8B-B14F-4D97-AF65-F5344CB8AC3E}">
        <p14:creationId xmlns:p14="http://schemas.microsoft.com/office/powerpoint/2010/main" val="372678977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839201" y="599725"/>
            <a:ext cx="2906817" cy="581695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839201" y="675726"/>
            <a:ext cx="2004164" cy="5183073"/>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774923" y="675726"/>
            <a:ext cx="7896279" cy="5183073"/>
          </a:xfrm>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a:xfrm>
            <a:off x="8993673" y="5956137"/>
            <a:ext cx="1328141" cy="365125"/>
          </a:xfrm>
        </p:spPr>
        <p:txBody>
          <a:bodyPr/>
          <a:lstStyle>
            <a:lvl1pPr>
              <a:defRPr>
                <a:solidFill>
                  <a:schemeClr val="accent1">
                    <a:lumMod val="75000"/>
                    <a:lumOff val="25000"/>
                  </a:schemeClr>
                </a:solidFill>
              </a:defRPr>
            </a:lvl1pPr>
          </a:lstStyle>
          <a:p>
            <a:fld id="{54281729-3AF8-42DF-8663-B7B0DB817C71}" type="datetimeFigureOut">
              <a:rPr lang="en-US" smtClean="0"/>
              <a:t>11/1/2014</a:t>
            </a:fld>
            <a:endParaRPr lang="en-US"/>
          </a:p>
        </p:txBody>
      </p:sp>
      <p:sp>
        <p:nvSpPr>
          <p:cNvPr id="5" name="Footer Placeholder 4"/>
          <p:cNvSpPr>
            <a:spLocks noGrp="1"/>
          </p:cNvSpPr>
          <p:nvPr>
            <p:ph type="ftr" sz="quarter" idx="11"/>
          </p:nvPr>
        </p:nvSpPr>
        <p:spPr>
          <a:xfrm>
            <a:off x="774923" y="5951811"/>
            <a:ext cx="7896279" cy="365125"/>
          </a:xfrm>
        </p:spPr>
        <p:txBody>
          <a:bodyPr/>
          <a:lstStyle/>
          <a:p>
            <a:endParaRPr lang="en-US"/>
          </a:p>
        </p:txBody>
      </p:sp>
      <p:sp>
        <p:nvSpPr>
          <p:cNvPr id="6" name="Slide Number Placeholder 5"/>
          <p:cNvSpPr>
            <a:spLocks noGrp="1"/>
          </p:cNvSpPr>
          <p:nvPr>
            <p:ph type="sldNum" sz="quarter" idx="12"/>
          </p:nvPr>
        </p:nvSpPr>
        <p:spPr>
          <a:xfrm>
            <a:off x="10446615" y="5956137"/>
            <a:ext cx="1164195" cy="365125"/>
          </a:xfrm>
        </p:spPr>
        <p:txBody>
          <a:bodyPr/>
          <a:lstStyle>
            <a:lvl1pPr>
              <a:defRPr>
                <a:solidFill>
                  <a:schemeClr val="accent1">
                    <a:lumMod val="75000"/>
                    <a:lumOff val="25000"/>
                  </a:schemeClr>
                </a:solidFill>
              </a:defRPr>
            </a:lvl1pPr>
          </a:lstStyle>
          <a:p>
            <a:fld id="{17AFF944-CF71-4FE5-A6CC-57D0951901CC}" type="slidenum">
              <a:rPr lang="en-US" smtClean="0"/>
              <a:t>‹#›</a:t>
            </a:fld>
            <a:endParaRPr lang="en-US"/>
          </a:p>
        </p:txBody>
      </p:sp>
    </p:spTree>
    <p:extLst>
      <p:ext uri="{BB962C8B-B14F-4D97-AF65-F5344CB8AC3E}">
        <p14:creationId xmlns:p14="http://schemas.microsoft.com/office/powerpoint/2010/main" val="21427135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7" name="Rectangle 6"/>
          <p:cNvSpPr>
            <a:spLocks noChangeAspect="1"/>
          </p:cNvSpPr>
          <p:nvPr/>
        </p:nvSpPr>
        <p:spPr>
          <a:xfrm>
            <a:off x="440286" y="614407"/>
            <a:ext cx="11309338" cy="1189298"/>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702156"/>
            <a:ext cx="11029616" cy="101380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581192" y="2180496"/>
            <a:ext cx="11029615" cy="367830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4281729-3AF8-42DF-8663-B7B0DB817C71}" type="datetimeFigureOut">
              <a:rPr lang="en-US" smtClean="0"/>
              <a:t>11/1/2014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10558300" y="5956137"/>
            <a:ext cx="1052508" cy="365125"/>
          </a:xfrm>
        </p:spPr>
        <p:txBody>
          <a:bodyPr/>
          <a:lstStyle/>
          <a:p>
            <a:fld id="{17AFF944-CF71-4FE5-A6CC-57D0951901CC}" type="slidenum">
              <a:rPr lang="en-US" smtClean="0"/>
              <a:t>‹#›</a:t>
            </a:fld>
            <a:endParaRPr lang="en-US"/>
          </a:p>
        </p:txBody>
      </p:sp>
    </p:spTree>
    <p:extLst>
      <p:ext uri="{BB962C8B-B14F-4D97-AF65-F5344CB8AC3E}">
        <p14:creationId xmlns:p14="http://schemas.microsoft.com/office/powerpoint/2010/main" val="10010582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3043910"/>
            <a:ext cx="11029615" cy="1497507"/>
          </a:xfrm>
        </p:spPr>
        <p:txBody>
          <a:bodyPr anchor="b">
            <a:normAutofit/>
          </a:bodyPr>
          <a:lstStyle>
            <a:lvl1pPr algn="l">
              <a:defRPr sz="3600" b="0" cap="all">
                <a:solidFill>
                  <a:schemeClr val="accent1"/>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solidFill>
                  <a:schemeClr val="accent1">
                    <a:lumMod val="75000"/>
                    <a:lumOff val="25000"/>
                  </a:schemeClr>
                </a:solidFill>
              </a:defRPr>
            </a:lvl1pPr>
          </a:lstStyle>
          <a:p>
            <a:fld id="{54281729-3AF8-42DF-8663-B7B0DB817C71}" type="datetimeFigureOut">
              <a:rPr lang="en-US" smtClean="0"/>
              <a:t>11/1/2014</a:t>
            </a:fld>
            <a:endParaRPr lang="en-US"/>
          </a:p>
        </p:txBody>
      </p:sp>
      <p:sp>
        <p:nvSpPr>
          <p:cNvPr id="5" name="Footer Placeholder 4"/>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6" name="Slide Number Placeholder 5"/>
          <p:cNvSpPr>
            <a:spLocks noGrp="1"/>
          </p:cNvSpPr>
          <p:nvPr>
            <p:ph type="sldNum" sz="quarter" idx="12"/>
          </p:nvPr>
        </p:nvSpPr>
        <p:spPr/>
        <p:txBody>
          <a:bodyPr/>
          <a:lstStyle>
            <a:lvl1pPr>
              <a:defRPr>
                <a:solidFill>
                  <a:schemeClr val="accent1">
                    <a:lumMod val="75000"/>
                    <a:lumOff val="25000"/>
                  </a:schemeClr>
                </a:solidFill>
              </a:defRPr>
            </a:lvl1pPr>
          </a:lstStyle>
          <a:p>
            <a:fld id="{17AFF944-CF71-4FE5-A6CC-57D0951901CC}" type="slidenum">
              <a:rPr lang="en-US" smtClean="0"/>
              <a:t>‹#›</a:t>
            </a:fld>
            <a:endParaRPr lang="en-US"/>
          </a:p>
        </p:txBody>
      </p:sp>
    </p:spTree>
    <p:extLst>
      <p:ext uri="{BB962C8B-B14F-4D97-AF65-F5344CB8AC3E}">
        <p14:creationId xmlns:p14="http://schemas.microsoft.com/office/powerpoint/2010/main" val="311332997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Rectangle 7"/>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581193" y="2228003"/>
            <a:ext cx="5422390"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188417" y="2228003"/>
            <a:ext cx="5422392" cy="363304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54281729-3AF8-42DF-8663-B7B0DB817C71}" type="datetimeFigureOut">
              <a:rPr lang="en-US" smtClean="0"/>
              <a:t>11/1/2014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FF944-CF71-4FE5-A6CC-57D0951901CC}" type="slidenum">
              <a:rPr lang="en-US" smtClean="0"/>
              <a:t>‹#›</a:t>
            </a:fld>
            <a:endParaRPr lang="en-US"/>
          </a:p>
        </p:txBody>
      </p:sp>
    </p:spTree>
    <p:extLst>
      <p:ext uri="{BB962C8B-B14F-4D97-AF65-F5344CB8AC3E}">
        <p14:creationId xmlns:p14="http://schemas.microsoft.com/office/powerpoint/2010/main" val="427026775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1" name="Rectangle 10"/>
          <p:cNvSpPr>
            <a:spLocks noChangeAspect="1"/>
          </p:cNvSpPr>
          <p:nvPr/>
        </p:nvSpPr>
        <p:spPr>
          <a:xfrm>
            <a:off x="445982"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2" name="Title 1"/>
          <p:cNvSpPr>
            <a:spLocks noGrp="1"/>
          </p:cNvSpPr>
          <p:nvPr>
            <p:ph type="title"/>
          </p:nvPr>
        </p:nvSpPr>
        <p:spPr>
          <a:xfrm>
            <a:off x="581193" y="729658"/>
            <a:ext cx="11029616" cy="988332"/>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887219" y="2250892"/>
            <a:ext cx="5087075" cy="536005"/>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581194"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523735" y="2250892"/>
            <a:ext cx="5087073" cy="553373"/>
          </a:xfrm>
        </p:spPr>
        <p:txBody>
          <a:bodyPr anchor="b">
            <a:noAutofit/>
          </a:bodyPr>
          <a:lstStyle>
            <a:lvl1pPr marL="0" indent="0">
              <a:buNone/>
              <a:defRPr sz="2200" b="0">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17709" y="2926052"/>
            <a:ext cx="5393100" cy="2934999"/>
          </a:xfrm>
        </p:spPr>
        <p:txBody>
          <a:bodyPr anchor="t">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4281729-3AF8-42DF-8663-B7B0DB817C71}" type="datetimeFigureOut">
              <a:rPr lang="en-US" smtClean="0"/>
              <a:t>11/1/2014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7AFF944-CF71-4FE5-A6CC-57D0951901CC}" type="slidenum">
              <a:rPr lang="en-US" smtClean="0"/>
              <a:t>‹#›</a:t>
            </a:fld>
            <a:endParaRPr lang="en-US"/>
          </a:p>
        </p:txBody>
      </p:sp>
    </p:spTree>
    <p:extLst>
      <p:ext uri="{BB962C8B-B14F-4D97-AF65-F5344CB8AC3E}">
        <p14:creationId xmlns:p14="http://schemas.microsoft.com/office/powerpoint/2010/main" val="61124848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7" name="Rectangle 6"/>
          <p:cNvSpPr>
            <a:spLocks noChangeAspect="1"/>
          </p:cNvSpPr>
          <p:nvPr/>
        </p:nvSpPr>
        <p:spPr>
          <a:xfrm>
            <a:off x="440683" y="606554"/>
            <a:ext cx="11300036" cy="125882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8" name="Title 1"/>
          <p:cNvSpPr>
            <a:spLocks noGrp="1"/>
          </p:cNvSpPr>
          <p:nvPr>
            <p:ph type="title"/>
          </p:nvPr>
        </p:nvSpPr>
        <p:spPr>
          <a:xfrm>
            <a:off x="575894" y="729658"/>
            <a:ext cx="11029616" cy="988332"/>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54281729-3AF8-42DF-8663-B7B0DB817C71}" type="datetimeFigureOut">
              <a:rPr lang="en-US" smtClean="0"/>
              <a:t>11/1/2014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7AFF944-CF71-4FE5-A6CC-57D0951901CC}" type="slidenum">
              <a:rPr lang="en-US" smtClean="0"/>
              <a:t>‹#›</a:t>
            </a:fld>
            <a:endParaRPr lang="en-US"/>
          </a:p>
        </p:txBody>
      </p:sp>
    </p:spTree>
    <p:extLst>
      <p:ext uri="{BB962C8B-B14F-4D97-AF65-F5344CB8AC3E}">
        <p14:creationId xmlns:p14="http://schemas.microsoft.com/office/powerpoint/2010/main" val="404575466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281729-3AF8-42DF-8663-B7B0DB817C71}" type="datetimeFigureOut">
              <a:rPr lang="en-US" smtClean="0"/>
              <a:t>11/1/2014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7AFF944-CF71-4FE5-A6CC-57D0951901CC}" type="slidenum">
              <a:rPr lang="en-US" smtClean="0"/>
              <a:t>‹#›</a:t>
            </a:fld>
            <a:endParaRPr lang="en-US"/>
          </a:p>
        </p:txBody>
      </p:sp>
    </p:spTree>
    <p:extLst>
      <p:ext uri="{BB962C8B-B14F-4D97-AF65-F5344CB8AC3E}">
        <p14:creationId xmlns:p14="http://schemas.microsoft.com/office/powerpoint/2010/main" val="40913162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5141973"/>
            <a:ext cx="11298200" cy="1274702"/>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2" y="5262296"/>
            <a:ext cx="4909445" cy="689514"/>
          </a:xfrm>
        </p:spPr>
        <p:txBody>
          <a:bodyPr anchor="ctr"/>
          <a:lstStyle>
            <a:lvl1pPr algn="l">
              <a:defRPr sz="2000" b="0">
                <a:solidFill>
                  <a:schemeClr val="accent1">
                    <a:lumMod val="75000"/>
                    <a:lumOff val="25000"/>
                  </a:schemeClr>
                </a:solidFill>
              </a:defRPr>
            </a:lvl1pPr>
          </a:lstStyle>
          <a:p>
            <a:r>
              <a:rPr lang="en-US" smtClean="0"/>
              <a:t>Click to edit Master title style</a:t>
            </a:r>
            <a:endParaRPr lang="en-US" dirty="0"/>
          </a:p>
        </p:txBody>
      </p:sp>
      <p:sp>
        <p:nvSpPr>
          <p:cNvPr id="3" name="Content Placeholder 2"/>
          <p:cNvSpPr>
            <a:spLocks noGrp="1"/>
          </p:cNvSpPr>
          <p:nvPr>
            <p:ph idx="1"/>
          </p:nvPr>
        </p:nvSpPr>
        <p:spPr>
          <a:xfrm>
            <a:off x="447816" y="601200"/>
            <a:ext cx="11292840" cy="4204800"/>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740823" y="5262296"/>
            <a:ext cx="5869987" cy="689515"/>
          </a:xfrm>
        </p:spPr>
        <p:txBody>
          <a:bodyPr anchor="ctr">
            <a:normAutofit/>
          </a:bodyPr>
          <a:lstStyle>
            <a:lvl1pPr marL="0" indent="0" algn="r">
              <a:buNone/>
              <a:defRPr sz="1100">
                <a:solidFill>
                  <a:schemeClr val="bg1"/>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solidFill>
                  <a:schemeClr val="accent1">
                    <a:lumMod val="75000"/>
                    <a:lumOff val="25000"/>
                  </a:schemeClr>
                </a:solidFill>
              </a:defRPr>
            </a:lvl1pPr>
          </a:lstStyle>
          <a:p>
            <a:fld id="{54281729-3AF8-42DF-8663-B7B0DB817C71}" type="datetimeFigureOut">
              <a:rPr lang="en-US" smtClean="0"/>
              <a:t>11/1/2014</a:t>
            </a:fld>
            <a:endParaRPr lang="en-US"/>
          </a:p>
        </p:txBody>
      </p:sp>
      <p:sp>
        <p:nvSpPr>
          <p:cNvPr id="6" name="Footer Placeholder 5"/>
          <p:cNvSpPr>
            <a:spLocks noGrp="1"/>
          </p:cNvSpPr>
          <p:nvPr>
            <p:ph type="ftr" sz="quarter" idx="11"/>
          </p:nvPr>
        </p:nvSpPr>
        <p:spPr/>
        <p:txBody>
          <a:bodyPr/>
          <a:lstStyle>
            <a:lvl1pPr>
              <a:defRPr>
                <a:solidFill>
                  <a:schemeClr val="accent1">
                    <a:lumMod val="75000"/>
                    <a:lumOff val="25000"/>
                  </a:schemeClr>
                </a:solidFill>
              </a:defRPr>
            </a:lvl1pPr>
          </a:lstStyle>
          <a:p>
            <a:endParaRPr lang="en-US"/>
          </a:p>
        </p:txBody>
      </p:sp>
      <p:sp>
        <p:nvSpPr>
          <p:cNvPr id="7" name="Slide Number Placeholder 6"/>
          <p:cNvSpPr>
            <a:spLocks noGrp="1"/>
          </p:cNvSpPr>
          <p:nvPr>
            <p:ph type="sldNum" sz="quarter" idx="12"/>
          </p:nvPr>
        </p:nvSpPr>
        <p:spPr/>
        <p:txBody>
          <a:bodyPr/>
          <a:lstStyle>
            <a:lvl1pPr>
              <a:defRPr>
                <a:solidFill>
                  <a:schemeClr val="accent1">
                    <a:lumMod val="75000"/>
                    <a:lumOff val="25000"/>
                  </a:schemeClr>
                </a:solidFill>
              </a:defRPr>
            </a:lvl1pPr>
          </a:lstStyle>
          <a:p>
            <a:fld id="{17AFF944-CF71-4FE5-A6CC-57D0951901CC}" type="slidenum">
              <a:rPr lang="en-US" smtClean="0"/>
              <a:t>‹#›</a:t>
            </a:fld>
            <a:endParaRPr lang="en-US"/>
          </a:p>
        </p:txBody>
      </p:sp>
    </p:spTree>
    <p:extLst>
      <p:ext uri="{BB962C8B-B14F-4D97-AF65-F5344CB8AC3E}">
        <p14:creationId xmlns:p14="http://schemas.microsoft.com/office/powerpoint/2010/main" val="30532499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accent1"/>
                </a:solidFill>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447817" y="599725"/>
            <a:ext cx="11290859" cy="3557252"/>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581192" y="5260127"/>
            <a:ext cx="11029617" cy="598671"/>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4281729-3AF8-42DF-8663-B7B0DB817C71}" type="datetimeFigureOut">
              <a:rPr lang="en-US" smtClean="0"/>
              <a:t>11/1/2014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7AFF944-CF71-4FE5-A6CC-57D0951901CC}" type="slidenum">
              <a:rPr lang="en-US" smtClean="0"/>
              <a:t>‹#›</a:t>
            </a:fld>
            <a:endParaRPr lang="en-US"/>
          </a:p>
        </p:txBody>
      </p:sp>
    </p:spTree>
    <p:extLst>
      <p:ext uri="{BB962C8B-B14F-4D97-AF65-F5344CB8AC3E}">
        <p14:creationId xmlns:p14="http://schemas.microsoft.com/office/powerpoint/2010/main" val="138291493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581192" y="2336003"/>
            <a:ext cx="11029616" cy="3522794"/>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605951" y="5956137"/>
            <a:ext cx="2844799" cy="365125"/>
          </a:xfrm>
          <a:prstGeom prst="rect">
            <a:avLst/>
          </a:prstGeom>
        </p:spPr>
        <p:txBody>
          <a:bodyPr vert="horz" lIns="91440" tIns="45720" rIns="91440" bIns="45720" rtlCol="0" anchor="ctr"/>
          <a:lstStyle>
            <a:lvl1pPr algn="r">
              <a:defRPr sz="900">
                <a:solidFill>
                  <a:schemeClr val="accent2"/>
                </a:solidFill>
              </a:defRPr>
            </a:lvl1pPr>
          </a:lstStyle>
          <a:p>
            <a:fld id="{54281729-3AF8-42DF-8663-B7B0DB817C71}" type="datetimeFigureOut">
              <a:rPr lang="en-US" smtClean="0"/>
              <a:t>11/1/2014</a:t>
            </a:fld>
            <a:endParaRPr lang="en-US"/>
          </a:p>
        </p:txBody>
      </p:sp>
      <p:sp>
        <p:nvSpPr>
          <p:cNvPr id="5" name="Footer Placeholder 4"/>
          <p:cNvSpPr>
            <a:spLocks noGrp="1"/>
          </p:cNvSpPr>
          <p:nvPr>
            <p:ph type="ftr" sz="quarter" idx="3"/>
          </p:nvPr>
        </p:nvSpPr>
        <p:spPr>
          <a:xfrm>
            <a:off x="581192" y="5951811"/>
            <a:ext cx="6917210" cy="365125"/>
          </a:xfrm>
          <a:prstGeom prst="rect">
            <a:avLst/>
          </a:prstGeom>
        </p:spPr>
        <p:txBody>
          <a:bodyPr vert="horz" lIns="91440" tIns="45720" rIns="91440" bIns="45720" rtlCol="0" anchor="ctr"/>
          <a:lstStyle>
            <a:lvl1pPr algn="l">
              <a:defRPr sz="900" cap="all">
                <a:solidFill>
                  <a:schemeClr val="accent2"/>
                </a:solidFill>
              </a:defRPr>
            </a:lvl1pPr>
          </a:lstStyle>
          <a:p>
            <a:endParaRPr lang="en-US"/>
          </a:p>
        </p:txBody>
      </p:sp>
      <p:sp>
        <p:nvSpPr>
          <p:cNvPr id="6" name="Slide Number Placeholder 5"/>
          <p:cNvSpPr>
            <a:spLocks noGrp="1"/>
          </p:cNvSpPr>
          <p:nvPr>
            <p:ph type="sldNum" sz="quarter" idx="4"/>
          </p:nvPr>
        </p:nvSpPr>
        <p:spPr>
          <a:xfrm>
            <a:off x="10558300" y="5956137"/>
            <a:ext cx="1052510" cy="365125"/>
          </a:xfrm>
          <a:prstGeom prst="rect">
            <a:avLst/>
          </a:prstGeom>
        </p:spPr>
        <p:txBody>
          <a:bodyPr vert="horz" lIns="91440" tIns="45720" rIns="91440" bIns="45720" rtlCol="0" anchor="ctr"/>
          <a:lstStyle>
            <a:lvl1pPr algn="r">
              <a:defRPr sz="900">
                <a:solidFill>
                  <a:schemeClr val="accent2"/>
                </a:solidFill>
              </a:defRPr>
            </a:lvl1pPr>
          </a:lstStyle>
          <a:p>
            <a:fld id="{17AFF944-CF71-4FE5-A6CC-57D0951901CC}" type="slidenum">
              <a:rPr lang="en-US" smtClean="0"/>
              <a:t>‹#›</a:t>
            </a:fld>
            <a:endParaRPr lang="en-US"/>
          </a:p>
        </p:txBody>
      </p:sp>
      <p:sp>
        <p:nvSpPr>
          <p:cNvPr id="9" name="Rectangle 8"/>
          <p:cNvSpPr/>
          <p:nvPr/>
        </p:nvSpPr>
        <p:spPr>
          <a:xfrm>
            <a:off x="446534" y="457200"/>
            <a:ext cx="3703320" cy="94997"/>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chemeClr val="accent4"/>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2"/>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35630241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3" r:id="rId3"/>
    <p:sldLayoutId id="2147483694" r:id="rId4"/>
    <p:sldLayoutId id="2147483695" r:id="rId5"/>
    <p:sldLayoutId id="2147483696" r:id="rId6"/>
    <p:sldLayoutId id="2147483697" r:id="rId7"/>
    <p:sldLayoutId id="2147483698" r:id="rId8"/>
    <p:sldLayoutId id="2147483699" r:id="rId9"/>
    <p:sldLayoutId id="2147483700" r:id="rId10"/>
    <p:sldLayoutId id="2147483701" r:id="rId11"/>
  </p:sldLayoutIdLst>
  <p:txStyles>
    <p:titleStyle>
      <a:lvl1pPr algn="l" defTabSz="457200" rtl="0" eaLnBrk="1" latinLnBrk="0" hangingPunct="1">
        <a:spcBef>
          <a:spcPct val="0"/>
        </a:spcBef>
        <a:buNone/>
        <a:defRPr sz="2800" b="0" kern="1200" cap="all">
          <a:solidFill>
            <a:schemeClr val="bg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800" kern="1200">
          <a:solidFill>
            <a:schemeClr val="tx2"/>
          </a:solidFill>
          <a:latin typeface="+mn-lt"/>
          <a:ea typeface="+mn-ea"/>
          <a:cs typeface="+mn-cs"/>
        </a:defRPr>
      </a:lvl1pPr>
      <a:lvl2pPr marL="630000" indent="-306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600" kern="1200">
          <a:solidFill>
            <a:schemeClr val="tx2"/>
          </a:solidFill>
          <a:latin typeface="+mn-lt"/>
          <a:ea typeface="+mn-ea"/>
          <a:cs typeface="+mn-cs"/>
        </a:defRPr>
      </a:lvl2pPr>
      <a:lvl3pPr marL="900000" indent="-270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400" kern="1200">
          <a:solidFill>
            <a:schemeClr val="tx2"/>
          </a:solidFill>
          <a:latin typeface="+mn-lt"/>
          <a:ea typeface="+mn-ea"/>
          <a:cs typeface="+mn-cs"/>
        </a:defRPr>
      </a:lvl3pPr>
      <a:lvl4pPr marL="124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4pPr>
      <a:lvl5pPr marL="1602000" indent="-2340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en.wikipedia.org/wiki/Angel_investor" TargetMode="External"/><Relationship Id="rId7" Type="http://schemas.openxmlformats.org/officeDocument/2006/relationships/hyperlink" Target="http://en.wikipedia.org/wiki/Crowd_funding" TargetMode="External"/><Relationship Id="rId2" Type="http://schemas.openxmlformats.org/officeDocument/2006/relationships/hyperlink" Target="http://en.wikipedia.org/wiki/Venture_capital" TargetMode="External"/><Relationship Id="rId1" Type="http://schemas.openxmlformats.org/officeDocument/2006/relationships/slideLayout" Target="../slideLayouts/slideLayout2.xml"/><Relationship Id="rId6" Type="http://schemas.openxmlformats.org/officeDocument/2006/relationships/hyperlink" Target="http://en.wikipedia.org/wiki/Factoring_(finance)" TargetMode="External"/><Relationship Id="rId5" Type="http://schemas.openxmlformats.org/officeDocument/2006/relationships/hyperlink" Target="http://en.wikipedia.org/wiki/Stock" TargetMode="External"/><Relationship Id="rId4" Type="http://schemas.openxmlformats.org/officeDocument/2006/relationships/hyperlink" Target="http://en.wikipedia.org/wiki/Seed_money"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hyperlink" Target="mailto:camille@faaif.com"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2.xml"/><Relationship Id="rId4" Type="http://schemas.openxmlformats.org/officeDocument/2006/relationships/image" Target="../media/image3.jp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US" dirty="0" smtClean="0"/>
              <a:t>Microfinance Possibilities in the United States</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By: Camille </a:t>
            </a:r>
            <a:r>
              <a:rPr lang="en-US" dirty="0" err="1" smtClean="0"/>
              <a:t>Paldi</a:t>
            </a:r>
            <a:endParaRPr lang="en-US" dirty="0" smtClean="0"/>
          </a:p>
          <a:p>
            <a:r>
              <a:rPr lang="en-US" dirty="0" smtClean="0"/>
              <a:t>CEO of FAAIF</a:t>
            </a:r>
          </a:p>
        </p:txBody>
      </p:sp>
    </p:spTree>
    <p:extLst>
      <p:ext uri="{BB962C8B-B14F-4D97-AF65-F5344CB8AC3E}">
        <p14:creationId xmlns:p14="http://schemas.microsoft.com/office/powerpoint/2010/main" val="391767771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Tazkiyah</a:t>
            </a:r>
            <a:r>
              <a:rPr lang="en-US" dirty="0" smtClean="0"/>
              <a:t> (purification plus growth) </a:t>
            </a:r>
            <a:r>
              <a:rPr lang="en-US" dirty="0" err="1" smtClean="0"/>
              <a:t>tawhid</a:t>
            </a:r>
            <a:r>
              <a:rPr lang="en-US" dirty="0" smtClean="0"/>
              <a:t> (One god) </a:t>
            </a:r>
            <a:r>
              <a:rPr lang="en-US" dirty="0" err="1" smtClean="0"/>
              <a:t>risalah</a:t>
            </a:r>
            <a:r>
              <a:rPr lang="en-US" dirty="0" smtClean="0"/>
              <a:t> (teachings of all of gods prophets) </a:t>
            </a:r>
            <a:r>
              <a:rPr lang="en-US" dirty="0" err="1" smtClean="0"/>
              <a:t>akirah</a:t>
            </a:r>
            <a:r>
              <a:rPr lang="en-US" dirty="0" smtClean="0"/>
              <a:t> (Afterlife)</a:t>
            </a:r>
            <a:endParaRPr lang="en-US" dirty="0"/>
          </a:p>
        </p:txBody>
      </p:sp>
      <p:sp>
        <p:nvSpPr>
          <p:cNvPr id="3" name="Content Placeholder 2"/>
          <p:cNvSpPr>
            <a:spLocks noGrp="1"/>
          </p:cNvSpPr>
          <p:nvPr>
            <p:ph idx="1"/>
          </p:nvPr>
        </p:nvSpPr>
        <p:spPr/>
        <p:txBody>
          <a:bodyPr>
            <a:noAutofit/>
          </a:bodyPr>
          <a:lstStyle/>
          <a:p>
            <a:r>
              <a:rPr lang="en-US" sz="2000" dirty="0"/>
              <a:t>The mission of all of the Prophets including Moses (</a:t>
            </a:r>
            <a:r>
              <a:rPr lang="en-US" sz="2000" dirty="0" err="1"/>
              <a:t>p.b.u.h</a:t>
            </a:r>
            <a:r>
              <a:rPr lang="en-US" sz="2000" dirty="0"/>
              <a:t>.), Jesus (</a:t>
            </a:r>
            <a:r>
              <a:rPr lang="en-US" sz="2000" dirty="0" err="1"/>
              <a:t>p.b.u.h</a:t>
            </a:r>
            <a:r>
              <a:rPr lang="en-US" sz="2000" dirty="0"/>
              <a:t>), and Muhammad (</a:t>
            </a:r>
            <a:r>
              <a:rPr lang="en-US" sz="2000" dirty="0" err="1"/>
              <a:t>s.a.w</a:t>
            </a:r>
            <a:r>
              <a:rPr lang="en-US" sz="2000" dirty="0"/>
              <a:t>.) was to perform </a:t>
            </a:r>
            <a:r>
              <a:rPr lang="en-US" sz="2000" i="1" dirty="0" err="1"/>
              <a:t>tazkiyah</a:t>
            </a:r>
            <a:r>
              <a:rPr lang="en-US" sz="2000" dirty="0"/>
              <a:t> (purification plus growth) of an individual in her relationship with God, with other people, and with the environment, society, and the state.  </a:t>
            </a:r>
            <a:endParaRPr lang="en-US" sz="2000" dirty="0" smtClean="0"/>
          </a:p>
          <a:p>
            <a:pPr marL="0" indent="0">
              <a:buNone/>
            </a:pPr>
            <a:endParaRPr lang="en-US" sz="2000" dirty="0" smtClean="0"/>
          </a:p>
          <a:p>
            <a:r>
              <a:rPr lang="en-US" sz="2000" dirty="0" smtClean="0"/>
              <a:t>This </a:t>
            </a:r>
            <a:r>
              <a:rPr lang="en-US" sz="2000" dirty="0"/>
              <a:t>purification process would lead to the purification of the capitalist system into a moral economy.  </a:t>
            </a:r>
            <a:endParaRPr lang="en-US" sz="2000" dirty="0" smtClean="0"/>
          </a:p>
          <a:p>
            <a:pPr marL="0" indent="0">
              <a:buNone/>
            </a:pPr>
            <a:endParaRPr lang="en-US" sz="2000" dirty="0" smtClean="0"/>
          </a:p>
          <a:p>
            <a:r>
              <a:rPr lang="en-US" sz="2000" i="1" dirty="0" err="1" smtClean="0"/>
              <a:t>Tawhid</a:t>
            </a:r>
            <a:r>
              <a:rPr lang="en-US" sz="2000" dirty="0"/>
              <a:t>, is the </a:t>
            </a:r>
            <a:r>
              <a:rPr lang="en-US" sz="2000" dirty="0" smtClean="0"/>
              <a:t>One-God worldview</a:t>
            </a:r>
            <a:r>
              <a:rPr lang="en-US" sz="2000" dirty="0"/>
              <a:t>, which is based on </a:t>
            </a:r>
            <a:r>
              <a:rPr lang="en-US" sz="2000" i="1" dirty="0" err="1" smtClean="0"/>
              <a:t>risalah</a:t>
            </a:r>
            <a:r>
              <a:rPr lang="en-US" sz="2000" i="1" dirty="0" smtClean="0"/>
              <a:t> (teachings of all of Gods Prophets)</a:t>
            </a:r>
            <a:r>
              <a:rPr lang="en-US" sz="2000" dirty="0" smtClean="0"/>
              <a:t>, </a:t>
            </a:r>
            <a:r>
              <a:rPr lang="en-US" sz="2000" i="1" dirty="0" err="1"/>
              <a:t>akirah</a:t>
            </a:r>
            <a:r>
              <a:rPr lang="en-US" sz="2000" dirty="0"/>
              <a:t> (life-after </a:t>
            </a:r>
            <a:r>
              <a:rPr lang="en-US" sz="2000" dirty="0" smtClean="0"/>
              <a:t>death), </a:t>
            </a:r>
            <a:r>
              <a:rPr lang="en-US" sz="2000" dirty="0"/>
              <a:t>and a system of accountability based on Divine Law. </a:t>
            </a:r>
          </a:p>
        </p:txBody>
      </p:sp>
    </p:spTree>
    <p:extLst>
      <p:ext uri="{BB962C8B-B14F-4D97-AF65-F5344CB8AC3E}">
        <p14:creationId xmlns:p14="http://schemas.microsoft.com/office/powerpoint/2010/main" val="38066602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Ikhtiyar</a:t>
            </a:r>
            <a:r>
              <a:rPr lang="en-US" dirty="0" smtClean="0"/>
              <a:t> free will</a:t>
            </a:r>
            <a:endParaRPr lang="en-US" dirty="0"/>
          </a:p>
        </p:txBody>
      </p:sp>
      <p:sp>
        <p:nvSpPr>
          <p:cNvPr id="3" name="Content Placeholder 2"/>
          <p:cNvSpPr>
            <a:spLocks noGrp="1"/>
          </p:cNvSpPr>
          <p:nvPr>
            <p:ph idx="1"/>
          </p:nvPr>
        </p:nvSpPr>
        <p:spPr/>
        <p:txBody>
          <a:bodyPr>
            <a:noAutofit/>
          </a:bodyPr>
          <a:lstStyle/>
          <a:p>
            <a:r>
              <a:rPr lang="en-US" sz="2400" dirty="0"/>
              <a:t>“While freedom is indispensable for every individual, the well-being of all is also indispensable and cannot be compromised.  </a:t>
            </a:r>
            <a:endParaRPr lang="en-US" sz="2400" dirty="0" smtClean="0"/>
          </a:p>
          <a:p>
            <a:r>
              <a:rPr lang="en-US" sz="2400" dirty="0" smtClean="0"/>
              <a:t>Therefore</a:t>
            </a:r>
            <a:r>
              <a:rPr lang="en-US" sz="2400" dirty="0"/>
              <a:t>, some socially agreed restrictions are necessary on individuals to ensure that they do not trespass the rights of others and jeopardize their well-being” (</a:t>
            </a:r>
            <a:r>
              <a:rPr lang="en-US" sz="2400" dirty="0" err="1"/>
              <a:t>Chapra</a:t>
            </a:r>
            <a:r>
              <a:rPr lang="en-US" sz="2400" dirty="0"/>
              <a:t>, 2008, 10).  Freedom is allowed to the extent it causes harm to another. </a:t>
            </a:r>
            <a:endParaRPr lang="en-US" sz="2400" dirty="0" smtClean="0"/>
          </a:p>
          <a:p>
            <a:r>
              <a:rPr lang="en-US" sz="2400" dirty="0"/>
              <a:t> “As </a:t>
            </a:r>
            <a:r>
              <a:rPr lang="en-US" sz="2400" i="1" dirty="0" err="1"/>
              <a:t>khalifas</a:t>
            </a:r>
            <a:r>
              <a:rPr lang="en-US" sz="2400" dirty="0"/>
              <a:t> of God…the freedom of human beings is bounded by moral values to ensure not just their own </a:t>
            </a:r>
            <a:r>
              <a:rPr lang="en-US" sz="2400" dirty="0" smtClean="0"/>
              <a:t>well-being, </a:t>
            </a:r>
            <a:r>
              <a:rPr lang="en-US" sz="2400" dirty="0"/>
              <a:t>but also the well-being of all God’s creatures. </a:t>
            </a:r>
          </a:p>
        </p:txBody>
      </p:sp>
    </p:spTree>
    <p:extLst>
      <p:ext uri="{BB962C8B-B14F-4D97-AF65-F5344CB8AC3E}">
        <p14:creationId xmlns:p14="http://schemas.microsoft.com/office/powerpoint/2010/main" val="453442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Ikhtiyar</a:t>
            </a:r>
            <a:r>
              <a:rPr lang="en-US" dirty="0" smtClean="0"/>
              <a:t> free will</a:t>
            </a:r>
            <a:endParaRPr lang="en-US" dirty="0"/>
          </a:p>
        </p:txBody>
      </p:sp>
      <p:sp>
        <p:nvSpPr>
          <p:cNvPr id="3" name="Content Placeholder 2"/>
          <p:cNvSpPr>
            <a:spLocks noGrp="1"/>
          </p:cNvSpPr>
          <p:nvPr>
            <p:ph idx="1"/>
          </p:nvPr>
        </p:nvSpPr>
        <p:spPr/>
        <p:txBody>
          <a:bodyPr>
            <a:normAutofit lnSpcReduction="10000"/>
          </a:bodyPr>
          <a:lstStyle/>
          <a:p>
            <a:pPr marL="0" indent="0">
              <a:buNone/>
            </a:pPr>
            <a:r>
              <a:rPr lang="en-US" sz="2400" dirty="0"/>
              <a:t>When the angels realized at the time of man’s creation that he was going to be God’s </a:t>
            </a:r>
            <a:r>
              <a:rPr lang="en-US" sz="2400" i="1" dirty="0" err="1"/>
              <a:t>khalifah</a:t>
            </a:r>
            <a:r>
              <a:rPr lang="en-US" sz="2400" i="1" dirty="0"/>
              <a:t> </a:t>
            </a:r>
            <a:r>
              <a:rPr lang="en-US" sz="2400" dirty="0"/>
              <a:t>on earth with freedom to act on his own initiative, they had an apprehension that this freedom might lead him to corrupt the earth and to shed blood (</a:t>
            </a:r>
            <a:r>
              <a:rPr lang="en-US" sz="2400" i="1" dirty="0" err="1"/>
              <a:t>Qu’ran</a:t>
            </a:r>
            <a:r>
              <a:rPr lang="en-US" sz="2400" dirty="0"/>
              <a:t>, </a:t>
            </a:r>
            <a:r>
              <a:rPr lang="en-US" sz="2400" dirty="0" smtClean="0"/>
              <a:t>2:30).</a:t>
            </a:r>
          </a:p>
          <a:p>
            <a:pPr marL="0" indent="0">
              <a:buNone/>
            </a:pPr>
            <a:endParaRPr lang="en-US" sz="2400" dirty="0"/>
          </a:p>
          <a:p>
            <a:pPr marL="0" indent="0">
              <a:buNone/>
            </a:pPr>
            <a:r>
              <a:rPr lang="en-US" sz="2400" dirty="0" smtClean="0"/>
              <a:t>…</a:t>
            </a:r>
            <a:r>
              <a:rPr lang="en-US" sz="2400" dirty="0"/>
              <a:t>To help them avoid such a fall, God has Himself provided them with the second precious </a:t>
            </a:r>
            <a:r>
              <a:rPr lang="en-US" sz="2400" dirty="0" smtClean="0"/>
              <a:t>asset, </a:t>
            </a:r>
            <a:r>
              <a:rPr lang="en-US" sz="2400" dirty="0"/>
              <a:t>which is the guidance sent by Him to all human beings and nations at different times in history through a chain of His Messengers. </a:t>
            </a:r>
          </a:p>
        </p:txBody>
      </p:sp>
    </p:spTree>
    <p:extLst>
      <p:ext uri="{BB962C8B-B14F-4D97-AF65-F5344CB8AC3E}">
        <p14:creationId xmlns:p14="http://schemas.microsoft.com/office/powerpoint/2010/main" val="37216250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Ikhtiyar</a:t>
            </a:r>
            <a:r>
              <a:rPr lang="en-US" dirty="0" smtClean="0"/>
              <a:t> free will </a:t>
            </a:r>
            <a:endParaRPr lang="en-US" dirty="0"/>
          </a:p>
        </p:txBody>
      </p:sp>
      <p:sp>
        <p:nvSpPr>
          <p:cNvPr id="3" name="Content Placeholder 2"/>
          <p:cNvSpPr>
            <a:spLocks noGrp="1"/>
          </p:cNvSpPr>
          <p:nvPr>
            <p:ph idx="1"/>
          </p:nvPr>
        </p:nvSpPr>
        <p:spPr/>
        <p:txBody>
          <a:bodyPr>
            <a:noAutofit/>
          </a:bodyPr>
          <a:lstStyle/>
          <a:p>
            <a:pPr marL="0" indent="0">
              <a:buNone/>
            </a:pPr>
            <a:r>
              <a:rPr lang="en-US" sz="2200" dirty="0"/>
              <a:t>The purpose of this guidance is to assist them in managing their affairs in this world in a way that would help ensure the well-being of all in harmony with their mission as </a:t>
            </a:r>
            <a:r>
              <a:rPr lang="en-US" sz="2200" i="1" dirty="0" err="1"/>
              <a:t>khalifas</a:t>
            </a:r>
            <a:r>
              <a:rPr lang="en-US" sz="2200" i="1" dirty="0"/>
              <a:t> </a:t>
            </a:r>
            <a:r>
              <a:rPr lang="en-US" sz="2200" dirty="0"/>
              <a:t>of God.  </a:t>
            </a:r>
            <a:endParaRPr lang="en-US" sz="2200" dirty="0" smtClean="0"/>
          </a:p>
          <a:p>
            <a:pPr marL="0" indent="0">
              <a:buNone/>
            </a:pPr>
            <a:endParaRPr lang="en-US" sz="2200" dirty="0" smtClean="0"/>
          </a:p>
          <a:p>
            <a:pPr marL="0" indent="0">
              <a:buNone/>
            </a:pPr>
            <a:r>
              <a:rPr lang="en-US" sz="2200" dirty="0" smtClean="0"/>
              <a:t>Their </a:t>
            </a:r>
            <a:r>
              <a:rPr lang="en-US" sz="2200" dirty="0"/>
              <a:t>freedom is, therefore, within the bounds of the guidance provided by Him” (</a:t>
            </a:r>
            <a:r>
              <a:rPr lang="en-US" sz="2200" dirty="0" err="1"/>
              <a:t>Chapra</a:t>
            </a:r>
            <a:r>
              <a:rPr lang="en-US" sz="2200" dirty="0"/>
              <a:t>, 2008, 13).  </a:t>
            </a:r>
            <a:endParaRPr lang="en-US" sz="2200" dirty="0" smtClean="0"/>
          </a:p>
          <a:p>
            <a:pPr marL="0" indent="0">
              <a:buNone/>
            </a:pPr>
            <a:endParaRPr lang="en-US" sz="2200" dirty="0" smtClean="0"/>
          </a:p>
          <a:p>
            <a:pPr marL="0" indent="0">
              <a:buNone/>
            </a:pPr>
            <a:r>
              <a:rPr lang="en-US" sz="2200" b="1" dirty="0" smtClean="0"/>
              <a:t>Therefore</a:t>
            </a:r>
            <a:r>
              <a:rPr lang="en-US" sz="2200" b="1" dirty="0"/>
              <a:t>, </a:t>
            </a:r>
            <a:r>
              <a:rPr lang="en-US" sz="2200" b="1" i="1" dirty="0" err="1"/>
              <a:t>Shari’ah</a:t>
            </a:r>
            <a:r>
              <a:rPr lang="en-US" sz="2200" b="1" dirty="0"/>
              <a:t> provides injunctions to mankind to ensure the well-being of humanity, justice, and peace on earth as well to promote the man’s role as </a:t>
            </a:r>
            <a:r>
              <a:rPr lang="en-US" sz="2200" b="1" i="1" dirty="0" err="1"/>
              <a:t>khalifah</a:t>
            </a:r>
            <a:r>
              <a:rPr lang="en-US" sz="2200" b="1" i="1" dirty="0"/>
              <a:t> </a:t>
            </a:r>
            <a:r>
              <a:rPr lang="en-US" sz="2200" b="1" dirty="0"/>
              <a:t>on earth.  </a:t>
            </a:r>
          </a:p>
        </p:txBody>
      </p:sp>
    </p:spTree>
    <p:extLst>
      <p:ext uri="{BB962C8B-B14F-4D97-AF65-F5344CB8AC3E}">
        <p14:creationId xmlns:p14="http://schemas.microsoft.com/office/powerpoint/2010/main" val="184081926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Risalah</a:t>
            </a:r>
            <a:endParaRPr lang="en-US" dirty="0"/>
          </a:p>
        </p:txBody>
      </p:sp>
      <p:sp>
        <p:nvSpPr>
          <p:cNvPr id="3" name="Content Placeholder 2"/>
          <p:cNvSpPr>
            <a:spLocks noGrp="1"/>
          </p:cNvSpPr>
          <p:nvPr>
            <p:ph idx="1"/>
          </p:nvPr>
        </p:nvSpPr>
        <p:spPr/>
        <p:txBody>
          <a:bodyPr/>
          <a:lstStyle/>
          <a:p>
            <a:pPr marL="0" indent="0">
              <a:buNone/>
            </a:pPr>
            <a:r>
              <a:rPr lang="en-US" sz="2400" dirty="0"/>
              <a:t>The concept of </a:t>
            </a:r>
            <a:r>
              <a:rPr lang="en-US" sz="2400" i="1" dirty="0" err="1"/>
              <a:t>Risalah</a:t>
            </a:r>
            <a:r>
              <a:rPr lang="en-US" sz="2400" dirty="0"/>
              <a:t> in Islam is based on the teachings of all of God’s prophets including Muhammad (</a:t>
            </a:r>
            <a:r>
              <a:rPr lang="en-US" sz="2400" dirty="0" err="1"/>
              <a:t>s.a.w</a:t>
            </a:r>
            <a:r>
              <a:rPr lang="en-US" sz="2400" dirty="0"/>
              <a:t>.), Jesus (</a:t>
            </a:r>
            <a:r>
              <a:rPr lang="en-US" sz="2400" dirty="0" err="1"/>
              <a:t>p.b.u.h</a:t>
            </a:r>
            <a:r>
              <a:rPr lang="en-US" sz="2400" dirty="0"/>
              <a:t>.), Moses (</a:t>
            </a:r>
            <a:r>
              <a:rPr lang="en-US" sz="2400" dirty="0" err="1"/>
              <a:t>p.b.u.h</a:t>
            </a:r>
            <a:r>
              <a:rPr lang="en-US" sz="2400" dirty="0"/>
              <a:t>.), and Abraham (</a:t>
            </a:r>
            <a:r>
              <a:rPr lang="en-US" sz="2400" dirty="0" err="1"/>
              <a:t>p.b.u.h</a:t>
            </a:r>
            <a:r>
              <a:rPr lang="en-US" sz="2400" dirty="0"/>
              <a:t>.), the Bible, Torah, </a:t>
            </a:r>
            <a:r>
              <a:rPr lang="en-US" sz="2400" i="1" dirty="0" err="1"/>
              <a:t>Qu’ran</a:t>
            </a:r>
            <a:r>
              <a:rPr lang="en-US" sz="2400" i="1" dirty="0"/>
              <a:t> </a:t>
            </a:r>
            <a:r>
              <a:rPr lang="en-US" sz="2400" dirty="0"/>
              <a:t>and </a:t>
            </a:r>
            <a:r>
              <a:rPr lang="en-US" sz="2400" i="1" dirty="0"/>
              <a:t>Sunnah</a:t>
            </a:r>
            <a:r>
              <a:rPr lang="en-US" sz="2400" dirty="0"/>
              <a:t>. </a:t>
            </a:r>
          </a:p>
          <a:p>
            <a:endParaRPr lang="en-US" dirty="0"/>
          </a:p>
        </p:txBody>
      </p:sp>
    </p:spTree>
    <p:extLst>
      <p:ext uri="{BB962C8B-B14F-4D97-AF65-F5344CB8AC3E}">
        <p14:creationId xmlns:p14="http://schemas.microsoft.com/office/powerpoint/2010/main" val="174917847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Islamic Framework for microfinance </a:t>
            </a:r>
            <a:endParaRPr lang="en-US" dirty="0"/>
          </a:p>
        </p:txBody>
      </p:sp>
      <p:sp>
        <p:nvSpPr>
          <p:cNvPr id="3" name="Content Placeholder 2"/>
          <p:cNvSpPr>
            <a:spLocks noGrp="1"/>
          </p:cNvSpPr>
          <p:nvPr>
            <p:ph idx="1"/>
          </p:nvPr>
        </p:nvSpPr>
        <p:spPr>
          <a:xfrm>
            <a:off x="581193" y="2219133"/>
            <a:ext cx="11029615" cy="3678303"/>
          </a:xfrm>
        </p:spPr>
        <p:txBody>
          <a:bodyPr>
            <a:normAutofit/>
          </a:bodyPr>
          <a:lstStyle/>
          <a:p>
            <a:pPr marL="0" indent="0">
              <a:buNone/>
            </a:pPr>
            <a:r>
              <a:rPr lang="en-US" sz="2400" dirty="0" smtClean="0"/>
              <a:t>The Islamic Economic System and Microfinance should be based on the concepts of </a:t>
            </a:r>
            <a:r>
              <a:rPr lang="en-US" sz="2400" dirty="0" err="1" smtClean="0"/>
              <a:t>fard</a:t>
            </a:r>
            <a:r>
              <a:rPr lang="en-US" sz="2400" dirty="0" smtClean="0"/>
              <a:t> (justice), </a:t>
            </a:r>
            <a:r>
              <a:rPr lang="en-US" sz="2400" dirty="0" err="1" smtClean="0"/>
              <a:t>ihsan</a:t>
            </a:r>
            <a:r>
              <a:rPr lang="en-US" sz="2400" dirty="0" smtClean="0"/>
              <a:t> (beneficence),  </a:t>
            </a:r>
            <a:r>
              <a:rPr lang="en-US" sz="2400" dirty="0" err="1" smtClean="0"/>
              <a:t>rubbubiyah</a:t>
            </a:r>
            <a:r>
              <a:rPr lang="en-US" sz="2400" dirty="0" smtClean="0"/>
              <a:t> (divine sustenance), </a:t>
            </a:r>
            <a:r>
              <a:rPr lang="en-US" sz="2400" dirty="0" err="1" smtClean="0"/>
              <a:t>tazkiyah</a:t>
            </a:r>
            <a:r>
              <a:rPr lang="en-US" sz="2400" dirty="0" smtClean="0"/>
              <a:t> (purification plus growth), </a:t>
            </a:r>
            <a:r>
              <a:rPr lang="en-US" sz="2400" dirty="0" err="1" smtClean="0"/>
              <a:t>tawhid</a:t>
            </a:r>
            <a:r>
              <a:rPr lang="en-US" sz="2400" dirty="0" smtClean="0"/>
              <a:t> (One-God), </a:t>
            </a:r>
            <a:r>
              <a:rPr lang="en-US" sz="2400" dirty="0" err="1" smtClean="0"/>
              <a:t>akirah</a:t>
            </a:r>
            <a:r>
              <a:rPr lang="en-US" sz="2400" dirty="0" smtClean="0"/>
              <a:t> (life after death)(accountability), </a:t>
            </a:r>
            <a:r>
              <a:rPr lang="en-US" sz="2400" dirty="0" err="1" smtClean="0"/>
              <a:t>ikhtiyar</a:t>
            </a:r>
            <a:r>
              <a:rPr lang="en-US" sz="2400" dirty="0" smtClean="0"/>
              <a:t> (free will) and </a:t>
            </a:r>
            <a:r>
              <a:rPr lang="en-US" sz="2400" dirty="0" err="1" smtClean="0"/>
              <a:t>risalah</a:t>
            </a:r>
            <a:r>
              <a:rPr lang="en-US" sz="2400" dirty="0"/>
              <a:t> </a:t>
            </a:r>
            <a:r>
              <a:rPr lang="en-US" sz="2400" dirty="0" smtClean="0"/>
              <a:t>(the teachings of all of God’s prophets with Muhammad </a:t>
            </a:r>
            <a:r>
              <a:rPr lang="en-US" sz="2400" dirty="0" err="1" smtClean="0"/>
              <a:t>p.b.u.h</a:t>
            </a:r>
            <a:r>
              <a:rPr lang="en-US" sz="2400" dirty="0" smtClean="0"/>
              <a:t>. as the last Messenger of God). </a:t>
            </a:r>
            <a:endParaRPr lang="en-US" sz="2400" dirty="0"/>
          </a:p>
        </p:txBody>
      </p:sp>
    </p:spTree>
    <p:extLst>
      <p:ext uri="{BB962C8B-B14F-4D97-AF65-F5344CB8AC3E}">
        <p14:creationId xmlns:p14="http://schemas.microsoft.com/office/powerpoint/2010/main" val="20919750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Microfinance through the lens of </a:t>
            </a:r>
            <a:r>
              <a:rPr lang="en-US" dirty="0" err="1" smtClean="0"/>
              <a:t>Maqasid</a:t>
            </a:r>
            <a:r>
              <a:rPr lang="en-US" dirty="0" smtClean="0"/>
              <a:t> al </a:t>
            </a:r>
            <a:r>
              <a:rPr lang="en-US" dirty="0" err="1" smtClean="0"/>
              <a:t>shariah</a:t>
            </a:r>
            <a:endParaRPr lang="en-US" dirty="0"/>
          </a:p>
        </p:txBody>
      </p:sp>
      <p:sp>
        <p:nvSpPr>
          <p:cNvPr id="3" name="Content Placeholder 2"/>
          <p:cNvSpPr>
            <a:spLocks noGrp="1"/>
          </p:cNvSpPr>
          <p:nvPr>
            <p:ph idx="1"/>
          </p:nvPr>
        </p:nvSpPr>
        <p:spPr/>
        <p:txBody>
          <a:bodyPr>
            <a:noAutofit/>
          </a:bodyPr>
          <a:lstStyle/>
          <a:p>
            <a:pPr marL="0" indent="0">
              <a:buNone/>
            </a:pPr>
            <a:r>
              <a:rPr lang="en-US" sz="2400" dirty="0" err="1"/>
              <a:t>Dusuki</a:t>
            </a:r>
            <a:r>
              <a:rPr lang="en-US" sz="2400" dirty="0"/>
              <a:t> says that </a:t>
            </a:r>
            <a:r>
              <a:rPr lang="en-US" sz="2400" dirty="0" smtClean="0"/>
              <a:t>al-</a:t>
            </a:r>
            <a:r>
              <a:rPr lang="en-US" sz="2400" dirty="0" err="1" smtClean="0"/>
              <a:t>Ghazali</a:t>
            </a:r>
            <a:r>
              <a:rPr lang="en-US" sz="2400" dirty="0" smtClean="0"/>
              <a:t> </a:t>
            </a:r>
            <a:r>
              <a:rPr lang="en-US" sz="2400" dirty="0"/>
              <a:t>(d. 1111 CE) defined </a:t>
            </a:r>
            <a:r>
              <a:rPr lang="en-US" sz="2400" i="1" dirty="0" err="1"/>
              <a:t>Maqasid</a:t>
            </a:r>
            <a:r>
              <a:rPr lang="en-US" sz="2400" i="1" dirty="0"/>
              <a:t> </a:t>
            </a:r>
            <a:r>
              <a:rPr lang="en-US" sz="2400" dirty="0"/>
              <a:t>or the Objectives of the</a:t>
            </a:r>
            <a:r>
              <a:rPr lang="en-US" sz="2400" i="1" dirty="0"/>
              <a:t> </a:t>
            </a:r>
            <a:r>
              <a:rPr lang="en-US" sz="2400" i="1" dirty="0" err="1"/>
              <a:t>Shari’ah</a:t>
            </a:r>
            <a:r>
              <a:rPr lang="en-US" sz="2400" dirty="0"/>
              <a:t> through five objectives “The very objective of the </a:t>
            </a:r>
            <a:r>
              <a:rPr lang="en-US" sz="2400" i="1" dirty="0" err="1"/>
              <a:t>Shari’ah</a:t>
            </a:r>
            <a:r>
              <a:rPr lang="en-US" sz="2400" dirty="0"/>
              <a:t> is to promote the well-being of the people, which lies in safeguarding their faith (</a:t>
            </a:r>
            <a:r>
              <a:rPr lang="en-US" sz="2400" i="1" dirty="0"/>
              <a:t>din</a:t>
            </a:r>
            <a:r>
              <a:rPr lang="en-US" sz="2400" dirty="0"/>
              <a:t>), their lives (</a:t>
            </a:r>
            <a:r>
              <a:rPr lang="en-US" sz="2400" i="1" dirty="0" err="1"/>
              <a:t>nafs</a:t>
            </a:r>
            <a:r>
              <a:rPr lang="en-US" sz="2400" dirty="0"/>
              <a:t>), their intellect (</a:t>
            </a:r>
            <a:r>
              <a:rPr lang="en-US" sz="2400" i="1" dirty="0" err="1"/>
              <a:t>aql</a:t>
            </a:r>
            <a:r>
              <a:rPr lang="en-US" sz="2400" dirty="0"/>
              <a:t>), their posterity (</a:t>
            </a:r>
            <a:r>
              <a:rPr lang="en-US" sz="2400" i="1" dirty="0" err="1" smtClean="0"/>
              <a:t>nasl</a:t>
            </a:r>
            <a:r>
              <a:rPr lang="en-US" sz="2400" dirty="0" smtClean="0"/>
              <a:t>), and </a:t>
            </a:r>
            <a:r>
              <a:rPr lang="en-US" sz="2400" dirty="0"/>
              <a:t>their wealth (</a:t>
            </a:r>
            <a:r>
              <a:rPr lang="en-US" sz="2400" i="1" dirty="0"/>
              <a:t>mal</a:t>
            </a:r>
            <a:r>
              <a:rPr lang="en-US" sz="2400" dirty="0"/>
              <a:t>)” (2011:3).  </a:t>
            </a:r>
            <a:endParaRPr lang="en-US" sz="2400" dirty="0" smtClean="0"/>
          </a:p>
          <a:p>
            <a:pPr marL="0" indent="0">
              <a:buNone/>
            </a:pPr>
            <a:endParaRPr lang="en-US" sz="2400" dirty="0"/>
          </a:p>
          <a:p>
            <a:pPr marL="0" indent="0">
              <a:buNone/>
            </a:pPr>
            <a:r>
              <a:rPr lang="en-US" sz="2400" dirty="0" smtClean="0"/>
              <a:t>Whatever </a:t>
            </a:r>
            <a:r>
              <a:rPr lang="en-US" sz="2400" dirty="0"/>
              <a:t>ensures the safeguarding of these five serves public interest and is desirable and whatever hurts them is against public interest and its removal is desirable.</a:t>
            </a:r>
          </a:p>
        </p:txBody>
      </p:sp>
    </p:spTree>
    <p:extLst>
      <p:ext uri="{BB962C8B-B14F-4D97-AF65-F5344CB8AC3E}">
        <p14:creationId xmlns:p14="http://schemas.microsoft.com/office/powerpoint/2010/main" val="25632900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Microfinance possibilities for the </a:t>
            </a:r>
            <a:r>
              <a:rPr lang="en-US" dirty="0" err="1" smtClean="0"/>
              <a:t>Usa</a:t>
            </a:r>
            <a:endParaRPr lang="en-US" dirty="0"/>
          </a:p>
        </p:txBody>
      </p:sp>
      <p:sp>
        <p:nvSpPr>
          <p:cNvPr id="5" name="Content Placeholder 4"/>
          <p:cNvSpPr>
            <a:spLocks noGrp="1"/>
          </p:cNvSpPr>
          <p:nvPr>
            <p:ph idx="1"/>
          </p:nvPr>
        </p:nvSpPr>
        <p:spPr/>
        <p:txBody>
          <a:bodyPr>
            <a:normAutofit/>
          </a:bodyPr>
          <a:lstStyle/>
          <a:p>
            <a:r>
              <a:rPr lang="en-US" sz="2400" dirty="0" smtClean="0"/>
              <a:t>Grant Interest-free loans (</a:t>
            </a:r>
            <a:r>
              <a:rPr lang="en-US" sz="2400" dirty="0" err="1" smtClean="0"/>
              <a:t>Qard</a:t>
            </a:r>
            <a:r>
              <a:rPr lang="en-US" sz="2400" dirty="0" smtClean="0"/>
              <a:t> Hassan)(the Beautiful Loan) according to various models to generate business activity for those in lower income brackets, economically depressed areas, and for those who are close to default and/or have had their homes foreclosed by banks. </a:t>
            </a:r>
          </a:p>
          <a:p>
            <a:r>
              <a:rPr lang="en-US" sz="2400" dirty="0" smtClean="0"/>
              <a:t>Micro-</a:t>
            </a:r>
            <a:r>
              <a:rPr lang="en-US" sz="2400" dirty="0" err="1" smtClean="0"/>
              <a:t>sukuk</a:t>
            </a:r>
            <a:r>
              <a:rPr lang="en-US" sz="2400" dirty="0" smtClean="0"/>
              <a:t> for small businesses, food banks, orphanages, and homeless shelters.</a:t>
            </a:r>
          </a:p>
          <a:p>
            <a:r>
              <a:rPr lang="en-US" sz="2400" dirty="0" smtClean="0"/>
              <a:t>Micro-</a:t>
            </a:r>
            <a:r>
              <a:rPr lang="en-US" sz="2400" dirty="0" err="1" smtClean="0"/>
              <a:t>takaful</a:t>
            </a:r>
            <a:r>
              <a:rPr lang="en-US" sz="2400" dirty="0" smtClean="0"/>
              <a:t> as insurance for the interest free loans.  </a:t>
            </a:r>
          </a:p>
        </p:txBody>
      </p:sp>
    </p:spTree>
    <p:extLst>
      <p:ext uri="{BB962C8B-B14F-4D97-AF65-F5344CB8AC3E}">
        <p14:creationId xmlns:p14="http://schemas.microsoft.com/office/powerpoint/2010/main" val="31123923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Microfinance possibilities for the </a:t>
            </a:r>
            <a:r>
              <a:rPr lang="en-US" dirty="0" err="1" smtClean="0"/>
              <a:t>usa</a:t>
            </a:r>
            <a:endParaRPr lang="en-US" dirty="0"/>
          </a:p>
        </p:txBody>
      </p:sp>
      <p:sp>
        <p:nvSpPr>
          <p:cNvPr id="3" name="Content Placeholder 2"/>
          <p:cNvSpPr>
            <a:spLocks noGrp="1"/>
          </p:cNvSpPr>
          <p:nvPr>
            <p:ph idx="1"/>
          </p:nvPr>
        </p:nvSpPr>
        <p:spPr/>
        <p:txBody>
          <a:bodyPr>
            <a:normAutofit fontScale="92500" lnSpcReduction="10000"/>
          </a:bodyPr>
          <a:lstStyle/>
          <a:p>
            <a:r>
              <a:rPr lang="en-US" sz="2400" dirty="0" smtClean="0"/>
              <a:t>Islamic Mortgage Default Program</a:t>
            </a:r>
          </a:p>
          <a:p>
            <a:r>
              <a:rPr lang="en-US" sz="2400" dirty="0" smtClean="0"/>
              <a:t>Islamic Student Loan Recovery </a:t>
            </a:r>
            <a:r>
              <a:rPr lang="en-US" sz="2400" dirty="0" err="1" smtClean="0"/>
              <a:t>Sukuk</a:t>
            </a:r>
            <a:r>
              <a:rPr lang="en-US" sz="2400" dirty="0" smtClean="0"/>
              <a:t> </a:t>
            </a:r>
          </a:p>
          <a:p>
            <a:r>
              <a:rPr lang="en-US" sz="2400" dirty="0" smtClean="0"/>
              <a:t>Islamic Charitable </a:t>
            </a:r>
            <a:r>
              <a:rPr lang="en-US" sz="2400" dirty="0" err="1" smtClean="0"/>
              <a:t>Waqf</a:t>
            </a:r>
            <a:r>
              <a:rPr lang="en-US" sz="2400" dirty="0" smtClean="0"/>
              <a:t> Endowment (UAE Universities in the USA and Homeless Shelters)</a:t>
            </a:r>
          </a:p>
          <a:p>
            <a:r>
              <a:rPr lang="en-US" sz="2400" dirty="0"/>
              <a:t>Islamic Food Bank </a:t>
            </a:r>
            <a:r>
              <a:rPr lang="en-US" sz="2400" dirty="0" smtClean="0"/>
              <a:t>Enterprise</a:t>
            </a:r>
          </a:p>
          <a:p>
            <a:r>
              <a:rPr lang="en-US" sz="2400" dirty="0" smtClean="0"/>
              <a:t>Crowdfunding for Microenterprise</a:t>
            </a:r>
          </a:p>
          <a:p>
            <a:r>
              <a:rPr lang="en-US" sz="2400" dirty="0" smtClean="0"/>
              <a:t>Angel Investors for Micro-entrepreneurs</a:t>
            </a:r>
          </a:p>
          <a:p>
            <a:r>
              <a:rPr lang="en-US" sz="2400" dirty="0" smtClean="0"/>
              <a:t>Islamic Micro-Startups </a:t>
            </a:r>
          </a:p>
          <a:p>
            <a:endParaRPr lang="en-US" sz="2400" dirty="0"/>
          </a:p>
        </p:txBody>
      </p:sp>
    </p:spTree>
    <p:extLst>
      <p:ext uri="{BB962C8B-B14F-4D97-AF65-F5344CB8AC3E}">
        <p14:creationId xmlns:p14="http://schemas.microsoft.com/office/powerpoint/2010/main" val="34339527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Micro-</a:t>
            </a:r>
            <a:r>
              <a:rPr lang="en-US" dirty="0" err="1" smtClean="0"/>
              <a:t>Sukuk</a:t>
            </a:r>
            <a:r>
              <a:rPr lang="en-US" dirty="0" smtClean="0"/>
              <a:t> or Islamic Charitable Bonds </a:t>
            </a:r>
            <a:endParaRPr lang="en-US" dirty="0"/>
          </a:p>
        </p:txBody>
      </p:sp>
      <p:sp>
        <p:nvSpPr>
          <p:cNvPr id="3" name="Content Placeholder 2"/>
          <p:cNvSpPr>
            <a:spLocks noGrp="1"/>
          </p:cNvSpPr>
          <p:nvPr>
            <p:ph idx="1"/>
          </p:nvPr>
        </p:nvSpPr>
        <p:spPr/>
        <p:txBody>
          <a:bodyPr>
            <a:normAutofit lnSpcReduction="10000"/>
          </a:bodyPr>
          <a:lstStyle/>
          <a:p>
            <a:r>
              <a:rPr lang="en-US" sz="2400" dirty="0" smtClean="0"/>
              <a:t>Issuing bonds on a micro-level to raise capital for microfinance projects, food banks, orphanages, and homeless shelters. </a:t>
            </a:r>
          </a:p>
          <a:p>
            <a:r>
              <a:rPr lang="en-US" sz="2400" dirty="0" smtClean="0"/>
              <a:t>The underlying asset would be donated by an Islamic Bank i.e. purchased with </a:t>
            </a:r>
            <a:r>
              <a:rPr lang="en-US" sz="2400" dirty="0" err="1" smtClean="0"/>
              <a:t>murabahah</a:t>
            </a:r>
            <a:r>
              <a:rPr lang="en-US" sz="2400" dirty="0" smtClean="0"/>
              <a:t> default payments or other charitable accounts. </a:t>
            </a:r>
          </a:p>
          <a:p>
            <a:r>
              <a:rPr lang="en-US" sz="2400" dirty="0" smtClean="0"/>
              <a:t>The asset would then be used as the underlying asset in the micro-</a:t>
            </a:r>
            <a:r>
              <a:rPr lang="en-US" sz="2400" dirty="0" err="1" smtClean="0"/>
              <a:t>sukuk</a:t>
            </a:r>
            <a:r>
              <a:rPr lang="en-US" sz="2400" dirty="0" smtClean="0"/>
              <a:t> issuance i.e. rental payments, asset, etc. </a:t>
            </a:r>
          </a:p>
          <a:p>
            <a:r>
              <a:rPr lang="en-US" sz="2400" dirty="0" smtClean="0"/>
              <a:t>Islamic Banks can list micro-</a:t>
            </a:r>
            <a:r>
              <a:rPr lang="en-US" sz="2400" dirty="0" err="1" smtClean="0"/>
              <a:t>sukuk</a:t>
            </a:r>
            <a:r>
              <a:rPr lang="en-US" sz="2400" dirty="0" smtClean="0"/>
              <a:t> in CSR Reports and Publicize in the Media for PR purposes.  Annual Micro-</a:t>
            </a:r>
            <a:r>
              <a:rPr lang="en-US" sz="2400" dirty="0" err="1" smtClean="0"/>
              <a:t>Sukuk</a:t>
            </a:r>
            <a:r>
              <a:rPr lang="en-US" sz="2400" dirty="0" smtClean="0"/>
              <a:t> Awards Gala.</a:t>
            </a:r>
          </a:p>
          <a:p>
            <a:endParaRPr lang="en-US" dirty="0"/>
          </a:p>
        </p:txBody>
      </p:sp>
    </p:spTree>
    <p:extLst>
      <p:ext uri="{BB962C8B-B14F-4D97-AF65-F5344CB8AC3E}">
        <p14:creationId xmlns:p14="http://schemas.microsoft.com/office/powerpoint/2010/main" val="3313317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err="1" smtClean="0"/>
              <a:t>Ayat</a:t>
            </a:r>
            <a:r>
              <a:rPr lang="en-US" dirty="0" smtClean="0"/>
              <a:t> al </a:t>
            </a:r>
            <a:r>
              <a:rPr lang="en-US" dirty="0" err="1" smtClean="0"/>
              <a:t>kursi</a:t>
            </a:r>
            <a:endParaRPr lang="en-US" dirty="0"/>
          </a:p>
        </p:txBody>
      </p:sp>
      <p:sp>
        <p:nvSpPr>
          <p:cNvPr id="6" name="Content Placeholder 5"/>
          <p:cNvSpPr>
            <a:spLocks noGrp="1"/>
          </p:cNvSpPr>
          <p:nvPr>
            <p:ph idx="1"/>
          </p:nvPr>
        </p:nvSpPr>
        <p:spPr/>
        <p:txBody>
          <a:bodyPr>
            <a:normAutofit fontScale="92500" lnSpcReduction="10000"/>
          </a:bodyPr>
          <a:lstStyle/>
          <a:p>
            <a:pPr marL="0" indent="0">
              <a:buNone/>
            </a:pPr>
            <a:r>
              <a:rPr lang="ar-SA" dirty="0"/>
              <a:t>الأَرْضِ مَنْ ذَا الَّذِي يَشْفَعُ عِنْدَهُ إِلاَّ بِإِذْنِهِ يَعْلَمُ مَا بَيْنَ أَيْدِيهِمْ وَمَا خَلْفَهُمْ وَلاَ يُحِيطُونَ بِشَيْءٍ مِنْ عِلْمِهِ إِلاَّ بِمَا شَاءَ وَسِعَ كُرْسِيُّهُ السَّمَاو ;َاتِ وَالأَرْضَ وَلاَ يَئُودُهُ حِفْظُهُمَا وَهُوَ الْعَلِيُّ </a:t>
            </a:r>
            <a:r>
              <a:rPr lang="ar-SA" dirty="0" smtClean="0"/>
              <a:t>الْعَظِيمُ</a:t>
            </a:r>
            <a:endParaRPr lang="en-US" dirty="0"/>
          </a:p>
          <a:p>
            <a:pPr marL="0" indent="0">
              <a:buNone/>
            </a:pPr>
            <a:r>
              <a:rPr lang="en-US" b="1" i="1" dirty="0" err="1"/>
              <a:t>Allahu</a:t>
            </a:r>
            <a:r>
              <a:rPr lang="en-US" b="1" i="1" dirty="0"/>
              <a:t> la </a:t>
            </a:r>
            <a:r>
              <a:rPr lang="en-US" b="1" i="1" dirty="0" err="1"/>
              <a:t>ilaha</a:t>
            </a:r>
            <a:r>
              <a:rPr lang="en-US" b="1" i="1" dirty="0"/>
              <a:t> </a:t>
            </a:r>
            <a:r>
              <a:rPr lang="en-US" b="1" i="1" dirty="0" err="1"/>
              <a:t>illa</a:t>
            </a:r>
            <a:r>
              <a:rPr lang="en-US" b="1" i="1" dirty="0"/>
              <a:t> </a:t>
            </a:r>
            <a:r>
              <a:rPr lang="en-US" b="1" i="1" dirty="0" err="1"/>
              <a:t>Huwa</a:t>
            </a:r>
            <a:r>
              <a:rPr lang="en-US" b="1" i="1" dirty="0"/>
              <a:t>, Al-</a:t>
            </a:r>
            <a:r>
              <a:rPr lang="en-US" b="1" i="1" dirty="0" err="1"/>
              <a:t>Haiyul</a:t>
            </a:r>
            <a:r>
              <a:rPr lang="en-US" b="1" i="1" dirty="0"/>
              <a:t>-</a:t>
            </a:r>
            <a:r>
              <a:rPr lang="en-US" b="1" i="1" dirty="0" err="1"/>
              <a:t>Qaiyum</a:t>
            </a:r>
            <a:r>
              <a:rPr lang="en-US" b="1" i="1" dirty="0"/>
              <a:t> </a:t>
            </a:r>
            <a:endParaRPr lang="en-US" b="1" i="1" dirty="0" smtClean="0"/>
          </a:p>
          <a:p>
            <a:pPr marL="0" indent="0">
              <a:buNone/>
            </a:pPr>
            <a:r>
              <a:rPr lang="en-US" b="1" i="1" dirty="0" smtClean="0"/>
              <a:t>La </a:t>
            </a:r>
            <a:r>
              <a:rPr lang="en-US" b="1" i="1" dirty="0" err="1"/>
              <a:t>ta'khudhuhu</a:t>
            </a:r>
            <a:r>
              <a:rPr lang="en-US" b="1" i="1" dirty="0"/>
              <a:t> </a:t>
            </a:r>
            <a:r>
              <a:rPr lang="en-US" b="1" i="1" dirty="0" err="1"/>
              <a:t>sinatun</a:t>
            </a:r>
            <a:r>
              <a:rPr lang="en-US" b="1" i="1" dirty="0"/>
              <a:t> </a:t>
            </a:r>
            <a:r>
              <a:rPr lang="en-US" b="1" i="1" dirty="0" err="1"/>
              <a:t>wa</a:t>
            </a:r>
            <a:r>
              <a:rPr lang="en-US" b="1" i="1" dirty="0"/>
              <a:t> la </a:t>
            </a:r>
            <a:r>
              <a:rPr lang="en-US" b="1" i="1" dirty="0" err="1"/>
              <a:t>nawm</a:t>
            </a:r>
            <a:r>
              <a:rPr lang="en-US" b="1" i="1" dirty="0"/>
              <a:t>, </a:t>
            </a:r>
            <a:endParaRPr lang="en-US" b="1" i="1" dirty="0" smtClean="0"/>
          </a:p>
          <a:p>
            <a:pPr marL="0" indent="0">
              <a:buNone/>
            </a:pPr>
            <a:r>
              <a:rPr lang="en-US" b="1" i="1" dirty="0" err="1" smtClean="0"/>
              <a:t>lahu</a:t>
            </a:r>
            <a:r>
              <a:rPr lang="en-US" b="1" i="1" dirty="0" smtClean="0"/>
              <a:t> </a:t>
            </a:r>
            <a:r>
              <a:rPr lang="en-US" b="1" i="1" dirty="0"/>
              <a:t>ma </a:t>
            </a:r>
            <a:r>
              <a:rPr lang="en-US" b="1" i="1" dirty="0" err="1"/>
              <a:t>fis-samawati</a:t>
            </a:r>
            <a:r>
              <a:rPr lang="en-US" b="1" i="1" dirty="0"/>
              <a:t> </a:t>
            </a:r>
            <a:r>
              <a:rPr lang="en-US" b="1" i="1" dirty="0" err="1"/>
              <a:t>wa</a:t>
            </a:r>
            <a:r>
              <a:rPr lang="en-US" b="1" i="1" dirty="0"/>
              <a:t> ma fil-'</a:t>
            </a:r>
            <a:r>
              <a:rPr lang="en-US" b="1" i="1" dirty="0" err="1"/>
              <a:t>ard</a:t>
            </a:r>
            <a:r>
              <a:rPr lang="en-US" b="1" i="1" dirty="0"/>
              <a:t> </a:t>
            </a:r>
            <a:endParaRPr lang="en-US" b="1" i="1" dirty="0" smtClean="0"/>
          </a:p>
          <a:p>
            <a:pPr marL="0" indent="0">
              <a:buNone/>
            </a:pPr>
            <a:r>
              <a:rPr lang="en-US" b="1" i="1" dirty="0" smtClean="0"/>
              <a:t>Man </a:t>
            </a:r>
            <a:r>
              <a:rPr lang="en-US" b="1" i="1" dirty="0"/>
              <a:t>dhal-</a:t>
            </a:r>
            <a:r>
              <a:rPr lang="en-US" b="1" i="1" dirty="0" err="1"/>
              <a:t>ladhi</a:t>
            </a:r>
            <a:r>
              <a:rPr lang="en-US" b="1" i="1" dirty="0"/>
              <a:t> </a:t>
            </a:r>
            <a:r>
              <a:rPr lang="en-US" b="1" i="1" dirty="0" err="1"/>
              <a:t>yashfa'u</a:t>
            </a:r>
            <a:r>
              <a:rPr lang="en-US" b="1" i="1" dirty="0"/>
              <a:t> '</a:t>
            </a:r>
            <a:r>
              <a:rPr lang="en-US" b="1" i="1" dirty="0" err="1"/>
              <a:t>indahu</a:t>
            </a:r>
            <a:r>
              <a:rPr lang="en-US" b="1" i="1" dirty="0"/>
              <a:t> </a:t>
            </a:r>
            <a:r>
              <a:rPr lang="en-US" b="1" i="1" dirty="0" err="1"/>
              <a:t>illa</a:t>
            </a:r>
            <a:r>
              <a:rPr lang="en-US" b="1" i="1" dirty="0"/>
              <a:t> bi-</a:t>
            </a:r>
            <a:r>
              <a:rPr lang="en-US" b="1" i="1" dirty="0" err="1"/>
              <a:t>idhnihi</a:t>
            </a:r>
            <a:r>
              <a:rPr lang="en-US" b="1" i="1" dirty="0"/>
              <a:t> </a:t>
            </a:r>
            <a:endParaRPr lang="en-US" b="1" i="1" dirty="0" smtClean="0"/>
          </a:p>
          <a:p>
            <a:pPr marL="0" indent="0">
              <a:buNone/>
            </a:pPr>
            <a:r>
              <a:rPr lang="en-US" b="1" i="1" dirty="0" err="1" smtClean="0"/>
              <a:t>Ya'lamu</a:t>
            </a:r>
            <a:r>
              <a:rPr lang="en-US" b="1" i="1" dirty="0" smtClean="0"/>
              <a:t> </a:t>
            </a:r>
            <a:r>
              <a:rPr lang="en-US" b="1" i="1" dirty="0"/>
              <a:t>ma </a:t>
            </a:r>
            <a:r>
              <a:rPr lang="en-US" b="1" i="1" dirty="0" err="1"/>
              <a:t>baina</a:t>
            </a:r>
            <a:r>
              <a:rPr lang="en-US" b="1" i="1" dirty="0"/>
              <a:t> </a:t>
            </a:r>
            <a:r>
              <a:rPr lang="en-US" b="1" i="1" dirty="0" err="1"/>
              <a:t>aidihim</a:t>
            </a:r>
            <a:r>
              <a:rPr lang="en-US" b="1" i="1" dirty="0"/>
              <a:t> </a:t>
            </a:r>
            <a:r>
              <a:rPr lang="en-US" b="1" i="1" dirty="0" err="1"/>
              <a:t>wa</a:t>
            </a:r>
            <a:r>
              <a:rPr lang="en-US" b="1" i="1" dirty="0"/>
              <a:t> ma </a:t>
            </a:r>
            <a:r>
              <a:rPr lang="en-US" b="1" i="1" dirty="0" err="1"/>
              <a:t>khalfahum</a:t>
            </a:r>
            <a:r>
              <a:rPr lang="en-US" b="1" i="1" dirty="0"/>
              <a:t>, </a:t>
            </a:r>
            <a:endParaRPr lang="en-US" b="1" i="1" dirty="0" smtClean="0"/>
          </a:p>
          <a:p>
            <a:pPr marL="0" indent="0">
              <a:buNone/>
            </a:pPr>
            <a:r>
              <a:rPr lang="en-US" b="1" i="1" dirty="0" err="1" smtClean="0"/>
              <a:t>wa</a:t>
            </a:r>
            <a:r>
              <a:rPr lang="en-US" b="1" i="1" dirty="0" smtClean="0"/>
              <a:t> </a:t>
            </a:r>
            <a:r>
              <a:rPr lang="en-US" b="1" i="1" dirty="0"/>
              <a:t>la </a:t>
            </a:r>
            <a:r>
              <a:rPr lang="en-US" b="1" i="1" dirty="0" err="1"/>
              <a:t>yuhituna</a:t>
            </a:r>
            <a:r>
              <a:rPr lang="en-US" b="1" i="1" dirty="0"/>
              <a:t> bi </a:t>
            </a:r>
            <a:r>
              <a:rPr lang="en-US" b="1" i="1" dirty="0" err="1" smtClean="0"/>
              <a:t>shai'il</a:t>
            </a:r>
            <a:r>
              <a:rPr lang="en-US" b="1" i="1" dirty="0" smtClean="0"/>
              <a:t>-min </a:t>
            </a:r>
            <a:r>
              <a:rPr lang="en-US" b="1" i="1" dirty="0"/>
              <a:t>'</a:t>
            </a:r>
            <a:r>
              <a:rPr lang="en-US" b="1" i="1" dirty="0" err="1"/>
              <a:t>ilmihi</a:t>
            </a:r>
            <a:r>
              <a:rPr lang="en-US" b="1" i="1" dirty="0"/>
              <a:t> </a:t>
            </a:r>
            <a:r>
              <a:rPr lang="en-US" b="1" i="1" dirty="0" err="1"/>
              <a:t>illa</a:t>
            </a:r>
            <a:r>
              <a:rPr lang="en-US" b="1" i="1" dirty="0"/>
              <a:t> </a:t>
            </a:r>
            <a:r>
              <a:rPr lang="en-US" b="1" i="1" dirty="0" err="1"/>
              <a:t>bima</a:t>
            </a:r>
            <a:r>
              <a:rPr lang="en-US" b="1" i="1" dirty="0"/>
              <a:t> </a:t>
            </a:r>
            <a:r>
              <a:rPr lang="en-US" b="1" i="1" dirty="0" err="1"/>
              <a:t>sha'a</a:t>
            </a:r>
            <a:r>
              <a:rPr lang="en-US" b="1" i="1" dirty="0"/>
              <a:t> </a:t>
            </a:r>
            <a:endParaRPr lang="en-US" b="1" i="1" dirty="0" smtClean="0"/>
          </a:p>
          <a:p>
            <a:pPr marL="0" indent="0">
              <a:buNone/>
            </a:pPr>
            <a:r>
              <a:rPr lang="en-US" b="1" i="1" dirty="0" err="1" smtClean="0"/>
              <a:t>Wasi'a</a:t>
            </a:r>
            <a:r>
              <a:rPr lang="en-US" b="1" i="1" dirty="0" smtClean="0"/>
              <a:t> </a:t>
            </a:r>
            <a:r>
              <a:rPr lang="en-US" b="1" i="1" dirty="0" err="1" smtClean="0"/>
              <a:t>kursiyuhus-samawati</a:t>
            </a:r>
            <a:r>
              <a:rPr lang="en-US" b="1" i="1" dirty="0" smtClean="0"/>
              <a:t> </a:t>
            </a:r>
            <a:r>
              <a:rPr lang="en-US" b="1" i="1" dirty="0" err="1"/>
              <a:t>wal</a:t>
            </a:r>
            <a:r>
              <a:rPr lang="en-US" b="1" i="1" dirty="0"/>
              <a:t> </a:t>
            </a:r>
            <a:r>
              <a:rPr lang="en-US" b="1" i="1" dirty="0" err="1"/>
              <a:t>ard</a:t>
            </a:r>
            <a:r>
              <a:rPr lang="en-US" b="1" i="1" dirty="0"/>
              <a:t>, </a:t>
            </a:r>
            <a:endParaRPr lang="en-US" b="1" i="1" dirty="0" smtClean="0"/>
          </a:p>
          <a:p>
            <a:pPr marL="0" indent="0">
              <a:buNone/>
            </a:pPr>
            <a:r>
              <a:rPr lang="en-US" b="1" i="1" dirty="0" err="1" smtClean="0"/>
              <a:t>wa</a:t>
            </a:r>
            <a:r>
              <a:rPr lang="en-US" b="1" i="1" dirty="0" smtClean="0"/>
              <a:t> </a:t>
            </a:r>
            <a:r>
              <a:rPr lang="en-US" b="1" i="1" dirty="0"/>
              <a:t>la </a:t>
            </a:r>
            <a:r>
              <a:rPr lang="en-US" b="1" i="1" dirty="0" err="1"/>
              <a:t>ya'uduhu</a:t>
            </a:r>
            <a:r>
              <a:rPr lang="en-US" b="1" i="1" dirty="0"/>
              <a:t> </a:t>
            </a:r>
            <a:r>
              <a:rPr lang="en-US" b="1" i="1" dirty="0" err="1"/>
              <a:t>hifdhuhuma</a:t>
            </a:r>
            <a:r>
              <a:rPr lang="en-US" b="1" i="1" dirty="0"/>
              <a:t> </a:t>
            </a:r>
            <a:r>
              <a:rPr lang="en-US" b="1" i="1" dirty="0" err="1"/>
              <a:t>Wa</a:t>
            </a:r>
            <a:r>
              <a:rPr lang="en-US" b="1" i="1" dirty="0"/>
              <a:t> </a:t>
            </a:r>
            <a:r>
              <a:rPr lang="en-US" b="1" i="1" dirty="0" err="1"/>
              <a:t>Huwal</a:t>
            </a:r>
            <a:r>
              <a:rPr lang="en-US" b="1" i="1" dirty="0"/>
              <a:t> </a:t>
            </a:r>
            <a:r>
              <a:rPr lang="en-US" b="1" i="1" dirty="0" smtClean="0"/>
              <a:t>'</a:t>
            </a:r>
            <a:r>
              <a:rPr lang="en-US" b="1" i="1" dirty="0" err="1" smtClean="0"/>
              <a:t>Aliyul-Adheem</a:t>
            </a:r>
            <a:endParaRPr lang="en-US" dirty="0" smtClean="0"/>
          </a:p>
          <a:p>
            <a:endParaRPr lang="en-US" dirty="0"/>
          </a:p>
        </p:txBody>
      </p:sp>
    </p:spTree>
    <p:extLst>
      <p:ext uri="{BB962C8B-B14F-4D97-AF65-F5344CB8AC3E}">
        <p14:creationId xmlns:p14="http://schemas.microsoft.com/office/powerpoint/2010/main" val="81287585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Islamic Mortgage Default </a:t>
            </a:r>
            <a:r>
              <a:rPr lang="en-US" dirty="0" err="1" smtClean="0"/>
              <a:t>Programme</a:t>
            </a:r>
            <a:endParaRPr lang="en-US" dirty="0"/>
          </a:p>
        </p:txBody>
      </p:sp>
      <p:sp>
        <p:nvSpPr>
          <p:cNvPr id="3" name="Content Placeholder 2"/>
          <p:cNvSpPr>
            <a:spLocks noGrp="1"/>
          </p:cNvSpPr>
          <p:nvPr>
            <p:ph idx="1"/>
          </p:nvPr>
        </p:nvSpPr>
        <p:spPr/>
        <p:txBody>
          <a:bodyPr/>
          <a:lstStyle/>
          <a:p>
            <a:r>
              <a:rPr lang="en-US" sz="2400" dirty="0" smtClean="0"/>
              <a:t>Mortgage Default Takaful Fund.</a:t>
            </a:r>
          </a:p>
          <a:p>
            <a:r>
              <a:rPr lang="en-US" sz="2400" dirty="0" smtClean="0"/>
              <a:t>Loans to assist people who would otherwise default in scheduled mortgage repayments. </a:t>
            </a:r>
          </a:p>
          <a:p>
            <a:r>
              <a:rPr lang="en-US" sz="2400" dirty="0" smtClean="0"/>
              <a:t>Financed through </a:t>
            </a:r>
            <a:r>
              <a:rPr lang="en-US" sz="2400" dirty="0" err="1" smtClean="0"/>
              <a:t>murabahah</a:t>
            </a:r>
            <a:r>
              <a:rPr lang="en-US" sz="2400" dirty="0" smtClean="0"/>
              <a:t> penalty payment charitable funds of Islamic Banks or other charitable funds/seed funding/venture capital. </a:t>
            </a:r>
          </a:p>
          <a:p>
            <a:r>
              <a:rPr lang="en-US" sz="2400" dirty="0" smtClean="0"/>
              <a:t>Granting loans to people who have had their homes </a:t>
            </a:r>
            <a:r>
              <a:rPr lang="en-US" sz="2400" dirty="0" smtClean="0"/>
              <a:t>foreclosed.</a:t>
            </a:r>
            <a:endParaRPr lang="en-US" dirty="0"/>
          </a:p>
        </p:txBody>
      </p:sp>
    </p:spTree>
    <p:extLst>
      <p:ext uri="{BB962C8B-B14F-4D97-AF65-F5344CB8AC3E}">
        <p14:creationId xmlns:p14="http://schemas.microsoft.com/office/powerpoint/2010/main" val="16680797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Islamic Student Loan Recovery SUKUK</a:t>
            </a:r>
            <a:endParaRPr lang="en-US" dirty="0"/>
          </a:p>
        </p:txBody>
      </p:sp>
      <p:sp>
        <p:nvSpPr>
          <p:cNvPr id="3" name="Content Placeholder 2"/>
          <p:cNvSpPr>
            <a:spLocks noGrp="1"/>
          </p:cNvSpPr>
          <p:nvPr>
            <p:ph idx="1"/>
          </p:nvPr>
        </p:nvSpPr>
        <p:spPr/>
        <p:txBody>
          <a:bodyPr>
            <a:noAutofit/>
          </a:bodyPr>
          <a:lstStyle/>
          <a:p>
            <a:r>
              <a:rPr lang="en-US" sz="2400" dirty="0" smtClean="0"/>
              <a:t>Securitize Student loans and float on bond market.</a:t>
            </a:r>
          </a:p>
          <a:p>
            <a:pPr marL="0" indent="0">
              <a:buNone/>
            </a:pPr>
            <a:endParaRPr lang="en-US" sz="2400" dirty="0" smtClean="0"/>
          </a:p>
          <a:p>
            <a:r>
              <a:rPr lang="en-US" sz="2400" dirty="0" smtClean="0"/>
              <a:t>Securitize US Student Loan Debt and Sell it in </a:t>
            </a:r>
            <a:r>
              <a:rPr lang="en-US" sz="2400" dirty="0" err="1" smtClean="0"/>
              <a:t>Sukuk</a:t>
            </a:r>
            <a:r>
              <a:rPr lang="en-US" sz="2400" dirty="0" smtClean="0"/>
              <a:t> Market. </a:t>
            </a:r>
          </a:p>
          <a:p>
            <a:r>
              <a:rPr lang="en-US" sz="2400" dirty="0" smtClean="0"/>
              <a:t>The </a:t>
            </a:r>
            <a:r>
              <a:rPr lang="en-US" sz="2400" dirty="0" smtClean="0"/>
              <a:t>underlying asset will be for example payment of 5% of monthly paycheck for period of bond.  (This should be drastically less than the monthly payment of the student loan bill).  The asset could also be donated by an Islamic Bank, Charity, or provided through an Islamic Student Loan Recovery Company that provides funding for the </a:t>
            </a:r>
            <a:r>
              <a:rPr lang="en-US" sz="2400" dirty="0" err="1" smtClean="0"/>
              <a:t>Sukuk</a:t>
            </a:r>
            <a:r>
              <a:rPr lang="en-US" sz="2400" dirty="0" smtClean="0"/>
              <a:t>.</a:t>
            </a:r>
            <a:endParaRPr lang="en-US" sz="2400" dirty="0" smtClean="0"/>
          </a:p>
          <a:p>
            <a:r>
              <a:rPr lang="en-US" sz="2400" dirty="0" smtClean="0"/>
              <a:t>In this way, one would help USA students to get rid of their debt and to start generating positive results in the economy as well as promote a positive image of Islam within the USA. </a:t>
            </a:r>
          </a:p>
          <a:p>
            <a:endParaRPr lang="en-US" sz="2400" dirty="0"/>
          </a:p>
        </p:txBody>
      </p:sp>
    </p:spTree>
    <p:extLst>
      <p:ext uri="{BB962C8B-B14F-4D97-AF65-F5344CB8AC3E}">
        <p14:creationId xmlns:p14="http://schemas.microsoft.com/office/powerpoint/2010/main" val="224229209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Islamic </a:t>
            </a:r>
            <a:r>
              <a:rPr lang="en-US" dirty="0" err="1" smtClean="0"/>
              <a:t>Waqf</a:t>
            </a:r>
            <a:r>
              <a:rPr lang="en-US" dirty="0" smtClean="0"/>
              <a:t> Charitable Endowment </a:t>
            </a:r>
            <a:endParaRPr lang="en-US" dirty="0"/>
          </a:p>
        </p:txBody>
      </p:sp>
      <p:sp>
        <p:nvSpPr>
          <p:cNvPr id="3" name="Content Placeholder 2"/>
          <p:cNvSpPr>
            <a:spLocks noGrp="1"/>
          </p:cNvSpPr>
          <p:nvPr>
            <p:ph idx="1"/>
          </p:nvPr>
        </p:nvSpPr>
        <p:spPr/>
        <p:txBody>
          <a:bodyPr>
            <a:noAutofit/>
          </a:bodyPr>
          <a:lstStyle/>
          <a:p>
            <a:r>
              <a:rPr lang="en-US" sz="2400" dirty="0" smtClean="0"/>
              <a:t>Cooper Union in New York City provided free education to all of its University students based on the income provided by the land donated to the venture by Peter Cooper, which is under the Chrysler Building in Manhattan, New York, USA from 1830 until 2014. </a:t>
            </a:r>
          </a:p>
          <a:p>
            <a:r>
              <a:rPr lang="en-US" sz="2400" dirty="0" smtClean="0"/>
              <a:t>Cooper Union was one of very few American institutions of higher learning to offer a full-tuition scholarship – valued at approximately $150,000 as of 2012 – to every admitted student. </a:t>
            </a:r>
          </a:p>
          <a:p>
            <a:r>
              <a:rPr lang="en-US" sz="2400" dirty="0" smtClean="0"/>
              <a:t>In 2014, the current President of Cooper Union started charging full tuition, ending the era of free University education in the United States. </a:t>
            </a:r>
          </a:p>
        </p:txBody>
      </p:sp>
    </p:spTree>
    <p:extLst>
      <p:ext uri="{BB962C8B-B14F-4D97-AF65-F5344CB8AC3E}">
        <p14:creationId xmlns:p14="http://schemas.microsoft.com/office/powerpoint/2010/main" val="357525990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Islamic </a:t>
            </a:r>
            <a:r>
              <a:rPr lang="en-US" dirty="0" err="1" smtClean="0"/>
              <a:t>Waqf</a:t>
            </a:r>
            <a:r>
              <a:rPr lang="en-US" dirty="0" smtClean="0"/>
              <a:t> Charitable Endowment</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It is possible for GCC nationals to provide land for such a free education venture in the USA, however, reserving free education to those below a certain income level. </a:t>
            </a:r>
            <a:endParaRPr lang="en-US" sz="2400" dirty="0"/>
          </a:p>
        </p:txBody>
      </p:sp>
    </p:spTree>
    <p:extLst>
      <p:ext uri="{BB962C8B-B14F-4D97-AF65-F5344CB8AC3E}">
        <p14:creationId xmlns:p14="http://schemas.microsoft.com/office/powerpoint/2010/main" val="38708435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Islamic </a:t>
            </a:r>
            <a:r>
              <a:rPr lang="en-US" dirty="0" err="1" smtClean="0"/>
              <a:t>Waqf</a:t>
            </a:r>
            <a:r>
              <a:rPr lang="en-US" dirty="0" smtClean="0"/>
              <a:t> Charitable Endowment</a:t>
            </a:r>
            <a:endParaRPr lang="en-US" dirty="0"/>
          </a:p>
        </p:txBody>
      </p:sp>
      <p:sp>
        <p:nvSpPr>
          <p:cNvPr id="3" name="Content Placeholder 2"/>
          <p:cNvSpPr>
            <a:spLocks noGrp="1"/>
          </p:cNvSpPr>
          <p:nvPr>
            <p:ph idx="1"/>
          </p:nvPr>
        </p:nvSpPr>
        <p:spPr/>
        <p:txBody>
          <a:bodyPr>
            <a:normAutofit/>
          </a:bodyPr>
          <a:lstStyle/>
          <a:p>
            <a:r>
              <a:rPr lang="en-US" sz="2400" dirty="0" smtClean="0"/>
              <a:t>For example, in the UAE, the UAE government provides a plot of land and a loan to develop it to males of 18 years of age.</a:t>
            </a:r>
          </a:p>
          <a:p>
            <a:r>
              <a:rPr lang="en-US" sz="2400" dirty="0" smtClean="0"/>
              <a:t>How about providing plots of land for an Islamic </a:t>
            </a:r>
            <a:r>
              <a:rPr lang="en-US" sz="2400" dirty="0" err="1" smtClean="0"/>
              <a:t>Waqf</a:t>
            </a:r>
            <a:r>
              <a:rPr lang="en-US" sz="2400" dirty="0" smtClean="0"/>
              <a:t> Charitable Endowment in the USA to provide free University education to a certain portion of USA students or to run homeless shelters?  </a:t>
            </a:r>
          </a:p>
          <a:p>
            <a:r>
              <a:rPr lang="en-US" sz="2400" dirty="0" smtClean="0"/>
              <a:t>UAE Universities in the United States. </a:t>
            </a:r>
          </a:p>
          <a:p>
            <a:r>
              <a:rPr lang="en-US" sz="2400" dirty="0" smtClean="0"/>
              <a:t>Dubai Cares Homeless Shelters in the USA.</a:t>
            </a:r>
            <a:endParaRPr lang="en-US" sz="2400" dirty="0"/>
          </a:p>
        </p:txBody>
      </p:sp>
    </p:spTree>
    <p:extLst>
      <p:ext uri="{BB962C8B-B14F-4D97-AF65-F5344CB8AC3E}">
        <p14:creationId xmlns:p14="http://schemas.microsoft.com/office/powerpoint/2010/main" val="2529553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Islamic Food Bank Enterprise</a:t>
            </a:r>
            <a:endParaRPr lang="en-US" dirty="0"/>
          </a:p>
        </p:txBody>
      </p:sp>
      <p:sp>
        <p:nvSpPr>
          <p:cNvPr id="3" name="Content Placeholder 2"/>
          <p:cNvSpPr>
            <a:spLocks noGrp="1"/>
          </p:cNvSpPr>
          <p:nvPr>
            <p:ph idx="1"/>
          </p:nvPr>
        </p:nvSpPr>
        <p:spPr/>
        <p:txBody>
          <a:bodyPr>
            <a:normAutofit/>
          </a:bodyPr>
          <a:lstStyle/>
          <a:p>
            <a:r>
              <a:rPr lang="en-US" sz="2400" dirty="0" smtClean="0"/>
              <a:t>Invest donations into </a:t>
            </a:r>
            <a:r>
              <a:rPr lang="en-US" sz="2400" dirty="0" err="1" smtClean="0"/>
              <a:t>Shariáh</a:t>
            </a:r>
            <a:r>
              <a:rPr lang="en-US" sz="2400" dirty="0" smtClean="0"/>
              <a:t> compliant investment funds. </a:t>
            </a:r>
          </a:p>
          <a:p>
            <a:r>
              <a:rPr lang="en-US" sz="2400" dirty="0" smtClean="0"/>
              <a:t>Generate revenue to purchase food items as well as give return on investment to people who donate into food banks. </a:t>
            </a:r>
          </a:p>
          <a:p>
            <a:r>
              <a:rPr lang="en-US" sz="2400" dirty="0" smtClean="0"/>
              <a:t>Donation tax-free.</a:t>
            </a:r>
          </a:p>
          <a:p>
            <a:r>
              <a:rPr lang="en-US" sz="2400" dirty="0" smtClean="0"/>
              <a:t>ROI taxable.</a:t>
            </a:r>
            <a:endParaRPr lang="en-US" sz="2400" dirty="0"/>
          </a:p>
        </p:txBody>
      </p:sp>
    </p:spTree>
    <p:extLst>
      <p:ext uri="{BB962C8B-B14F-4D97-AF65-F5344CB8AC3E}">
        <p14:creationId xmlns:p14="http://schemas.microsoft.com/office/powerpoint/2010/main" val="37691606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Islamic Homeless Shelter Enterprise</a:t>
            </a:r>
            <a:endParaRPr lang="en-US" dirty="0"/>
          </a:p>
        </p:txBody>
      </p:sp>
      <p:sp>
        <p:nvSpPr>
          <p:cNvPr id="3" name="Content Placeholder 2"/>
          <p:cNvSpPr>
            <a:spLocks noGrp="1"/>
          </p:cNvSpPr>
          <p:nvPr>
            <p:ph idx="1"/>
          </p:nvPr>
        </p:nvSpPr>
        <p:spPr/>
        <p:txBody>
          <a:bodyPr>
            <a:normAutofit/>
          </a:bodyPr>
          <a:lstStyle/>
          <a:p>
            <a:r>
              <a:rPr lang="en-US" sz="2400" dirty="0" smtClean="0"/>
              <a:t>Invest donations into </a:t>
            </a:r>
            <a:r>
              <a:rPr lang="en-US" sz="2400" dirty="0" err="1" smtClean="0"/>
              <a:t>Shariáh</a:t>
            </a:r>
            <a:r>
              <a:rPr lang="en-US" sz="2400" dirty="0" smtClean="0"/>
              <a:t> compliant investment funds. </a:t>
            </a:r>
          </a:p>
          <a:p>
            <a:r>
              <a:rPr lang="en-US" sz="2400" dirty="0" smtClean="0"/>
              <a:t>Generate revenue to purchase food items as well as give return on investment to people who donate.</a:t>
            </a:r>
          </a:p>
          <a:p>
            <a:r>
              <a:rPr lang="en-US" sz="2400" dirty="0" smtClean="0"/>
              <a:t>Education Fund.</a:t>
            </a:r>
          </a:p>
          <a:p>
            <a:r>
              <a:rPr lang="en-US" sz="2400" dirty="0" smtClean="0"/>
              <a:t>Clothing Fund.</a:t>
            </a:r>
          </a:p>
          <a:p>
            <a:r>
              <a:rPr lang="en-US" sz="2400" dirty="0" smtClean="0"/>
              <a:t>Beautiful loans to start small businesses.</a:t>
            </a:r>
            <a:endParaRPr lang="en-US" sz="2400" dirty="0"/>
          </a:p>
        </p:txBody>
      </p:sp>
    </p:spTree>
    <p:extLst>
      <p:ext uri="{BB962C8B-B14F-4D97-AF65-F5344CB8AC3E}">
        <p14:creationId xmlns:p14="http://schemas.microsoft.com/office/powerpoint/2010/main" val="231434790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Islamic Micro Start-Ups</a:t>
            </a:r>
            <a:endParaRPr lang="en-US" dirty="0"/>
          </a:p>
        </p:txBody>
      </p:sp>
      <p:sp>
        <p:nvSpPr>
          <p:cNvPr id="3" name="Content Placeholder 2"/>
          <p:cNvSpPr>
            <a:spLocks noGrp="1"/>
          </p:cNvSpPr>
          <p:nvPr>
            <p:ph idx="1"/>
          </p:nvPr>
        </p:nvSpPr>
        <p:spPr/>
        <p:txBody>
          <a:bodyPr>
            <a:normAutofit/>
          </a:bodyPr>
          <a:lstStyle/>
          <a:p>
            <a:r>
              <a:rPr lang="en-US" sz="2400" dirty="0" smtClean="0"/>
              <a:t>Giving a chance to a broader spectrum of society to engage in the start-up business. </a:t>
            </a:r>
          </a:p>
          <a:p>
            <a:r>
              <a:rPr lang="en-US" sz="2400" dirty="0" smtClean="0"/>
              <a:t>A lot of people have great ideas, however, do not have access to funds or business loans due to lack of collateral. </a:t>
            </a:r>
          </a:p>
          <a:p>
            <a:r>
              <a:rPr lang="en-US" sz="2400" dirty="0" smtClean="0"/>
              <a:t>It is often not possible for young people with student loans to get a business loan, mortgage, or any other type of financing.  </a:t>
            </a:r>
          </a:p>
          <a:p>
            <a:r>
              <a:rPr lang="en-US" sz="2400" dirty="0" smtClean="0"/>
              <a:t>Provide Seed Funding for Micro-enterprise. </a:t>
            </a:r>
            <a:endParaRPr lang="en-US" sz="2400" dirty="0"/>
          </a:p>
        </p:txBody>
      </p:sp>
    </p:spTree>
    <p:extLst>
      <p:ext uri="{BB962C8B-B14F-4D97-AF65-F5344CB8AC3E}">
        <p14:creationId xmlns:p14="http://schemas.microsoft.com/office/powerpoint/2010/main" val="165098085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Islamic micro start-ups</a:t>
            </a:r>
            <a:endParaRPr lang="en-US" dirty="0"/>
          </a:p>
        </p:txBody>
      </p:sp>
      <p:sp>
        <p:nvSpPr>
          <p:cNvPr id="3" name="Content Placeholder 2"/>
          <p:cNvSpPr>
            <a:spLocks noGrp="1"/>
          </p:cNvSpPr>
          <p:nvPr>
            <p:ph idx="1"/>
          </p:nvPr>
        </p:nvSpPr>
        <p:spPr/>
        <p:txBody>
          <a:bodyPr>
            <a:normAutofit/>
          </a:bodyPr>
          <a:lstStyle/>
          <a:p>
            <a:r>
              <a:rPr lang="en-US" sz="2400" dirty="0">
                <a:solidFill>
                  <a:schemeClr val="tx1"/>
                </a:solidFill>
              </a:rPr>
              <a:t>Startups encounter several unique options for funding. </a:t>
            </a:r>
            <a:endParaRPr lang="en-US" sz="2400" dirty="0" smtClean="0">
              <a:solidFill>
                <a:schemeClr val="tx1"/>
              </a:solidFill>
            </a:endParaRPr>
          </a:p>
          <a:p>
            <a:r>
              <a:rPr lang="en-US" sz="2400" b="1" dirty="0" smtClean="0">
                <a:solidFill>
                  <a:schemeClr val="accent6"/>
                </a:solidFill>
                <a:hlinkClick r:id="rId2" tooltip="Venture capital"/>
              </a:rPr>
              <a:t>Venture </a:t>
            </a:r>
            <a:r>
              <a:rPr lang="en-US" sz="2400" b="1" dirty="0">
                <a:solidFill>
                  <a:schemeClr val="accent6"/>
                </a:solidFill>
                <a:hlinkClick r:id="rId2" tooltip="Venture capital"/>
              </a:rPr>
              <a:t>capital</a:t>
            </a:r>
            <a:r>
              <a:rPr lang="en-US" sz="2400" b="1" dirty="0">
                <a:solidFill>
                  <a:schemeClr val="accent6"/>
                </a:solidFill>
              </a:rPr>
              <a:t> </a:t>
            </a:r>
            <a:r>
              <a:rPr lang="en-US" sz="2400" dirty="0">
                <a:solidFill>
                  <a:schemeClr val="tx1"/>
                </a:solidFill>
              </a:rPr>
              <a:t>firms and </a:t>
            </a:r>
            <a:r>
              <a:rPr lang="en-US" sz="2400" b="1" dirty="0">
                <a:solidFill>
                  <a:schemeClr val="tx1"/>
                </a:solidFill>
                <a:hlinkClick r:id="rId3" tooltip="Angel investor"/>
              </a:rPr>
              <a:t>angel investors</a:t>
            </a:r>
            <a:r>
              <a:rPr lang="en-US" sz="2400" b="1" dirty="0">
                <a:solidFill>
                  <a:schemeClr val="tx1"/>
                </a:solidFill>
              </a:rPr>
              <a:t> </a:t>
            </a:r>
            <a:r>
              <a:rPr lang="en-US" sz="2400" dirty="0">
                <a:solidFill>
                  <a:schemeClr val="tx1"/>
                </a:solidFill>
              </a:rPr>
              <a:t>may help startup companies begin operations, exchanging </a:t>
            </a:r>
            <a:r>
              <a:rPr lang="en-US" sz="2400" b="1" dirty="0">
                <a:solidFill>
                  <a:schemeClr val="accent6"/>
                </a:solidFill>
                <a:hlinkClick r:id="rId4" tooltip="Seed money"/>
              </a:rPr>
              <a:t>seed money</a:t>
            </a:r>
            <a:r>
              <a:rPr lang="en-US" sz="2400" b="1" dirty="0">
                <a:solidFill>
                  <a:schemeClr val="accent6"/>
                </a:solidFill>
              </a:rPr>
              <a:t> </a:t>
            </a:r>
            <a:r>
              <a:rPr lang="en-US" sz="2400" dirty="0">
                <a:solidFill>
                  <a:schemeClr val="tx1"/>
                </a:solidFill>
              </a:rPr>
              <a:t>for an </a:t>
            </a:r>
            <a:r>
              <a:rPr lang="en-US" sz="2400" dirty="0">
                <a:solidFill>
                  <a:schemeClr val="tx1"/>
                </a:solidFill>
                <a:hlinkClick r:id="rId5" tooltip="Stock"/>
              </a:rPr>
              <a:t>equity</a:t>
            </a:r>
            <a:r>
              <a:rPr lang="en-US" sz="2400" dirty="0">
                <a:solidFill>
                  <a:schemeClr val="tx1"/>
                </a:solidFill>
              </a:rPr>
              <a:t> stake. </a:t>
            </a:r>
            <a:endParaRPr lang="en-US" sz="2400" dirty="0" smtClean="0">
              <a:solidFill>
                <a:schemeClr val="tx1"/>
              </a:solidFill>
            </a:endParaRPr>
          </a:p>
          <a:p>
            <a:r>
              <a:rPr lang="en-US" sz="2400" dirty="0" smtClean="0">
                <a:solidFill>
                  <a:schemeClr val="tx1"/>
                </a:solidFill>
              </a:rPr>
              <a:t>In </a:t>
            </a:r>
            <a:r>
              <a:rPr lang="en-US" sz="2400" dirty="0">
                <a:solidFill>
                  <a:schemeClr val="tx1"/>
                </a:solidFill>
              </a:rPr>
              <a:t>practice though, many startups are initially funded by the founders themselves. </a:t>
            </a:r>
            <a:endParaRPr lang="en-US" sz="2400" dirty="0" smtClean="0">
              <a:solidFill>
                <a:schemeClr val="tx1"/>
              </a:solidFill>
            </a:endParaRPr>
          </a:p>
          <a:p>
            <a:r>
              <a:rPr lang="en-US" sz="2400" b="1" dirty="0" smtClean="0">
                <a:solidFill>
                  <a:schemeClr val="tx1"/>
                </a:solidFill>
                <a:hlinkClick r:id="rId6" tooltip="Factoring (finance)"/>
              </a:rPr>
              <a:t>Factoring</a:t>
            </a:r>
            <a:r>
              <a:rPr lang="en-US" sz="2400" b="1" dirty="0" smtClean="0">
                <a:solidFill>
                  <a:schemeClr val="tx1"/>
                </a:solidFill>
              </a:rPr>
              <a:t> </a:t>
            </a:r>
            <a:r>
              <a:rPr lang="en-US" sz="2400" dirty="0">
                <a:solidFill>
                  <a:schemeClr val="tx1"/>
                </a:solidFill>
              </a:rPr>
              <a:t>is another option, though not unique to startups. </a:t>
            </a:r>
            <a:endParaRPr lang="en-US" sz="2400" dirty="0" smtClean="0">
              <a:solidFill>
                <a:schemeClr val="tx1"/>
              </a:solidFill>
            </a:endParaRPr>
          </a:p>
          <a:p>
            <a:r>
              <a:rPr lang="en-US" sz="2400" dirty="0" smtClean="0">
                <a:solidFill>
                  <a:schemeClr val="tx1"/>
                </a:solidFill>
              </a:rPr>
              <a:t>Some </a:t>
            </a:r>
            <a:r>
              <a:rPr lang="en-US" sz="2400" dirty="0">
                <a:solidFill>
                  <a:schemeClr val="tx1"/>
                </a:solidFill>
              </a:rPr>
              <a:t>new funding opportunities are also developing in </a:t>
            </a:r>
            <a:r>
              <a:rPr lang="en-US" sz="2400" b="1" dirty="0">
                <a:solidFill>
                  <a:schemeClr val="tx1"/>
                </a:solidFill>
                <a:hlinkClick r:id="rId7" tooltip="Crowd funding"/>
              </a:rPr>
              <a:t>crowd funding</a:t>
            </a:r>
            <a:r>
              <a:rPr lang="en-US" sz="2400" dirty="0" smtClean="0">
                <a:solidFill>
                  <a:schemeClr val="tx1"/>
                </a:solidFill>
              </a:rPr>
              <a:t>.</a:t>
            </a:r>
            <a:endParaRPr lang="en-US" sz="2400" dirty="0">
              <a:solidFill>
                <a:schemeClr val="tx1"/>
              </a:solidFill>
            </a:endParaRPr>
          </a:p>
        </p:txBody>
      </p:sp>
    </p:spTree>
    <p:extLst>
      <p:ext uri="{BB962C8B-B14F-4D97-AF65-F5344CB8AC3E}">
        <p14:creationId xmlns:p14="http://schemas.microsoft.com/office/powerpoint/2010/main" val="3915888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Crowdfunding for microenterprise</a:t>
            </a:r>
            <a:endParaRPr lang="en-US" dirty="0"/>
          </a:p>
        </p:txBody>
      </p:sp>
      <p:sp>
        <p:nvSpPr>
          <p:cNvPr id="3" name="Content Placeholder 2"/>
          <p:cNvSpPr>
            <a:spLocks noGrp="1"/>
          </p:cNvSpPr>
          <p:nvPr>
            <p:ph idx="1"/>
          </p:nvPr>
        </p:nvSpPr>
        <p:spPr/>
        <p:txBody>
          <a:bodyPr>
            <a:normAutofit/>
          </a:bodyPr>
          <a:lstStyle/>
          <a:p>
            <a:r>
              <a:rPr lang="en-US" sz="2400" dirty="0" smtClean="0"/>
              <a:t>Let’s set up a crowd  fund for Micro-enterprises. </a:t>
            </a:r>
            <a:endParaRPr lang="en-US" sz="2400" dirty="0"/>
          </a:p>
        </p:txBody>
      </p:sp>
    </p:spTree>
    <p:extLst>
      <p:ext uri="{BB962C8B-B14F-4D97-AF65-F5344CB8AC3E}">
        <p14:creationId xmlns:p14="http://schemas.microsoft.com/office/powerpoint/2010/main" val="1952965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Dua</a:t>
            </a:r>
            <a:r>
              <a:rPr lang="en-US" dirty="0" smtClean="0"/>
              <a:t> for debt</a:t>
            </a:r>
            <a:endParaRPr lang="en-US" dirty="0"/>
          </a:p>
        </p:txBody>
      </p:sp>
      <p:sp>
        <p:nvSpPr>
          <p:cNvPr id="3" name="Content Placeholder 2"/>
          <p:cNvSpPr>
            <a:spLocks noGrp="1"/>
          </p:cNvSpPr>
          <p:nvPr>
            <p:ph idx="1"/>
          </p:nvPr>
        </p:nvSpPr>
        <p:spPr>
          <a:xfrm>
            <a:off x="581192" y="2373679"/>
            <a:ext cx="11029615" cy="3678303"/>
          </a:xfrm>
        </p:spPr>
        <p:txBody>
          <a:bodyPr>
            <a:normAutofit/>
          </a:bodyPr>
          <a:lstStyle/>
          <a:p>
            <a:pPr marL="0" indent="0">
              <a:buNone/>
            </a:pPr>
            <a:r>
              <a:rPr lang="en-US" sz="2400" i="1" dirty="0" err="1" smtClean="0"/>
              <a:t>Allalahumma</a:t>
            </a:r>
            <a:r>
              <a:rPr lang="en-US" sz="2400" i="1" dirty="0" smtClean="0"/>
              <a:t> </a:t>
            </a:r>
            <a:r>
              <a:rPr lang="en-US" sz="2400" i="1" dirty="0" err="1" smtClean="0"/>
              <a:t>athnini</a:t>
            </a:r>
            <a:r>
              <a:rPr lang="en-US" sz="2400" i="1" dirty="0" smtClean="0"/>
              <a:t> </a:t>
            </a:r>
            <a:r>
              <a:rPr lang="en-US" sz="2400" i="1" dirty="0"/>
              <a:t>bi </a:t>
            </a:r>
            <a:r>
              <a:rPr lang="en-US" sz="2400" i="1" dirty="0" err="1"/>
              <a:t>halaalika</a:t>
            </a:r>
            <a:r>
              <a:rPr lang="en-US" sz="2400" i="1" dirty="0"/>
              <a:t> ‘an </a:t>
            </a:r>
            <a:r>
              <a:rPr lang="en-US" sz="2400" i="1" dirty="0" err="1"/>
              <a:t>haraamika</a:t>
            </a:r>
            <a:r>
              <a:rPr lang="en-US" sz="2400" i="1" dirty="0"/>
              <a:t> </a:t>
            </a:r>
            <a:r>
              <a:rPr lang="en-US" sz="2400" i="1" dirty="0" err="1" smtClean="0"/>
              <a:t>wa</a:t>
            </a:r>
            <a:r>
              <a:rPr lang="en-US" sz="2400" i="1" dirty="0" smtClean="0"/>
              <a:t> </a:t>
            </a:r>
            <a:r>
              <a:rPr lang="en-US" sz="2400" i="1" dirty="0"/>
              <a:t>bi </a:t>
            </a:r>
            <a:r>
              <a:rPr lang="en-US" sz="2400" i="1" dirty="0" err="1"/>
              <a:t>fadlika</a:t>
            </a:r>
            <a:r>
              <a:rPr lang="en-US" sz="2400" i="1" dirty="0"/>
              <a:t> ‘</a:t>
            </a:r>
            <a:r>
              <a:rPr lang="en-US" sz="2400" i="1" dirty="0" err="1"/>
              <a:t>amman</a:t>
            </a:r>
            <a:r>
              <a:rPr lang="en-US" sz="2400" i="1" dirty="0"/>
              <a:t> </a:t>
            </a:r>
            <a:r>
              <a:rPr lang="en-US" sz="2400" i="1" dirty="0" err="1" smtClean="0"/>
              <a:t>siwaaka</a:t>
            </a:r>
            <a:r>
              <a:rPr lang="en-US" sz="2400" i="1" dirty="0" smtClean="0"/>
              <a:t>.</a:t>
            </a:r>
          </a:p>
          <a:p>
            <a:pPr marL="0" indent="0">
              <a:buNone/>
            </a:pPr>
            <a:endParaRPr lang="en-US" sz="2400" b="1" i="1" dirty="0" smtClean="0"/>
          </a:p>
          <a:p>
            <a:pPr marL="0" indent="0" algn="r">
              <a:buNone/>
            </a:pPr>
            <a:r>
              <a:rPr lang="ar-SA" sz="2400" dirty="0"/>
              <a:t>اَللَّهُمَّ اَغْنِنِيْ بِحَلاَلِكَ عَنْ حَرَامِكَ، وَ بِفَضْلِكَ عَمَّنْ سِوَاكَ</a:t>
            </a:r>
            <a:endParaRPr lang="en-US" sz="2400" b="1" i="1" dirty="0"/>
          </a:p>
          <a:p>
            <a:pPr marL="0" indent="0">
              <a:buNone/>
            </a:pPr>
            <a:endParaRPr lang="en-US" sz="2400" b="1" i="1" dirty="0"/>
          </a:p>
          <a:p>
            <a:pPr marL="0" indent="0">
              <a:buNone/>
            </a:pPr>
            <a:r>
              <a:rPr lang="en-US" sz="2400" dirty="0" smtClean="0"/>
              <a:t>.</a:t>
            </a:r>
            <a:endParaRPr lang="en-US" sz="2400" dirty="0"/>
          </a:p>
        </p:txBody>
      </p:sp>
    </p:spTree>
    <p:extLst>
      <p:ext uri="{BB962C8B-B14F-4D97-AF65-F5344CB8AC3E}">
        <p14:creationId xmlns:p14="http://schemas.microsoft.com/office/powerpoint/2010/main" val="22397687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Angel investors</a:t>
            </a:r>
            <a:endParaRPr lang="en-US" dirty="0"/>
          </a:p>
        </p:txBody>
      </p:sp>
      <p:sp>
        <p:nvSpPr>
          <p:cNvPr id="3" name="Content Placeholder 2"/>
          <p:cNvSpPr>
            <a:spLocks noGrp="1"/>
          </p:cNvSpPr>
          <p:nvPr>
            <p:ph idx="1"/>
          </p:nvPr>
        </p:nvSpPr>
        <p:spPr/>
        <p:txBody>
          <a:bodyPr>
            <a:normAutofit/>
          </a:bodyPr>
          <a:lstStyle/>
          <a:p>
            <a:r>
              <a:rPr lang="en-US" sz="2400" dirty="0" smtClean="0"/>
              <a:t>How about Angel Investors for Micro-Entrepreneurs? </a:t>
            </a:r>
            <a:endParaRPr lang="en-US" sz="2400" dirty="0"/>
          </a:p>
        </p:txBody>
      </p:sp>
    </p:spTree>
    <p:extLst>
      <p:ext uri="{BB962C8B-B14F-4D97-AF65-F5344CB8AC3E}">
        <p14:creationId xmlns:p14="http://schemas.microsoft.com/office/powerpoint/2010/main" val="272301612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Micro Takaful </a:t>
            </a:r>
            <a:endParaRPr lang="en-US" dirty="0"/>
          </a:p>
        </p:txBody>
      </p:sp>
      <p:sp>
        <p:nvSpPr>
          <p:cNvPr id="3" name="Content Placeholder 2"/>
          <p:cNvSpPr>
            <a:spLocks noGrp="1"/>
          </p:cNvSpPr>
          <p:nvPr>
            <p:ph idx="1"/>
          </p:nvPr>
        </p:nvSpPr>
        <p:spPr/>
        <p:txBody>
          <a:bodyPr>
            <a:normAutofit/>
          </a:bodyPr>
          <a:lstStyle/>
          <a:p>
            <a:r>
              <a:rPr lang="en-US" sz="2400" dirty="0" smtClean="0"/>
              <a:t>Providing insurance cover for people who have been granted loans to start up business ventures. </a:t>
            </a:r>
          </a:p>
          <a:p>
            <a:pPr marL="0" indent="0">
              <a:buNone/>
            </a:pPr>
            <a:endParaRPr lang="en-US" sz="2400" dirty="0" smtClean="0"/>
          </a:p>
          <a:p>
            <a:r>
              <a:rPr lang="en-US" sz="2400" dirty="0" err="1" smtClean="0"/>
              <a:t>Murabahah</a:t>
            </a:r>
            <a:r>
              <a:rPr lang="en-US" sz="2400" dirty="0" smtClean="0"/>
              <a:t> Charitable funds i.e. penalty payments and other charitable funds of Islamic Banks. </a:t>
            </a:r>
            <a:endParaRPr lang="en-US" sz="2400" dirty="0"/>
          </a:p>
        </p:txBody>
      </p:sp>
    </p:spTree>
    <p:extLst>
      <p:ext uri="{BB962C8B-B14F-4D97-AF65-F5344CB8AC3E}">
        <p14:creationId xmlns:p14="http://schemas.microsoft.com/office/powerpoint/2010/main" val="111191621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sz="8000" dirty="0" smtClean="0"/>
              <a:t>Let’s provide a positive image of Islam and help the people in the United States.</a:t>
            </a:r>
            <a:r>
              <a:rPr lang="en-US" dirty="0" smtClean="0"/>
              <a:t> </a:t>
            </a:r>
            <a:r>
              <a:rPr lang="en-US" sz="3000" b="1" dirty="0" smtClean="0"/>
              <a:t> </a:t>
            </a:r>
            <a:endParaRPr lang="en-US" sz="3000" b="1" dirty="0"/>
          </a:p>
        </p:txBody>
      </p:sp>
    </p:spTree>
    <p:extLst>
      <p:ext uri="{BB962C8B-B14F-4D97-AF65-F5344CB8AC3E}">
        <p14:creationId xmlns:p14="http://schemas.microsoft.com/office/powerpoint/2010/main" val="418427458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SURAH THE FORENOON (AL- DUHAA)</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35900634"/>
              </p:ext>
            </p:extLst>
          </p:nvPr>
        </p:nvGraphicFramePr>
        <p:xfrm>
          <a:off x="592428" y="1964991"/>
          <a:ext cx="11018547" cy="4920333"/>
        </p:xfrm>
        <a:graphic>
          <a:graphicData uri="http://schemas.openxmlformats.org/drawingml/2006/table">
            <a:tbl>
              <a:tblPr firstRow="1" firstCol="1" bandRow="1">
                <a:tableStyleId>{5C22544A-7EE6-4342-B048-85BDC9FD1C3A}</a:tableStyleId>
              </a:tblPr>
              <a:tblGrid>
                <a:gridCol w="11018547"/>
              </a:tblGrid>
              <a:tr h="778101">
                <a:tc>
                  <a:txBody>
                    <a:bodyPr/>
                    <a:lstStyle/>
                    <a:p>
                      <a:pPr marL="0" marR="0">
                        <a:lnSpc>
                          <a:spcPct val="107000"/>
                        </a:lnSpc>
                        <a:spcBef>
                          <a:spcPts val="0"/>
                        </a:spcBef>
                        <a:spcAft>
                          <a:spcPts val="800"/>
                        </a:spcAft>
                      </a:pPr>
                      <a:r>
                        <a:rPr lang="en-US" sz="2000" dirty="0" smtClean="0">
                          <a:effectLst/>
                        </a:rPr>
                        <a:t>In </a:t>
                      </a:r>
                      <a:r>
                        <a:rPr lang="en-US" sz="2000" dirty="0">
                          <a:effectLst/>
                        </a:rPr>
                        <a:t>the name of Allah, the Beneficent, the </a:t>
                      </a:r>
                      <a:r>
                        <a:rPr lang="en-US" sz="2000" dirty="0" smtClean="0">
                          <a:effectLst/>
                        </a:rPr>
                        <a:t>Most Merciful</a:t>
                      </a:r>
                      <a:r>
                        <a:rPr lang="en-US" sz="2000" dirty="0">
                          <a:effectLst/>
                        </a:rPr>
                        <a: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r>
              <a:tr h="301533">
                <a:tc>
                  <a:txBody>
                    <a:bodyPr/>
                    <a:lstStyle/>
                    <a:p>
                      <a:pPr>
                        <a:lnSpc>
                          <a:spcPct val="107000"/>
                        </a:lnSpc>
                      </a:pPr>
                      <a:endParaRPr lang="en-US" sz="2000" dirty="0">
                        <a:effectLst/>
                        <a:latin typeface="Calibri" panose="020F0502020204030204" pitchFamily="34" charset="0"/>
                      </a:endParaRPr>
                    </a:p>
                  </a:txBody>
                  <a:tcPr marL="9525" marR="9525" marT="9525" marB="9525" anchor="ctr"/>
                </a:tc>
              </a:tr>
              <a:tr h="326331">
                <a:tc>
                  <a:txBody>
                    <a:bodyPr/>
                    <a:lstStyle/>
                    <a:p>
                      <a:pPr marL="0" marR="0">
                        <a:lnSpc>
                          <a:spcPct val="107000"/>
                        </a:lnSpc>
                        <a:spcBef>
                          <a:spcPts val="0"/>
                        </a:spcBef>
                        <a:spcAft>
                          <a:spcPts val="0"/>
                        </a:spcAft>
                      </a:pPr>
                      <a:r>
                        <a:rPr lang="en-US" sz="2000" dirty="0">
                          <a:effectLst/>
                        </a:rPr>
                        <a:t>By the morning hours</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r>
              <a:tr h="0">
                <a:tc>
                  <a:txBody>
                    <a:bodyPr/>
                    <a:lstStyle/>
                    <a:p>
                      <a:pPr marL="0" marR="0">
                        <a:lnSpc>
                          <a:spcPct val="107000"/>
                        </a:lnSpc>
                        <a:spcBef>
                          <a:spcPts val="0"/>
                        </a:spcBef>
                        <a:spcAft>
                          <a:spcPts val="0"/>
                        </a:spcAft>
                      </a:pPr>
                      <a:r>
                        <a:rPr lang="en-US" sz="2000" dirty="0">
                          <a:effectLst/>
                        </a:rPr>
                        <a:t>And by the night when it is stillest,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r>
              <a:tr h="326331">
                <a:tc>
                  <a:txBody>
                    <a:bodyPr/>
                    <a:lstStyle/>
                    <a:p>
                      <a:pPr marL="0" marR="0">
                        <a:lnSpc>
                          <a:spcPct val="107000"/>
                        </a:lnSpc>
                        <a:spcBef>
                          <a:spcPts val="0"/>
                        </a:spcBef>
                        <a:spcAft>
                          <a:spcPts val="0"/>
                        </a:spcAft>
                      </a:pPr>
                      <a:r>
                        <a:rPr lang="en-US" sz="2000" dirty="0">
                          <a:effectLst/>
                        </a:rPr>
                        <a:t>Thy Lord hath not forsaken thee nor doth He hate thee,</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r>
              <a:tr h="326331">
                <a:tc>
                  <a:txBody>
                    <a:bodyPr/>
                    <a:lstStyle/>
                    <a:p>
                      <a:pPr marL="0" marR="0">
                        <a:lnSpc>
                          <a:spcPct val="107000"/>
                        </a:lnSpc>
                        <a:spcBef>
                          <a:spcPts val="0"/>
                        </a:spcBef>
                        <a:spcAft>
                          <a:spcPts val="0"/>
                        </a:spcAft>
                      </a:pPr>
                      <a:r>
                        <a:rPr lang="en-US" sz="2000" dirty="0">
                          <a:effectLst/>
                        </a:rPr>
                        <a:t>And verily the latter portion will be better for thee than the former,</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r>
              <a:tr h="326331">
                <a:tc>
                  <a:txBody>
                    <a:bodyPr/>
                    <a:lstStyle/>
                    <a:p>
                      <a:pPr marL="0" marR="0">
                        <a:lnSpc>
                          <a:spcPct val="107000"/>
                        </a:lnSpc>
                        <a:spcBef>
                          <a:spcPts val="0"/>
                        </a:spcBef>
                        <a:spcAft>
                          <a:spcPts val="0"/>
                        </a:spcAft>
                      </a:pPr>
                      <a:r>
                        <a:rPr lang="en-US" sz="2000" dirty="0">
                          <a:effectLst/>
                        </a:rPr>
                        <a:t>And verily thy Lord will give unto thee so that thou wilt be content.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r>
              <a:tr h="326331">
                <a:tc>
                  <a:txBody>
                    <a:bodyPr/>
                    <a:lstStyle/>
                    <a:p>
                      <a:pPr marL="0" marR="0">
                        <a:lnSpc>
                          <a:spcPct val="107000"/>
                        </a:lnSpc>
                        <a:spcBef>
                          <a:spcPts val="0"/>
                        </a:spcBef>
                        <a:spcAft>
                          <a:spcPts val="0"/>
                        </a:spcAft>
                      </a:pPr>
                      <a:r>
                        <a:rPr lang="en-US" sz="2000">
                          <a:effectLst/>
                        </a:rPr>
                        <a:t>Did He not find thee an orphan and protect (thee)?</a:t>
                      </a:r>
                      <a:endParaRPr lang="en-US" sz="200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r>
              <a:tr h="326331">
                <a:tc>
                  <a:txBody>
                    <a:bodyPr/>
                    <a:lstStyle/>
                    <a:p>
                      <a:pPr marL="0" marR="0">
                        <a:lnSpc>
                          <a:spcPct val="107000"/>
                        </a:lnSpc>
                        <a:spcBef>
                          <a:spcPts val="0"/>
                        </a:spcBef>
                        <a:spcAft>
                          <a:spcPts val="0"/>
                        </a:spcAft>
                      </a:pPr>
                      <a:r>
                        <a:rPr lang="en-US" sz="2000" dirty="0">
                          <a:effectLst/>
                        </a:rPr>
                        <a:t>Did He not find thee wandering and direct (thee)?</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r>
              <a:tr h="326331">
                <a:tc>
                  <a:txBody>
                    <a:bodyPr/>
                    <a:lstStyle/>
                    <a:p>
                      <a:pPr marL="0" marR="0">
                        <a:lnSpc>
                          <a:spcPct val="107000"/>
                        </a:lnSpc>
                        <a:spcBef>
                          <a:spcPts val="0"/>
                        </a:spcBef>
                        <a:spcAft>
                          <a:spcPts val="0"/>
                        </a:spcAft>
                      </a:pPr>
                      <a:r>
                        <a:rPr lang="en-US" sz="2000" dirty="0">
                          <a:effectLst/>
                        </a:rPr>
                        <a:t>Did He not find thee destitute and enrich (thee)?</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r>
              <a:tr h="326331">
                <a:tc>
                  <a:txBody>
                    <a:bodyPr/>
                    <a:lstStyle/>
                    <a:p>
                      <a:pPr marL="0" marR="0">
                        <a:lnSpc>
                          <a:spcPct val="107000"/>
                        </a:lnSpc>
                        <a:spcBef>
                          <a:spcPts val="0"/>
                        </a:spcBef>
                        <a:spcAft>
                          <a:spcPts val="0"/>
                        </a:spcAft>
                      </a:pPr>
                      <a:r>
                        <a:rPr lang="en-US" sz="2000" dirty="0" smtClean="0">
                          <a:effectLst/>
                        </a:rPr>
                        <a:t>Therefore </a:t>
                      </a:r>
                      <a:r>
                        <a:rPr lang="en-US" sz="2000" dirty="0">
                          <a:effectLst/>
                        </a:rPr>
                        <a:t>the orphan oppress not,</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r>
              <a:tr h="326331">
                <a:tc>
                  <a:txBody>
                    <a:bodyPr/>
                    <a:lstStyle/>
                    <a:p>
                      <a:pPr marL="0" marR="0">
                        <a:lnSpc>
                          <a:spcPct val="107000"/>
                        </a:lnSpc>
                        <a:spcBef>
                          <a:spcPts val="0"/>
                        </a:spcBef>
                        <a:spcAft>
                          <a:spcPts val="0"/>
                        </a:spcAft>
                      </a:pPr>
                      <a:r>
                        <a:rPr lang="en-US" sz="2000" dirty="0" smtClean="0">
                          <a:effectLst/>
                        </a:rPr>
                        <a:t>Therefore </a:t>
                      </a:r>
                      <a:r>
                        <a:rPr lang="en-US" sz="2000" dirty="0">
                          <a:effectLst/>
                        </a:rPr>
                        <a:t>the beggar drive not away,</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r>
              <a:tr h="326331">
                <a:tc>
                  <a:txBody>
                    <a:bodyPr/>
                    <a:lstStyle/>
                    <a:p>
                      <a:pPr marL="0" marR="0">
                        <a:lnSpc>
                          <a:spcPct val="107000"/>
                        </a:lnSpc>
                        <a:spcBef>
                          <a:spcPts val="0"/>
                        </a:spcBef>
                        <a:spcAft>
                          <a:spcPts val="0"/>
                        </a:spcAft>
                      </a:pPr>
                      <a:r>
                        <a:rPr lang="en-US" sz="2000" dirty="0" smtClean="0">
                          <a:effectLst/>
                        </a:rPr>
                        <a:t>Therefore </a:t>
                      </a:r>
                      <a:r>
                        <a:rPr lang="en-US" sz="2000" dirty="0">
                          <a:effectLst/>
                        </a:rPr>
                        <a:t>of the bounty of thy Lord be thy discourse.</a:t>
                      </a:r>
                      <a:endParaRPr lang="en-US" sz="2000" dirty="0">
                        <a:effectLst/>
                        <a:latin typeface="Calibri" panose="020F0502020204030204" pitchFamily="34" charset="0"/>
                        <a:ea typeface="Calibri" panose="020F0502020204030204" pitchFamily="34" charset="0"/>
                        <a:cs typeface="Arial" panose="020B0604020202020204" pitchFamily="34" charset="0"/>
                      </a:endParaRPr>
                    </a:p>
                  </a:txBody>
                  <a:tcPr marL="9525" marR="9525" marT="9525" marB="9525" anchor="ctr"/>
                </a:tc>
              </a:tr>
            </a:tbl>
          </a:graphicData>
        </a:graphic>
      </p:graphicFrame>
      <p:sp>
        <p:nvSpPr>
          <p:cNvPr id="6"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3631163427"/>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smtClean="0"/>
              <a:t>Feel Free to Contact me at  </a:t>
            </a:r>
            <a:r>
              <a:rPr lang="en-US" sz="4000" dirty="0" smtClean="0">
                <a:hlinkClick r:id="rId2"/>
              </a:rPr>
              <a:t>camille@faaif.com</a:t>
            </a:r>
            <a:r>
              <a:rPr lang="en-US" sz="4000" dirty="0" smtClean="0"/>
              <a:t>. </a:t>
            </a:r>
            <a:endParaRPr lang="en-US" sz="4000" dirty="0"/>
          </a:p>
        </p:txBody>
      </p:sp>
      <p:sp>
        <p:nvSpPr>
          <p:cNvPr id="3" name="Content Placeholder 2"/>
          <p:cNvSpPr>
            <a:spLocks noGrp="1"/>
          </p:cNvSpPr>
          <p:nvPr>
            <p:ph idx="1"/>
          </p:nvPr>
        </p:nvSpPr>
        <p:spPr/>
        <p:txBody>
          <a:bodyPr>
            <a:normAutofit/>
          </a:bodyPr>
          <a:lstStyle/>
          <a:p>
            <a:pPr marL="0" indent="0" algn="ctr">
              <a:buNone/>
            </a:pPr>
            <a:r>
              <a:rPr lang="en-US" sz="8000" dirty="0" smtClean="0"/>
              <a:t>THE END </a:t>
            </a:r>
          </a:p>
          <a:p>
            <a:pPr marL="0" indent="0" algn="ctr">
              <a:buNone/>
            </a:pPr>
            <a:endParaRPr lang="en-US" sz="8000" dirty="0" smtClean="0"/>
          </a:p>
          <a:p>
            <a:pPr marL="0" indent="0" algn="ctr">
              <a:buNone/>
            </a:pPr>
            <a:endParaRPr lang="en-US" sz="8000"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848100" y="2871788"/>
            <a:ext cx="4495800" cy="3305175"/>
          </a:xfrm>
          <a:prstGeom prst="rect">
            <a:avLst/>
          </a:prstGeom>
        </p:spPr>
      </p:pic>
    </p:spTree>
    <p:extLst>
      <p:ext uri="{BB962C8B-B14F-4D97-AF65-F5344CB8AC3E}">
        <p14:creationId xmlns:p14="http://schemas.microsoft.com/office/powerpoint/2010/main" val="2197125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Debt and Interest</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smtClean="0"/>
              <a:t>The </a:t>
            </a:r>
            <a:r>
              <a:rPr lang="en-US" sz="2400" dirty="0" err="1" smtClean="0"/>
              <a:t>Qu’ran</a:t>
            </a:r>
            <a:r>
              <a:rPr lang="en-US" sz="2400" dirty="0" smtClean="0"/>
              <a:t> encourages people to help yourself and other people get rid of debt and stop taking loans with interest.  </a:t>
            </a:r>
          </a:p>
          <a:p>
            <a:pPr marL="0" indent="0">
              <a:buNone/>
            </a:pPr>
            <a:endParaRPr lang="en-US" sz="2400" dirty="0"/>
          </a:p>
          <a:p>
            <a:pPr marL="0" indent="0">
              <a:buNone/>
            </a:pPr>
            <a:endParaRPr lang="en-US" sz="2400"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68104" y="4399141"/>
            <a:ext cx="2619375" cy="1743075"/>
          </a:xfrm>
          <a:prstGeom prst="rect">
            <a:avLst/>
          </a:prstGeom>
        </p:spPr>
      </p:pic>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8701490" y="4399139"/>
            <a:ext cx="2619375" cy="1743075"/>
          </a:xfrm>
          <a:prstGeom prst="rect">
            <a:avLst/>
          </a:prstGeom>
        </p:spPr>
      </p:pic>
      <p:pic>
        <p:nvPicPr>
          <p:cNvPr id="6" name="Picture 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734797" y="4399140"/>
            <a:ext cx="2619375" cy="1743075"/>
          </a:xfrm>
          <a:prstGeom prst="rect">
            <a:avLst/>
          </a:prstGeom>
        </p:spPr>
      </p:pic>
    </p:spTree>
    <p:extLst>
      <p:ext uri="{BB962C8B-B14F-4D97-AF65-F5344CB8AC3E}">
        <p14:creationId xmlns:p14="http://schemas.microsoft.com/office/powerpoint/2010/main" val="1604371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is microfinance?</a:t>
            </a:r>
            <a:endParaRPr lang="en-US" dirty="0"/>
          </a:p>
        </p:txBody>
      </p:sp>
      <p:sp>
        <p:nvSpPr>
          <p:cNvPr id="3" name="Content Placeholder 2"/>
          <p:cNvSpPr>
            <a:spLocks noGrp="1"/>
          </p:cNvSpPr>
          <p:nvPr>
            <p:ph idx="1"/>
          </p:nvPr>
        </p:nvSpPr>
        <p:spPr/>
        <p:txBody>
          <a:bodyPr/>
          <a:lstStyle/>
          <a:p>
            <a:r>
              <a:rPr lang="en-US" sz="2400" dirty="0" smtClean="0"/>
              <a:t>Microfinance </a:t>
            </a:r>
            <a:r>
              <a:rPr lang="en-US" sz="2400" dirty="0" smtClean="0"/>
              <a:t>enables people to achieve the ability to fulfill their assigned task on earth.</a:t>
            </a:r>
            <a:r>
              <a:rPr lang="en-US" sz="2400" dirty="0"/>
              <a:t>  </a:t>
            </a:r>
          </a:p>
          <a:p>
            <a:endParaRPr lang="en-US" dirty="0"/>
          </a:p>
        </p:txBody>
      </p:sp>
    </p:spTree>
    <p:extLst>
      <p:ext uri="{BB962C8B-B14F-4D97-AF65-F5344CB8AC3E}">
        <p14:creationId xmlns:p14="http://schemas.microsoft.com/office/powerpoint/2010/main" val="76723510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a:t>
            </a:r>
            <a:r>
              <a:rPr lang="en-US" dirty="0" err="1" smtClean="0"/>
              <a:t>DUnyA</a:t>
            </a:r>
            <a:endParaRPr lang="en-US" dirty="0"/>
          </a:p>
        </p:txBody>
      </p:sp>
      <p:sp>
        <p:nvSpPr>
          <p:cNvPr id="3" name="Content Placeholder 2"/>
          <p:cNvSpPr>
            <a:spLocks noGrp="1"/>
          </p:cNvSpPr>
          <p:nvPr>
            <p:ph idx="1"/>
          </p:nvPr>
        </p:nvSpPr>
        <p:spPr/>
        <p:txBody>
          <a:bodyPr>
            <a:normAutofit/>
          </a:bodyPr>
          <a:lstStyle/>
          <a:p>
            <a:r>
              <a:rPr lang="en-US" sz="2400" dirty="0" smtClean="0">
                <a:solidFill>
                  <a:schemeClr val="tx1"/>
                </a:solidFill>
              </a:rPr>
              <a:t>You are only here because Allah allowed you to be here.  </a:t>
            </a:r>
          </a:p>
          <a:p>
            <a:r>
              <a:rPr lang="en-US" sz="2400" dirty="0" smtClean="0">
                <a:solidFill>
                  <a:schemeClr val="tx1"/>
                </a:solidFill>
              </a:rPr>
              <a:t>Fulfill your task on earth. </a:t>
            </a:r>
          </a:p>
          <a:p>
            <a:r>
              <a:rPr lang="en-US" sz="2400" dirty="0" smtClean="0">
                <a:solidFill>
                  <a:schemeClr val="tx1"/>
                </a:solidFill>
              </a:rPr>
              <a:t>Help other people. </a:t>
            </a:r>
            <a:endParaRPr lang="en-US" sz="2400" dirty="0">
              <a:solidFill>
                <a:schemeClr val="tx1"/>
              </a:solidFill>
            </a:endParaRPr>
          </a:p>
        </p:txBody>
      </p:sp>
    </p:spTree>
    <p:extLst>
      <p:ext uri="{BB962C8B-B14F-4D97-AF65-F5344CB8AC3E}">
        <p14:creationId xmlns:p14="http://schemas.microsoft.com/office/powerpoint/2010/main" val="365250208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FARD Responsibility</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It is the personal obligation (</a:t>
            </a:r>
            <a:r>
              <a:rPr lang="en-US" sz="2400" i="1" dirty="0" err="1"/>
              <a:t>Fard</a:t>
            </a:r>
            <a:r>
              <a:rPr lang="en-US" sz="2400" i="1" dirty="0"/>
              <a:t> ‘</a:t>
            </a:r>
            <a:r>
              <a:rPr lang="en-US" sz="2400" i="1" dirty="0" err="1"/>
              <a:t>ayn</a:t>
            </a:r>
            <a:r>
              <a:rPr lang="en-US" sz="2400" dirty="0"/>
              <a:t>) of every Muslim to earn a living to support himself and his family…and it is the collective obligation (</a:t>
            </a:r>
            <a:r>
              <a:rPr lang="en-US" sz="2400" i="1" dirty="0" err="1"/>
              <a:t>fard</a:t>
            </a:r>
            <a:r>
              <a:rPr lang="en-US" sz="2400" i="1" dirty="0"/>
              <a:t> </a:t>
            </a:r>
            <a:r>
              <a:rPr lang="en-US" sz="2400" i="1" dirty="0" err="1"/>
              <a:t>kifayah</a:t>
            </a:r>
            <a:r>
              <a:rPr lang="en-US" sz="2400" dirty="0"/>
              <a:t>) of a Muslim society to manage the economy in such a way that everyone has a suitable opportunity to earn an honest living in keeping with his/her ability and </a:t>
            </a:r>
            <a:r>
              <a:rPr lang="en-US" sz="2400" dirty="0" smtClean="0"/>
              <a:t>effort” </a:t>
            </a:r>
            <a:r>
              <a:rPr lang="en-US" sz="2400" dirty="0"/>
              <a:t>(</a:t>
            </a:r>
            <a:r>
              <a:rPr lang="en-US" sz="2400" dirty="0" err="1"/>
              <a:t>Chapra</a:t>
            </a:r>
            <a:r>
              <a:rPr lang="en-US" sz="2400" dirty="0"/>
              <a:t>, 2008, 16).  </a:t>
            </a:r>
          </a:p>
          <a:p>
            <a:endParaRPr lang="en-US" sz="2400" dirty="0"/>
          </a:p>
        </p:txBody>
      </p:sp>
    </p:spTree>
    <p:extLst>
      <p:ext uri="{BB962C8B-B14F-4D97-AF65-F5344CB8AC3E}">
        <p14:creationId xmlns:p14="http://schemas.microsoft.com/office/powerpoint/2010/main" val="248498938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ADL Justice </a:t>
            </a:r>
            <a:r>
              <a:rPr lang="en-US" dirty="0" err="1" smtClean="0"/>
              <a:t>ihsan</a:t>
            </a:r>
            <a:r>
              <a:rPr lang="en-US" dirty="0" smtClean="0"/>
              <a:t> beneficence</a:t>
            </a:r>
            <a:endParaRPr lang="en-US" dirty="0"/>
          </a:p>
        </p:txBody>
      </p:sp>
      <p:sp>
        <p:nvSpPr>
          <p:cNvPr id="3" name="Content Placeholder 2"/>
          <p:cNvSpPr>
            <a:spLocks noGrp="1"/>
          </p:cNvSpPr>
          <p:nvPr>
            <p:ph idx="1"/>
          </p:nvPr>
        </p:nvSpPr>
        <p:spPr/>
        <p:txBody>
          <a:bodyPr>
            <a:normAutofit/>
          </a:bodyPr>
          <a:lstStyle/>
          <a:p>
            <a:pPr marL="0" indent="0">
              <a:buNone/>
            </a:pPr>
            <a:r>
              <a:rPr lang="en-US" sz="2400" dirty="0"/>
              <a:t>Individuals are expected to establish justice (‘</a:t>
            </a:r>
            <a:r>
              <a:rPr lang="en-US" sz="2400" i="1" dirty="0" err="1"/>
              <a:t>adl</a:t>
            </a:r>
            <a:r>
              <a:rPr lang="en-US" sz="2400" dirty="0"/>
              <a:t>) and promote beneficence (</a:t>
            </a:r>
            <a:r>
              <a:rPr lang="en-US" sz="2400" i="1" dirty="0" err="1"/>
              <a:t>ihsan</a:t>
            </a:r>
            <a:r>
              <a:rPr lang="en-US" sz="2400" dirty="0"/>
              <a:t>) on a micro and macro level as well as establish an economic framework through which to expound socio-economic justice.    </a:t>
            </a:r>
          </a:p>
          <a:p>
            <a:pPr marL="0" indent="0">
              <a:buNone/>
            </a:pPr>
            <a:endParaRPr lang="en-US" sz="2400" dirty="0" smtClean="0"/>
          </a:p>
          <a:p>
            <a:pPr marL="0" indent="0">
              <a:buNone/>
            </a:pPr>
            <a:r>
              <a:rPr lang="en-US" sz="2400" dirty="0" smtClean="0"/>
              <a:t>“</a:t>
            </a:r>
            <a:r>
              <a:rPr lang="en-US" sz="2400" dirty="0"/>
              <a:t>The absence of justice cannot but ultimately lead to misery and destruction” (</a:t>
            </a:r>
            <a:r>
              <a:rPr lang="en-US" sz="2400" dirty="0" err="1"/>
              <a:t>Qu’ran</a:t>
            </a:r>
            <a:r>
              <a:rPr lang="en-US" sz="2400" dirty="0"/>
              <a:t>, 20:111). </a:t>
            </a:r>
          </a:p>
          <a:p>
            <a:endParaRPr lang="en-US" dirty="0"/>
          </a:p>
        </p:txBody>
      </p:sp>
    </p:spTree>
    <p:extLst>
      <p:ext uri="{BB962C8B-B14F-4D97-AF65-F5344CB8AC3E}">
        <p14:creationId xmlns:p14="http://schemas.microsoft.com/office/powerpoint/2010/main" val="209248959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Rubbubiyah</a:t>
            </a:r>
            <a:r>
              <a:rPr lang="en-US" dirty="0" smtClean="0"/>
              <a:t> (divine sustenance)</a:t>
            </a:r>
            <a:endParaRPr lang="en-US" dirty="0"/>
          </a:p>
        </p:txBody>
      </p:sp>
      <p:sp>
        <p:nvSpPr>
          <p:cNvPr id="3" name="Content Placeholder 2"/>
          <p:cNvSpPr>
            <a:spLocks noGrp="1"/>
          </p:cNvSpPr>
          <p:nvPr>
            <p:ph idx="1"/>
          </p:nvPr>
        </p:nvSpPr>
        <p:spPr/>
        <p:txBody>
          <a:bodyPr>
            <a:normAutofit/>
          </a:bodyPr>
          <a:lstStyle/>
          <a:p>
            <a:r>
              <a:rPr lang="en-US" sz="2400" dirty="0"/>
              <a:t>Divine resource management should be the central principle guiding production and development, which is based on a Divine mode of production.  </a:t>
            </a:r>
            <a:endParaRPr lang="en-US" sz="2400" dirty="0" smtClean="0"/>
          </a:p>
          <a:p>
            <a:endParaRPr lang="en-US" sz="2400" dirty="0" smtClean="0"/>
          </a:p>
          <a:p>
            <a:r>
              <a:rPr lang="en-US" sz="2400" dirty="0"/>
              <a:t>P</a:t>
            </a:r>
            <a:r>
              <a:rPr lang="en-US" sz="2400" dirty="0" smtClean="0"/>
              <a:t>roduction </a:t>
            </a:r>
            <a:r>
              <a:rPr lang="en-US" sz="2400" dirty="0"/>
              <a:t>should be focused around human need rather than maximizing shareholder’s wealth in order to serve Allah rather than the market. </a:t>
            </a:r>
          </a:p>
        </p:txBody>
      </p:sp>
    </p:spTree>
    <p:extLst>
      <p:ext uri="{BB962C8B-B14F-4D97-AF65-F5344CB8AC3E}">
        <p14:creationId xmlns:p14="http://schemas.microsoft.com/office/powerpoint/2010/main" val="4059950898"/>
      </p:ext>
    </p:extLst>
  </p:cSld>
  <p:clrMapOvr>
    <a:masterClrMapping/>
  </p:clrMapOvr>
</p:sld>
</file>

<file path=ppt/theme/theme1.xml><?xml version="1.0" encoding="utf-8"?>
<a:theme xmlns:a="http://schemas.openxmlformats.org/drawingml/2006/main" name="Dividend">
  <a:themeElements>
    <a:clrScheme name="Dividend">
      <a:dk1>
        <a:sysClr val="windowText" lastClr="000000"/>
      </a:dk1>
      <a:lt1>
        <a:sysClr val="window" lastClr="FFFFFF"/>
      </a:lt1>
      <a:dk2>
        <a:srgbClr val="3D3D3D"/>
      </a:dk2>
      <a:lt2>
        <a:srgbClr val="EBEBEB"/>
      </a:lt2>
      <a:accent1>
        <a:srgbClr val="4D1434"/>
      </a:accent1>
      <a:accent2>
        <a:srgbClr val="903163"/>
      </a:accent2>
      <a:accent3>
        <a:srgbClr val="B2324B"/>
      </a:accent3>
      <a:accent4>
        <a:srgbClr val="969FA7"/>
      </a:accent4>
      <a:accent5>
        <a:srgbClr val="66B1CE"/>
      </a:accent5>
      <a:accent6>
        <a:srgbClr val="40619D"/>
      </a:accent6>
      <a:hlink>
        <a:srgbClr val="828282"/>
      </a:hlink>
      <a:folHlink>
        <a:srgbClr val="A5A5A5"/>
      </a:folHlink>
    </a:clrScheme>
    <a:fontScheme name="Dividend">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 id="{9697A71B-4AB7-4A1A-BD5B-BB2D22835B57}" vid="{C21699FF-00E4-43C8-BBCC-D7E5536C371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Dividend</Template>
  <TotalTime>6971</TotalTime>
  <Words>1832</Words>
  <Application>Microsoft Office PowerPoint</Application>
  <PresentationFormat>Widescreen</PresentationFormat>
  <Paragraphs>153</Paragraphs>
  <Slides>34</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34</vt:i4>
      </vt:variant>
    </vt:vector>
  </HeadingPairs>
  <TitlesOfParts>
    <vt:vector size="40" baseType="lpstr">
      <vt:lpstr>Arial</vt:lpstr>
      <vt:lpstr>Calibri</vt:lpstr>
      <vt:lpstr>Gill Sans MT</vt:lpstr>
      <vt:lpstr>Majalla UI</vt:lpstr>
      <vt:lpstr>Wingdings 2</vt:lpstr>
      <vt:lpstr>Dividend</vt:lpstr>
      <vt:lpstr>Microfinance Possibilities in the United States</vt:lpstr>
      <vt:lpstr>Ayat al kursi</vt:lpstr>
      <vt:lpstr>Dua for debt</vt:lpstr>
      <vt:lpstr>Debt and Interest</vt:lpstr>
      <vt:lpstr>What is microfinance?</vt:lpstr>
      <vt:lpstr>The DUnyA</vt:lpstr>
      <vt:lpstr>FARD Responsibility</vt:lpstr>
      <vt:lpstr>ADL Justice ihsan beneficence</vt:lpstr>
      <vt:lpstr>Rubbubiyah (divine sustenance)</vt:lpstr>
      <vt:lpstr>Tazkiyah (purification plus growth) tawhid (One god) risalah (teachings of all of gods prophets) akirah (Afterlife)</vt:lpstr>
      <vt:lpstr>Ikhtiyar free will</vt:lpstr>
      <vt:lpstr>Ikhtiyar free will</vt:lpstr>
      <vt:lpstr>Ikhtiyar free will </vt:lpstr>
      <vt:lpstr>Risalah</vt:lpstr>
      <vt:lpstr>Islamic Framework for microfinance </vt:lpstr>
      <vt:lpstr>Microfinance through the lens of Maqasid al shariah</vt:lpstr>
      <vt:lpstr>Microfinance possibilities for the Usa</vt:lpstr>
      <vt:lpstr>Microfinance possibilities for the usa</vt:lpstr>
      <vt:lpstr>Micro-Sukuk or Islamic Charitable Bonds </vt:lpstr>
      <vt:lpstr>Islamic Mortgage Default Programme</vt:lpstr>
      <vt:lpstr>Islamic Student Loan Recovery SUKUK</vt:lpstr>
      <vt:lpstr>Islamic Waqf Charitable Endowment </vt:lpstr>
      <vt:lpstr>Islamic Waqf Charitable Endowment</vt:lpstr>
      <vt:lpstr>Islamic Waqf Charitable Endowment</vt:lpstr>
      <vt:lpstr>Islamic Food Bank Enterprise</vt:lpstr>
      <vt:lpstr>Islamic Homeless Shelter Enterprise</vt:lpstr>
      <vt:lpstr>Islamic Micro Start-Ups</vt:lpstr>
      <vt:lpstr>Islamic micro start-ups</vt:lpstr>
      <vt:lpstr>Crowdfunding for microenterprise</vt:lpstr>
      <vt:lpstr>Angel investors</vt:lpstr>
      <vt:lpstr>Micro Takaful </vt:lpstr>
      <vt:lpstr>Conclusion</vt:lpstr>
      <vt:lpstr>SURAH THE FORENOON (AL- DUHAA)</vt:lpstr>
      <vt:lpstr>Feel Free to Contact me at  camille@faaif.com.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Microfinance Possibilities in the United States</dc:title>
  <dc:creator>New</dc:creator>
  <cp:lastModifiedBy>New</cp:lastModifiedBy>
  <cp:revision>205</cp:revision>
  <cp:lastPrinted>2014-11-01T17:51:02Z</cp:lastPrinted>
  <dcterms:created xsi:type="dcterms:W3CDTF">2014-10-28T08:38:05Z</dcterms:created>
  <dcterms:modified xsi:type="dcterms:W3CDTF">2014-11-02T05:28:33Z</dcterms:modified>
</cp:coreProperties>
</file>