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61" r:id="rId2"/>
    <p:sldId id="299" r:id="rId3"/>
    <p:sldId id="262" r:id="rId4"/>
    <p:sldId id="297" r:id="rId5"/>
    <p:sldId id="298" r:id="rId6"/>
    <p:sldId id="263" r:id="rId7"/>
    <p:sldId id="264" r:id="rId8"/>
    <p:sldId id="265" r:id="rId9"/>
    <p:sldId id="296" r:id="rId10"/>
    <p:sldId id="294" r:id="rId11"/>
    <p:sldId id="295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92" r:id="rId20"/>
    <p:sldId id="288" r:id="rId21"/>
    <p:sldId id="289" r:id="rId22"/>
    <p:sldId id="290" r:id="rId23"/>
    <p:sldId id="291" r:id="rId24"/>
    <p:sldId id="30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81AA4C-0320-4EF5-8391-22327F4EF3F6}" type="doc">
      <dgm:prSet loTypeId="urn:microsoft.com/office/officeart/2005/8/layout/list1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1876411-9AD7-4926-8A95-2FE0870B668F}">
      <dgm:prSet phldrT="[Text]"/>
      <dgm:spPr/>
      <dgm:t>
        <a:bodyPr/>
        <a:lstStyle/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Individuals want convenience of access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A2B4F020-0D3C-4E05-94DC-594A562006A9}" type="parTrans" cxnId="{F0CC7DF0-70DD-46E1-A4A7-C74DFD433497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A874E4BD-E757-4251-A267-5ECB516D750D}" type="sibTrans" cxnId="{F0CC7DF0-70DD-46E1-A4A7-C74DFD433497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34AC15BF-785C-4543-8B5C-8BDA896AF200}">
      <dgm:prSet phldrT="[Text]"/>
      <dgm:spPr/>
      <dgm:t>
        <a:bodyPr/>
        <a:lstStyle/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Life-cycle events impact differently at different times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C1308F9C-9A4B-4F72-90D6-CA88D999CDE9}" type="parTrans" cxnId="{C3CCCC39-9CF2-4A24-9DBF-DB2F231AF0B8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94DB7EE0-AF0E-4EF2-8DA2-9D3F03DA401B}" type="sibTrans" cxnId="{C3CCCC39-9CF2-4A24-9DBF-DB2F231AF0B8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0C4BDAA6-5364-47AB-BBC3-7AE7100DAD17}">
      <dgm:prSet phldrT="[Text]"/>
      <dgm:spPr/>
      <dgm:t>
        <a:bodyPr/>
        <a:lstStyle/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Poor people are more prone to uncertainty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DE342779-FAFD-4357-A46B-CD0E7B584572}" type="parTrans" cxnId="{FEE85D21-5A32-4DD3-83AB-6EDEBBDE5B9E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3A89EFB7-D7D7-4CA8-B162-BCC435576019}" type="sibTrans" cxnId="{FEE85D21-5A32-4DD3-83AB-6EDEBBDE5B9E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6812926D-EC8F-42B6-B764-C0C5241D6876}">
      <dgm:prSet phldrT="[Text]"/>
      <dgm:spPr/>
      <dgm:t>
        <a:bodyPr/>
        <a:lstStyle/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Young individuals are more vulnerable to financial pressures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D54BED1C-AB40-4E9A-BA46-0F29E4C704A9}" type="parTrans" cxnId="{941D636F-F9DB-4FFB-A5CC-8402AACA1A31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B2162BCA-8481-4418-BE88-B1270665C53F}" type="sibTrans" cxnId="{941D636F-F9DB-4FFB-A5CC-8402AACA1A31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6DA46BC6-7606-49BA-9E14-2E297D9B5ECF}">
      <dgm:prSet phldrT="[Text]"/>
      <dgm:spPr/>
      <dgm:t>
        <a:bodyPr/>
        <a:lstStyle/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General lack of awareness about </a:t>
          </a:r>
          <a:r>
            <a:rPr lang="en-US" b="1" dirty="0" err="1" smtClean="0">
              <a:latin typeface="Times New Roman" pitchFamily="18" charset="0"/>
              <a:cs typeface="Times New Roman" pitchFamily="18" charset="0"/>
            </a:rPr>
            <a:t>microTakaful</a:t>
          </a:r>
          <a:r>
            <a:rPr lang="en-US" b="1" dirty="0" smtClean="0">
              <a:latin typeface="Times New Roman" pitchFamily="18" charset="0"/>
              <a:cs typeface="Times New Roman" pitchFamily="18" charset="0"/>
            </a:rPr>
            <a:t> and its availability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6F11F51D-8D57-4EE7-9D8D-2B27CD1AA393}" type="parTrans" cxnId="{EF0E9792-52B0-4EE5-81A2-B59C8EB43E76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70C0F398-FD0D-40AA-8073-300FA97A3600}" type="sibTrans" cxnId="{EF0E9792-52B0-4EE5-81A2-B59C8EB43E76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0445630B-5F8B-429B-A52A-940FBD9D3F0E}">
      <dgm:prSet phldrT="[Text]"/>
      <dgm:spPr/>
      <dgm:t>
        <a:bodyPr/>
        <a:lstStyle/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Covers against illness and maternity are prime motive for females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65CA40B7-766C-46AD-99E3-701855E3AB35}" type="parTrans" cxnId="{C70841E0-576E-46B6-A998-3A08E705F9B2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3272DBF0-3ABD-4980-924B-88C86B950F5F}" type="sibTrans" cxnId="{C70841E0-576E-46B6-A998-3A08E705F9B2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7AD560E4-B073-4EC7-86A6-0A91F004B837}" type="pres">
      <dgm:prSet presAssocID="{5381AA4C-0320-4EF5-8391-22327F4EF3F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F6F28F-6D34-425A-8474-3CDA30F1ED92}" type="pres">
      <dgm:prSet presAssocID="{A1876411-9AD7-4926-8A95-2FE0870B668F}" presName="parentLin" presStyleCnt="0"/>
      <dgm:spPr/>
    </dgm:pt>
    <dgm:pt modelId="{10DE5B0B-9B24-46B8-A7A1-5F09BBD0B29D}" type="pres">
      <dgm:prSet presAssocID="{A1876411-9AD7-4926-8A95-2FE0870B668F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3B7B85BF-5460-4F75-889B-828C277767F2}" type="pres">
      <dgm:prSet presAssocID="{A1876411-9AD7-4926-8A95-2FE0870B668F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D5B51D-B0E0-422E-98DF-7EFBDDE1B029}" type="pres">
      <dgm:prSet presAssocID="{A1876411-9AD7-4926-8A95-2FE0870B668F}" presName="negativeSpace" presStyleCnt="0"/>
      <dgm:spPr/>
    </dgm:pt>
    <dgm:pt modelId="{B2956F05-1F11-4575-A068-E4932878C538}" type="pres">
      <dgm:prSet presAssocID="{A1876411-9AD7-4926-8A95-2FE0870B668F}" presName="childText" presStyleLbl="conFgAcc1" presStyleIdx="0" presStyleCnt="6">
        <dgm:presLayoutVars>
          <dgm:bulletEnabled val="1"/>
        </dgm:presLayoutVars>
      </dgm:prSet>
      <dgm:spPr>
        <a:noFill/>
        <a:ln>
          <a:noFill/>
        </a:ln>
      </dgm:spPr>
    </dgm:pt>
    <dgm:pt modelId="{596153B1-18ED-4182-A568-4A57F6FF97A4}" type="pres">
      <dgm:prSet presAssocID="{A874E4BD-E757-4251-A267-5ECB516D750D}" presName="spaceBetweenRectangles" presStyleCnt="0"/>
      <dgm:spPr/>
    </dgm:pt>
    <dgm:pt modelId="{7F2918F3-C523-46A1-8518-FED13E34892A}" type="pres">
      <dgm:prSet presAssocID="{34AC15BF-785C-4543-8B5C-8BDA896AF200}" presName="parentLin" presStyleCnt="0"/>
      <dgm:spPr/>
    </dgm:pt>
    <dgm:pt modelId="{EEAE9899-B88C-4194-8DF4-35A8EF23CCD4}" type="pres">
      <dgm:prSet presAssocID="{34AC15BF-785C-4543-8B5C-8BDA896AF200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E2646F65-61DE-45D2-93C2-5069DDB56E09}" type="pres">
      <dgm:prSet presAssocID="{34AC15BF-785C-4543-8B5C-8BDA896AF200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C8C769-1535-4897-901C-C8BE232E4B1F}" type="pres">
      <dgm:prSet presAssocID="{34AC15BF-785C-4543-8B5C-8BDA896AF200}" presName="negativeSpace" presStyleCnt="0"/>
      <dgm:spPr/>
    </dgm:pt>
    <dgm:pt modelId="{12E233D6-B45F-4154-8D11-8E74CAC3E9A0}" type="pres">
      <dgm:prSet presAssocID="{34AC15BF-785C-4543-8B5C-8BDA896AF200}" presName="childText" presStyleLbl="conFgAcc1" presStyleIdx="1" presStyleCnt="6" custLinFactNeighborX="1724" custLinFactNeighborY="-54443">
        <dgm:presLayoutVars>
          <dgm:bulletEnabled val="1"/>
        </dgm:presLayoutVars>
      </dgm:prSet>
      <dgm:spPr>
        <a:noFill/>
        <a:ln>
          <a:noFill/>
        </a:ln>
      </dgm:spPr>
    </dgm:pt>
    <dgm:pt modelId="{439BD8A7-DF27-4537-8207-CAB036C0D001}" type="pres">
      <dgm:prSet presAssocID="{94DB7EE0-AF0E-4EF2-8DA2-9D3F03DA401B}" presName="spaceBetweenRectangles" presStyleCnt="0"/>
      <dgm:spPr/>
    </dgm:pt>
    <dgm:pt modelId="{48560B54-79BA-4DDA-8187-2672879D5BEA}" type="pres">
      <dgm:prSet presAssocID="{0C4BDAA6-5364-47AB-BBC3-7AE7100DAD17}" presName="parentLin" presStyleCnt="0"/>
      <dgm:spPr/>
    </dgm:pt>
    <dgm:pt modelId="{F961CD39-2B68-4F94-98FC-B6CAFEE4B802}" type="pres">
      <dgm:prSet presAssocID="{0C4BDAA6-5364-47AB-BBC3-7AE7100DAD17}" presName="parentLeftMargin" presStyleLbl="node1" presStyleIdx="1" presStyleCnt="6"/>
      <dgm:spPr/>
      <dgm:t>
        <a:bodyPr/>
        <a:lstStyle/>
        <a:p>
          <a:endParaRPr lang="en-US"/>
        </a:p>
      </dgm:t>
    </dgm:pt>
    <dgm:pt modelId="{1BAC1C4B-1D39-4266-A2A4-8AD22F55291E}" type="pres">
      <dgm:prSet presAssocID="{0C4BDAA6-5364-47AB-BBC3-7AE7100DAD17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29278F-C3A5-436D-AFE0-364487F401F5}" type="pres">
      <dgm:prSet presAssocID="{0C4BDAA6-5364-47AB-BBC3-7AE7100DAD17}" presName="negativeSpace" presStyleCnt="0"/>
      <dgm:spPr/>
    </dgm:pt>
    <dgm:pt modelId="{C79C3200-A377-4496-AC0E-D8A3E123242D}" type="pres">
      <dgm:prSet presAssocID="{0C4BDAA6-5364-47AB-BBC3-7AE7100DAD17}" presName="childText" presStyleLbl="conFgAcc1" presStyleIdx="2" presStyleCnt="6">
        <dgm:presLayoutVars>
          <dgm:bulletEnabled val="1"/>
        </dgm:presLayoutVars>
      </dgm:prSet>
      <dgm:spPr>
        <a:noFill/>
        <a:ln>
          <a:noFill/>
        </a:ln>
      </dgm:spPr>
    </dgm:pt>
    <dgm:pt modelId="{C0A6039F-1CE8-487D-8690-E2FEE8A38C15}" type="pres">
      <dgm:prSet presAssocID="{3A89EFB7-D7D7-4CA8-B162-BCC435576019}" presName="spaceBetweenRectangles" presStyleCnt="0"/>
      <dgm:spPr/>
    </dgm:pt>
    <dgm:pt modelId="{363DF22D-122D-4735-A758-E826C1D77D27}" type="pres">
      <dgm:prSet presAssocID="{6812926D-EC8F-42B6-B764-C0C5241D6876}" presName="parentLin" presStyleCnt="0"/>
      <dgm:spPr/>
    </dgm:pt>
    <dgm:pt modelId="{6396EC03-E31E-42FD-906B-42C60660B62D}" type="pres">
      <dgm:prSet presAssocID="{6812926D-EC8F-42B6-B764-C0C5241D6876}" presName="parentLeftMargin" presStyleLbl="node1" presStyleIdx="2" presStyleCnt="6"/>
      <dgm:spPr/>
      <dgm:t>
        <a:bodyPr/>
        <a:lstStyle/>
        <a:p>
          <a:endParaRPr lang="en-US"/>
        </a:p>
      </dgm:t>
    </dgm:pt>
    <dgm:pt modelId="{E4314D18-DE9D-4832-8768-E96997D3CD70}" type="pres">
      <dgm:prSet presAssocID="{6812926D-EC8F-42B6-B764-C0C5241D6876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A64DA7-23C9-41E7-9876-DDC980347DDE}" type="pres">
      <dgm:prSet presAssocID="{6812926D-EC8F-42B6-B764-C0C5241D6876}" presName="negativeSpace" presStyleCnt="0"/>
      <dgm:spPr/>
    </dgm:pt>
    <dgm:pt modelId="{94394DDA-642C-47A1-85A0-3FA43897C80E}" type="pres">
      <dgm:prSet presAssocID="{6812926D-EC8F-42B6-B764-C0C5241D6876}" presName="childText" presStyleLbl="conFgAcc1" presStyleIdx="3" presStyleCnt="6">
        <dgm:presLayoutVars>
          <dgm:bulletEnabled val="1"/>
        </dgm:presLayoutVars>
      </dgm:prSet>
      <dgm:spPr>
        <a:noFill/>
        <a:ln>
          <a:noFill/>
        </a:ln>
      </dgm:spPr>
    </dgm:pt>
    <dgm:pt modelId="{C9E5FECE-FE04-430E-8710-539C12EC2E9F}" type="pres">
      <dgm:prSet presAssocID="{B2162BCA-8481-4418-BE88-B1270665C53F}" presName="spaceBetweenRectangles" presStyleCnt="0"/>
      <dgm:spPr/>
    </dgm:pt>
    <dgm:pt modelId="{5FE2DEB9-FFA3-4636-BB41-5DE67731480B}" type="pres">
      <dgm:prSet presAssocID="{6DA46BC6-7606-49BA-9E14-2E297D9B5ECF}" presName="parentLin" presStyleCnt="0"/>
      <dgm:spPr/>
    </dgm:pt>
    <dgm:pt modelId="{16718499-E873-4E0D-A739-4047E078919A}" type="pres">
      <dgm:prSet presAssocID="{6DA46BC6-7606-49BA-9E14-2E297D9B5ECF}" presName="parentLeftMargin" presStyleLbl="node1" presStyleIdx="3" presStyleCnt="6"/>
      <dgm:spPr/>
      <dgm:t>
        <a:bodyPr/>
        <a:lstStyle/>
        <a:p>
          <a:endParaRPr lang="en-US"/>
        </a:p>
      </dgm:t>
    </dgm:pt>
    <dgm:pt modelId="{44341DE7-C286-4A0B-A364-3C1B323F5190}" type="pres">
      <dgm:prSet presAssocID="{6DA46BC6-7606-49BA-9E14-2E297D9B5ECF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E5EB69-99F3-4DD3-B07F-011435408A27}" type="pres">
      <dgm:prSet presAssocID="{6DA46BC6-7606-49BA-9E14-2E297D9B5ECF}" presName="negativeSpace" presStyleCnt="0"/>
      <dgm:spPr/>
    </dgm:pt>
    <dgm:pt modelId="{36ED57E7-EF82-4C15-BA85-DC2EB85AC7F5}" type="pres">
      <dgm:prSet presAssocID="{6DA46BC6-7606-49BA-9E14-2E297D9B5ECF}" presName="childText" presStyleLbl="conFgAcc1" presStyleIdx="4" presStyleCnt="6">
        <dgm:presLayoutVars>
          <dgm:bulletEnabled val="1"/>
        </dgm:presLayoutVars>
      </dgm:prSet>
      <dgm:spPr>
        <a:noFill/>
        <a:ln>
          <a:noFill/>
        </a:ln>
      </dgm:spPr>
    </dgm:pt>
    <dgm:pt modelId="{3EA679C0-875C-46CA-B3AC-375CC21FD033}" type="pres">
      <dgm:prSet presAssocID="{70C0F398-FD0D-40AA-8073-300FA97A3600}" presName="spaceBetweenRectangles" presStyleCnt="0"/>
      <dgm:spPr/>
    </dgm:pt>
    <dgm:pt modelId="{DEDE2A0E-A1EE-4BB9-AB0C-1567C438FA36}" type="pres">
      <dgm:prSet presAssocID="{0445630B-5F8B-429B-A52A-940FBD9D3F0E}" presName="parentLin" presStyleCnt="0"/>
      <dgm:spPr/>
    </dgm:pt>
    <dgm:pt modelId="{5F3B7D1E-0F9E-41D0-8E7A-3F8A7B7F1D6B}" type="pres">
      <dgm:prSet presAssocID="{0445630B-5F8B-429B-A52A-940FBD9D3F0E}" presName="parentLeftMargin" presStyleLbl="node1" presStyleIdx="4" presStyleCnt="6"/>
      <dgm:spPr/>
      <dgm:t>
        <a:bodyPr/>
        <a:lstStyle/>
        <a:p>
          <a:endParaRPr lang="en-US"/>
        </a:p>
      </dgm:t>
    </dgm:pt>
    <dgm:pt modelId="{F0309EC4-2B2B-415C-AA8C-395BF3EAD9CC}" type="pres">
      <dgm:prSet presAssocID="{0445630B-5F8B-429B-A52A-940FBD9D3F0E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CE20DE-6032-4D98-AC80-DF54196106C9}" type="pres">
      <dgm:prSet presAssocID="{0445630B-5F8B-429B-A52A-940FBD9D3F0E}" presName="negativeSpace" presStyleCnt="0"/>
      <dgm:spPr/>
    </dgm:pt>
    <dgm:pt modelId="{57937A19-E9C2-4B66-B634-C27A1272E983}" type="pres">
      <dgm:prSet presAssocID="{0445630B-5F8B-429B-A52A-940FBD9D3F0E}" presName="childText" presStyleLbl="conFgAcc1" presStyleIdx="5" presStyleCnt="6">
        <dgm:presLayoutVars>
          <dgm:bulletEnabled val="1"/>
        </dgm:presLayoutVars>
      </dgm:prSet>
      <dgm:spPr>
        <a:noFill/>
        <a:ln>
          <a:noFill/>
        </a:ln>
      </dgm:spPr>
    </dgm:pt>
  </dgm:ptLst>
  <dgm:cxnLst>
    <dgm:cxn modelId="{6588524A-93A5-47DC-9AEC-411738109151}" type="presOf" srcId="{A1876411-9AD7-4926-8A95-2FE0870B668F}" destId="{10DE5B0B-9B24-46B8-A7A1-5F09BBD0B29D}" srcOrd="0" destOrd="0" presId="urn:microsoft.com/office/officeart/2005/8/layout/list1"/>
    <dgm:cxn modelId="{5EE00574-8ED7-4BFA-AFF5-72A483C5A94F}" type="presOf" srcId="{A1876411-9AD7-4926-8A95-2FE0870B668F}" destId="{3B7B85BF-5460-4F75-889B-828C277767F2}" srcOrd="1" destOrd="0" presId="urn:microsoft.com/office/officeart/2005/8/layout/list1"/>
    <dgm:cxn modelId="{8E6BFE4F-556E-4A0F-A78F-A59D94A94527}" type="presOf" srcId="{6812926D-EC8F-42B6-B764-C0C5241D6876}" destId="{6396EC03-E31E-42FD-906B-42C60660B62D}" srcOrd="0" destOrd="0" presId="urn:microsoft.com/office/officeart/2005/8/layout/list1"/>
    <dgm:cxn modelId="{C70841E0-576E-46B6-A998-3A08E705F9B2}" srcId="{5381AA4C-0320-4EF5-8391-22327F4EF3F6}" destId="{0445630B-5F8B-429B-A52A-940FBD9D3F0E}" srcOrd="5" destOrd="0" parTransId="{65CA40B7-766C-46AD-99E3-701855E3AB35}" sibTransId="{3272DBF0-3ABD-4980-924B-88C86B950F5F}"/>
    <dgm:cxn modelId="{14A9A267-A76C-4E97-BA24-EB289194C36B}" type="presOf" srcId="{0445630B-5F8B-429B-A52A-940FBD9D3F0E}" destId="{5F3B7D1E-0F9E-41D0-8E7A-3F8A7B7F1D6B}" srcOrd="0" destOrd="0" presId="urn:microsoft.com/office/officeart/2005/8/layout/list1"/>
    <dgm:cxn modelId="{32EC84E5-07E3-43E6-89E4-ECB808A83A84}" type="presOf" srcId="{6DA46BC6-7606-49BA-9E14-2E297D9B5ECF}" destId="{44341DE7-C286-4A0B-A364-3C1B323F5190}" srcOrd="1" destOrd="0" presId="urn:microsoft.com/office/officeart/2005/8/layout/list1"/>
    <dgm:cxn modelId="{4E3D6FAB-808E-4791-B1C1-225F7228219C}" type="presOf" srcId="{5381AA4C-0320-4EF5-8391-22327F4EF3F6}" destId="{7AD560E4-B073-4EC7-86A6-0A91F004B837}" srcOrd="0" destOrd="0" presId="urn:microsoft.com/office/officeart/2005/8/layout/list1"/>
    <dgm:cxn modelId="{EF0E9792-52B0-4EE5-81A2-B59C8EB43E76}" srcId="{5381AA4C-0320-4EF5-8391-22327F4EF3F6}" destId="{6DA46BC6-7606-49BA-9E14-2E297D9B5ECF}" srcOrd="4" destOrd="0" parTransId="{6F11F51D-8D57-4EE7-9D8D-2B27CD1AA393}" sibTransId="{70C0F398-FD0D-40AA-8073-300FA97A3600}"/>
    <dgm:cxn modelId="{5DF1D62E-DAB5-495A-BDF1-0A40BBAC4DBE}" type="presOf" srcId="{6DA46BC6-7606-49BA-9E14-2E297D9B5ECF}" destId="{16718499-E873-4E0D-A739-4047E078919A}" srcOrd="0" destOrd="0" presId="urn:microsoft.com/office/officeart/2005/8/layout/list1"/>
    <dgm:cxn modelId="{D79D603B-8EC0-4A92-985A-BAB4504ECAA5}" type="presOf" srcId="{34AC15BF-785C-4543-8B5C-8BDA896AF200}" destId="{E2646F65-61DE-45D2-93C2-5069DDB56E09}" srcOrd="1" destOrd="0" presId="urn:microsoft.com/office/officeart/2005/8/layout/list1"/>
    <dgm:cxn modelId="{4E8D5132-956F-46FE-A6D9-D49F6357EF21}" type="presOf" srcId="{0445630B-5F8B-429B-A52A-940FBD9D3F0E}" destId="{F0309EC4-2B2B-415C-AA8C-395BF3EAD9CC}" srcOrd="1" destOrd="0" presId="urn:microsoft.com/office/officeart/2005/8/layout/list1"/>
    <dgm:cxn modelId="{00C0D912-5FD1-4486-9C1C-D73661ECB37C}" type="presOf" srcId="{34AC15BF-785C-4543-8B5C-8BDA896AF200}" destId="{EEAE9899-B88C-4194-8DF4-35A8EF23CCD4}" srcOrd="0" destOrd="0" presId="urn:microsoft.com/office/officeart/2005/8/layout/list1"/>
    <dgm:cxn modelId="{FEE85D21-5A32-4DD3-83AB-6EDEBBDE5B9E}" srcId="{5381AA4C-0320-4EF5-8391-22327F4EF3F6}" destId="{0C4BDAA6-5364-47AB-BBC3-7AE7100DAD17}" srcOrd="2" destOrd="0" parTransId="{DE342779-FAFD-4357-A46B-CD0E7B584572}" sibTransId="{3A89EFB7-D7D7-4CA8-B162-BCC435576019}"/>
    <dgm:cxn modelId="{837E6B91-CF64-4CDA-B3F0-CD7BF7712421}" type="presOf" srcId="{0C4BDAA6-5364-47AB-BBC3-7AE7100DAD17}" destId="{1BAC1C4B-1D39-4266-A2A4-8AD22F55291E}" srcOrd="1" destOrd="0" presId="urn:microsoft.com/office/officeart/2005/8/layout/list1"/>
    <dgm:cxn modelId="{E618B885-C6BA-4B02-B7A1-A2F08A9D097B}" type="presOf" srcId="{6812926D-EC8F-42B6-B764-C0C5241D6876}" destId="{E4314D18-DE9D-4832-8768-E96997D3CD70}" srcOrd="1" destOrd="0" presId="urn:microsoft.com/office/officeart/2005/8/layout/list1"/>
    <dgm:cxn modelId="{188D7327-33F6-4F04-8742-DCBEF1F3019B}" type="presOf" srcId="{0C4BDAA6-5364-47AB-BBC3-7AE7100DAD17}" destId="{F961CD39-2B68-4F94-98FC-B6CAFEE4B802}" srcOrd="0" destOrd="0" presId="urn:microsoft.com/office/officeart/2005/8/layout/list1"/>
    <dgm:cxn modelId="{941D636F-F9DB-4FFB-A5CC-8402AACA1A31}" srcId="{5381AA4C-0320-4EF5-8391-22327F4EF3F6}" destId="{6812926D-EC8F-42B6-B764-C0C5241D6876}" srcOrd="3" destOrd="0" parTransId="{D54BED1C-AB40-4E9A-BA46-0F29E4C704A9}" sibTransId="{B2162BCA-8481-4418-BE88-B1270665C53F}"/>
    <dgm:cxn modelId="{C3CCCC39-9CF2-4A24-9DBF-DB2F231AF0B8}" srcId="{5381AA4C-0320-4EF5-8391-22327F4EF3F6}" destId="{34AC15BF-785C-4543-8B5C-8BDA896AF200}" srcOrd="1" destOrd="0" parTransId="{C1308F9C-9A4B-4F72-90D6-CA88D999CDE9}" sibTransId="{94DB7EE0-AF0E-4EF2-8DA2-9D3F03DA401B}"/>
    <dgm:cxn modelId="{F0CC7DF0-70DD-46E1-A4A7-C74DFD433497}" srcId="{5381AA4C-0320-4EF5-8391-22327F4EF3F6}" destId="{A1876411-9AD7-4926-8A95-2FE0870B668F}" srcOrd="0" destOrd="0" parTransId="{A2B4F020-0D3C-4E05-94DC-594A562006A9}" sibTransId="{A874E4BD-E757-4251-A267-5ECB516D750D}"/>
    <dgm:cxn modelId="{6FD02495-1BDC-40BE-8F03-1231731EFA25}" type="presParOf" srcId="{7AD560E4-B073-4EC7-86A6-0A91F004B837}" destId="{2EF6F28F-6D34-425A-8474-3CDA30F1ED92}" srcOrd="0" destOrd="0" presId="urn:microsoft.com/office/officeart/2005/8/layout/list1"/>
    <dgm:cxn modelId="{F1EAA713-EEF1-438D-8298-FFC5F629B49A}" type="presParOf" srcId="{2EF6F28F-6D34-425A-8474-3CDA30F1ED92}" destId="{10DE5B0B-9B24-46B8-A7A1-5F09BBD0B29D}" srcOrd="0" destOrd="0" presId="urn:microsoft.com/office/officeart/2005/8/layout/list1"/>
    <dgm:cxn modelId="{165C137C-ED08-42CF-B8B9-B3E150AA7D68}" type="presParOf" srcId="{2EF6F28F-6D34-425A-8474-3CDA30F1ED92}" destId="{3B7B85BF-5460-4F75-889B-828C277767F2}" srcOrd="1" destOrd="0" presId="urn:microsoft.com/office/officeart/2005/8/layout/list1"/>
    <dgm:cxn modelId="{41CD8B7A-93EB-408C-B2EF-5BB3DA245DA6}" type="presParOf" srcId="{7AD560E4-B073-4EC7-86A6-0A91F004B837}" destId="{36D5B51D-B0E0-422E-98DF-7EFBDDE1B029}" srcOrd="1" destOrd="0" presId="urn:microsoft.com/office/officeart/2005/8/layout/list1"/>
    <dgm:cxn modelId="{43D75C0B-6DEC-485F-AFA6-2C6247644A48}" type="presParOf" srcId="{7AD560E4-B073-4EC7-86A6-0A91F004B837}" destId="{B2956F05-1F11-4575-A068-E4932878C538}" srcOrd="2" destOrd="0" presId="urn:microsoft.com/office/officeart/2005/8/layout/list1"/>
    <dgm:cxn modelId="{08671EA8-7026-4056-AB52-8A79375018BF}" type="presParOf" srcId="{7AD560E4-B073-4EC7-86A6-0A91F004B837}" destId="{596153B1-18ED-4182-A568-4A57F6FF97A4}" srcOrd="3" destOrd="0" presId="urn:microsoft.com/office/officeart/2005/8/layout/list1"/>
    <dgm:cxn modelId="{61D2F2C0-2CB9-432C-A7D1-C058D0BBB557}" type="presParOf" srcId="{7AD560E4-B073-4EC7-86A6-0A91F004B837}" destId="{7F2918F3-C523-46A1-8518-FED13E34892A}" srcOrd="4" destOrd="0" presId="urn:microsoft.com/office/officeart/2005/8/layout/list1"/>
    <dgm:cxn modelId="{9482D4FA-7E14-4101-8B24-E8EF9C088CD0}" type="presParOf" srcId="{7F2918F3-C523-46A1-8518-FED13E34892A}" destId="{EEAE9899-B88C-4194-8DF4-35A8EF23CCD4}" srcOrd="0" destOrd="0" presId="urn:microsoft.com/office/officeart/2005/8/layout/list1"/>
    <dgm:cxn modelId="{7F30871E-E0FD-4C4E-9C32-B1D17BF12008}" type="presParOf" srcId="{7F2918F3-C523-46A1-8518-FED13E34892A}" destId="{E2646F65-61DE-45D2-93C2-5069DDB56E09}" srcOrd="1" destOrd="0" presId="urn:microsoft.com/office/officeart/2005/8/layout/list1"/>
    <dgm:cxn modelId="{BE2A4958-F270-4AD3-89FE-A6C1C254A74F}" type="presParOf" srcId="{7AD560E4-B073-4EC7-86A6-0A91F004B837}" destId="{5FC8C769-1535-4897-901C-C8BE232E4B1F}" srcOrd="5" destOrd="0" presId="urn:microsoft.com/office/officeart/2005/8/layout/list1"/>
    <dgm:cxn modelId="{D9D6B332-B44F-4459-8318-1CFA5B5EAEF7}" type="presParOf" srcId="{7AD560E4-B073-4EC7-86A6-0A91F004B837}" destId="{12E233D6-B45F-4154-8D11-8E74CAC3E9A0}" srcOrd="6" destOrd="0" presId="urn:microsoft.com/office/officeart/2005/8/layout/list1"/>
    <dgm:cxn modelId="{B6E3B3DB-CA66-49A1-9B46-AD0BBF76AE7E}" type="presParOf" srcId="{7AD560E4-B073-4EC7-86A6-0A91F004B837}" destId="{439BD8A7-DF27-4537-8207-CAB036C0D001}" srcOrd="7" destOrd="0" presId="urn:microsoft.com/office/officeart/2005/8/layout/list1"/>
    <dgm:cxn modelId="{B3F7E25C-D505-4227-9AA3-EC256FB7F564}" type="presParOf" srcId="{7AD560E4-B073-4EC7-86A6-0A91F004B837}" destId="{48560B54-79BA-4DDA-8187-2672879D5BEA}" srcOrd="8" destOrd="0" presId="urn:microsoft.com/office/officeart/2005/8/layout/list1"/>
    <dgm:cxn modelId="{07AF718E-AA01-495B-BE2F-2A801EB85CA3}" type="presParOf" srcId="{48560B54-79BA-4DDA-8187-2672879D5BEA}" destId="{F961CD39-2B68-4F94-98FC-B6CAFEE4B802}" srcOrd="0" destOrd="0" presId="urn:microsoft.com/office/officeart/2005/8/layout/list1"/>
    <dgm:cxn modelId="{6E58839B-E943-442F-8FB8-53683CE903E6}" type="presParOf" srcId="{48560B54-79BA-4DDA-8187-2672879D5BEA}" destId="{1BAC1C4B-1D39-4266-A2A4-8AD22F55291E}" srcOrd="1" destOrd="0" presId="urn:microsoft.com/office/officeart/2005/8/layout/list1"/>
    <dgm:cxn modelId="{A00A7691-253D-41D9-A2C0-5FDDFBE66B99}" type="presParOf" srcId="{7AD560E4-B073-4EC7-86A6-0A91F004B837}" destId="{5029278F-C3A5-436D-AFE0-364487F401F5}" srcOrd="9" destOrd="0" presId="urn:microsoft.com/office/officeart/2005/8/layout/list1"/>
    <dgm:cxn modelId="{6C4D954C-B5EF-427D-8614-9FD6B661F3C0}" type="presParOf" srcId="{7AD560E4-B073-4EC7-86A6-0A91F004B837}" destId="{C79C3200-A377-4496-AC0E-D8A3E123242D}" srcOrd="10" destOrd="0" presId="urn:microsoft.com/office/officeart/2005/8/layout/list1"/>
    <dgm:cxn modelId="{0AD903A2-5757-4C22-AEED-28150E8A840A}" type="presParOf" srcId="{7AD560E4-B073-4EC7-86A6-0A91F004B837}" destId="{C0A6039F-1CE8-487D-8690-E2FEE8A38C15}" srcOrd="11" destOrd="0" presId="urn:microsoft.com/office/officeart/2005/8/layout/list1"/>
    <dgm:cxn modelId="{2F4BEFFF-2B4E-4733-9451-3B8875230F94}" type="presParOf" srcId="{7AD560E4-B073-4EC7-86A6-0A91F004B837}" destId="{363DF22D-122D-4735-A758-E826C1D77D27}" srcOrd="12" destOrd="0" presId="urn:microsoft.com/office/officeart/2005/8/layout/list1"/>
    <dgm:cxn modelId="{B25EF717-A8B1-45EE-9B1E-9501C39EAF4F}" type="presParOf" srcId="{363DF22D-122D-4735-A758-E826C1D77D27}" destId="{6396EC03-E31E-42FD-906B-42C60660B62D}" srcOrd="0" destOrd="0" presId="urn:microsoft.com/office/officeart/2005/8/layout/list1"/>
    <dgm:cxn modelId="{76FBF077-CEAD-421C-B899-E00666601DE0}" type="presParOf" srcId="{363DF22D-122D-4735-A758-E826C1D77D27}" destId="{E4314D18-DE9D-4832-8768-E96997D3CD70}" srcOrd="1" destOrd="0" presId="urn:microsoft.com/office/officeart/2005/8/layout/list1"/>
    <dgm:cxn modelId="{62D95D9C-5074-4C4E-A882-4E673F0C58E1}" type="presParOf" srcId="{7AD560E4-B073-4EC7-86A6-0A91F004B837}" destId="{C9A64DA7-23C9-41E7-9876-DDC980347DDE}" srcOrd="13" destOrd="0" presId="urn:microsoft.com/office/officeart/2005/8/layout/list1"/>
    <dgm:cxn modelId="{80B20F8F-5E8F-4F3B-B6D1-2C36CE6729BD}" type="presParOf" srcId="{7AD560E4-B073-4EC7-86A6-0A91F004B837}" destId="{94394DDA-642C-47A1-85A0-3FA43897C80E}" srcOrd="14" destOrd="0" presId="urn:microsoft.com/office/officeart/2005/8/layout/list1"/>
    <dgm:cxn modelId="{239D98F7-1D0A-406A-89E4-846100F78CD5}" type="presParOf" srcId="{7AD560E4-B073-4EC7-86A6-0A91F004B837}" destId="{C9E5FECE-FE04-430E-8710-539C12EC2E9F}" srcOrd="15" destOrd="0" presId="urn:microsoft.com/office/officeart/2005/8/layout/list1"/>
    <dgm:cxn modelId="{928A1639-A2BB-4059-9011-D39414D4C1D8}" type="presParOf" srcId="{7AD560E4-B073-4EC7-86A6-0A91F004B837}" destId="{5FE2DEB9-FFA3-4636-BB41-5DE67731480B}" srcOrd="16" destOrd="0" presId="urn:microsoft.com/office/officeart/2005/8/layout/list1"/>
    <dgm:cxn modelId="{924555FE-4AB8-45AF-AEB4-7458BE514C71}" type="presParOf" srcId="{5FE2DEB9-FFA3-4636-BB41-5DE67731480B}" destId="{16718499-E873-4E0D-A739-4047E078919A}" srcOrd="0" destOrd="0" presId="urn:microsoft.com/office/officeart/2005/8/layout/list1"/>
    <dgm:cxn modelId="{3D486A66-1CF1-4700-8269-0AEA48B7CB38}" type="presParOf" srcId="{5FE2DEB9-FFA3-4636-BB41-5DE67731480B}" destId="{44341DE7-C286-4A0B-A364-3C1B323F5190}" srcOrd="1" destOrd="0" presId="urn:microsoft.com/office/officeart/2005/8/layout/list1"/>
    <dgm:cxn modelId="{516B2CEA-4F24-49D3-A827-AD24811E791E}" type="presParOf" srcId="{7AD560E4-B073-4EC7-86A6-0A91F004B837}" destId="{27E5EB69-99F3-4DD3-B07F-011435408A27}" srcOrd="17" destOrd="0" presId="urn:microsoft.com/office/officeart/2005/8/layout/list1"/>
    <dgm:cxn modelId="{87A39F77-3902-41CA-B657-B5FBD2789C8D}" type="presParOf" srcId="{7AD560E4-B073-4EC7-86A6-0A91F004B837}" destId="{36ED57E7-EF82-4C15-BA85-DC2EB85AC7F5}" srcOrd="18" destOrd="0" presId="urn:microsoft.com/office/officeart/2005/8/layout/list1"/>
    <dgm:cxn modelId="{0EC435EA-0CF6-4140-A0E6-91BF57E8FA49}" type="presParOf" srcId="{7AD560E4-B073-4EC7-86A6-0A91F004B837}" destId="{3EA679C0-875C-46CA-B3AC-375CC21FD033}" srcOrd="19" destOrd="0" presId="urn:microsoft.com/office/officeart/2005/8/layout/list1"/>
    <dgm:cxn modelId="{D36ECDF0-9019-4E3D-BBA3-023549FE47B1}" type="presParOf" srcId="{7AD560E4-B073-4EC7-86A6-0A91F004B837}" destId="{DEDE2A0E-A1EE-4BB9-AB0C-1567C438FA36}" srcOrd="20" destOrd="0" presId="urn:microsoft.com/office/officeart/2005/8/layout/list1"/>
    <dgm:cxn modelId="{A06C0C30-CEF0-4029-A52E-ECEE111F65ED}" type="presParOf" srcId="{DEDE2A0E-A1EE-4BB9-AB0C-1567C438FA36}" destId="{5F3B7D1E-0F9E-41D0-8E7A-3F8A7B7F1D6B}" srcOrd="0" destOrd="0" presId="urn:microsoft.com/office/officeart/2005/8/layout/list1"/>
    <dgm:cxn modelId="{4E266409-299A-48EC-A8A0-81D4B39F1B85}" type="presParOf" srcId="{DEDE2A0E-A1EE-4BB9-AB0C-1567C438FA36}" destId="{F0309EC4-2B2B-415C-AA8C-395BF3EAD9CC}" srcOrd="1" destOrd="0" presId="urn:microsoft.com/office/officeart/2005/8/layout/list1"/>
    <dgm:cxn modelId="{22227A67-E0E2-444C-8865-EC4578E9ABEF}" type="presParOf" srcId="{7AD560E4-B073-4EC7-86A6-0A91F004B837}" destId="{E3CE20DE-6032-4D98-AC80-DF54196106C9}" srcOrd="21" destOrd="0" presId="urn:microsoft.com/office/officeart/2005/8/layout/list1"/>
    <dgm:cxn modelId="{998873DD-D4F6-4C45-B5B1-3F9CD0AF3B57}" type="presParOf" srcId="{7AD560E4-B073-4EC7-86A6-0A91F004B837}" destId="{57937A19-E9C2-4B66-B634-C27A1272E983}" srcOrd="22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6B8D5F-2D77-488C-8F40-671F0F7C686B}" type="doc">
      <dgm:prSet loTypeId="urn:microsoft.com/office/officeart/2005/8/layout/cycle6" loCatId="cycle" qsTypeId="urn:microsoft.com/office/officeart/2005/8/quickstyle/simple4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4F13E0FE-B256-4891-A840-737DE8A0486F}">
      <dgm:prSet phldrT="[Text]"/>
      <dgm:spPr/>
      <dgm:t>
        <a:bodyPr/>
        <a:lstStyle/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Accidents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5D97F2B8-5965-48BB-8049-A5B7175A4024}" type="parTrans" cxnId="{566155C6-2A7D-4CF1-B4DC-644F1EC2745C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611148AB-40B7-4B59-AFB9-BB8F02ABFC02}" type="sibTrans" cxnId="{566155C6-2A7D-4CF1-B4DC-644F1EC2745C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A56D5256-1FF3-4793-B2CB-AEA3BA2D04BF}">
      <dgm:prSet phldrT="[Text]"/>
      <dgm:spPr/>
      <dgm:t>
        <a:bodyPr/>
        <a:lstStyle/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Burglaries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E7D16A67-BC2A-4867-9DA0-F8B1A49FEECB}" type="parTrans" cxnId="{5596AC62-9B48-4B0C-8F62-01D3731B1691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626AE4D5-5624-453B-A39C-22D8B255AA08}" type="sibTrans" cxnId="{5596AC62-9B48-4B0C-8F62-01D3731B1691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6CFE0CD9-A29D-4A0D-B306-BA3426D19F4C}">
      <dgm:prSet phldrT="[Text]"/>
      <dgm:spPr/>
      <dgm:t>
        <a:bodyPr/>
        <a:lstStyle/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Natural Catastrophes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A04A7659-4DE8-4949-BF6C-CFD3B0EF5439}" type="parTrans" cxnId="{55EFFF6A-BB49-44B5-9672-6F541504EB71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C8235684-67BC-44F5-AA2E-935ECF14050C}" type="sibTrans" cxnId="{55EFFF6A-BB49-44B5-9672-6F541504EB71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89536F53-A3A9-418E-90BB-FCAA4274568F}">
      <dgm:prSet phldrT="[Text]"/>
      <dgm:spPr/>
      <dgm:t>
        <a:bodyPr/>
        <a:lstStyle/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Serious Illness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BE6B6061-5F2B-4F0A-BF3B-2A4AC83D5B97}" type="parTrans" cxnId="{D2F81F11-1A46-4842-8226-FE3E91F60B4C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83306708-2019-457C-987A-030EC2C6DFF0}" type="sibTrans" cxnId="{D2F81F11-1A46-4842-8226-FE3E91F60B4C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E7909AB8-4754-4B45-A731-A415BF108C88}">
      <dgm:prSet phldrT="[Text]"/>
      <dgm:spPr/>
      <dgm:t>
        <a:bodyPr/>
        <a:lstStyle/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Business Losses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78BBC85E-6A32-4121-8F43-A27BE1295216}" type="parTrans" cxnId="{9F289440-DF94-404F-88CD-A2198E62EFEA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4781361D-BC35-4D4F-987A-6984614B535E}" type="sibTrans" cxnId="{9F289440-DF94-404F-88CD-A2198E62EFEA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A2D5E4A4-1EE0-405C-AA99-81A2B731492C}">
      <dgm:prSet phldrT="[Text]"/>
      <dgm:spPr/>
      <dgm:t>
        <a:bodyPr/>
        <a:lstStyle/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Crop destruction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101E0D28-E2E6-4BB5-8E18-91F1F1540B98}" type="parTrans" cxnId="{99A4CAAC-C65E-45C3-B9FB-56289D2E92C8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21F0C18C-E7D8-48FD-8B6E-B7565218DCAA}" type="sibTrans" cxnId="{99A4CAAC-C65E-45C3-B9FB-56289D2E92C8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B1378A04-E352-4798-84E9-384BAD5C38AD}">
      <dgm:prSet phldrT="[Text]"/>
      <dgm:spPr/>
      <dgm:t>
        <a:bodyPr/>
        <a:lstStyle/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Death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299DEAE0-48CA-4F0F-BC0E-C0B69F1CE512}" type="parTrans" cxnId="{F1276006-56B1-4037-A430-A639B37B8520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36F8A9D1-D119-4030-9C35-63100833999D}" type="sibTrans" cxnId="{F1276006-56B1-4037-A430-A639B37B8520}">
      <dgm:prSet/>
      <dgm:spPr/>
      <dgm:t>
        <a:bodyPr/>
        <a:lstStyle/>
        <a:p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EC6C134A-5F8C-4D4D-8CFD-6CD9E0026092}" type="pres">
      <dgm:prSet presAssocID="{496B8D5F-2D77-488C-8F40-671F0F7C686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69FBA6-34B8-41FD-8340-699F4E075CA1}" type="pres">
      <dgm:prSet presAssocID="{4F13E0FE-B256-4891-A840-737DE8A0486F}" presName="node" presStyleLbl="node1" presStyleIdx="0" presStyleCnt="7" custScaleX="99821" custScaleY="761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4DA3AF-789F-461F-968B-4E1434FE475C}" type="pres">
      <dgm:prSet presAssocID="{4F13E0FE-B256-4891-A840-737DE8A0486F}" presName="spNode" presStyleCnt="0"/>
      <dgm:spPr/>
    </dgm:pt>
    <dgm:pt modelId="{48E2D61C-1E20-4D1D-8EDF-1E2961357396}" type="pres">
      <dgm:prSet presAssocID="{611148AB-40B7-4B59-AFB9-BB8F02ABFC02}" presName="sibTrans" presStyleLbl="sibTrans1D1" presStyleIdx="0" presStyleCnt="7"/>
      <dgm:spPr/>
      <dgm:t>
        <a:bodyPr/>
        <a:lstStyle/>
        <a:p>
          <a:endParaRPr lang="en-US"/>
        </a:p>
      </dgm:t>
    </dgm:pt>
    <dgm:pt modelId="{52B18A7E-D44F-4F08-9CD3-8112B3390444}" type="pres">
      <dgm:prSet presAssocID="{A56D5256-1FF3-4793-B2CB-AEA3BA2D04BF}" presName="node" presStyleLbl="node1" presStyleIdx="1" presStyleCnt="7" custScaleX="99821" custScaleY="761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07132C-F176-4EB2-9521-DF692127BAFC}" type="pres">
      <dgm:prSet presAssocID="{A56D5256-1FF3-4793-B2CB-AEA3BA2D04BF}" presName="spNode" presStyleCnt="0"/>
      <dgm:spPr/>
    </dgm:pt>
    <dgm:pt modelId="{281296EB-54A2-4605-8F9F-849709E4CF38}" type="pres">
      <dgm:prSet presAssocID="{626AE4D5-5624-453B-A39C-22D8B255AA08}" presName="sibTrans" presStyleLbl="sibTrans1D1" presStyleIdx="1" presStyleCnt="7"/>
      <dgm:spPr/>
      <dgm:t>
        <a:bodyPr/>
        <a:lstStyle/>
        <a:p>
          <a:endParaRPr lang="en-US"/>
        </a:p>
      </dgm:t>
    </dgm:pt>
    <dgm:pt modelId="{4A1E7E03-119E-4C72-99BF-FB0853187837}" type="pres">
      <dgm:prSet presAssocID="{6CFE0CD9-A29D-4A0D-B306-BA3426D19F4C}" presName="node" presStyleLbl="node1" presStyleIdx="2" presStyleCnt="7" custScaleX="99821" custScaleY="761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9A2E4A-4E2F-4D59-95F7-CEDA544D51BD}" type="pres">
      <dgm:prSet presAssocID="{6CFE0CD9-A29D-4A0D-B306-BA3426D19F4C}" presName="spNode" presStyleCnt="0"/>
      <dgm:spPr/>
    </dgm:pt>
    <dgm:pt modelId="{A8055075-2BE8-4C7A-82D1-7CB46FF28690}" type="pres">
      <dgm:prSet presAssocID="{C8235684-67BC-44F5-AA2E-935ECF14050C}" presName="sibTrans" presStyleLbl="sibTrans1D1" presStyleIdx="2" presStyleCnt="7"/>
      <dgm:spPr/>
      <dgm:t>
        <a:bodyPr/>
        <a:lstStyle/>
        <a:p>
          <a:endParaRPr lang="en-US"/>
        </a:p>
      </dgm:t>
    </dgm:pt>
    <dgm:pt modelId="{39CF7A71-484A-4DB3-84A9-B2791214E3F5}" type="pres">
      <dgm:prSet presAssocID="{89536F53-A3A9-418E-90BB-FCAA4274568F}" presName="node" presStyleLbl="node1" presStyleIdx="3" presStyleCnt="7" custScaleX="99821" custScaleY="761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942062-0F85-40D1-8971-53AB2B8AEDFB}" type="pres">
      <dgm:prSet presAssocID="{89536F53-A3A9-418E-90BB-FCAA4274568F}" presName="spNode" presStyleCnt="0"/>
      <dgm:spPr/>
    </dgm:pt>
    <dgm:pt modelId="{3008A946-C2FA-42AA-93BD-858EB728CABC}" type="pres">
      <dgm:prSet presAssocID="{83306708-2019-457C-987A-030EC2C6DFF0}" presName="sibTrans" presStyleLbl="sibTrans1D1" presStyleIdx="3" presStyleCnt="7"/>
      <dgm:spPr/>
      <dgm:t>
        <a:bodyPr/>
        <a:lstStyle/>
        <a:p>
          <a:endParaRPr lang="en-US"/>
        </a:p>
      </dgm:t>
    </dgm:pt>
    <dgm:pt modelId="{C8D0ADEE-9595-47CA-861D-57AD99421984}" type="pres">
      <dgm:prSet presAssocID="{E7909AB8-4754-4B45-A731-A415BF108C88}" presName="node" presStyleLbl="node1" presStyleIdx="4" presStyleCnt="7" custScaleX="99821" custScaleY="761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F79B03-ACB6-4DE2-94AC-D3D45FB8C67A}" type="pres">
      <dgm:prSet presAssocID="{E7909AB8-4754-4B45-A731-A415BF108C88}" presName="spNode" presStyleCnt="0"/>
      <dgm:spPr/>
    </dgm:pt>
    <dgm:pt modelId="{0A21BD74-A8FD-4E71-84D2-A8D3B079D81D}" type="pres">
      <dgm:prSet presAssocID="{4781361D-BC35-4D4F-987A-6984614B535E}" presName="sibTrans" presStyleLbl="sibTrans1D1" presStyleIdx="4" presStyleCnt="7"/>
      <dgm:spPr/>
      <dgm:t>
        <a:bodyPr/>
        <a:lstStyle/>
        <a:p>
          <a:endParaRPr lang="en-US"/>
        </a:p>
      </dgm:t>
    </dgm:pt>
    <dgm:pt modelId="{D400F11E-4EFF-4E90-960A-FFEE996FB706}" type="pres">
      <dgm:prSet presAssocID="{A2D5E4A4-1EE0-405C-AA99-81A2B731492C}" presName="node" presStyleLbl="node1" presStyleIdx="5" presStyleCnt="7" custScaleX="99821" custScaleY="761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89314A-FB15-461E-848F-93BDAAB0FA3A}" type="pres">
      <dgm:prSet presAssocID="{A2D5E4A4-1EE0-405C-AA99-81A2B731492C}" presName="spNode" presStyleCnt="0"/>
      <dgm:spPr/>
    </dgm:pt>
    <dgm:pt modelId="{18B315F8-BF83-4E7F-AC0F-CAD06DC9BDC8}" type="pres">
      <dgm:prSet presAssocID="{21F0C18C-E7D8-48FD-8B6E-B7565218DCAA}" presName="sibTrans" presStyleLbl="sibTrans1D1" presStyleIdx="5" presStyleCnt="7"/>
      <dgm:spPr/>
      <dgm:t>
        <a:bodyPr/>
        <a:lstStyle/>
        <a:p>
          <a:endParaRPr lang="en-US"/>
        </a:p>
      </dgm:t>
    </dgm:pt>
    <dgm:pt modelId="{5064961A-4EC7-4B88-B924-536D6F876187}" type="pres">
      <dgm:prSet presAssocID="{B1378A04-E352-4798-84E9-384BAD5C38AD}" presName="node" presStyleLbl="node1" presStyleIdx="6" presStyleCnt="7" custScaleX="99821" custScaleY="761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AF27F6-29B2-44B5-A19E-08678DBD0AC0}" type="pres">
      <dgm:prSet presAssocID="{B1378A04-E352-4798-84E9-384BAD5C38AD}" presName="spNode" presStyleCnt="0"/>
      <dgm:spPr/>
    </dgm:pt>
    <dgm:pt modelId="{40B2F0F3-9268-47CF-9AB2-082F06931962}" type="pres">
      <dgm:prSet presAssocID="{36F8A9D1-D119-4030-9C35-63100833999D}" presName="sibTrans" presStyleLbl="sibTrans1D1" presStyleIdx="6" presStyleCnt="7"/>
      <dgm:spPr/>
      <dgm:t>
        <a:bodyPr/>
        <a:lstStyle/>
        <a:p>
          <a:endParaRPr lang="en-US"/>
        </a:p>
      </dgm:t>
    </dgm:pt>
  </dgm:ptLst>
  <dgm:cxnLst>
    <dgm:cxn modelId="{11E6CAFD-CC01-4CA0-8030-6735EC1DA378}" type="presOf" srcId="{89536F53-A3A9-418E-90BB-FCAA4274568F}" destId="{39CF7A71-484A-4DB3-84A9-B2791214E3F5}" srcOrd="0" destOrd="0" presId="urn:microsoft.com/office/officeart/2005/8/layout/cycle6"/>
    <dgm:cxn modelId="{79BF1294-5DB0-4659-9D9F-F432826EDA1A}" type="presOf" srcId="{496B8D5F-2D77-488C-8F40-671F0F7C686B}" destId="{EC6C134A-5F8C-4D4D-8CFD-6CD9E0026092}" srcOrd="0" destOrd="0" presId="urn:microsoft.com/office/officeart/2005/8/layout/cycle6"/>
    <dgm:cxn modelId="{EDA5D465-67D2-4C7F-9A1A-1C0144E63F43}" type="presOf" srcId="{E7909AB8-4754-4B45-A731-A415BF108C88}" destId="{C8D0ADEE-9595-47CA-861D-57AD99421984}" srcOrd="0" destOrd="0" presId="urn:microsoft.com/office/officeart/2005/8/layout/cycle6"/>
    <dgm:cxn modelId="{99A4CAAC-C65E-45C3-B9FB-56289D2E92C8}" srcId="{496B8D5F-2D77-488C-8F40-671F0F7C686B}" destId="{A2D5E4A4-1EE0-405C-AA99-81A2B731492C}" srcOrd="5" destOrd="0" parTransId="{101E0D28-E2E6-4BB5-8E18-91F1F1540B98}" sibTransId="{21F0C18C-E7D8-48FD-8B6E-B7565218DCAA}"/>
    <dgm:cxn modelId="{0C04F2C3-C4A3-4EB5-9CA9-C326B8AFDE14}" type="presOf" srcId="{4781361D-BC35-4D4F-987A-6984614B535E}" destId="{0A21BD74-A8FD-4E71-84D2-A8D3B079D81D}" srcOrd="0" destOrd="0" presId="urn:microsoft.com/office/officeart/2005/8/layout/cycle6"/>
    <dgm:cxn modelId="{9F289440-DF94-404F-88CD-A2198E62EFEA}" srcId="{496B8D5F-2D77-488C-8F40-671F0F7C686B}" destId="{E7909AB8-4754-4B45-A731-A415BF108C88}" srcOrd="4" destOrd="0" parTransId="{78BBC85E-6A32-4121-8F43-A27BE1295216}" sibTransId="{4781361D-BC35-4D4F-987A-6984614B535E}"/>
    <dgm:cxn modelId="{5596AC62-9B48-4B0C-8F62-01D3731B1691}" srcId="{496B8D5F-2D77-488C-8F40-671F0F7C686B}" destId="{A56D5256-1FF3-4793-B2CB-AEA3BA2D04BF}" srcOrd="1" destOrd="0" parTransId="{E7D16A67-BC2A-4867-9DA0-F8B1A49FEECB}" sibTransId="{626AE4D5-5624-453B-A39C-22D8B255AA08}"/>
    <dgm:cxn modelId="{9368FB06-E3AA-478E-8C58-DDE2AECC0654}" type="presOf" srcId="{626AE4D5-5624-453B-A39C-22D8B255AA08}" destId="{281296EB-54A2-4605-8F9F-849709E4CF38}" srcOrd="0" destOrd="0" presId="urn:microsoft.com/office/officeart/2005/8/layout/cycle6"/>
    <dgm:cxn modelId="{9FC4A156-F7E6-44AA-BB1C-2BD8152D720D}" type="presOf" srcId="{6CFE0CD9-A29D-4A0D-B306-BA3426D19F4C}" destId="{4A1E7E03-119E-4C72-99BF-FB0853187837}" srcOrd="0" destOrd="0" presId="urn:microsoft.com/office/officeart/2005/8/layout/cycle6"/>
    <dgm:cxn modelId="{4822FC58-A03D-47E5-8624-9993D5EF747D}" type="presOf" srcId="{36F8A9D1-D119-4030-9C35-63100833999D}" destId="{40B2F0F3-9268-47CF-9AB2-082F06931962}" srcOrd="0" destOrd="0" presId="urn:microsoft.com/office/officeart/2005/8/layout/cycle6"/>
    <dgm:cxn modelId="{02828B4D-4817-4313-BA5A-CB3C4F610EFE}" type="presOf" srcId="{C8235684-67BC-44F5-AA2E-935ECF14050C}" destId="{A8055075-2BE8-4C7A-82D1-7CB46FF28690}" srcOrd="0" destOrd="0" presId="urn:microsoft.com/office/officeart/2005/8/layout/cycle6"/>
    <dgm:cxn modelId="{D93FB9D7-A197-4EA4-8FA1-20648D27F7FF}" type="presOf" srcId="{A56D5256-1FF3-4793-B2CB-AEA3BA2D04BF}" destId="{52B18A7E-D44F-4F08-9CD3-8112B3390444}" srcOrd="0" destOrd="0" presId="urn:microsoft.com/office/officeart/2005/8/layout/cycle6"/>
    <dgm:cxn modelId="{3460C15A-B45E-43D0-9D91-AF4CEF532352}" type="presOf" srcId="{A2D5E4A4-1EE0-405C-AA99-81A2B731492C}" destId="{D400F11E-4EFF-4E90-960A-FFEE996FB706}" srcOrd="0" destOrd="0" presId="urn:microsoft.com/office/officeart/2005/8/layout/cycle6"/>
    <dgm:cxn modelId="{566155C6-2A7D-4CF1-B4DC-644F1EC2745C}" srcId="{496B8D5F-2D77-488C-8F40-671F0F7C686B}" destId="{4F13E0FE-B256-4891-A840-737DE8A0486F}" srcOrd="0" destOrd="0" parTransId="{5D97F2B8-5965-48BB-8049-A5B7175A4024}" sibTransId="{611148AB-40B7-4B59-AFB9-BB8F02ABFC02}"/>
    <dgm:cxn modelId="{F1276006-56B1-4037-A430-A639B37B8520}" srcId="{496B8D5F-2D77-488C-8F40-671F0F7C686B}" destId="{B1378A04-E352-4798-84E9-384BAD5C38AD}" srcOrd="6" destOrd="0" parTransId="{299DEAE0-48CA-4F0F-BC0E-C0B69F1CE512}" sibTransId="{36F8A9D1-D119-4030-9C35-63100833999D}"/>
    <dgm:cxn modelId="{D2F81F11-1A46-4842-8226-FE3E91F60B4C}" srcId="{496B8D5F-2D77-488C-8F40-671F0F7C686B}" destId="{89536F53-A3A9-418E-90BB-FCAA4274568F}" srcOrd="3" destOrd="0" parTransId="{BE6B6061-5F2B-4F0A-BF3B-2A4AC83D5B97}" sibTransId="{83306708-2019-457C-987A-030EC2C6DFF0}"/>
    <dgm:cxn modelId="{21D0F6E7-A438-4927-AB10-E607D4EFA140}" type="presOf" srcId="{21F0C18C-E7D8-48FD-8B6E-B7565218DCAA}" destId="{18B315F8-BF83-4E7F-AC0F-CAD06DC9BDC8}" srcOrd="0" destOrd="0" presId="urn:microsoft.com/office/officeart/2005/8/layout/cycle6"/>
    <dgm:cxn modelId="{794ACDFB-06E7-4D7A-B7FA-231DA9C3FFA8}" type="presOf" srcId="{4F13E0FE-B256-4891-A840-737DE8A0486F}" destId="{6169FBA6-34B8-41FD-8340-699F4E075CA1}" srcOrd="0" destOrd="0" presId="urn:microsoft.com/office/officeart/2005/8/layout/cycle6"/>
    <dgm:cxn modelId="{55EFFF6A-BB49-44B5-9672-6F541504EB71}" srcId="{496B8D5F-2D77-488C-8F40-671F0F7C686B}" destId="{6CFE0CD9-A29D-4A0D-B306-BA3426D19F4C}" srcOrd="2" destOrd="0" parTransId="{A04A7659-4DE8-4949-BF6C-CFD3B0EF5439}" sibTransId="{C8235684-67BC-44F5-AA2E-935ECF14050C}"/>
    <dgm:cxn modelId="{5C562ECD-8B5C-4748-91AF-D52E94F5C0A7}" type="presOf" srcId="{83306708-2019-457C-987A-030EC2C6DFF0}" destId="{3008A946-C2FA-42AA-93BD-858EB728CABC}" srcOrd="0" destOrd="0" presId="urn:microsoft.com/office/officeart/2005/8/layout/cycle6"/>
    <dgm:cxn modelId="{342A0698-766F-404E-859F-D6CF91021004}" type="presOf" srcId="{B1378A04-E352-4798-84E9-384BAD5C38AD}" destId="{5064961A-4EC7-4B88-B924-536D6F876187}" srcOrd="0" destOrd="0" presId="urn:microsoft.com/office/officeart/2005/8/layout/cycle6"/>
    <dgm:cxn modelId="{3E9641A5-CF5D-4C9C-A4C8-9A1FD351DBC7}" type="presOf" srcId="{611148AB-40B7-4B59-AFB9-BB8F02ABFC02}" destId="{48E2D61C-1E20-4D1D-8EDF-1E2961357396}" srcOrd="0" destOrd="0" presId="urn:microsoft.com/office/officeart/2005/8/layout/cycle6"/>
    <dgm:cxn modelId="{C20CE2D1-A8E5-4FE9-B6B6-8B07715486FB}" type="presParOf" srcId="{EC6C134A-5F8C-4D4D-8CFD-6CD9E0026092}" destId="{6169FBA6-34B8-41FD-8340-699F4E075CA1}" srcOrd="0" destOrd="0" presId="urn:microsoft.com/office/officeart/2005/8/layout/cycle6"/>
    <dgm:cxn modelId="{F6283237-E6C8-452B-BA9B-40D72A7316DE}" type="presParOf" srcId="{EC6C134A-5F8C-4D4D-8CFD-6CD9E0026092}" destId="{024DA3AF-789F-461F-968B-4E1434FE475C}" srcOrd="1" destOrd="0" presId="urn:microsoft.com/office/officeart/2005/8/layout/cycle6"/>
    <dgm:cxn modelId="{B87ED4B7-1EC8-4EBC-8E92-74954DFD0598}" type="presParOf" srcId="{EC6C134A-5F8C-4D4D-8CFD-6CD9E0026092}" destId="{48E2D61C-1E20-4D1D-8EDF-1E2961357396}" srcOrd="2" destOrd="0" presId="urn:microsoft.com/office/officeart/2005/8/layout/cycle6"/>
    <dgm:cxn modelId="{474A659F-492E-4C0E-BAC7-E9833EF91D19}" type="presParOf" srcId="{EC6C134A-5F8C-4D4D-8CFD-6CD9E0026092}" destId="{52B18A7E-D44F-4F08-9CD3-8112B3390444}" srcOrd="3" destOrd="0" presId="urn:microsoft.com/office/officeart/2005/8/layout/cycle6"/>
    <dgm:cxn modelId="{F1A20EF0-8C8B-45E0-9C2E-F7BE57965AE7}" type="presParOf" srcId="{EC6C134A-5F8C-4D4D-8CFD-6CD9E0026092}" destId="{3407132C-F176-4EB2-9521-DF692127BAFC}" srcOrd="4" destOrd="0" presId="urn:microsoft.com/office/officeart/2005/8/layout/cycle6"/>
    <dgm:cxn modelId="{CC11B262-FEBF-48F0-99E0-BABCAEEAD559}" type="presParOf" srcId="{EC6C134A-5F8C-4D4D-8CFD-6CD9E0026092}" destId="{281296EB-54A2-4605-8F9F-849709E4CF38}" srcOrd="5" destOrd="0" presId="urn:microsoft.com/office/officeart/2005/8/layout/cycle6"/>
    <dgm:cxn modelId="{EEFD9A9D-FDEA-4748-A4E2-DB117C8C7FF9}" type="presParOf" srcId="{EC6C134A-5F8C-4D4D-8CFD-6CD9E0026092}" destId="{4A1E7E03-119E-4C72-99BF-FB0853187837}" srcOrd="6" destOrd="0" presId="urn:microsoft.com/office/officeart/2005/8/layout/cycle6"/>
    <dgm:cxn modelId="{EFED968B-E654-417F-A62C-356941697E39}" type="presParOf" srcId="{EC6C134A-5F8C-4D4D-8CFD-6CD9E0026092}" destId="{D79A2E4A-4E2F-4D59-95F7-CEDA544D51BD}" srcOrd="7" destOrd="0" presId="urn:microsoft.com/office/officeart/2005/8/layout/cycle6"/>
    <dgm:cxn modelId="{EB5FCA6F-790B-431F-A331-DA0BFF250E3C}" type="presParOf" srcId="{EC6C134A-5F8C-4D4D-8CFD-6CD9E0026092}" destId="{A8055075-2BE8-4C7A-82D1-7CB46FF28690}" srcOrd="8" destOrd="0" presId="urn:microsoft.com/office/officeart/2005/8/layout/cycle6"/>
    <dgm:cxn modelId="{1C77ACFB-72A8-4658-88A1-398379476DE8}" type="presParOf" srcId="{EC6C134A-5F8C-4D4D-8CFD-6CD9E0026092}" destId="{39CF7A71-484A-4DB3-84A9-B2791214E3F5}" srcOrd="9" destOrd="0" presId="urn:microsoft.com/office/officeart/2005/8/layout/cycle6"/>
    <dgm:cxn modelId="{1A365AE1-1CA5-4840-884E-8D59C9FFAF88}" type="presParOf" srcId="{EC6C134A-5F8C-4D4D-8CFD-6CD9E0026092}" destId="{EE942062-0F85-40D1-8971-53AB2B8AEDFB}" srcOrd="10" destOrd="0" presId="urn:microsoft.com/office/officeart/2005/8/layout/cycle6"/>
    <dgm:cxn modelId="{DA4E6B91-5047-432E-9734-6F202B8A2EC6}" type="presParOf" srcId="{EC6C134A-5F8C-4D4D-8CFD-6CD9E0026092}" destId="{3008A946-C2FA-42AA-93BD-858EB728CABC}" srcOrd="11" destOrd="0" presId="urn:microsoft.com/office/officeart/2005/8/layout/cycle6"/>
    <dgm:cxn modelId="{E31B50D4-8587-4E2E-A466-0B9803E9515F}" type="presParOf" srcId="{EC6C134A-5F8C-4D4D-8CFD-6CD9E0026092}" destId="{C8D0ADEE-9595-47CA-861D-57AD99421984}" srcOrd="12" destOrd="0" presId="urn:microsoft.com/office/officeart/2005/8/layout/cycle6"/>
    <dgm:cxn modelId="{67F4C829-78A2-4A77-9829-92A0387F8371}" type="presParOf" srcId="{EC6C134A-5F8C-4D4D-8CFD-6CD9E0026092}" destId="{8FF79B03-ACB6-4DE2-94AC-D3D45FB8C67A}" srcOrd="13" destOrd="0" presId="urn:microsoft.com/office/officeart/2005/8/layout/cycle6"/>
    <dgm:cxn modelId="{9FE4F632-654A-4AB8-9B26-2A233678E4A2}" type="presParOf" srcId="{EC6C134A-5F8C-4D4D-8CFD-6CD9E0026092}" destId="{0A21BD74-A8FD-4E71-84D2-A8D3B079D81D}" srcOrd="14" destOrd="0" presId="urn:microsoft.com/office/officeart/2005/8/layout/cycle6"/>
    <dgm:cxn modelId="{ADDF9E4B-4926-45B9-A16D-AE8003DFC056}" type="presParOf" srcId="{EC6C134A-5F8C-4D4D-8CFD-6CD9E0026092}" destId="{D400F11E-4EFF-4E90-960A-FFEE996FB706}" srcOrd="15" destOrd="0" presId="urn:microsoft.com/office/officeart/2005/8/layout/cycle6"/>
    <dgm:cxn modelId="{4A204B24-E5FF-4AFA-82C2-E72CEDFB81A2}" type="presParOf" srcId="{EC6C134A-5F8C-4D4D-8CFD-6CD9E0026092}" destId="{B789314A-FB15-461E-848F-93BDAAB0FA3A}" srcOrd="16" destOrd="0" presId="urn:microsoft.com/office/officeart/2005/8/layout/cycle6"/>
    <dgm:cxn modelId="{6070EA2F-035C-4827-96C2-C06FA70A8B33}" type="presParOf" srcId="{EC6C134A-5F8C-4D4D-8CFD-6CD9E0026092}" destId="{18B315F8-BF83-4E7F-AC0F-CAD06DC9BDC8}" srcOrd="17" destOrd="0" presId="urn:microsoft.com/office/officeart/2005/8/layout/cycle6"/>
    <dgm:cxn modelId="{79109ADD-F195-4469-A341-548CB1EEC943}" type="presParOf" srcId="{EC6C134A-5F8C-4D4D-8CFD-6CD9E0026092}" destId="{5064961A-4EC7-4B88-B924-536D6F876187}" srcOrd="18" destOrd="0" presId="urn:microsoft.com/office/officeart/2005/8/layout/cycle6"/>
    <dgm:cxn modelId="{1E03069E-AD67-45AA-9776-199BCDF8A29D}" type="presParOf" srcId="{EC6C134A-5F8C-4D4D-8CFD-6CD9E0026092}" destId="{88AF27F6-29B2-44B5-A19E-08678DBD0AC0}" srcOrd="19" destOrd="0" presId="urn:microsoft.com/office/officeart/2005/8/layout/cycle6"/>
    <dgm:cxn modelId="{68695381-55E9-4900-866D-751587BB83E2}" type="presParOf" srcId="{EC6C134A-5F8C-4D4D-8CFD-6CD9E0026092}" destId="{40B2F0F3-9268-47CF-9AB2-082F06931962}" srcOrd="20" destOrd="0" presId="urn:microsoft.com/office/officeart/2005/8/layout/cycle6"/>
  </dgm:cxnLst>
  <dgm:bg/>
  <dgm:whole>
    <a:ln>
      <a:noFill/>
    </a:ln>
  </dgm:whole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D21E4E-647E-45BA-BA25-9C543806FC15}" type="doc">
      <dgm:prSet loTypeId="urn:microsoft.com/office/officeart/2005/8/layout/cycle5" loCatId="cycle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9CFB508-BC2D-45D8-BED7-572B8074B736}">
      <dgm:prSet phldrT="[Text]"/>
      <dgm:spPr/>
      <dgm:t>
        <a:bodyPr/>
        <a:lstStyle/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Maternity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CA6A42CB-F49F-41E3-99C4-D3FEFA01796F}" type="parTrans" cxnId="{60CEB39C-D2DF-4E0B-9A61-30F8937F3210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95717640-774B-4F3C-9579-40B258359A34}" type="sibTrans" cxnId="{60CEB39C-D2DF-4E0B-9A61-30F8937F3210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D7B9DD3F-D7F0-4105-8E97-C1DEB94062C8}">
      <dgm:prSet phldrT="[Text]"/>
      <dgm:spPr/>
      <dgm:t>
        <a:bodyPr/>
        <a:lstStyle/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Literacy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73DDC82B-01D9-42E4-9696-A72525C40A67}" type="parTrans" cxnId="{42D47907-8AC1-4C5A-92D0-AB3CF754F0DE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231FC50D-71AF-4A87-BB6D-9D454FC0B234}" type="sibTrans" cxnId="{42D47907-8AC1-4C5A-92D0-AB3CF754F0DE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79D69F6F-91AB-4F1D-82BF-C4B8EA859BD8}">
      <dgm:prSet phldrT="[Text]"/>
      <dgm:spPr/>
      <dgm:t>
        <a:bodyPr/>
        <a:lstStyle/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Business Setup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28E6F9D2-D48B-4D52-83B8-1AF70A7572C1}" type="parTrans" cxnId="{3B176451-1FE6-4157-AEAB-1FA1C81F6ED5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48C6FBFD-FE1F-4068-BA48-140EF43AB57F}" type="sibTrans" cxnId="{3B176451-1FE6-4157-AEAB-1FA1C81F6ED5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6EC1B070-29D7-4C46-8824-1A84A7E89F84}">
      <dgm:prSet phldrT="[Text]"/>
      <dgm:spPr/>
      <dgm:t>
        <a:bodyPr/>
        <a:lstStyle/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Marriage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58CDDBF8-37A1-46D9-9337-67D8F7A8D7C2}" type="parTrans" cxnId="{00F01110-3A2C-4672-81BE-4F57F2DF043F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70F79D8F-42CA-470E-AD2E-FC799BB65F9F}" type="sibTrans" cxnId="{00F01110-3A2C-4672-81BE-4F57F2DF043F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86237B41-B40E-4BF2-AF09-E3F80918B95A}">
      <dgm:prSet phldrT="[Text]"/>
      <dgm:spPr/>
      <dgm:t>
        <a:bodyPr/>
        <a:lstStyle/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Travel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6A79570E-3E76-4A93-A266-B55F5D2A1999}" type="parTrans" cxnId="{0F96F6DF-A176-4EB0-9B6A-577FC26D43C4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FFE1EB90-DB79-4E92-9F7D-F29C5D92EEE9}" type="sibTrans" cxnId="{0F96F6DF-A176-4EB0-9B6A-577FC26D43C4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4AFFFEE8-42ED-4AE5-B164-C0D4ADCA1CAE}" type="pres">
      <dgm:prSet presAssocID="{FED21E4E-647E-45BA-BA25-9C543806FC1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E54120-B1C9-4EDD-8EB4-AAABF8CDADE3}" type="pres">
      <dgm:prSet presAssocID="{09CFB508-BC2D-45D8-BED7-572B8074B736}" presName="node" presStyleLbl="node1" presStyleIdx="0" presStyleCnt="5" custScaleX="98457" custScaleY="54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FFADDA-94F3-4D3B-8FE0-15B352B58936}" type="pres">
      <dgm:prSet presAssocID="{09CFB508-BC2D-45D8-BED7-572B8074B736}" presName="spNode" presStyleCnt="0"/>
      <dgm:spPr/>
    </dgm:pt>
    <dgm:pt modelId="{07107D30-BB54-414D-BC9D-7BCC979D1837}" type="pres">
      <dgm:prSet presAssocID="{95717640-774B-4F3C-9579-40B258359A34}" presName="sibTrans" presStyleLbl="sibTrans1D1" presStyleIdx="0" presStyleCnt="5"/>
      <dgm:spPr/>
      <dgm:t>
        <a:bodyPr/>
        <a:lstStyle/>
        <a:p>
          <a:endParaRPr lang="en-US"/>
        </a:p>
      </dgm:t>
    </dgm:pt>
    <dgm:pt modelId="{58FB909F-09CF-4CE3-9850-6DB9C57D2814}" type="pres">
      <dgm:prSet presAssocID="{D7B9DD3F-D7F0-4105-8E97-C1DEB94062C8}" presName="node" presStyleLbl="node1" presStyleIdx="1" presStyleCnt="5" custScaleX="98457" custScaleY="54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6DC74A-BEDA-4739-B8B1-CB68479EE3CA}" type="pres">
      <dgm:prSet presAssocID="{D7B9DD3F-D7F0-4105-8E97-C1DEB94062C8}" presName="spNode" presStyleCnt="0"/>
      <dgm:spPr/>
    </dgm:pt>
    <dgm:pt modelId="{979AFFAB-EFA2-4940-A3DF-CC4B94E9F8D4}" type="pres">
      <dgm:prSet presAssocID="{231FC50D-71AF-4A87-BB6D-9D454FC0B234}" presName="sibTrans" presStyleLbl="sibTrans1D1" presStyleIdx="1" presStyleCnt="5"/>
      <dgm:spPr/>
      <dgm:t>
        <a:bodyPr/>
        <a:lstStyle/>
        <a:p>
          <a:endParaRPr lang="en-US"/>
        </a:p>
      </dgm:t>
    </dgm:pt>
    <dgm:pt modelId="{1D1E9359-C998-4496-A8B3-6C197139C06A}" type="pres">
      <dgm:prSet presAssocID="{79D69F6F-91AB-4F1D-82BF-C4B8EA859BD8}" presName="node" presStyleLbl="node1" presStyleIdx="2" presStyleCnt="5" custScaleX="98457" custScaleY="54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47208-EE10-4E39-B4B5-2208B4CB0A6B}" type="pres">
      <dgm:prSet presAssocID="{79D69F6F-91AB-4F1D-82BF-C4B8EA859BD8}" presName="spNode" presStyleCnt="0"/>
      <dgm:spPr/>
    </dgm:pt>
    <dgm:pt modelId="{9508038B-F23E-4281-9BE8-66DA1C5A251B}" type="pres">
      <dgm:prSet presAssocID="{48C6FBFD-FE1F-4068-BA48-140EF43AB57F}" presName="sibTrans" presStyleLbl="sibTrans1D1" presStyleIdx="2" presStyleCnt="5"/>
      <dgm:spPr/>
      <dgm:t>
        <a:bodyPr/>
        <a:lstStyle/>
        <a:p>
          <a:endParaRPr lang="en-US"/>
        </a:p>
      </dgm:t>
    </dgm:pt>
    <dgm:pt modelId="{464CDD32-5E28-434C-9AD9-E8EA287F01C6}" type="pres">
      <dgm:prSet presAssocID="{6EC1B070-29D7-4C46-8824-1A84A7E89F84}" presName="node" presStyleLbl="node1" presStyleIdx="3" presStyleCnt="5" custScaleX="98457" custScaleY="54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263890-001E-46DA-BF63-075985F43344}" type="pres">
      <dgm:prSet presAssocID="{6EC1B070-29D7-4C46-8824-1A84A7E89F84}" presName="spNode" presStyleCnt="0"/>
      <dgm:spPr/>
    </dgm:pt>
    <dgm:pt modelId="{8084BA1C-E6C1-4CC4-ABFF-6B7BA4ECBD5C}" type="pres">
      <dgm:prSet presAssocID="{70F79D8F-42CA-470E-AD2E-FC799BB65F9F}" presName="sibTrans" presStyleLbl="sibTrans1D1" presStyleIdx="3" presStyleCnt="5"/>
      <dgm:spPr/>
      <dgm:t>
        <a:bodyPr/>
        <a:lstStyle/>
        <a:p>
          <a:endParaRPr lang="en-US"/>
        </a:p>
      </dgm:t>
    </dgm:pt>
    <dgm:pt modelId="{12A939FA-5824-4CFD-BB40-7002F1F8F2B2}" type="pres">
      <dgm:prSet presAssocID="{86237B41-B40E-4BF2-AF09-E3F80918B95A}" presName="node" presStyleLbl="node1" presStyleIdx="4" presStyleCnt="5" custScaleX="98457" custScaleY="54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52BB98-3234-407C-B991-F69A6CE32D49}" type="pres">
      <dgm:prSet presAssocID="{86237B41-B40E-4BF2-AF09-E3F80918B95A}" presName="spNode" presStyleCnt="0"/>
      <dgm:spPr/>
    </dgm:pt>
    <dgm:pt modelId="{EFE057DA-975F-484C-B3ED-4D62C2B04787}" type="pres">
      <dgm:prSet presAssocID="{FFE1EB90-DB79-4E92-9F7D-F29C5D92EEE9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76C1AA24-8B60-4066-8102-15D5CBE1F6EB}" type="presOf" srcId="{79D69F6F-91AB-4F1D-82BF-C4B8EA859BD8}" destId="{1D1E9359-C998-4496-A8B3-6C197139C06A}" srcOrd="0" destOrd="0" presId="urn:microsoft.com/office/officeart/2005/8/layout/cycle5"/>
    <dgm:cxn modelId="{0F96F6DF-A176-4EB0-9B6A-577FC26D43C4}" srcId="{FED21E4E-647E-45BA-BA25-9C543806FC15}" destId="{86237B41-B40E-4BF2-AF09-E3F80918B95A}" srcOrd="4" destOrd="0" parTransId="{6A79570E-3E76-4A93-A266-B55F5D2A1999}" sibTransId="{FFE1EB90-DB79-4E92-9F7D-F29C5D92EEE9}"/>
    <dgm:cxn modelId="{E0BDE0FF-F24E-4A4A-9137-4FD7ED52353D}" type="presOf" srcId="{48C6FBFD-FE1F-4068-BA48-140EF43AB57F}" destId="{9508038B-F23E-4281-9BE8-66DA1C5A251B}" srcOrd="0" destOrd="0" presId="urn:microsoft.com/office/officeart/2005/8/layout/cycle5"/>
    <dgm:cxn modelId="{74C23242-8DDB-4931-8A76-64283FCA51D6}" type="presOf" srcId="{6EC1B070-29D7-4C46-8824-1A84A7E89F84}" destId="{464CDD32-5E28-434C-9AD9-E8EA287F01C6}" srcOrd="0" destOrd="0" presId="urn:microsoft.com/office/officeart/2005/8/layout/cycle5"/>
    <dgm:cxn modelId="{B8D56206-D87F-41E3-B38E-F9AD2CC0A109}" type="presOf" srcId="{95717640-774B-4F3C-9579-40B258359A34}" destId="{07107D30-BB54-414D-BC9D-7BCC979D1837}" srcOrd="0" destOrd="0" presId="urn:microsoft.com/office/officeart/2005/8/layout/cycle5"/>
    <dgm:cxn modelId="{60CEB39C-D2DF-4E0B-9A61-30F8937F3210}" srcId="{FED21E4E-647E-45BA-BA25-9C543806FC15}" destId="{09CFB508-BC2D-45D8-BED7-572B8074B736}" srcOrd="0" destOrd="0" parTransId="{CA6A42CB-F49F-41E3-99C4-D3FEFA01796F}" sibTransId="{95717640-774B-4F3C-9579-40B258359A34}"/>
    <dgm:cxn modelId="{A7477D42-8AFD-4916-8838-153675DD3174}" type="presOf" srcId="{FED21E4E-647E-45BA-BA25-9C543806FC15}" destId="{4AFFFEE8-42ED-4AE5-B164-C0D4ADCA1CAE}" srcOrd="0" destOrd="0" presId="urn:microsoft.com/office/officeart/2005/8/layout/cycle5"/>
    <dgm:cxn modelId="{3B176451-1FE6-4157-AEAB-1FA1C81F6ED5}" srcId="{FED21E4E-647E-45BA-BA25-9C543806FC15}" destId="{79D69F6F-91AB-4F1D-82BF-C4B8EA859BD8}" srcOrd="2" destOrd="0" parTransId="{28E6F9D2-D48B-4D52-83B8-1AF70A7572C1}" sibTransId="{48C6FBFD-FE1F-4068-BA48-140EF43AB57F}"/>
    <dgm:cxn modelId="{42D47907-8AC1-4C5A-92D0-AB3CF754F0DE}" srcId="{FED21E4E-647E-45BA-BA25-9C543806FC15}" destId="{D7B9DD3F-D7F0-4105-8E97-C1DEB94062C8}" srcOrd="1" destOrd="0" parTransId="{73DDC82B-01D9-42E4-9696-A72525C40A67}" sibTransId="{231FC50D-71AF-4A87-BB6D-9D454FC0B234}"/>
    <dgm:cxn modelId="{DC0344EC-151F-4068-9EE8-61CD44DDCA60}" type="presOf" srcId="{09CFB508-BC2D-45D8-BED7-572B8074B736}" destId="{A5E54120-B1C9-4EDD-8EB4-AAABF8CDADE3}" srcOrd="0" destOrd="0" presId="urn:microsoft.com/office/officeart/2005/8/layout/cycle5"/>
    <dgm:cxn modelId="{B36216B4-8980-485C-B06D-8018D6D14B66}" type="presOf" srcId="{70F79D8F-42CA-470E-AD2E-FC799BB65F9F}" destId="{8084BA1C-E6C1-4CC4-ABFF-6B7BA4ECBD5C}" srcOrd="0" destOrd="0" presId="urn:microsoft.com/office/officeart/2005/8/layout/cycle5"/>
    <dgm:cxn modelId="{7CDCB302-F37F-4D75-B5F6-D3A2E38E3AE2}" type="presOf" srcId="{FFE1EB90-DB79-4E92-9F7D-F29C5D92EEE9}" destId="{EFE057DA-975F-484C-B3ED-4D62C2B04787}" srcOrd="0" destOrd="0" presId="urn:microsoft.com/office/officeart/2005/8/layout/cycle5"/>
    <dgm:cxn modelId="{F9932317-1484-4AD5-9762-8AC8895F9B44}" type="presOf" srcId="{86237B41-B40E-4BF2-AF09-E3F80918B95A}" destId="{12A939FA-5824-4CFD-BB40-7002F1F8F2B2}" srcOrd="0" destOrd="0" presId="urn:microsoft.com/office/officeart/2005/8/layout/cycle5"/>
    <dgm:cxn modelId="{0B4AB0A9-1F29-4A6E-83AD-557CD7213B81}" type="presOf" srcId="{231FC50D-71AF-4A87-BB6D-9D454FC0B234}" destId="{979AFFAB-EFA2-4940-A3DF-CC4B94E9F8D4}" srcOrd="0" destOrd="0" presId="urn:microsoft.com/office/officeart/2005/8/layout/cycle5"/>
    <dgm:cxn modelId="{00F01110-3A2C-4672-81BE-4F57F2DF043F}" srcId="{FED21E4E-647E-45BA-BA25-9C543806FC15}" destId="{6EC1B070-29D7-4C46-8824-1A84A7E89F84}" srcOrd="3" destOrd="0" parTransId="{58CDDBF8-37A1-46D9-9337-67D8F7A8D7C2}" sibTransId="{70F79D8F-42CA-470E-AD2E-FC799BB65F9F}"/>
    <dgm:cxn modelId="{644BFD5E-13EF-4351-9186-459315EFC95B}" type="presOf" srcId="{D7B9DD3F-D7F0-4105-8E97-C1DEB94062C8}" destId="{58FB909F-09CF-4CE3-9850-6DB9C57D2814}" srcOrd="0" destOrd="0" presId="urn:microsoft.com/office/officeart/2005/8/layout/cycle5"/>
    <dgm:cxn modelId="{6D24C43A-40A6-4782-8F13-634B7FFF7D29}" type="presParOf" srcId="{4AFFFEE8-42ED-4AE5-B164-C0D4ADCA1CAE}" destId="{A5E54120-B1C9-4EDD-8EB4-AAABF8CDADE3}" srcOrd="0" destOrd="0" presId="urn:microsoft.com/office/officeart/2005/8/layout/cycle5"/>
    <dgm:cxn modelId="{A420C516-515B-46B3-B274-3CC5E08D8CB2}" type="presParOf" srcId="{4AFFFEE8-42ED-4AE5-B164-C0D4ADCA1CAE}" destId="{C1FFADDA-94F3-4D3B-8FE0-15B352B58936}" srcOrd="1" destOrd="0" presId="urn:microsoft.com/office/officeart/2005/8/layout/cycle5"/>
    <dgm:cxn modelId="{A04E1049-BB9A-4162-8F78-11E77CB0E67D}" type="presParOf" srcId="{4AFFFEE8-42ED-4AE5-B164-C0D4ADCA1CAE}" destId="{07107D30-BB54-414D-BC9D-7BCC979D1837}" srcOrd="2" destOrd="0" presId="urn:microsoft.com/office/officeart/2005/8/layout/cycle5"/>
    <dgm:cxn modelId="{07C584C7-F4E1-432D-ACC8-E009D6049B03}" type="presParOf" srcId="{4AFFFEE8-42ED-4AE5-B164-C0D4ADCA1CAE}" destId="{58FB909F-09CF-4CE3-9850-6DB9C57D2814}" srcOrd="3" destOrd="0" presId="urn:microsoft.com/office/officeart/2005/8/layout/cycle5"/>
    <dgm:cxn modelId="{D529B869-E349-49DB-BF4D-77D182B43322}" type="presParOf" srcId="{4AFFFEE8-42ED-4AE5-B164-C0D4ADCA1CAE}" destId="{376DC74A-BEDA-4739-B8B1-CB68479EE3CA}" srcOrd="4" destOrd="0" presId="urn:microsoft.com/office/officeart/2005/8/layout/cycle5"/>
    <dgm:cxn modelId="{C104A05C-F00F-4193-A5B3-2A70193358DD}" type="presParOf" srcId="{4AFFFEE8-42ED-4AE5-B164-C0D4ADCA1CAE}" destId="{979AFFAB-EFA2-4940-A3DF-CC4B94E9F8D4}" srcOrd="5" destOrd="0" presId="urn:microsoft.com/office/officeart/2005/8/layout/cycle5"/>
    <dgm:cxn modelId="{DD32918E-27F1-4AA2-9C34-AEFF0E598B99}" type="presParOf" srcId="{4AFFFEE8-42ED-4AE5-B164-C0D4ADCA1CAE}" destId="{1D1E9359-C998-4496-A8B3-6C197139C06A}" srcOrd="6" destOrd="0" presId="urn:microsoft.com/office/officeart/2005/8/layout/cycle5"/>
    <dgm:cxn modelId="{E841B2FC-0913-4F37-B818-8FF2F67EE3D1}" type="presParOf" srcId="{4AFFFEE8-42ED-4AE5-B164-C0D4ADCA1CAE}" destId="{CB947208-EE10-4E39-B4B5-2208B4CB0A6B}" srcOrd="7" destOrd="0" presId="urn:microsoft.com/office/officeart/2005/8/layout/cycle5"/>
    <dgm:cxn modelId="{C7E914F6-AE62-45CA-BA06-8E9141EED41C}" type="presParOf" srcId="{4AFFFEE8-42ED-4AE5-B164-C0D4ADCA1CAE}" destId="{9508038B-F23E-4281-9BE8-66DA1C5A251B}" srcOrd="8" destOrd="0" presId="urn:microsoft.com/office/officeart/2005/8/layout/cycle5"/>
    <dgm:cxn modelId="{DC864AA2-B9AC-4ABE-B07F-8769BCD63344}" type="presParOf" srcId="{4AFFFEE8-42ED-4AE5-B164-C0D4ADCA1CAE}" destId="{464CDD32-5E28-434C-9AD9-E8EA287F01C6}" srcOrd="9" destOrd="0" presId="urn:microsoft.com/office/officeart/2005/8/layout/cycle5"/>
    <dgm:cxn modelId="{5027154F-401D-4ABE-90C6-447D4F397076}" type="presParOf" srcId="{4AFFFEE8-42ED-4AE5-B164-C0D4ADCA1CAE}" destId="{42263890-001E-46DA-BF63-075985F43344}" srcOrd="10" destOrd="0" presId="urn:microsoft.com/office/officeart/2005/8/layout/cycle5"/>
    <dgm:cxn modelId="{9F114792-C9CC-4B0D-A9CD-180416339EBE}" type="presParOf" srcId="{4AFFFEE8-42ED-4AE5-B164-C0D4ADCA1CAE}" destId="{8084BA1C-E6C1-4CC4-ABFF-6B7BA4ECBD5C}" srcOrd="11" destOrd="0" presId="urn:microsoft.com/office/officeart/2005/8/layout/cycle5"/>
    <dgm:cxn modelId="{B44EF79F-9D13-4336-80D1-A128A5A5BCAB}" type="presParOf" srcId="{4AFFFEE8-42ED-4AE5-B164-C0D4ADCA1CAE}" destId="{12A939FA-5824-4CFD-BB40-7002F1F8F2B2}" srcOrd="12" destOrd="0" presId="urn:microsoft.com/office/officeart/2005/8/layout/cycle5"/>
    <dgm:cxn modelId="{F4770E22-FF2D-447A-A472-E24EBA9FB2BB}" type="presParOf" srcId="{4AFFFEE8-42ED-4AE5-B164-C0D4ADCA1CAE}" destId="{5452BB98-3234-407C-B991-F69A6CE32D49}" srcOrd="13" destOrd="0" presId="urn:microsoft.com/office/officeart/2005/8/layout/cycle5"/>
    <dgm:cxn modelId="{E434530B-DE8B-4E2C-8FFD-18EF168CB1C8}" type="presParOf" srcId="{4AFFFEE8-42ED-4AE5-B164-C0D4ADCA1CAE}" destId="{EFE057DA-975F-484C-B3ED-4D62C2B04787}" srcOrd="14" destOrd="0" presId="urn:microsoft.com/office/officeart/2005/8/layout/cycle5"/>
  </dgm:cxnLst>
  <dgm:bg/>
  <dgm:whole>
    <a:ln>
      <a:noFill/>
    </a:ln>
  </dgm:whole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D1226E-39AB-4BE6-947E-EE88591AA524}" type="doc">
      <dgm:prSet loTypeId="urn:microsoft.com/office/officeart/2005/8/layout/vList5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6F06CEE-1BB2-4FDB-8A9A-38C1EC151F91}">
      <dgm:prSet phldrT="[Text]" custT="1"/>
      <dgm:spPr/>
      <dgm:t>
        <a:bodyPr/>
        <a:lstStyle/>
        <a:p>
          <a:r>
            <a:rPr lang="en-GB" sz="1600" b="1" dirty="0" smtClean="0">
              <a:latin typeface="Times New Roman" pitchFamily="18" charset="0"/>
              <a:cs typeface="Times New Roman" pitchFamily="18" charset="0"/>
            </a:rPr>
            <a:t>Market needs </a:t>
          </a:r>
          <a:endParaRPr lang="en-US" sz="1600" dirty="0"/>
        </a:p>
      </dgm:t>
    </dgm:pt>
    <dgm:pt modelId="{23D57E98-F9FB-4B0B-B806-7BA045ACE4BD}" type="parTrans" cxnId="{45B46D02-AB5A-4A0D-A92E-1FD0C71DBF08}">
      <dgm:prSet/>
      <dgm:spPr/>
      <dgm:t>
        <a:bodyPr/>
        <a:lstStyle/>
        <a:p>
          <a:endParaRPr lang="en-US" sz="1600"/>
        </a:p>
      </dgm:t>
    </dgm:pt>
    <dgm:pt modelId="{050B59E1-A84D-4A49-8F63-F5D13121BEBF}" type="sibTrans" cxnId="{45B46D02-AB5A-4A0D-A92E-1FD0C71DBF08}">
      <dgm:prSet/>
      <dgm:spPr/>
      <dgm:t>
        <a:bodyPr/>
        <a:lstStyle/>
        <a:p>
          <a:endParaRPr lang="en-US" sz="1600"/>
        </a:p>
      </dgm:t>
    </dgm:pt>
    <dgm:pt modelId="{036F5FBD-249B-4CF4-AB7D-C56A94CBDF45}">
      <dgm:prSet phldrT="[Text]" custT="1"/>
      <dgm:spPr/>
      <dgm:t>
        <a:bodyPr/>
        <a:lstStyle/>
        <a:p>
          <a:r>
            <a:rPr lang="en-GB" sz="1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Demand-driven products are a prerequisite to be successful since the financial resources of the target group are limited.</a:t>
          </a:r>
          <a:endParaRPr lang="en-US" sz="1600" dirty="0">
            <a:solidFill>
              <a:schemeClr val="accent1">
                <a:lumMod val="50000"/>
              </a:schemeClr>
            </a:solidFill>
          </a:endParaRPr>
        </a:p>
      </dgm:t>
    </dgm:pt>
    <dgm:pt modelId="{92D15D1C-12C8-4061-B180-BCB49F9491E7}" type="parTrans" cxnId="{CFA2FA57-E7D6-4C19-8954-E1D5F08B075E}">
      <dgm:prSet/>
      <dgm:spPr/>
      <dgm:t>
        <a:bodyPr/>
        <a:lstStyle/>
        <a:p>
          <a:endParaRPr lang="en-US" sz="1600"/>
        </a:p>
      </dgm:t>
    </dgm:pt>
    <dgm:pt modelId="{81408FE4-944F-4B2D-BD2F-B0B6F25DB919}" type="sibTrans" cxnId="{CFA2FA57-E7D6-4C19-8954-E1D5F08B075E}">
      <dgm:prSet/>
      <dgm:spPr/>
      <dgm:t>
        <a:bodyPr/>
        <a:lstStyle/>
        <a:p>
          <a:endParaRPr lang="en-US" sz="1600"/>
        </a:p>
      </dgm:t>
    </dgm:pt>
    <dgm:pt modelId="{869CCEB5-17FE-40BA-924E-40B554E11C5F}">
      <dgm:prSet phldrT="[Text]" custT="1"/>
      <dgm:spPr/>
      <dgm:t>
        <a:bodyPr/>
        <a:lstStyle/>
        <a:p>
          <a:r>
            <a:rPr lang="en-GB" sz="1600" b="1" dirty="0" smtClean="0">
              <a:latin typeface="Times New Roman" pitchFamily="18" charset="0"/>
              <a:cs typeface="Times New Roman" pitchFamily="18" charset="0"/>
            </a:rPr>
            <a:t>Product design </a:t>
          </a:r>
          <a:endParaRPr lang="en-US" sz="1600" dirty="0"/>
        </a:p>
      </dgm:t>
    </dgm:pt>
    <dgm:pt modelId="{3F0C170E-EBE8-4015-B45B-AF614C9160AC}" type="parTrans" cxnId="{FCEB13AD-123A-42F1-8E7E-07D3493DF4BD}">
      <dgm:prSet/>
      <dgm:spPr/>
      <dgm:t>
        <a:bodyPr/>
        <a:lstStyle/>
        <a:p>
          <a:endParaRPr lang="en-US" sz="1600"/>
        </a:p>
      </dgm:t>
    </dgm:pt>
    <dgm:pt modelId="{C75E4C08-1132-4400-B6A6-73344515D6C5}" type="sibTrans" cxnId="{FCEB13AD-123A-42F1-8E7E-07D3493DF4BD}">
      <dgm:prSet/>
      <dgm:spPr/>
      <dgm:t>
        <a:bodyPr/>
        <a:lstStyle/>
        <a:p>
          <a:endParaRPr lang="en-US" sz="1600"/>
        </a:p>
      </dgm:t>
    </dgm:pt>
    <dgm:pt modelId="{E532E05D-EF26-4F07-BC09-65B785588054}">
      <dgm:prSet phldrT="[Text]" custT="1"/>
      <dgm:spPr/>
      <dgm:t>
        <a:bodyPr/>
        <a:lstStyle/>
        <a:p>
          <a:r>
            <a:rPr lang="en-GB" sz="1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To keep premium affordable, only major insurable risks should be covered by a relatively small benefits package. Group policies should be offered rather than individual covers, to avoid ‘anti-selection’.</a:t>
          </a:r>
          <a:endParaRPr lang="en-US" sz="1600" dirty="0">
            <a:solidFill>
              <a:schemeClr val="accent1">
                <a:lumMod val="50000"/>
              </a:schemeClr>
            </a:solidFill>
          </a:endParaRPr>
        </a:p>
      </dgm:t>
    </dgm:pt>
    <dgm:pt modelId="{27E71AC9-698E-46CE-BAF4-3E5158580A41}" type="parTrans" cxnId="{84A1C83B-C5D3-4E34-A272-3410B7030F47}">
      <dgm:prSet/>
      <dgm:spPr/>
      <dgm:t>
        <a:bodyPr/>
        <a:lstStyle/>
        <a:p>
          <a:endParaRPr lang="en-US" sz="1600"/>
        </a:p>
      </dgm:t>
    </dgm:pt>
    <dgm:pt modelId="{3E02CDEF-958E-41F5-A6C9-56E96008133B}" type="sibTrans" cxnId="{84A1C83B-C5D3-4E34-A272-3410B7030F47}">
      <dgm:prSet/>
      <dgm:spPr/>
      <dgm:t>
        <a:bodyPr/>
        <a:lstStyle/>
        <a:p>
          <a:endParaRPr lang="en-US" sz="1600"/>
        </a:p>
      </dgm:t>
    </dgm:pt>
    <dgm:pt modelId="{3C9CDD46-98C5-4F33-933A-528B8F6950F9}">
      <dgm:prSet phldrT="[Text]" custT="1"/>
      <dgm:spPr/>
      <dgm:t>
        <a:bodyPr/>
        <a:lstStyle/>
        <a:p>
          <a:r>
            <a:rPr lang="en-GB" sz="1600" b="1" dirty="0" smtClean="0">
              <a:latin typeface="Times New Roman" pitchFamily="18" charset="0"/>
              <a:cs typeface="Times New Roman" pitchFamily="18" charset="0"/>
            </a:rPr>
            <a:t>Premiums/contributions  </a:t>
          </a:r>
          <a:endParaRPr lang="en-US" sz="1600" dirty="0"/>
        </a:p>
      </dgm:t>
    </dgm:pt>
    <dgm:pt modelId="{2A6533DB-C821-4961-A162-6E70294995AA}" type="parTrans" cxnId="{AFB16B4F-9DF4-4D90-9E22-2CBED0077870}">
      <dgm:prSet/>
      <dgm:spPr/>
      <dgm:t>
        <a:bodyPr/>
        <a:lstStyle/>
        <a:p>
          <a:endParaRPr lang="en-US" sz="1600"/>
        </a:p>
      </dgm:t>
    </dgm:pt>
    <dgm:pt modelId="{CB0887B8-F940-442F-B34E-25C9CC6D8C49}" type="sibTrans" cxnId="{AFB16B4F-9DF4-4D90-9E22-2CBED0077870}">
      <dgm:prSet/>
      <dgm:spPr/>
      <dgm:t>
        <a:bodyPr/>
        <a:lstStyle/>
        <a:p>
          <a:endParaRPr lang="en-US" sz="1600"/>
        </a:p>
      </dgm:t>
    </dgm:pt>
    <dgm:pt modelId="{B44D414F-274B-4307-9B46-07D7FB8688CA}">
      <dgm:prSet phldrT="[Text]" custT="1"/>
      <dgm:spPr/>
      <dgm:t>
        <a:bodyPr/>
        <a:lstStyle/>
        <a:p>
          <a:r>
            <a:rPr lang="en-GB" sz="1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Premium amounts should be commensurate with the cash-flows of the Participants; ideally, premiums should be linked to an existing financial service (like micro-finance facility). </a:t>
          </a:r>
          <a:endParaRPr lang="en-US" sz="1600" dirty="0">
            <a:solidFill>
              <a:schemeClr val="accent1">
                <a:lumMod val="50000"/>
              </a:schemeClr>
            </a:solidFill>
          </a:endParaRPr>
        </a:p>
      </dgm:t>
    </dgm:pt>
    <dgm:pt modelId="{54B5FDD0-5CB0-47F9-B14C-390C38FBB574}" type="parTrans" cxnId="{B8AF6E18-A524-4D2A-8F15-93E0E48C8F39}">
      <dgm:prSet/>
      <dgm:spPr/>
      <dgm:t>
        <a:bodyPr/>
        <a:lstStyle/>
        <a:p>
          <a:endParaRPr lang="en-US" sz="1600"/>
        </a:p>
      </dgm:t>
    </dgm:pt>
    <dgm:pt modelId="{F5A71BDF-7BC1-4EF4-A46C-69D07DD75ECE}" type="sibTrans" cxnId="{B8AF6E18-A524-4D2A-8F15-93E0E48C8F39}">
      <dgm:prSet/>
      <dgm:spPr/>
      <dgm:t>
        <a:bodyPr/>
        <a:lstStyle/>
        <a:p>
          <a:endParaRPr lang="en-US" sz="1600"/>
        </a:p>
      </dgm:t>
    </dgm:pt>
    <dgm:pt modelId="{BE288A49-DDC6-46CE-AB51-B4FC4E237BF7}">
      <dgm:prSet custT="1"/>
      <dgm:spPr/>
      <dgm:t>
        <a:bodyPr/>
        <a:lstStyle/>
        <a:p>
          <a:r>
            <a:rPr lang="en-GB" sz="1600" b="1" dirty="0" smtClean="0">
              <a:latin typeface="Times New Roman" pitchFamily="18" charset="0"/>
              <a:cs typeface="Times New Roman" pitchFamily="18" charset="0"/>
            </a:rPr>
            <a:t>Processes</a:t>
          </a:r>
          <a:endParaRPr lang="en-US" sz="1600" dirty="0"/>
        </a:p>
      </dgm:t>
    </dgm:pt>
    <dgm:pt modelId="{FC165611-7C9B-4CA7-870C-824E7459DB1B}" type="parTrans" cxnId="{E116CE2A-CD73-4C0A-B531-2CB5D31B1436}">
      <dgm:prSet/>
      <dgm:spPr/>
      <dgm:t>
        <a:bodyPr/>
        <a:lstStyle/>
        <a:p>
          <a:endParaRPr lang="en-US" sz="1600"/>
        </a:p>
      </dgm:t>
    </dgm:pt>
    <dgm:pt modelId="{88FA0056-7E3A-484E-BEA4-1B6833AB9517}" type="sibTrans" cxnId="{E116CE2A-CD73-4C0A-B531-2CB5D31B1436}">
      <dgm:prSet/>
      <dgm:spPr/>
      <dgm:t>
        <a:bodyPr/>
        <a:lstStyle/>
        <a:p>
          <a:endParaRPr lang="en-US" sz="1600"/>
        </a:p>
      </dgm:t>
    </dgm:pt>
    <dgm:pt modelId="{43EA011A-298B-4DEF-8CBE-2CBCBA42F335}">
      <dgm:prSet custT="1"/>
      <dgm:spPr/>
      <dgm:t>
        <a:bodyPr/>
        <a:lstStyle/>
        <a:p>
          <a:r>
            <a:rPr lang="en-GB" sz="1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Policy application and claims documentation are reduced to the minimum. Claims are settled quickly.</a:t>
          </a:r>
          <a:endParaRPr lang="en-US" sz="1600" dirty="0">
            <a:solidFill>
              <a:schemeClr val="accent1">
                <a:lumMod val="50000"/>
              </a:schemeClr>
            </a:solidFill>
          </a:endParaRPr>
        </a:p>
      </dgm:t>
    </dgm:pt>
    <dgm:pt modelId="{6B286880-0060-42AB-816C-79C67E4E2161}" type="parTrans" cxnId="{4473A941-DF42-4BDF-B922-7B15E8AD3D7A}">
      <dgm:prSet/>
      <dgm:spPr/>
      <dgm:t>
        <a:bodyPr/>
        <a:lstStyle/>
        <a:p>
          <a:endParaRPr lang="en-US" sz="1600"/>
        </a:p>
      </dgm:t>
    </dgm:pt>
    <dgm:pt modelId="{D8765DF1-79CC-4148-8CF9-90470C1B4BA7}" type="sibTrans" cxnId="{4473A941-DF42-4BDF-B922-7B15E8AD3D7A}">
      <dgm:prSet/>
      <dgm:spPr/>
      <dgm:t>
        <a:bodyPr/>
        <a:lstStyle/>
        <a:p>
          <a:endParaRPr lang="en-US" sz="1600"/>
        </a:p>
      </dgm:t>
    </dgm:pt>
    <dgm:pt modelId="{012D4A34-E0AF-482A-A53F-E977C4853CA3}">
      <dgm:prSet custT="1"/>
      <dgm:spPr/>
      <dgm:t>
        <a:bodyPr/>
        <a:lstStyle/>
        <a:p>
          <a:r>
            <a:rPr lang="en-GB" sz="1600" b="1" dirty="0" smtClean="0">
              <a:latin typeface="Times New Roman" pitchFamily="18" charset="0"/>
              <a:cs typeface="Times New Roman" pitchFamily="18" charset="0"/>
            </a:rPr>
            <a:t>Distribution</a:t>
          </a:r>
          <a:endParaRPr lang="en-US" sz="1600" dirty="0"/>
        </a:p>
      </dgm:t>
    </dgm:pt>
    <dgm:pt modelId="{10E78843-FF37-4C94-9C34-3C5EB9A93331}" type="parTrans" cxnId="{8174F606-3D5E-43BF-909F-E6743130CF2D}">
      <dgm:prSet/>
      <dgm:spPr/>
      <dgm:t>
        <a:bodyPr/>
        <a:lstStyle/>
        <a:p>
          <a:endParaRPr lang="en-US" sz="1600"/>
        </a:p>
      </dgm:t>
    </dgm:pt>
    <dgm:pt modelId="{E2799618-7F52-493F-945E-35C0B1227149}" type="sibTrans" cxnId="{8174F606-3D5E-43BF-909F-E6743130CF2D}">
      <dgm:prSet/>
      <dgm:spPr/>
      <dgm:t>
        <a:bodyPr/>
        <a:lstStyle/>
        <a:p>
          <a:endParaRPr lang="en-US" sz="1600"/>
        </a:p>
      </dgm:t>
    </dgm:pt>
    <dgm:pt modelId="{982223CA-5729-46C7-B387-38732E3D0F6D}">
      <dgm:prSet custT="1"/>
      <dgm:spPr/>
      <dgm:t>
        <a:bodyPr/>
        <a:lstStyle/>
        <a:p>
          <a:r>
            <a:rPr lang="en-GB" sz="1600" b="1" dirty="0" smtClean="0">
              <a:latin typeface="Times New Roman" pitchFamily="18" charset="0"/>
              <a:cs typeface="Times New Roman" pitchFamily="18" charset="0"/>
            </a:rPr>
            <a:t>Market awareness</a:t>
          </a:r>
          <a:endParaRPr lang="en-US" sz="1600" dirty="0" smtClean="0">
            <a:latin typeface="Times New Roman" pitchFamily="18" charset="0"/>
            <a:cs typeface="Times New Roman" pitchFamily="18" charset="0"/>
          </a:endParaRPr>
        </a:p>
      </dgm:t>
    </dgm:pt>
    <dgm:pt modelId="{C19013C1-C8DE-4EAA-B9E0-0F6769247815}" type="parTrans" cxnId="{DC3127C5-DE35-4262-AA93-FC4F07983A10}">
      <dgm:prSet/>
      <dgm:spPr/>
      <dgm:t>
        <a:bodyPr/>
        <a:lstStyle/>
        <a:p>
          <a:endParaRPr lang="en-US" sz="1600"/>
        </a:p>
      </dgm:t>
    </dgm:pt>
    <dgm:pt modelId="{F5537545-56AA-41A3-AFFF-2928FA20AF27}" type="sibTrans" cxnId="{DC3127C5-DE35-4262-AA93-FC4F07983A10}">
      <dgm:prSet/>
      <dgm:spPr/>
      <dgm:t>
        <a:bodyPr/>
        <a:lstStyle/>
        <a:p>
          <a:endParaRPr lang="en-US" sz="1600"/>
        </a:p>
      </dgm:t>
    </dgm:pt>
    <dgm:pt modelId="{61B7F9A2-C9A2-4AFC-85E3-E01A9502D86A}">
      <dgm:prSet custT="1"/>
      <dgm:spPr/>
      <dgm:t>
        <a:bodyPr/>
        <a:lstStyle/>
        <a:p>
          <a:r>
            <a:rPr lang="en-GB" sz="1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Existing distribution network of the partners should be used since they know the target market well and have an established relationship with the potential clientele.</a:t>
          </a:r>
          <a:endParaRPr lang="en-US" sz="1600" dirty="0">
            <a:solidFill>
              <a:schemeClr val="accent1">
                <a:lumMod val="50000"/>
              </a:schemeClr>
            </a:solidFill>
          </a:endParaRPr>
        </a:p>
      </dgm:t>
    </dgm:pt>
    <dgm:pt modelId="{5215D0F0-FAF4-40F1-B9C1-18AFD55C8513}" type="parTrans" cxnId="{3FFF13CD-750F-440E-A797-ACC19205C0B4}">
      <dgm:prSet/>
      <dgm:spPr/>
      <dgm:t>
        <a:bodyPr/>
        <a:lstStyle/>
        <a:p>
          <a:endParaRPr lang="en-US" sz="1600"/>
        </a:p>
      </dgm:t>
    </dgm:pt>
    <dgm:pt modelId="{EC8EF4B7-54F6-48F9-BCBC-EBC1F5953548}" type="sibTrans" cxnId="{3FFF13CD-750F-440E-A797-ACC19205C0B4}">
      <dgm:prSet/>
      <dgm:spPr/>
      <dgm:t>
        <a:bodyPr/>
        <a:lstStyle/>
        <a:p>
          <a:endParaRPr lang="en-US" sz="1600"/>
        </a:p>
      </dgm:t>
    </dgm:pt>
    <dgm:pt modelId="{94A134E9-AA2C-4FC0-9FC8-D48A695C6956}">
      <dgm:prSet custT="1"/>
      <dgm:spPr/>
      <dgm:t>
        <a:bodyPr/>
        <a:lstStyle/>
        <a:p>
          <a:r>
            <a:rPr lang="en-GB" sz="1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Market education is essential in order to create awareness and availability of micro-Takaful. </a:t>
          </a:r>
          <a:endParaRPr lang="en-US" sz="1600" dirty="0" smtClean="0">
            <a:solidFill>
              <a:schemeClr val="accent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0B3D83DE-7719-4623-9348-9661E844F530}" type="parTrans" cxnId="{60EDA0AE-9BFD-407E-A679-AA5091094731}">
      <dgm:prSet/>
      <dgm:spPr/>
      <dgm:t>
        <a:bodyPr/>
        <a:lstStyle/>
        <a:p>
          <a:endParaRPr lang="en-US" sz="1600"/>
        </a:p>
      </dgm:t>
    </dgm:pt>
    <dgm:pt modelId="{35C32421-BCDA-448B-9C97-7E627106257D}" type="sibTrans" cxnId="{60EDA0AE-9BFD-407E-A679-AA5091094731}">
      <dgm:prSet/>
      <dgm:spPr/>
      <dgm:t>
        <a:bodyPr/>
        <a:lstStyle/>
        <a:p>
          <a:endParaRPr lang="en-US" sz="1600"/>
        </a:p>
      </dgm:t>
    </dgm:pt>
    <dgm:pt modelId="{E1B67986-9191-4385-AD7C-511115B41931}" type="pres">
      <dgm:prSet presAssocID="{3BD1226E-39AB-4BE6-947E-EE88591AA52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9CF63D-134F-410E-BF4B-4DC04A018A4F}" type="pres">
      <dgm:prSet presAssocID="{D6F06CEE-1BB2-4FDB-8A9A-38C1EC151F91}" presName="linNode" presStyleCnt="0"/>
      <dgm:spPr/>
    </dgm:pt>
    <dgm:pt modelId="{A1CAF0FF-6609-4A8C-88CB-70747A3146EB}" type="pres">
      <dgm:prSet presAssocID="{D6F06CEE-1BB2-4FDB-8A9A-38C1EC151F91}" presName="parentText" presStyleLbl="node1" presStyleIdx="0" presStyleCnt="6" custScaleX="73611" custLinFactNeighborY="727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59EB18-8168-43CC-BDB5-0F9F3A9562B5}" type="pres">
      <dgm:prSet presAssocID="{D6F06CEE-1BB2-4FDB-8A9A-38C1EC151F91}" presName="descendantText" presStyleLbl="alignAccFollowNode1" presStyleIdx="0" presStyleCnt="6" custScaleX="1546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F6C882-F812-4DD8-B8E4-34CD61BC82FB}" type="pres">
      <dgm:prSet presAssocID="{050B59E1-A84D-4A49-8F63-F5D13121BEBF}" presName="sp" presStyleCnt="0"/>
      <dgm:spPr/>
    </dgm:pt>
    <dgm:pt modelId="{5C0B5AC9-0390-4AF4-B2A4-AF9F3EBC5DED}" type="pres">
      <dgm:prSet presAssocID="{869CCEB5-17FE-40BA-924E-40B554E11C5F}" presName="linNode" presStyleCnt="0"/>
      <dgm:spPr/>
    </dgm:pt>
    <dgm:pt modelId="{226ACCAF-8972-44B6-B156-E497E96DE940}" type="pres">
      <dgm:prSet presAssocID="{869CCEB5-17FE-40BA-924E-40B554E11C5F}" presName="parentText" presStyleLbl="node1" presStyleIdx="1" presStyleCnt="6" custScaleX="73611" custLinFactNeighborY="727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BCBE44-77C2-417B-BBF8-5C0DE7536544}" type="pres">
      <dgm:prSet presAssocID="{869CCEB5-17FE-40BA-924E-40B554E11C5F}" presName="descendantText" presStyleLbl="alignAccFollowNode1" presStyleIdx="1" presStyleCnt="6" custScaleX="1546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D388A5-FA8E-410F-A142-C857FB36B57C}" type="pres">
      <dgm:prSet presAssocID="{C75E4C08-1132-4400-B6A6-73344515D6C5}" presName="sp" presStyleCnt="0"/>
      <dgm:spPr/>
    </dgm:pt>
    <dgm:pt modelId="{A832513C-E7AC-475F-B230-C31A05F5814D}" type="pres">
      <dgm:prSet presAssocID="{3C9CDD46-98C5-4F33-933A-528B8F6950F9}" presName="linNode" presStyleCnt="0"/>
      <dgm:spPr/>
    </dgm:pt>
    <dgm:pt modelId="{89E3FE18-15A2-4244-8C92-2C84AAE0DF18}" type="pres">
      <dgm:prSet presAssocID="{3C9CDD46-98C5-4F33-933A-528B8F6950F9}" presName="parentText" presStyleLbl="node1" presStyleIdx="2" presStyleCnt="6" custScaleX="73611" custLinFactNeighborY="727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BC7251-FF31-4E41-8F9B-B52DC310B9CB}" type="pres">
      <dgm:prSet presAssocID="{3C9CDD46-98C5-4F33-933A-528B8F6950F9}" presName="descendantText" presStyleLbl="alignAccFollowNode1" presStyleIdx="2" presStyleCnt="6" custScaleX="1546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F93CD8-791E-43CB-9916-427016E0BE58}" type="pres">
      <dgm:prSet presAssocID="{CB0887B8-F940-442F-B34E-25C9CC6D8C49}" presName="sp" presStyleCnt="0"/>
      <dgm:spPr/>
    </dgm:pt>
    <dgm:pt modelId="{067EBC19-F85B-4021-8130-59B2F267A24D}" type="pres">
      <dgm:prSet presAssocID="{BE288A49-DDC6-46CE-AB51-B4FC4E237BF7}" presName="linNode" presStyleCnt="0"/>
      <dgm:spPr/>
    </dgm:pt>
    <dgm:pt modelId="{9AD3B7AF-A2D5-4BF1-B156-CB97E70FD054}" type="pres">
      <dgm:prSet presAssocID="{BE288A49-DDC6-46CE-AB51-B4FC4E237BF7}" presName="parentText" presStyleLbl="node1" presStyleIdx="3" presStyleCnt="6" custScaleX="73611" custLinFactNeighborY="727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0D9CD-1AD0-4205-B7A7-E0C2FF729739}" type="pres">
      <dgm:prSet presAssocID="{BE288A49-DDC6-46CE-AB51-B4FC4E237BF7}" presName="descendantText" presStyleLbl="alignAccFollowNode1" presStyleIdx="3" presStyleCnt="6" custScaleX="1546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FA1A3B-5BE8-437B-B66D-4AD50F7C39CC}" type="pres">
      <dgm:prSet presAssocID="{88FA0056-7E3A-484E-BEA4-1B6833AB9517}" presName="sp" presStyleCnt="0"/>
      <dgm:spPr/>
    </dgm:pt>
    <dgm:pt modelId="{7BDCE0C3-69AC-46CB-AB6B-BAA216AF8FA0}" type="pres">
      <dgm:prSet presAssocID="{012D4A34-E0AF-482A-A53F-E977C4853CA3}" presName="linNode" presStyleCnt="0"/>
      <dgm:spPr/>
    </dgm:pt>
    <dgm:pt modelId="{1A7A8B9B-3E76-47BD-BF93-517A86F03616}" type="pres">
      <dgm:prSet presAssocID="{012D4A34-E0AF-482A-A53F-E977C4853CA3}" presName="parentText" presStyleLbl="node1" presStyleIdx="4" presStyleCnt="6" custScaleX="736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F5AB34-5356-49E0-86F4-D0B9DED17C19}" type="pres">
      <dgm:prSet presAssocID="{012D4A34-E0AF-482A-A53F-E977C4853CA3}" presName="descendantText" presStyleLbl="alignAccFollowNode1" presStyleIdx="4" presStyleCnt="6" custScaleX="1546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4D5B6E-E5FF-420A-A053-CBF400071ECE}" type="pres">
      <dgm:prSet presAssocID="{E2799618-7F52-493F-945E-35C0B1227149}" presName="sp" presStyleCnt="0"/>
      <dgm:spPr/>
    </dgm:pt>
    <dgm:pt modelId="{FB4EA33C-A8D3-4339-9A62-82052A489CA3}" type="pres">
      <dgm:prSet presAssocID="{982223CA-5729-46C7-B387-38732E3D0F6D}" presName="linNode" presStyleCnt="0"/>
      <dgm:spPr/>
    </dgm:pt>
    <dgm:pt modelId="{688F9C2C-9AAA-4937-B376-9E7AA934956A}" type="pres">
      <dgm:prSet presAssocID="{982223CA-5729-46C7-B387-38732E3D0F6D}" presName="parentText" presStyleLbl="node1" presStyleIdx="5" presStyleCnt="6" custScaleX="736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506271-2AD6-4565-B708-61D5ECA280A8}" type="pres">
      <dgm:prSet presAssocID="{982223CA-5729-46C7-B387-38732E3D0F6D}" presName="descendantText" presStyleLbl="alignAccFollowNode1" presStyleIdx="5" presStyleCnt="6" custScaleX="1546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EB13AD-123A-42F1-8E7E-07D3493DF4BD}" srcId="{3BD1226E-39AB-4BE6-947E-EE88591AA524}" destId="{869CCEB5-17FE-40BA-924E-40B554E11C5F}" srcOrd="1" destOrd="0" parTransId="{3F0C170E-EBE8-4015-B45B-AF614C9160AC}" sibTransId="{C75E4C08-1132-4400-B6A6-73344515D6C5}"/>
    <dgm:cxn modelId="{3FFF13CD-750F-440E-A797-ACC19205C0B4}" srcId="{012D4A34-E0AF-482A-A53F-E977C4853CA3}" destId="{61B7F9A2-C9A2-4AFC-85E3-E01A9502D86A}" srcOrd="0" destOrd="0" parTransId="{5215D0F0-FAF4-40F1-B9C1-18AFD55C8513}" sibTransId="{EC8EF4B7-54F6-48F9-BCBC-EBC1F5953548}"/>
    <dgm:cxn modelId="{5FECE87D-3007-4F22-98A5-3BC5A4A8569E}" type="presOf" srcId="{3BD1226E-39AB-4BE6-947E-EE88591AA524}" destId="{E1B67986-9191-4385-AD7C-511115B41931}" srcOrd="0" destOrd="0" presId="urn:microsoft.com/office/officeart/2005/8/layout/vList5"/>
    <dgm:cxn modelId="{B600D09D-7F25-43B8-A4BB-CC4787A1B32A}" type="presOf" srcId="{012D4A34-E0AF-482A-A53F-E977C4853CA3}" destId="{1A7A8B9B-3E76-47BD-BF93-517A86F03616}" srcOrd="0" destOrd="0" presId="urn:microsoft.com/office/officeart/2005/8/layout/vList5"/>
    <dgm:cxn modelId="{50FC6A86-545A-42B0-A815-93957E8C14B4}" type="presOf" srcId="{982223CA-5729-46C7-B387-38732E3D0F6D}" destId="{688F9C2C-9AAA-4937-B376-9E7AA934956A}" srcOrd="0" destOrd="0" presId="urn:microsoft.com/office/officeart/2005/8/layout/vList5"/>
    <dgm:cxn modelId="{34E6FF20-21F0-4375-8126-D29C962FB162}" type="presOf" srcId="{3C9CDD46-98C5-4F33-933A-528B8F6950F9}" destId="{89E3FE18-15A2-4244-8C92-2C84AAE0DF18}" srcOrd="0" destOrd="0" presId="urn:microsoft.com/office/officeart/2005/8/layout/vList5"/>
    <dgm:cxn modelId="{E116CE2A-CD73-4C0A-B531-2CB5D31B1436}" srcId="{3BD1226E-39AB-4BE6-947E-EE88591AA524}" destId="{BE288A49-DDC6-46CE-AB51-B4FC4E237BF7}" srcOrd="3" destOrd="0" parTransId="{FC165611-7C9B-4CA7-870C-824E7459DB1B}" sibTransId="{88FA0056-7E3A-484E-BEA4-1B6833AB9517}"/>
    <dgm:cxn modelId="{45B46D02-AB5A-4A0D-A92E-1FD0C71DBF08}" srcId="{3BD1226E-39AB-4BE6-947E-EE88591AA524}" destId="{D6F06CEE-1BB2-4FDB-8A9A-38C1EC151F91}" srcOrd="0" destOrd="0" parTransId="{23D57E98-F9FB-4B0B-B806-7BA045ACE4BD}" sibTransId="{050B59E1-A84D-4A49-8F63-F5D13121BEBF}"/>
    <dgm:cxn modelId="{DC3127C5-DE35-4262-AA93-FC4F07983A10}" srcId="{3BD1226E-39AB-4BE6-947E-EE88591AA524}" destId="{982223CA-5729-46C7-B387-38732E3D0F6D}" srcOrd="5" destOrd="0" parTransId="{C19013C1-C8DE-4EAA-B9E0-0F6769247815}" sibTransId="{F5537545-56AA-41A3-AFFF-2928FA20AF27}"/>
    <dgm:cxn modelId="{B8AF6E18-A524-4D2A-8F15-93E0E48C8F39}" srcId="{3C9CDD46-98C5-4F33-933A-528B8F6950F9}" destId="{B44D414F-274B-4307-9B46-07D7FB8688CA}" srcOrd="0" destOrd="0" parTransId="{54B5FDD0-5CB0-47F9-B14C-390C38FBB574}" sibTransId="{F5A71BDF-7BC1-4EF4-A46C-69D07DD75ECE}"/>
    <dgm:cxn modelId="{CFA2FA57-E7D6-4C19-8954-E1D5F08B075E}" srcId="{D6F06CEE-1BB2-4FDB-8A9A-38C1EC151F91}" destId="{036F5FBD-249B-4CF4-AB7D-C56A94CBDF45}" srcOrd="0" destOrd="0" parTransId="{92D15D1C-12C8-4061-B180-BCB49F9491E7}" sibTransId="{81408FE4-944F-4B2D-BD2F-B0B6F25DB919}"/>
    <dgm:cxn modelId="{4103F768-6689-4138-ABB2-E02F2B9F8BD0}" type="presOf" srcId="{94A134E9-AA2C-4FC0-9FC8-D48A695C6956}" destId="{A8506271-2AD6-4565-B708-61D5ECA280A8}" srcOrd="0" destOrd="0" presId="urn:microsoft.com/office/officeart/2005/8/layout/vList5"/>
    <dgm:cxn modelId="{4473A941-DF42-4BDF-B922-7B15E8AD3D7A}" srcId="{BE288A49-DDC6-46CE-AB51-B4FC4E237BF7}" destId="{43EA011A-298B-4DEF-8CBE-2CBCBA42F335}" srcOrd="0" destOrd="0" parTransId="{6B286880-0060-42AB-816C-79C67E4E2161}" sibTransId="{D8765DF1-79CC-4148-8CF9-90470C1B4BA7}"/>
    <dgm:cxn modelId="{AFB16B4F-9DF4-4D90-9E22-2CBED0077870}" srcId="{3BD1226E-39AB-4BE6-947E-EE88591AA524}" destId="{3C9CDD46-98C5-4F33-933A-528B8F6950F9}" srcOrd="2" destOrd="0" parTransId="{2A6533DB-C821-4961-A162-6E70294995AA}" sibTransId="{CB0887B8-F940-442F-B34E-25C9CC6D8C49}"/>
    <dgm:cxn modelId="{8174F606-3D5E-43BF-909F-E6743130CF2D}" srcId="{3BD1226E-39AB-4BE6-947E-EE88591AA524}" destId="{012D4A34-E0AF-482A-A53F-E977C4853CA3}" srcOrd="4" destOrd="0" parTransId="{10E78843-FF37-4C94-9C34-3C5EB9A93331}" sibTransId="{E2799618-7F52-493F-945E-35C0B1227149}"/>
    <dgm:cxn modelId="{B9C338E2-092F-4B18-946F-EF15537FD7E9}" type="presOf" srcId="{B44D414F-274B-4307-9B46-07D7FB8688CA}" destId="{49BC7251-FF31-4E41-8F9B-B52DC310B9CB}" srcOrd="0" destOrd="0" presId="urn:microsoft.com/office/officeart/2005/8/layout/vList5"/>
    <dgm:cxn modelId="{7724DA03-F4B7-49D9-82C4-AD2971AFD32D}" type="presOf" srcId="{61B7F9A2-C9A2-4AFC-85E3-E01A9502D86A}" destId="{E5F5AB34-5356-49E0-86F4-D0B9DED17C19}" srcOrd="0" destOrd="0" presId="urn:microsoft.com/office/officeart/2005/8/layout/vList5"/>
    <dgm:cxn modelId="{84A1C83B-C5D3-4E34-A272-3410B7030F47}" srcId="{869CCEB5-17FE-40BA-924E-40B554E11C5F}" destId="{E532E05D-EF26-4F07-BC09-65B785588054}" srcOrd="0" destOrd="0" parTransId="{27E71AC9-698E-46CE-BAF4-3E5158580A41}" sibTransId="{3E02CDEF-958E-41F5-A6C9-56E96008133B}"/>
    <dgm:cxn modelId="{4A7E2924-797E-4F16-AAA0-945AEE827CAE}" type="presOf" srcId="{036F5FBD-249B-4CF4-AB7D-C56A94CBDF45}" destId="{5C59EB18-8168-43CC-BDB5-0F9F3A9562B5}" srcOrd="0" destOrd="0" presId="urn:microsoft.com/office/officeart/2005/8/layout/vList5"/>
    <dgm:cxn modelId="{2AF806C5-4BAE-4434-AAB4-D1AF4813FDD4}" type="presOf" srcId="{869CCEB5-17FE-40BA-924E-40B554E11C5F}" destId="{226ACCAF-8972-44B6-B156-E497E96DE940}" srcOrd="0" destOrd="0" presId="urn:microsoft.com/office/officeart/2005/8/layout/vList5"/>
    <dgm:cxn modelId="{B2DC040C-7276-4D04-9B59-D4A9D0E5178D}" type="presOf" srcId="{BE288A49-DDC6-46CE-AB51-B4FC4E237BF7}" destId="{9AD3B7AF-A2D5-4BF1-B156-CB97E70FD054}" srcOrd="0" destOrd="0" presId="urn:microsoft.com/office/officeart/2005/8/layout/vList5"/>
    <dgm:cxn modelId="{931EE6F5-F66D-44A8-A0AB-98E9EFB7E480}" type="presOf" srcId="{E532E05D-EF26-4F07-BC09-65B785588054}" destId="{2CBCBE44-77C2-417B-BBF8-5C0DE7536544}" srcOrd="0" destOrd="0" presId="urn:microsoft.com/office/officeart/2005/8/layout/vList5"/>
    <dgm:cxn modelId="{38A69ED0-AAF5-420A-AB39-10384A2BD2A8}" type="presOf" srcId="{43EA011A-298B-4DEF-8CBE-2CBCBA42F335}" destId="{1F10D9CD-1AD0-4205-B7A7-E0C2FF729739}" srcOrd="0" destOrd="0" presId="urn:microsoft.com/office/officeart/2005/8/layout/vList5"/>
    <dgm:cxn modelId="{746885E6-8D89-4EA3-BD66-426327B6FE15}" type="presOf" srcId="{D6F06CEE-1BB2-4FDB-8A9A-38C1EC151F91}" destId="{A1CAF0FF-6609-4A8C-88CB-70747A3146EB}" srcOrd="0" destOrd="0" presId="urn:microsoft.com/office/officeart/2005/8/layout/vList5"/>
    <dgm:cxn modelId="{60EDA0AE-9BFD-407E-A679-AA5091094731}" srcId="{982223CA-5729-46C7-B387-38732E3D0F6D}" destId="{94A134E9-AA2C-4FC0-9FC8-D48A695C6956}" srcOrd="0" destOrd="0" parTransId="{0B3D83DE-7719-4623-9348-9661E844F530}" sibTransId="{35C32421-BCDA-448B-9C97-7E627106257D}"/>
    <dgm:cxn modelId="{5702051F-4D30-4B30-B260-99C729E044C9}" type="presParOf" srcId="{E1B67986-9191-4385-AD7C-511115B41931}" destId="{1E9CF63D-134F-410E-BF4B-4DC04A018A4F}" srcOrd="0" destOrd="0" presId="urn:microsoft.com/office/officeart/2005/8/layout/vList5"/>
    <dgm:cxn modelId="{0561EC0A-08FC-46A2-8947-1955E0FF1C46}" type="presParOf" srcId="{1E9CF63D-134F-410E-BF4B-4DC04A018A4F}" destId="{A1CAF0FF-6609-4A8C-88CB-70747A3146EB}" srcOrd="0" destOrd="0" presId="urn:microsoft.com/office/officeart/2005/8/layout/vList5"/>
    <dgm:cxn modelId="{F65F16AE-D234-48C0-B01B-6D00D1DDE404}" type="presParOf" srcId="{1E9CF63D-134F-410E-BF4B-4DC04A018A4F}" destId="{5C59EB18-8168-43CC-BDB5-0F9F3A9562B5}" srcOrd="1" destOrd="0" presId="urn:microsoft.com/office/officeart/2005/8/layout/vList5"/>
    <dgm:cxn modelId="{0C268580-D24C-499B-BA49-029AA013160C}" type="presParOf" srcId="{E1B67986-9191-4385-AD7C-511115B41931}" destId="{FAF6C882-F812-4DD8-B8E4-34CD61BC82FB}" srcOrd="1" destOrd="0" presId="urn:microsoft.com/office/officeart/2005/8/layout/vList5"/>
    <dgm:cxn modelId="{5344D0D1-4230-415B-8D53-6551EB65B1F4}" type="presParOf" srcId="{E1B67986-9191-4385-AD7C-511115B41931}" destId="{5C0B5AC9-0390-4AF4-B2A4-AF9F3EBC5DED}" srcOrd="2" destOrd="0" presId="urn:microsoft.com/office/officeart/2005/8/layout/vList5"/>
    <dgm:cxn modelId="{7A190728-7AA6-4EB6-AAC5-7299635E1382}" type="presParOf" srcId="{5C0B5AC9-0390-4AF4-B2A4-AF9F3EBC5DED}" destId="{226ACCAF-8972-44B6-B156-E497E96DE940}" srcOrd="0" destOrd="0" presId="urn:microsoft.com/office/officeart/2005/8/layout/vList5"/>
    <dgm:cxn modelId="{B4ABC78D-9A84-45F0-BCB4-F794E296EFDE}" type="presParOf" srcId="{5C0B5AC9-0390-4AF4-B2A4-AF9F3EBC5DED}" destId="{2CBCBE44-77C2-417B-BBF8-5C0DE7536544}" srcOrd="1" destOrd="0" presId="urn:microsoft.com/office/officeart/2005/8/layout/vList5"/>
    <dgm:cxn modelId="{2D40F1CB-62E2-4117-8724-626402DB53FD}" type="presParOf" srcId="{E1B67986-9191-4385-AD7C-511115B41931}" destId="{9ED388A5-FA8E-410F-A142-C857FB36B57C}" srcOrd="3" destOrd="0" presId="urn:microsoft.com/office/officeart/2005/8/layout/vList5"/>
    <dgm:cxn modelId="{287BDB92-7889-423F-8118-E2DEFFEF7290}" type="presParOf" srcId="{E1B67986-9191-4385-AD7C-511115B41931}" destId="{A832513C-E7AC-475F-B230-C31A05F5814D}" srcOrd="4" destOrd="0" presId="urn:microsoft.com/office/officeart/2005/8/layout/vList5"/>
    <dgm:cxn modelId="{F987C1F5-7C35-4A7E-9CDB-BA00E805B03A}" type="presParOf" srcId="{A832513C-E7AC-475F-B230-C31A05F5814D}" destId="{89E3FE18-15A2-4244-8C92-2C84AAE0DF18}" srcOrd="0" destOrd="0" presId="urn:microsoft.com/office/officeart/2005/8/layout/vList5"/>
    <dgm:cxn modelId="{A1982D78-A9F5-44A4-AFBA-D345AF633113}" type="presParOf" srcId="{A832513C-E7AC-475F-B230-C31A05F5814D}" destId="{49BC7251-FF31-4E41-8F9B-B52DC310B9CB}" srcOrd="1" destOrd="0" presId="urn:microsoft.com/office/officeart/2005/8/layout/vList5"/>
    <dgm:cxn modelId="{9CA97776-9095-46CD-B4C0-28638D8F1508}" type="presParOf" srcId="{E1B67986-9191-4385-AD7C-511115B41931}" destId="{A4F93CD8-791E-43CB-9916-427016E0BE58}" srcOrd="5" destOrd="0" presId="urn:microsoft.com/office/officeart/2005/8/layout/vList5"/>
    <dgm:cxn modelId="{D40547CF-3AA4-42AC-A1AD-68704FBBF3C3}" type="presParOf" srcId="{E1B67986-9191-4385-AD7C-511115B41931}" destId="{067EBC19-F85B-4021-8130-59B2F267A24D}" srcOrd="6" destOrd="0" presId="urn:microsoft.com/office/officeart/2005/8/layout/vList5"/>
    <dgm:cxn modelId="{8D3EA0DD-D099-4F2F-BA24-E2883300DAFE}" type="presParOf" srcId="{067EBC19-F85B-4021-8130-59B2F267A24D}" destId="{9AD3B7AF-A2D5-4BF1-B156-CB97E70FD054}" srcOrd="0" destOrd="0" presId="urn:microsoft.com/office/officeart/2005/8/layout/vList5"/>
    <dgm:cxn modelId="{B86FA615-48AD-488A-806A-7122E8343618}" type="presParOf" srcId="{067EBC19-F85B-4021-8130-59B2F267A24D}" destId="{1F10D9CD-1AD0-4205-B7A7-E0C2FF729739}" srcOrd="1" destOrd="0" presId="urn:microsoft.com/office/officeart/2005/8/layout/vList5"/>
    <dgm:cxn modelId="{7B97D9FA-7581-4968-818F-46B87E25394F}" type="presParOf" srcId="{E1B67986-9191-4385-AD7C-511115B41931}" destId="{2BFA1A3B-5BE8-437B-B66D-4AD50F7C39CC}" srcOrd="7" destOrd="0" presId="urn:microsoft.com/office/officeart/2005/8/layout/vList5"/>
    <dgm:cxn modelId="{D742F352-8063-47F8-93D4-EBAEA7D0B077}" type="presParOf" srcId="{E1B67986-9191-4385-AD7C-511115B41931}" destId="{7BDCE0C3-69AC-46CB-AB6B-BAA216AF8FA0}" srcOrd="8" destOrd="0" presId="urn:microsoft.com/office/officeart/2005/8/layout/vList5"/>
    <dgm:cxn modelId="{4513B1A8-0CAE-45EB-91CC-5D5EBAD0CA75}" type="presParOf" srcId="{7BDCE0C3-69AC-46CB-AB6B-BAA216AF8FA0}" destId="{1A7A8B9B-3E76-47BD-BF93-517A86F03616}" srcOrd="0" destOrd="0" presId="urn:microsoft.com/office/officeart/2005/8/layout/vList5"/>
    <dgm:cxn modelId="{05FFB021-96B9-4604-BE6B-BF43F75CAC83}" type="presParOf" srcId="{7BDCE0C3-69AC-46CB-AB6B-BAA216AF8FA0}" destId="{E5F5AB34-5356-49E0-86F4-D0B9DED17C19}" srcOrd="1" destOrd="0" presId="urn:microsoft.com/office/officeart/2005/8/layout/vList5"/>
    <dgm:cxn modelId="{B23093BA-9439-4A23-9F4E-70CEC45E3FC6}" type="presParOf" srcId="{E1B67986-9191-4385-AD7C-511115B41931}" destId="{444D5B6E-E5FF-420A-A053-CBF400071ECE}" srcOrd="9" destOrd="0" presId="urn:microsoft.com/office/officeart/2005/8/layout/vList5"/>
    <dgm:cxn modelId="{803F24BE-B58D-4DCA-B81C-EA31A913B402}" type="presParOf" srcId="{E1B67986-9191-4385-AD7C-511115B41931}" destId="{FB4EA33C-A8D3-4339-9A62-82052A489CA3}" srcOrd="10" destOrd="0" presId="urn:microsoft.com/office/officeart/2005/8/layout/vList5"/>
    <dgm:cxn modelId="{E773C7BF-EBE1-4B11-BD9F-A14C5A5BCD52}" type="presParOf" srcId="{FB4EA33C-A8D3-4339-9A62-82052A489CA3}" destId="{688F9C2C-9AAA-4937-B376-9E7AA934956A}" srcOrd="0" destOrd="0" presId="urn:microsoft.com/office/officeart/2005/8/layout/vList5"/>
    <dgm:cxn modelId="{0FA703A9-4F00-4AC9-BCC9-61F6C64D000F}" type="presParOf" srcId="{FB4EA33C-A8D3-4339-9A62-82052A489CA3}" destId="{A8506271-2AD6-4565-B708-61D5ECA280A8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31C11-E51A-4C5E-A24A-118AE9C5043A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FFABF-EE74-495E-A322-C7A1E878C3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CCE662-0936-4F96-B8F0-82E102DFC8D3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421" y="4344025"/>
            <a:ext cx="5485158" cy="4114488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012E3-7032-4F2C-BBAD-12AFF2DA9BA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7678-ED8B-4C51-8684-D1FC670937C5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EA8F-B428-484D-8393-B2BE04DA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7678-ED8B-4C51-8684-D1FC670937C5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EA8F-B428-484D-8393-B2BE04DA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7678-ED8B-4C51-8684-D1FC670937C5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EA8F-B428-484D-8393-B2BE04DA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7678-ED8B-4C51-8684-D1FC670937C5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EA8F-B428-484D-8393-B2BE04DA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7678-ED8B-4C51-8684-D1FC670937C5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EA8F-B428-484D-8393-B2BE04DA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7678-ED8B-4C51-8684-D1FC670937C5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EA8F-B428-484D-8393-B2BE04DA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7678-ED8B-4C51-8684-D1FC670937C5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EA8F-B428-484D-8393-B2BE04DA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7678-ED8B-4C51-8684-D1FC670937C5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EA8F-B428-484D-8393-B2BE04DA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7678-ED8B-4C51-8684-D1FC670937C5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EA8F-B428-484D-8393-B2BE04DA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7678-ED8B-4C51-8684-D1FC670937C5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EA8F-B428-484D-8393-B2BE04DA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7678-ED8B-4C51-8684-D1FC670937C5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EA8F-B428-484D-8393-B2BE04DA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87678-ED8B-4C51-8684-D1FC670937C5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BEA8F-B428-484D-8393-B2BE04DA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6.jpe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jpe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openxmlformats.org/officeDocument/2006/relationships/diagramData" Target="../diagrams/data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1093A"/>
                </a:solidFill>
                <a:latin typeface="Times New Roman"/>
                <a:cs typeface="Times New Roman"/>
              </a:rPr>
              <a:t/>
            </a:r>
            <a:br>
              <a:rPr lang="en-US" b="1" dirty="0" smtClean="0">
                <a:solidFill>
                  <a:srgbClr val="F1093A"/>
                </a:solidFill>
                <a:latin typeface="Times New Roman"/>
                <a:cs typeface="Times New Roman"/>
              </a:rPr>
            </a:br>
            <a:r>
              <a:rPr lang="en-US" b="1" dirty="0" smtClean="0">
                <a:solidFill>
                  <a:srgbClr val="F1093A"/>
                </a:solidFill>
                <a:latin typeface="Times New Roman"/>
                <a:cs typeface="Times New Roman"/>
              </a:rPr>
              <a:t>4</a:t>
            </a:r>
            <a:r>
              <a:rPr lang="en-US" b="1" baseline="30000" dirty="0" smtClean="0">
                <a:solidFill>
                  <a:srgbClr val="F1093A"/>
                </a:solidFill>
                <a:latin typeface="Times New Roman"/>
                <a:cs typeface="Times New Roman"/>
              </a:rPr>
              <a:t>th</a:t>
            </a:r>
            <a:r>
              <a:rPr lang="en-US" b="1" dirty="0" smtClean="0">
                <a:solidFill>
                  <a:srgbClr val="F1093A"/>
                </a:solidFill>
                <a:latin typeface="Times New Roman"/>
                <a:cs typeface="Times New Roman"/>
              </a:rPr>
              <a:t> Global Micro-Finance Forum</a:t>
            </a:r>
            <a:br>
              <a:rPr lang="en-US" b="1" dirty="0" smtClean="0">
                <a:solidFill>
                  <a:srgbClr val="F1093A"/>
                </a:solidFill>
                <a:latin typeface="Times New Roman"/>
                <a:cs typeface="Times New Roman"/>
              </a:rPr>
            </a:br>
            <a:r>
              <a:rPr lang="en-US" b="1" dirty="0" smtClean="0">
                <a:solidFill>
                  <a:srgbClr val="F1093A"/>
                </a:solidFill>
                <a:latin typeface="Times New Roman"/>
                <a:cs typeface="Times New Roman"/>
              </a:rPr>
              <a:t>DUBAI</a:t>
            </a:r>
            <a:br>
              <a:rPr lang="en-US" b="1" dirty="0" smtClean="0">
                <a:solidFill>
                  <a:srgbClr val="F1093A"/>
                </a:solidFill>
                <a:latin typeface="Times New Roman"/>
                <a:cs typeface="Times New Roma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normAutofit/>
          </a:bodyPr>
          <a:lstStyle/>
          <a:p>
            <a:pPr marL="11397" algn="ctr">
              <a:lnSpc>
                <a:spcPts val="3940"/>
              </a:lnSpc>
              <a:spcBef>
                <a:spcPts val="197"/>
              </a:spcBef>
              <a:buNone/>
            </a:pPr>
            <a:r>
              <a:rPr lang="en-US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Organized by:</a:t>
            </a:r>
          </a:p>
          <a:p>
            <a:pPr marL="11397" algn="ctr">
              <a:lnSpc>
                <a:spcPts val="3940"/>
              </a:lnSpc>
              <a:spcBef>
                <a:spcPts val="197"/>
              </a:spcBef>
              <a:buNone/>
            </a:pPr>
            <a:r>
              <a:rPr lang="en-US" b="1" dirty="0" smtClean="0">
                <a:solidFill>
                  <a:srgbClr val="005200"/>
                </a:solidFill>
                <a:latin typeface="Times New Roman"/>
                <a:cs typeface="Times New Roman"/>
              </a:rPr>
              <a:t>     Al-Huda </a:t>
            </a:r>
            <a:r>
              <a:rPr lang="en-US" b="1" dirty="0" smtClean="0">
                <a:solidFill>
                  <a:srgbClr val="005200"/>
                </a:solidFill>
                <a:latin typeface="Times New Roman"/>
                <a:cs typeface="Times New Roman"/>
              </a:rPr>
              <a:t>C</a:t>
            </a:r>
            <a:r>
              <a:rPr lang="en-US" b="1" dirty="0" smtClean="0">
                <a:solidFill>
                  <a:srgbClr val="005200"/>
                </a:solidFill>
                <a:latin typeface="Times New Roman"/>
                <a:cs typeface="Times New Roman"/>
              </a:rPr>
              <a:t>.I.B.E.</a:t>
            </a:r>
            <a:endParaRPr lang="en-US" b="1" dirty="0" smtClean="0">
              <a:solidFill>
                <a:srgbClr val="005200"/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Workshop on Micro-Takaful</a:t>
            </a:r>
          </a:p>
          <a:p>
            <a:pPr algn="ctr">
              <a:buNone/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4, 2014.</a:t>
            </a:r>
          </a:p>
          <a:p>
            <a:pPr algn="ctr">
              <a:buNone/>
            </a:pPr>
            <a:endParaRPr lang="en-US" sz="3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1397" algn="r">
              <a:lnSpc>
                <a:spcPts val="2288"/>
              </a:lnSpc>
              <a:spcBef>
                <a:spcPts val="114"/>
              </a:spcBef>
              <a:buNone/>
            </a:pPr>
            <a:r>
              <a:rPr lang="en-US" sz="2400" b="1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By: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     Capt. M. Jamil</a:t>
            </a:r>
            <a:r>
              <a:rPr lang="en-US" sz="2400" b="1" spc="-120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Akhtar</a:t>
            </a:r>
            <a:r>
              <a:rPr lang="en-US" sz="2400" b="1" spc="-3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Khan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128072" marR="41029" algn="r">
              <a:spcBef>
                <a:spcPts val="20"/>
              </a:spcBef>
              <a:buNone/>
            </a:pPr>
            <a:r>
              <a:rPr lang="en-US" sz="2400" b="1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                    </a:t>
            </a:r>
            <a:r>
              <a:rPr lang="en-US" sz="1400" b="1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ACII,</a:t>
            </a:r>
            <a:r>
              <a:rPr lang="en-US" sz="1400" b="1" i="1" spc="-4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1400" b="1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MCI</a:t>
            </a:r>
            <a:r>
              <a:rPr lang="en-US" sz="1400" b="1" i="1" spc="-135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T</a:t>
            </a:r>
            <a:r>
              <a:rPr lang="en-US" sz="1400" b="1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,</a:t>
            </a:r>
            <a:r>
              <a:rPr lang="en-US" sz="1400" b="1" i="1" spc="-4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1400" b="1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Master</a:t>
            </a:r>
            <a:r>
              <a:rPr lang="en-US" sz="1400" b="1" i="1" spc="8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1400" b="1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Mariner</a:t>
            </a:r>
            <a:endParaRPr lang="en-US" sz="1400" dirty="0" smtClean="0">
              <a:solidFill>
                <a:schemeClr val="tx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496907" marR="41029" algn="r">
              <a:lnSpc>
                <a:spcPct val="95825"/>
              </a:lnSpc>
              <a:spcBef>
                <a:spcPts val="72"/>
              </a:spcBef>
              <a:buNone/>
            </a:pPr>
            <a:r>
              <a:rPr lang="en-US" sz="2400" b="1" spc="-135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     T</a:t>
            </a:r>
            <a:r>
              <a:rPr lang="en-US" sz="2400" b="1" spc="4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aka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f</a:t>
            </a:r>
            <a:r>
              <a:rPr lang="en-US" sz="2400" b="1" spc="-4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u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l</a:t>
            </a:r>
            <a:r>
              <a:rPr lang="en-US" sz="2400" b="1" spc="-4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&amp; Insurance</a:t>
            </a:r>
            <a:r>
              <a:rPr lang="en-US" sz="2400" b="1" spc="-4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Pr</a:t>
            </a:r>
            <a:r>
              <a:rPr lang="en-US" sz="2400" b="1" spc="4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o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fession</a:t>
            </a:r>
            <a:r>
              <a:rPr lang="en-US" sz="2400" b="1" spc="4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a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l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algn="ctr">
              <a:buNone/>
            </a:pPr>
            <a:endParaRPr lang="en-US" sz="3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2344088"/>
            <a:ext cx="4572000" cy="111825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1397" algn="ctr">
              <a:lnSpc>
                <a:spcPts val="3940"/>
              </a:lnSpc>
              <a:spcBef>
                <a:spcPts val="197"/>
              </a:spcBef>
            </a:pPr>
            <a:endParaRPr lang="en-US" sz="2400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1397" algn="ctr">
              <a:lnSpc>
                <a:spcPts val="3940"/>
              </a:lnSpc>
              <a:spcBef>
                <a:spcPts val="197"/>
              </a:spcBef>
            </a:pPr>
            <a:r>
              <a:rPr lang="en-US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    </a:t>
            </a:r>
            <a:endParaRPr lang="en-US" b="1" dirty="0" smtClean="0">
              <a:solidFill>
                <a:srgbClr val="0052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09600" y="304800"/>
            <a:ext cx="8229600" cy="1066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Micro-Takaful</a:t>
            </a:r>
            <a:endParaRPr lang="en-US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US" sz="2400" dirty="0" smtClean="0">
                <a:solidFill>
                  <a:srgbClr val="003296"/>
                </a:solidFill>
                <a:latin typeface="Times New Roman"/>
                <a:cs typeface="Times New Roman"/>
              </a:rPr>
              <a:t>Ideally suited for achieving phenomenal spread in the African continent due to a significant poor &amp; rural-based population.</a:t>
            </a:r>
          </a:p>
          <a:p>
            <a:pPr algn="just">
              <a:defRPr/>
            </a:pPr>
            <a:endParaRPr lang="en-US" sz="1000" dirty="0" smtClean="0">
              <a:solidFill>
                <a:srgbClr val="003296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en-US" sz="2400" dirty="0" smtClean="0">
                <a:solidFill>
                  <a:srgbClr val="003296"/>
                </a:solidFill>
                <a:latin typeface="Times New Roman"/>
                <a:cs typeface="Times New Roman"/>
              </a:rPr>
              <a:t>Apart from focusing on providing affordable coverage to the poor, this may provide employment opportunities to a large number of educated, yet unemployed youth.</a:t>
            </a:r>
          </a:p>
          <a:p>
            <a:pPr algn="just">
              <a:defRPr/>
            </a:pPr>
            <a:endParaRPr lang="en-US" sz="1000" dirty="0" smtClean="0">
              <a:solidFill>
                <a:srgbClr val="003296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en-US" sz="2400" dirty="0" smtClean="0">
                <a:solidFill>
                  <a:srgbClr val="003296"/>
                </a:solidFill>
                <a:latin typeface="Times New Roman"/>
                <a:cs typeface="Times New Roman"/>
              </a:rPr>
              <a:t>Main products will be Health, Education, Family, SMEs, Crops &amp; Livestock.</a:t>
            </a:r>
          </a:p>
          <a:p>
            <a:pPr algn="just">
              <a:defRPr/>
            </a:pPr>
            <a:endParaRPr lang="en-US" sz="1000" dirty="0" smtClean="0">
              <a:solidFill>
                <a:srgbClr val="003296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en-US" sz="2400" dirty="0" smtClean="0">
                <a:solidFill>
                  <a:srgbClr val="003296"/>
                </a:solidFill>
                <a:latin typeface="Times New Roman"/>
                <a:cs typeface="Times New Roman"/>
              </a:rPr>
              <a:t>Significant social uplift can be achieved by this means.</a:t>
            </a:r>
          </a:p>
          <a:p>
            <a:pPr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276600" y="4271963"/>
            <a:ext cx="2374900" cy="2273300"/>
            <a:chOff x="1392" y="1216"/>
            <a:chExt cx="3408" cy="2784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52239" name="Oval 3"/>
            <p:cNvSpPr>
              <a:spLocks noChangeArrowheads="1"/>
            </p:cNvSpPr>
            <p:nvPr/>
          </p:nvSpPr>
          <p:spPr bwMode="auto">
            <a:xfrm>
              <a:off x="1733" y="1448"/>
              <a:ext cx="2726" cy="2320"/>
            </a:xfrm>
            <a:prstGeom prst="ellipse">
              <a:avLst/>
            </a:prstGeom>
            <a:grp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240" name="Line 4"/>
            <p:cNvSpPr>
              <a:spLocks noChangeShapeType="1"/>
            </p:cNvSpPr>
            <p:nvPr/>
          </p:nvSpPr>
          <p:spPr bwMode="auto">
            <a:xfrm>
              <a:off x="3096" y="1216"/>
              <a:ext cx="0" cy="2784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241" name="Line 5"/>
            <p:cNvSpPr>
              <a:spLocks noChangeShapeType="1"/>
            </p:cNvSpPr>
            <p:nvPr/>
          </p:nvSpPr>
          <p:spPr bwMode="auto">
            <a:xfrm flipH="1">
              <a:off x="1392" y="2647"/>
              <a:ext cx="3408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242" name="Oval 6"/>
            <p:cNvSpPr>
              <a:spLocks noChangeArrowheads="1"/>
            </p:cNvSpPr>
            <p:nvPr/>
          </p:nvSpPr>
          <p:spPr bwMode="auto">
            <a:xfrm>
              <a:off x="2896" y="2448"/>
              <a:ext cx="384" cy="384"/>
            </a:xfrm>
            <a:prstGeom prst="ellipse">
              <a:avLst/>
            </a:prstGeom>
            <a:grp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5562600" y="2895600"/>
            <a:ext cx="2374900" cy="2273300"/>
            <a:chOff x="1392" y="1216"/>
            <a:chExt cx="3408" cy="2784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52231" name="Oval 33"/>
            <p:cNvSpPr>
              <a:spLocks noChangeArrowheads="1"/>
            </p:cNvSpPr>
            <p:nvPr/>
          </p:nvSpPr>
          <p:spPr bwMode="auto">
            <a:xfrm>
              <a:off x="1733" y="1448"/>
              <a:ext cx="2726" cy="2320"/>
            </a:xfrm>
            <a:prstGeom prst="ellipse">
              <a:avLst/>
            </a:prstGeom>
            <a:grp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232" name="Line 34"/>
            <p:cNvSpPr>
              <a:spLocks noChangeShapeType="1"/>
            </p:cNvSpPr>
            <p:nvPr/>
          </p:nvSpPr>
          <p:spPr bwMode="auto">
            <a:xfrm>
              <a:off x="3096" y="1216"/>
              <a:ext cx="0" cy="2784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233" name="Line 35"/>
            <p:cNvSpPr>
              <a:spLocks noChangeShapeType="1"/>
            </p:cNvSpPr>
            <p:nvPr/>
          </p:nvSpPr>
          <p:spPr bwMode="auto">
            <a:xfrm flipH="1">
              <a:off x="1392" y="2647"/>
              <a:ext cx="3408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234" name="Oval 36"/>
            <p:cNvSpPr>
              <a:spLocks noChangeArrowheads="1"/>
            </p:cNvSpPr>
            <p:nvPr/>
          </p:nvSpPr>
          <p:spPr bwMode="auto">
            <a:xfrm>
              <a:off x="2896" y="2448"/>
              <a:ext cx="384" cy="384"/>
            </a:xfrm>
            <a:prstGeom prst="ellipse">
              <a:avLst/>
            </a:prstGeom>
            <a:grp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882900" y="1455738"/>
            <a:ext cx="2374900" cy="2273300"/>
            <a:chOff x="1392" y="1216"/>
            <a:chExt cx="3408" cy="2784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52235" name="Oval 8"/>
            <p:cNvSpPr>
              <a:spLocks noChangeArrowheads="1"/>
            </p:cNvSpPr>
            <p:nvPr/>
          </p:nvSpPr>
          <p:spPr bwMode="auto">
            <a:xfrm>
              <a:off x="1733" y="1448"/>
              <a:ext cx="2726" cy="2320"/>
            </a:xfrm>
            <a:prstGeom prst="ellipse">
              <a:avLst/>
            </a:prstGeom>
            <a:grp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236" name="Line 9"/>
            <p:cNvSpPr>
              <a:spLocks noChangeShapeType="1"/>
            </p:cNvSpPr>
            <p:nvPr/>
          </p:nvSpPr>
          <p:spPr bwMode="auto">
            <a:xfrm>
              <a:off x="3096" y="1216"/>
              <a:ext cx="0" cy="2784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237" name="Line 10"/>
            <p:cNvSpPr>
              <a:spLocks noChangeShapeType="1"/>
            </p:cNvSpPr>
            <p:nvPr/>
          </p:nvSpPr>
          <p:spPr bwMode="auto">
            <a:xfrm flipH="1">
              <a:off x="1392" y="2647"/>
              <a:ext cx="3408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238" name="Oval 11"/>
            <p:cNvSpPr>
              <a:spLocks noChangeArrowheads="1"/>
            </p:cNvSpPr>
            <p:nvPr/>
          </p:nvSpPr>
          <p:spPr bwMode="auto">
            <a:xfrm>
              <a:off x="2896" y="2448"/>
              <a:ext cx="384" cy="384"/>
            </a:xfrm>
            <a:prstGeom prst="ellipse">
              <a:avLst/>
            </a:prstGeom>
            <a:grp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3351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229600" cy="4495800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n-US" sz="2200" dirty="0">
                <a:solidFill>
                  <a:srgbClr val="003296"/>
                </a:solidFill>
                <a:latin typeface="Times New Roman"/>
                <a:cs typeface="Times New Roman"/>
              </a:rPr>
              <a:t>People who do not insure due to religious reasons.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200" dirty="0" smtClean="0">
              <a:solidFill>
                <a:srgbClr val="003296"/>
              </a:solidFill>
              <a:latin typeface="Times New Roman"/>
              <a:cs typeface="Times New Roman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200" dirty="0">
              <a:solidFill>
                <a:srgbClr val="003296"/>
              </a:solidFill>
              <a:latin typeface="Times New Roman"/>
              <a:cs typeface="Times New Roman"/>
            </a:endParaRPr>
          </a:p>
          <a:p>
            <a:pPr algn="just" eaLnBrk="1" hangingPunct="1">
              <a:defRPr/>
            </a:pPr>
            <a:r>
              <a:rPr lang="en-US" sz="2200" dirty="0">
                <a:solidFill>
                  <a:srgbClr val="003296"/>
                </a:solidFill>
                <a:latin typeface="Times New Roman"/>
                <a:cs typeface="Times New Roman"/>
              </a:rPr>
              <a:t>People who insure and are insensitive to religious reasons.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200" dirty="0" smtClean="0">
              <a:solidFill>
                <a:srgbClr val="003296"/>
              </a:solidFill>
              <a:latin typeface="Times New Roman"/>
              <a:cs typeface="Times New Roman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200" dirty="0" smtClean="0">
              <a:solidFill>
                <a:srgbClr val="003296"/>
              </a:solidFill>
              <a:latin typeface="Times New Roman"/>
              <a:cs typeface="Times New Roman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200" dirty="0">
              <a:solidFill>
                <a:srgbClr val="003296"/>
              </a:solidFill>
              <a:latin typeface="Times New Roman"/>
              <a:cs typeface="Times New Roman"/>
            </a:endParaRPr>
          </a:p>
          <a:p>
            <a:pPr algn="just" eaLnBrk="1" hangingPunct="1">
              <a:defRPr/>
            </a:pPr>
            <a:r>
              <a:rPr lang="en-US" sz="2200" dirty="0">
                <a:solidFill>
                  <a:srgbClr val="003296"/>
                </a:solidFill>
                <a:latin typeface="Times New Roman"/>
                <a:cs typeface="Times New Roman"/>
              </a:rPr>
              <a:t>People who currently do not insure at all.</a:t>
            </a:r>
          </a:p>
        </p:txBody>
      </p:sp>
      <p:sp>
        <p:nvSpPr>
          <p:cNvPr id="533516" name="Rectangle 12"/>
          <p:cNvSpPr>
            <a:spLocks noGrp="1" noRot="1" noChangeArrowheads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Micro-Takaful - Target Market</a:t>
            </a:r>
            <a:endParaRPr lang="en-US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33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33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33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33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335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335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335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335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517" grpId="0" build="p"/>
      <p:bldP spid="5335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baseline="-9882" dirty="0" smtClean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lang="en-US" b="1" spc="-79" baseline="-988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b="1" spc="-400" baseline="-9882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lang="en-US" b="1" spc="4" baseline="-9882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lang="en-US" b="1" baseline="-9882" dirty="0" smtClean="0">
                <a:solidFill>
                  <a:srgbClr val="FF0000"/>
                </a:solidFill>
                <a:latin typeface="Times New Roman"/>
                <a:cs typeface="Times New Roman"/>
              </a:rPr>
              <a:t>kaful</a:t>
            </a:r>
            <a:r>
              <a:rPr lang="en-US" b="1" spc="-261" baseline="-988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b="1" baseline="-9882" dirty="0" smtClean="0">
                <a:solidFill>
                  <a:srgbClr val="FF0000"/>
                </a:solidFill>
                <a:latin typeface="Times New Roman"/>
                <a:cs typeface="Times New Roman"/>
              </a:rPr>
              <a:t>Advant</a:t>
            </a:r>
            <a:r>
              <a:rPr lang="en-US" b="1" spc="9" baseline="-9882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lang="en-US" b="1" spc="4" baseline="-9882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lang="en-US" b="1" baseline="-9882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b="1" smtClean="0">
                <a:solidFill>
                  <a:srgbClr val="0654FE"/>
                </a:solidFill>
                <a:latin typeface="Times New Roman" pitchFamily="18" charset="0"/>
                <a:cs typeface="Times New Roman" pitchFamily="18" charset="0"/>
              </a:rPr>
              <a:t>Micro-insurance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↓</a:t>
            </a:r>
            <a:r>
              <a:rPr lang="en-US" sz="2400" b="1" smtClean="0">
                <a:solidFill>
                  <a:srgbClr val="0654FE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smtClean="0">
                <a:solidFill>
                  <a:srgbClr val="0654FE"/>
                </a:solidFill>
                <a:latin typeface="Times New Roman" pitchFamily="18" charset="0"/>
                <a:cs typeface="Times New Roman" pitchFamily="18" charset="0"/>
              </a:rPr>
              <a:t>Payment of Premium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↓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smtClean="0">
                <a:solidFill>
                  <a:srgbClr val="0654FE"/>
                </a:solidFill>
                <a:latin typeface="Times New Roman" pitchFamily="18" charset="0"/>
                <a:cs typeface="Times New Roman" pitchFamily="18" charset="0"/>
              </a:rPr>
              <a:t>Coverage &amp; benefits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↓</a:t>
            </a:r>
            <a:endParaRPr lang="en-US" sz="2400" smtClean="0">
              <a:solidFill>
                <a:srgbClr val="0654F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(Balance to Shareholders)</a:t>
            </a:r>
            <a:endParaRPr lang="en-US" sz="240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8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06913B"/>
                </a:solidFill>
                <a:latin typeface="Times New Roman"/>
                <a:cs typeface="Times New Roman"/>
              </a:rPr>
              <a:t>Mic</a:t>
            </a:r>
            <a:r>
              <a:rPr lang="en-US" b="1" spc="-44" dirty="0" smtClean="0">
                <a:solidFill>
                  <a:srgbClr val="06913B"/>
                </a:solidFill>
                <a:latin typeface="Times New Roman"/>
                <a:cs typeface="Times New Roman"/>
              </a:rPr>
              <a:t>r</a:t>
            </a:r>
            <a:r>
              <a:rPr lang="en-US" b="1" dirty="0" smtClean="0">
                <a:solidFill>
                  <a:srgbClr val="06913B"/>
                </a:solidFill>
                <a:latin typeface="Times New Roman"/>
                <a:cs typeface="Times New Roman"/>
              </a:rPr>
              <a:t>o-</a:t>
            </a:r>
            <a:r>
              <a:rPr lang="en-US" b="1" spc="-219" dirty="0" smtClean="0">
                <a:solidFill>
                  <a:srgbClr val="06913B"/>
                </a:solidFill>
                <a:latin typeface="Times New Roman"/>
                <a:cs typeface="Times New Roman"/>
              </a:rPr>
              <a:t>T</a:t>
            </a:r>
            <a:r>
              <a:rPr lang="en-US" b="1" dirty="0" smtClean="0">
                <a:solidFill>
                  <a:srgbClr val="06913B"/>
                </a:solidFill>
                <a:latin typeface="Times New Roman"/>
                <a:cs typeface="Times New Roman"/>
              </a:rPr>
              <a:t>akaful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↓</a:t>
            </a:r>
            <a:r>
              <a:rPr lang="en-US" b="1" dirty="0" smtClean="0">
                <a:solidFill>
                  <a:srgbClr val="0654FE"/>
                </a:solidFill>
                <a:latin typeface="Times New Roman"/>
                <a:cs typeface="Times New Roman"/>
              </a:rPr>
              <a:t>	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06913B"/>
                </a:solidFill>
                <a:latin typeface="Times New Roman"/>
                <a:cs typeface="Times New Roman"/>
              </a:rPr>
              <a:t>Contribution</a:t>
            </a:r>
            <a:endParaRPr lang="en-US" b="1" dirty="0" smtClean="0">
              <a:solidFill>
                <a:srgbClr val="0654FE"/>
              </a:solidFill>
              <a:latin typeface="Times New Roman"/>
              <a:cs typeface="Times New Roman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↓</a:t>
            </a:r>
            <a:r>
              <a:rPr lang="en-US" b="1" dirty="0" smtClean="0">
                <a:solidFill>
                  <a:srgbClr val="0654FE"/>
                </a:solidFill>
                <a:latin typeface="Times New Roman"/>
                <a:cs typeface="Times New Roman"/>
              </a:rPr>
              <a:t>	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06913B"/>
                </a:solidFill>
                <a:latin typeface="Times New Roman"/>
                <a:cs typeface="Times New Roman"/>
              </a:rPr>
              <a:t>Coverage</a:t>
            </a:r>
            <a:r>
              <a:rPr lang="en-US" spc="-14" dirty="0" smtClean="0">
                <a:solidFill>
                  <a:srgbClr val="06913B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6913B"/>
                </a:solidFill>
                <a:latin typeface="Times New Roman"/>
                <a:cs typeface="Times New Roman"/>
              </a:rPr>
              <a:t>&amp; benefits</a:t>
            </a:r>
            <a:endParaRPr lang="en-US" b="1" dirty="0" smtClean="0">
              <a:solidFill>
                <a:srgbClr val="0654FE"/>
              </a:solidFill>
              <a:latin typeface="Times New Roman"/>
              <a:cs typeface="Times New Roman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↓</a:t>
            </a:r>
            <a:r>
              <a:rPr lang="en-US" b="1" dirty="0" smtClean="0">
                <a:solidFill>
                  <a:srgbClr val="0654FE"/>
                </a:solidFill>
                <a:latin typeface="Times New Roman"/>
                <a:cs typeface="Times New Roman"/>
              </a:rPr>
              <a:t>	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lang="en-US" spc="-18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W</a:t>
            </a:r>
            <a:r>
              <a:rPr lang="en-US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lang="en-US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k</a:t>
            </a:r>
            <a:r>
              <a:rPr lang="en-US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lang="en-US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la</a:t>
            </a:r>
            <a:r>
              <a:rPr lang="en-US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fee to</a:t>
            </a:r>
            <a:r>
              <a:rPr lang="en-US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S</a:t>
            </a:r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har</a:t>
            </a:r>
            <a:r>
              <a:rPr lang="en-US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holders)</a:t>
            </a:r>
            <a:endParaRPr lang="en-US" b="1" dirty="0" smtClean="0">
              <a:solidFill>
                <a:srgbClr val="0654FE"/>
              </a:solidFill>
              <a:latin typeface="Times New Roman"/>
              <a:cs typeface="Times New Roman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↓</a:t>
            </a:r>
            <a:r>
              <a:rPr lang="en-US" b="1" dirty="0" smtClean="0">
                <a:solidFill>
                  <a:srgbClr val="0654FE"/>
                </a:solidFill>
                <a:latin typeface="Times New Roman"/>
                <a:cs typeface="Times New Roman"/>
              </a:rPr>
              <a:t>	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06913B"/>
                </a:solidFill>
                <a:latin typeface="Times New Roman"/>
                <a:cs typeface="Times New Roman"/>
              </a:rPr>
              <a:t>Investment</a:t>
            </a:r>
            <a:r>
              <a:rPr lang="en-US" spc="-14" dirty="0" smtClean="0">
                <a:solidFill>
                  <a:srgbClr val="06913B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6913B"/>
                </a:solidFill>
                <a:latin typeface="Times New Roman"/>
                <a:cs typeface="Times New Roman"/>
              </a:rPr>
              <a:t>income</a:t>
            </a:r>
            <a:r>
              <a:rPr lang="en-US" spc="-14" dirty="0" smtClean="0">
                <a:solidFill>
                  <a:srgbClr val="06913B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6913B"/>
                </a:solidFill>
                <a:latin typeface="Times New Roman"/>
                <a:cs typeface="Times New Roman"/>
              </a:rPr>
              <a:t>to</a:t>
            </a:r>
            <a:r>
              <a:rPr lang="en-US" spc="-9" dirty="0" smtClean="0">
                <a:solidFill>
                  <a:srgbClr val="06913B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6913B"/>
                </a:solidFill>
                <a:latin typeface="Times New Roman"/>
                <a:cs typeface="Times New Roman"/>
              </a:rPr>
              <a:t>participants</a:t>
            </a:r>
            <a:endParaRPr lang="en-US" b="1" dirty="0" smtClean="0">
              <a:solidFill>
                <a:srgbClr val="0654FE"/>
              </a:solidFill>
              <a:latin typeface="Times New Roman"/>
              <a:cs typeface="Times New Roman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↓</a:t>
            </a:r>
            <a:r>
              <a:rPr lang="en-US" b="1" dirty="0" smtClean="0">
                <a:solidFill>
                  <a:srgbClr val="0654FE"/>
                </a:solidFill>
                <a:latin typeface="Times New Roman"/>
                <a:cs typeface="Times New Roman"/>
              </a:rPr>
              <a:t>	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06913B"/>
                </a:solidFill>
                <a:latin typeface="Times New Roman"/>
                <a:cs typeface="Times New Roman"/>
              </a:rPr>
              <a:t>Surplus to participants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9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AutoShape 2"/>
          <p:cNvSpPr>
            <a:spLocks noChangeArrowheads="1"/>
          </p:cNvSpPr>
          <p:nvPr/>
        </p:nvSpPr>
        <p:spPr bwMode="auto">
          <a:xfrm>
            <a:off x="4495800" y="4795838"/>
            <a:ext cx="1257300" cy="842962"/>
          </a:xfrm>
          <a:prstGeom prst="bevel">
            <a:avLst>
              <a:gd name="adj" fmla="val 12500"/>
            </a:avLst>
          </a:prstGeom>
          <a:solidFill>
            <a:srgbClr val="0000FF">
              <a:alpha val="50195"/>
            </a:srgb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 sz="900" b="1">
              <a:solidFill>
                <a:schemeClr val="bg1"/>
              </a:solidFill>
              <a:latin typeface="Verdana" pitchFamily="34" charset="0"/>
            </a:endParaRPr>
          </a:p>
          <a:p>
            <a:pPr algn="ctr" eaLnBrk="0" hangingPunct="0"/>
            <a:r>
              <a:rPr lang="en-US" sz="1000" b="1">
                <a:solidFill>
                  <a:schemeClr val="bg1"/>
                </a:solidFill>
                <a:latin typeface="Verdana" pitchFamily="34" charset="0"/>
              </a:rPr>
              <a:t>Investment</a:t>
            </a:r>
          </a:p>
          <a:p>
            <a:pPr algn="ctr" eaLnBrk="0" hangingPunct="0"/>
            <a:r>
              <a:rPr lang="en-US" sz="1000" b="1">
                <a:solidFill>
                  <a:schemeClr val="bg1"/>
                </a:solidFill>
                <a:latin typeface="Verdana" pitchFamily="34" charset="0"/>
              </a:rPr>
              <a:t>Income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5171" name="AutoShape 3"/>
          <p:cNvSpPr>
            <a:spLocks noChangeArrowheads="1"/>
          </p:cNvSpPr>
          <p:nvPr/>
        </p:nvSpPr>
        <p:spPr bwMode="auto">
          <a:xfrm>
            <a:off x="2895600" y="4795838"/>
            <a:ext cx="1485900" cy="842962"/>
          </a:xfrm>
          <a:prstGeom prst="bevel">
            <a:avLst>
              <a:gd name="adj" fmla="val 12500"/>
            </a:avLst>
          </a:prstGeom>
          <a:solidFill>
            <a:srgbClr val="0000FF">
              <a:alpha val="50195"/>
            </a:srgb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000" b="1">
                <a:solidFill>
                  <a:schemeClr val="bg1"/>
                </a:solidFill>
                <a:latin typeface="Verdana" pitchFamily="34" charset="0"/>
              </a:rPr>
              <a:t>Operational Cost of Takaful / ReTakaful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5172" name="AutoShape 4"/>
          <p:cNvSpPr>
            <a:spLocks noChangeArrowheads="1"/>
          </p:cNvSpPr>
          <p:nvPr/>
        </p:nvSpPr>
        <p:spPr bwMode="auto">
          <a:xfrm>
            <a:off x="5943600" y="4778375"/>
            <a:ext cx="1143000" cy="842963"/>
          </a:xfrm>
          <a:prstGeom prst="bevel">
            <a:avLst>
              <a:gd name="adj" fmla="val 12500"/>
            </a:avLst>
          </a:prstGeom>
          <a:solidFill>
            <a:srgbClr val="0000FF">
              <a:alpha val="50195"/>
            </a:srgb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000" b="1">
                <a:solidFill>
                  <a:schemeClr val="bg1"/>
                </a:solidFill>
                <a:latin typeface="Verdana" pitchFamily="34" charset="0"/>
              </a:rPr>
              <a:t>Claims &amp;</a:t>
            </a:r>
          </a:p>
          <a:p>
            <a:pPr algn="ctr" eaLnBrk="0" hangingPunct="0"/>
            <a:r>
              <a:rPr lang="en-US" sz="1000" b="1">
                <a:solidFill>
                  <a:schemeClr val="bg1"/>
                </a:solidFill>
                <a:latin typeface="Verdana" pitchFamily="34" charset="0"/>
              </a:rPr>
              <a:t>Reserves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135173" name="AutoShape 5"/>
          <p:cNvSpPr>
            <a:spLocks noChangeArrowheads="1"/>
          </p:cNvSpPr>
          <p:nvPr/>
        </p:nvSpPr>
        <p:spPr bwMode="auto">
          <a:xfrm>
            <a:off x="7200900" y="4778375"/>
            <a:ext cx="1143000" cy="842963"/>
          </a:xfrm>
          <a:prstGeom prst="bevel">
            <a:avLst>
              <a:gd name="adj" fmla="val 12500"/>
            </a:avLst>
          </a:prstGeom>
          <a:solidFill>
            <a:srgbClr val="0000FF">
              <a:alpha val="50195"/>
            </a:srgb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 sz="1000" b="1">
              <a:solidFill>
                <a:schemeClr val="bg1"/>
              </a:solidFill>
              <a:latin typeface="Verdana" pitchFamily="34" charset="0"/>
            </a:endParaRPr>
          </a:p>
          <a:p>
            <a:pPr algn="ctr" eaLnBrk="0" hangingPunct="0"/>
            <a:r>
              <a:rPr lang="en-US" sz="1000" b="1">
                <a:solidFill>
                  <a:schemeClr val="bg1"/>
                </a:solidFill>
                <a:latin typeface="Verdana" pitchFamily="34" charset="0"/>
              </a:rPr>
              <a:t>Surplus (Balance)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5174" name="Rectangle 6"/>
          <p:cNvSpPr>
            <a:spLocks noChangeArrowheads="1"/>
          </p:cNvSpPr>
          <p:nvPr/>
        </p:nvSpPr>
        <p:spPr bwMode="auto">
          <a:xfrm>
            <a:off x="2743200" y="4679950"/>
            <a:ext cx="5715000" cy="1111250"/>
          </a:xfrm>
          <a:prstGeom prst="rect">
            <a:avLst/>
          </a:prstGeom>
          <a:noFill/>
          <a:ln w="28575">
            <a:solidFill>
              <a:srgbClr val="FF9900"/>
            </a:solidFill>
            <a:prstDash val="lgDash"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35175" name="AutoShape 7"/>
          <p:cNvSpPr>
            <a:spLocks noChangeArrowheads="1"/>
          </p:cNvSpPr>
          <p:nvPr/>
        </p:nvSpPr>
        <p:spPr bwMode="auto">
          <a:xfrm>
            <a:off x="2857500" y="5797550"/>
            <a:ext cx="4914900" cy="52705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Verdana" pitchFamily="34" charset="0"/>
              </a:rPr>
              <a:t>P A R T I C I P A N T S’  T A K A F U L  F U N D   </a:t>
            </a:r>
          </a:p>
          <a:p>
            <a:pPr algn="ctr" eaLnBrk="0" hangingPunct="0"/>
            <a:r>
              <a:rPr lang="en-US" sz="1400" b="1">
                <a:latin typeface="Verdana" pitchFamily="34" charset="0"/>
              </a:rPr>
              <a:t>(P.T.F.)</a:t>
            </a:r>
            <a:endParaRPr lang="en-US"/>
          </a:p>
        </p:txBody>
      </p:sp>
      <p:sp>
        <p:nvSpPr>
          <p:cNvPr id="135176" name="AutoShape 8"/>
          <p:cNvSpPr>
            <a:spLocks noChangeArrowheads="1"/>
          </p:cNvSpPr>
          <p:nvPr/>
        </p:nvSpPr>
        <p:spPr bwMode="auto">
          <a:xfrm>
            <a:off x="4500563" y="2057400"/>
            <a:ext cx="1443037" cy="914400"/>
          </a:xfrm>
          <a:prstGeom prst="bevel">
            <a:avLst>
              <a:gd name="adj" fmla="val 12500"/>
            </a:avLst>
          </a:prstGeom>
          <a:solidFill>
            <a:srgbClr val="339966"/>
          </a:solidFill>
          <a:ln w="9525">
            <a:solidFill>
              <a:srgbClr val="339966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000" b="1">
                <a:solidFill>
                  <a:schemeClr val="bg1"/>
                </a:solidFill>
                <a:latin typeface="Verdana" pitchFamily="34" charset="0"/>
              </a:rPr>
              <a:t>Mudarib’s Share of PTF’s Investment Income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5177" name="AutoShape 9"/>
          <p:cNvSpPr>
            <a:spLocks noChangeArrowheads="1"/>
          </p:cNvSpPr>
          <p:nvPr/>
        </p:nvSpPr>
        <p:spPr bwMode="auto">
          <a:xfrm>
            <a:off x="1938338" y="2057400"/>
            <a:ext cx="1109662" cy="914400"/>
          </a:xfrm>
          <a:prstGeom prst="bevel">
            <a:avLst>
              <a:gd name="adj" fmla="val 12500"/>
            </a:avLst>
          </a:prstGeom>
          <a:solidFill>
            <a:srgbClr val="339966"/>
          </a:solidFill>
          <a:ln w="9525">
            <a:solidFill>
              <a:srgbClr val="339966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 sz="1000" b="1">
              <a:solidFill>
                <a:schemeClr val="bg1"/>
              </a:solidFill>
              <a:latin typeface="Verdana" pitchFamily="34" charset="0"/>
            </a:endParaRPr>
          </a:p>
          <a:p>
            <a:pPr algn="ctr" eaLnBrk="0" hangingPunct="0"/>
            <a:r>
              <a:rPr lang="en-US" sz="1000" b="1">
                <a:solidFill>
                  <a:schemeClr val="bg1"/>
                </a:solidFill>
                <a:latin typeface="Verdana" pitchFamily="34" charset="0"/>
              </a:rPr>
              <a:t>Wakalah Fee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5178" name="AutoShape 10"/>
          <p:cNvSpPr>
            <a:spLocks noChangeArrowheads="1"/>
          </p:cNvSpPr>
          <p:nvPr/>
        </p:nvSpPr>
        <p:spPr bwMode="auto">
          <a:xfrm>
            <a:off x="3159125" y="2057400"/>
            <a:ext cx="1222375" cy="914400"/>
          </a:xfrm>
          <a:prstGeom prst="bevel">
            <a:avLst>
              <a:gd name="adj" fmla="val 12500"/>
            </a:avLst>
          </a:prstGeom>
          <a:solidFill>
            <a:srgbClr val="339966"/>
          </a:solidFill>
          <a:ln w="9525">
            <a:solidFill>
              <a:srgbClr val="339966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 sz="1000" b="1">
              <a:solidFill>
                <a:schemeClr val="bg1"/>
              </a:solidFill>
              <a:latin typeface="Verdana" pitchFamily="34" charset="0"/>
            </a:endParaRPr>
          </a:p>
          <a:p>
            <a:pPr algn="ctr" eaLnBrk="0" hangingPunct="0"/>
            <a:r>
              <a:rPr lang="en-US" sz="1000" b="1">
                <a:solidFill>
                  <a:schemeClr val="bg1"/>
                </a:solidFill>
                <a:latin typeface="Verdana" pitchFamily="34" charset="0"/>
              </a:rPr>
              <a:t>Investment</a:t>
            </a:r>
          </a:p>
          <a:p>
            <a:pPr algn="ctr" eaLnBrk="0" hangingPunct="0"/>
            <a:r>
              <a:rPr lang="en-US" sz="1000" b="1">
                <a:solidFill>
                  <a:schemeClr val="bg1"/>
                </a:solidFill>
                <a:latin typeface="Verdana" pitchFamily="34" charset="0"/>
              </a:rPr>
              <a:t>Income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5179" name="AutoShape 11"/>
          <p:cNvSpPr>
            <a:spLocks noChangeArrowheads="1"/>
          </p:cNvSpPr>
          <p:nvPr/>
        </p:nvSpPr>
        <p:spPr bwMode="auto">
          <a:xfrm>
            <a:off x="6070600" y="2057400"/>
            <a:ext cx="1331913" cy="914400"/>
          </a:xfrm>
          <a:prstGeom prst="bevel">
            <a:avLst>
              <a:gd name="adj" fmla="val 12500"/>
            </a:avLst>
          </a:prstGeom>
          <a:solidFill>
            <a:srgbClr val="339966"/>
          </a:solidFill>
          <a:ln w="9525">
            <a:solidFill>
              <a:srgbClr val="339966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 sz="400" b="1">
              <a:solidFill>
                <a:schemeClr val="bg1"/>
              </a:solidFill>
              <a:latin typeface="Verdana" pitchFamily="34" charset="0"/>
            </a:endParaRPr>
          </a:p>
          <a:p>
            <a:pPr algn="ctr" eaLnBrk="0" hangingPunct="0"/>
            <a:r>
              <a:rPr lang="en-US" sz="1000" b="1">
                <a:solidFill>
                  <a:schemeClr val="bg1"/>
                </a:solidFill>
                <a:latin typeface="Verdana" pitchFamily="34" charset="0"/>
              </a:rPr>
              <a:t>Management Expense of </a:t>
            </a:r>
          </a:p>
          <a:p>
            <a:pPr algn="ctr" eaLnBrk="0" hangingPunct="0"/>
            <a:r>
              <a:rPr lang="en-US" sz="1000" b="1">
                <a:solidFill>
                  <a:schemeClr val="bg1"/>
                </a:solidFill>
                <a:latin typeface="Verdana" pitchFamily="34" charset="0"/>
              </a:rPr>
              <a:t>the Company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5180" name="AutoShape 12"/>
          <p:cNvSpPr>
            <a:spLocks noChangeArrowheads="1"/>
          </p:cNvSpPr>
          <p:nvPr/>
        </p:nvSpPr>
        <p:spPr bwMode="auto">
          <a:xfrm>
            <a:off x="7513638" y="2057400"/>
            <a:ext cx="1443037" cy="914400"/>
          </a:xfrm>
          <a:prstGeom prst="bevel">
            <a:avLst>
              <a:gd name="adj" fmla="val 12500"/>
            </a:avLst>
          </a:prstGeom>
          <a:solidFill>
            <a:srgbClr val="339966"/>
          </a:solidFill>
          <a:ln w="9525">
            <a:solidFill>
              <a:srgbClr val="339966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 sz="1000" b="1">
              <a:solidFill>
                <a:schemeClr val="bg1"/>
              </a:solidFill>
              <a:latin typeface="Verdana" pitchFamily="34" charset="0"/>
            </a:endParaRPr>
          </a:p>
          <a:p>
            <a:pPr algn="ctr" eaLnBrk="0" hangingPunct="0"/>
            <a:endParaRPr lang="en-US" sz="400" b="1">
              <a:solidFill>
                <a:schemeClr val="bg1"/>
              </a:solidFill>
              <a:latin typeface="Verdana" pitchFamily="34" charset="0"/>
            </a:endParaRPr>
          </a:p>
          <a:p>
            <a:pPr algn="ctr" eaLnBrk="0" hangingPunct="0"/>
            <a:r>
              <a:rPr lang="en-US" sz="1000" b="1">
                <a:solidFill>
                  <a:schemeClr val="bg1"/>
                </a:solidFill>
                <a:latin typeface="Verdana" pitchFamily="34" charset="0"/>
              </a:rPr>
              <a:t>Profit/Loss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5181" name="Rectangle 13"/>
          <p:cNvSpPr>
            <a:spLocks noChangeArrowheads="1"/>
          </p:cNvSpPr>
          <p:nvPr/>
        </p:nvSpPr>
        <p:spPr bwMode="auto">
          <a:xfrm>
            <a:off x="1828800" y="1905000"/>
            <a:ext cx="7239000" cy="1143000"/>
          </a:xfrm>
          <a:prstGeom prst="rect">
            <a:avLst/>
          </a:prstGeom>
          <a:noFill/>
          <a:ln w="28575">
            <a:solidFill>
              <a:srgbClr val="FF9900"/>
            </a:solidFill>
            <a:prstDash val="lgDash"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35182" name="AutoShape 14"/>
          <p:cNvSpPr>
            <a:spLocks noChangeArrowheads="1"/>
          </p:cNvSpPr>
          <p:nvPr/>
        </p:nvSpPr>
        <p:spPr bwMode="auto">
          <a:xfrm>
            <a:off x="2936875" y="1600200"/>
            <a:ext cx="4551363" cy="3048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tIns="18288" bIns="18288"/>
          <a:lstStyle/>
          <a:p>
            <a:pPr algn="ctr" eaLnBrk="0" hangingPunct="0"/>
            <a:r>
              <a:rPr lang="en-US" sz="1400" b="1">
                <a:latin typeface="Verdana" pitchFamily="34" charset="0"/>
              </a:rPr>
              <a:t>S H A R E   H O L D E R S’   F U N D  (S.H.F.)</a:t>
            </a:r>
            <a:endParaRPr lang="en-US"/>
          </a:p>
        </p:txBody>
      </p:sp>
      <p:sp>
        <p:nvSpPr>
          <p:cNvPr id="135183" name="Line 15"/>
          <p:cNvSpPr>
            <a:spLocks noChangeShapeType="1"/>
          </p:cNvSpPr>
          <p:nvPr/>
        </p:nvSpPr>
        <p:spPr bwMode="auto">
          <a:xfrm flipH="1">
            <a:off x="1676400" y="1524000"/>
            <a:ext cx="6502400" cy="0"/>
          </a:xfrm>
          <a:prstGeom prst="line">
            <a:avLst/>
          </a:prstGeom>
          <a:noFill/>
          <a:ln w="44450">
            <a:solidFill>
              <a:srgbClr val="FF0000"/>
            </a:solidFill>
            <a:prstDash val="lgDash"/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5184" name="Line 16"/>
          <p:cNvSpPr>
            <a:spLocks noChangeShapeType="1"/>
          </p:cNvSpPr>
          <p:nvPr/>
        </p:nvSpPr>
        <p:spPr bwMode="auto">
          <a:xfrm>
            <a:off x="4953000" y="4267200"/>
            <a:ext cx="0" cy="514350"/>
          </a:xfrm>
          <a:prstGeom prst="line">
            <a:avLst/>
          </a:prstGeom>
          <a:noFill/>
          <a:ln w="44450">
            <a:solidFill>
              <a:srgbClr val="FF0000"/>
            </a:solidFill>
            <a:prstDash val="lgDash"/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5185" name="Line 17"/>
          <p:cNvSpPr>
            <a:spLocks noChangeShapeType="1"/>
          </p:cNvSpPr>
          <p:nvPr/>
        </p:nvSpPr>
        <p:spPr bwMode="auto">
          <a:xfrm flipV="1">
            <a:off x="3886200" y="2952750"/>
            <a:ext cx="0" cy="609600"/>
          </a:xfrm>
          <a:prstGeom prst="line">
            <a:avLst/>
          </a:prstGeom>
          <a:noFill/>
          <a:ln w="44450">
            <a:solidFill>
              <a:srgbClr val="FF0000"/>
            </a:solidFill>
            <a:prstDash val="lgDash"/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600200" y="5505450"/>
            <a:ext cx="6248400" cy="819150"/>
            <a:chOff x="2880" y="9360"/>
            <a:chExt cx="9900" cy="1980"/>
          </a:xfrm>
        </p:grpSpPr>
        <p:sp>
          <p:nvSpPr>
            <p:cNvPr id="17449" name="Line 19"/>
            <p:cNvSpPr>
              <a:spLocks noChangeShapeType="1"/>
            </p:cNvSpPr>
            <p:nvPr/>
          </p:nvSpPr>
          <p:spPr bwMode="auto">
            <a:xfrm flipH="1">
              <a:off x="2880" y="11340"/>
              <a:ext cx="9720" cy="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prstDash val="lgDash"/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Line 20"/>
            <p:cNvSpPr>
              <a:spLocks noChangeShapeType="1"/>
            </p:cNvSpPr>
            <p:nvPr/>
          </p:nvSpPr>
          <p:spPr bwMode="auto">
            <a:xfrm>
              <a:off x="12780" y="9360"/>
              <a:ext cx="0" cy="198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5189" name="AutoShape 21"/>
          <p:cNvSpPr>
            <a:spLocks noChangeArrowheads="1"/>
          </p:cNvSpPr>
          <p:nvPr/>
        </p:nvSpPr>
        <p:spPr bwMode="auto">
          <a:xfrm>
            <a:off x="228600" y="5753100"/>
            <a:ext cx="1371600" cy="1028700"/>
          </a:xfrm>
          <a:prstGeom prst="cube">
            <a:avLst>
              <a:gd name="adj" fmla="val 15125"/>
            </a:avLst>
          </a:prstGeom>
          <a:solidFill>
            <a:srgbClr val="0000FF">
              <a:alpha val="30196"/>
            </a:srgb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tIns="365760"/>
          <a:lstStyle/>
          <a:p>
            <a:pPr algn="ctr" eaLnBrk="0" hangingPunct="0"/>
            <a:r>
              <a:rPr lang="en-US" sz="1200" b="1">
                <a:solidFill>
                  <a:schemeClr val="bg1"/>
                </a:solidFill>
                <a:latin typeface="Verdana" pitchFamily="34" charset="0"/>
              </a:rPr>
              <a:t>Participant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5190" name="AutoShape 22"/>
          <p:cNvSpPr>
            <a:spLocks noChangeArrowheads="1"/>
          </p:cNvSpPr>
          <p:nvPr/>
        </p:nvSpPr>
        <p:spPr bwMode="auto">
          <a:xfrm>
            <a:off x="304800" y="4305300"/>
            <a:ext cx="1257300" cy="1028700"/>
          </a:xfrm>
          <a:prstGeom prst="cube">
            <a:avLst>
              <a:gd name="adj" fmla="val 15125"/>
            </a:avLst>
          </a:prstGeom>
          <a:solidFill>
            <a:srgbClr val="666699">
              <a:alpha val="50195"/>
            </a:srgbClr>
          </a:solidFill>
          <a:ln w="9525">
            <a:solidFill>
              <a:srgbClr val="666699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endParaRPr lang="en-US" sz="700">
              <a:solidFill>
                <a:schemeClr val="bg1"/>
              </a:solidFill>
              <a:latin typeface="Verdana" pitchFamily="34" charset="0"/>
            </a:endParaRPr>
          </a:p>
          <a:p>
            <a:pPr algn="just" eaLnBrk="0" hangingPunct="0"/>
            <a:endParaRPr lang="en-US" sz="700">
              <a:solidFill>
                <a:schemeClr val="bg1"/>
              </a:solidFill>
              <a:latin typeface="Verdana" pitchFamily="34" charset="0"/>
            </a:endParaRP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WAQF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35191" name="Line 23"/>
          <p:cNvSpPr>
            <a:spLocks noChangeShapeType="1"/>
          </p:cNvSpPr>
          <p:nvPr/>
        </p:nvSpPr>
        <p:spPr bwMode="auto">
          <a:xfrm flipV="1">
            <a:off x="914400" y="5334000"/>
            <a:ext cx="0" cy="381000"/>
          </a:xfrm>
          <a:prstGeom prst="line">
            <a:avLst/>
          </a:prstGeom>
          <a:noFill/>
          <a:ln w="44450">
            <a:solidFill>
              <a:srgbClr val="FF0000"/>
            </a:solidFill>
            <a:prstDash val="lgDash"/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5192" name="Line 24"/>
          <p:cNvSpPr>
            <a:spLocks noChangeShapeType="1"/>
          </p:cNvSpPr>
          <p:nvPr/>
        </p:nvSpPr>
        <p:spPr bwMode="auto">
          <a:xfrm>
            <a:off x="1587500" y="5029200"/>
            <a:ext cx="1079500" cy="0"/>
          </a:xfrm>
          <a:prstGeom prst="line">
            <a:avLst/>
          </a:prstGeom>
          <a:noFill/>
          <a:ln w="44450">
            <a:solidFill>
              <a:srgbClr val="FF0000"/>
            </a:solidFill>
            <a:prstDash val="lgDash"/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5193" name="AutoShape 25"/>
          <p:cNvSpPr>
            <a:spLocks noChangeArrowheads="1"/>
          </p:cNvSpPr>
          <p:nvPr/>
        </p:nvSpPr>
        <p:spPr bwMode="auto">
          <a:xfrm>
            <a:off x="266700" y="2667000"/>
            <a:ext cx="1257300" cy="1028700"/>
          </a:xfrm>
          <a:prstGeom prst="cube">
            <a:avLst>
              <a:gd name="adj" fmla="val 15125"/>
            </a:avLst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endParaRPr lang="en-US" sz="1200" b="1">
              <a:solidFill>
                <a:schemeClr val="bg1"/>
              </a:solidFill>
              <a:latin typeface="Verdana" pitchFamily="34" charset="0"/>
            </a:endParaRPr>
          </a:p>
          <a:p>
            <a:pPr algn="ctr" eaLnBrk="0" hangingPunct="0"/>
            <a:r>
              <a:rPr lang="en-US" sz="1200" b="1">
                <a:solidFill>
                  <a:schemeClr val="bg1"/>
                </a:solidFill>
                <a:latin typeface="Verdana" pitchFamily="34" charset="0"/>
              </a:rPr>
              <a:t>Takaful Operator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5194" name="AutoShape 26"/>
          <p:cNvSpPr>
            <a:spLocks noChangeArrowheads="1"/>
          </p:cNvSpPr>
          <p:nvPr/>
        </p:nvSpPr>
        <p:spPr bwMode="auto">
          <a:xfrm>
            <a:off x="381000" y="1257300"/>
            <a:ext cx="1257300" cy="1028700"/>
          </a:xfrm>
          <a:prstGeom prst="cube">
            <a:avLst>
              <a:gd name="adj" fmla="val 15125"/>
            </a:avLst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endParaRPr lang="en-US" sz="1200" b="1">
              <a:solidFill>
                <a:schemeClr val="bg1"/>
              </a:solidFill>
              <a:latin typeface="Verdana" pitchFamily="34" charset="0"/>
            </a:endParaRPr>
          </a:p>
          <a:p>
            <a:pPr algn="ctr" eaLnBrk="0" hangingPunct="0"/>
            <a:r>
              <a:rPr lang="en-US" sz="1200" b="1">
                <a:solidFill>
                  <a:schemeClr val="bg1"/>
                </a:solidFill>
                <a:latin typeface="Verdana" pitchFamily="34" charset="0"/>
              </a:rPr>
              <a:t>Share Holder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5195" name="Line 27"/>
          <p:cNvSpPr>
            <a:spLocks noChangeShapeType="1"/>
          </p:cNvSpPr>
          <p:nvPr/>
        </p:nvSpPr>
        <p:spPr bwMode="auto">
          <a:xfrm>
            <a:off x="8210550" y="1524000"/>
            <a:ext cx="0" cy="609600"/>
          </a:xfrm>
          <a:prstGeom prst="line">
            <a:avLst/>
          </a:prstGeom>
          <a:noFill/>
          <a:ln w="44450">
            <a:solidFill>
              <a:srgbClr val="FF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5196" name="Line 28"/>
          <p:cNvSpPr>
            <a:spLocks noChangeShapeType="1"/>
          </p:cNvSpPr>
          <p:nvPr/>
        </p:nvSpPr>
        <p:spPr bwMode="auto">
          <a:xfrm>
            <a:off x="914400" y="2286000"/>
            <a:ext cx="0" cy="381000"/>
          </a:xfrm>
          <a:prstGeom prst="line">
            <a:avLst/>
          </a:prstGeom>
          <a:noFill/>
          <a:ln w="44450">
            <a:solidFill>
              <a:srgbClr val="FF0000"/>
            </a:solidFill>
            <a:prstDash val="lgDash"/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5197" name="Line 29"/>
          <p:cNvSpPr>
            <a:spLocks noChangeShapeType="1"/>
          </p:cNvSpPr>
          <p:nvPr/>
        </p:nvSpPr>
        <p:spPr bwMode="auto">
          <a:xfrm>
            <a:off x="914400" y="3733800"/>
            <a:ext cx="0" cy="533400"/>
          </a:xfrm>
          <a:prstGeom prst="line">
            <a:avLst/>
          </a:prstGeom>
          <a:noFill/>
          <a:ln w="44450">
            <a:solidFill>
              <a:srgbClr val="FF0000"/>
            </a:solidFill>
            <a:prstDash val="lgDash"/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5198" name="Line 30"/>
          <p:cNvSpPr>
            <a:spLocks noChangeShapeType="1"/>
          </p:cNvSpPr>
          <p:nvPr/>
        </p:nvSpPr>
        <p:spPr bwMode="auto">
          <a:xfrm>
            <a:off x="76200" y="4800600"/>
            <a:ext cx="228600" cy="0"/>
          </a:xfrm>
          <a:prstGeom prst="line">
            <a:avLst/>
          </a:prstGeom>
          <a:noFill/>
          <a:ln w="44450">
            <a:solidFill>
              <a:srgbClr val="FF0000"/>
            </a:solidFill>
            <a:prstDash val="lgDash"/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5199" name="Line 31"/>
          <p:cNvSpPr>
            <a:spLocks noChangeShapeType="1"/>
          </p:cNvSpPr>
          <p:nvPr/>
        </p:nvSpPr>
        <p:spPr bwMode="auto">
          <a:xfrm>
            <a:off x="76200" y="1981200"/>
            <a:ext cx="3048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5200" name="Line 32"/>
          <p:cNvSpPr>
            <a:spLocks noChangeShapeType="1"/>
          </p:cNvSpPr>
          <p:nvPr/>
        </p:nvSpPr>
        <p:spPr bwMode="auto">
          <a:xfrm flipV="1">
            <a:off x="63500" y="2006600"/>
            <a:ext cx="0" cy="2819400"/>
          </a:xfrm>
          <a:prstGeom prst="line">
            <a:avLst/>
          </a:prstGeom>
          <a:noFill/>
          <a:ln w="44450">
            <a:solidFill>
              <a:srgbClr val="FF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5201" name="Line 33"/>
          <p:cNvSpPr>
            <a:spLocks noChangeShapeType="1"/>
          </p:cNvSpPr>
          <p:nvPr/>
        </p:nvSpPr>
        <p:spPr bwMode="auto">
          <a:xfrm>
            <a:off x="1524000" y="2971800"/>
            <a:ext cx="304800" cy="0"/>
          </a:xfrm>
          <a:prstGeom prst="line">
            <a:avLst/>
          </a:prstGeom>
          <a:noFill/>
          <a:ln w="44450">
            <a:solidFill>
              <a:srgbClr val="FF0000"/>
            </a:solidFill>
            <a:prstDash val="lgDash"/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5203" name="Line 35"/>
          <p:cNvSpPr>
            <a:spLocks noChangeShapeType="1"/>
          </p:cNvSpPr>
          <p:nvPr/>
        </p:nvSpPr>
        <p:spPr bwMode="auto">
          <a:xfrm flipV="1">
            <a:off x="5638800" y="3028950"/>
            <a:ext cx="0" cy="1771650"/>
          </a:xfrm>
          <a:prstGeom prst="line">
            <a:avLst/>
          </a:prstGeom>
          <a:noFill/>
          <a:ln w="44450">
            <a:solidFill>
              <a:srgbClr val="FF0000"/>
            </a:solidFill>
            <a:prstDash val="lgDash"/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5204" name="AutoShape 36"/>
          <p:cNvSpPr>
            <a:spLocks noChangeArrowheads="1"/>
          </p:cNvSpPr>
          <p:nvPr/>
        </p:nvSpPr>
        <p:spPr bwMode="auto">
          <a:xfrm>
            <a:off x="3657600" y="3517900"/>
            <a:ext cx="1828800" cy="749300"/>
          </a:xfrm>
          <a:prstGeom prst="bevel">
            <a:avLst>
              <a:gd name="adj" fmla="val 12500"/>
            </a:avLst>
          </a:prstGeom>
          <a:solidFill>
            <a:srgbClr val="800080">
              <a:alpha val="70195"/>
            </a:srgbClr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1">
                <a:solidFill>
                  <a:schemeClr val="bg1"/>
                </a:solidFill>
                <a:latin typeface="Verdana" pitchFamily="34" charset="0"/>
              </a:rPr>
              <a:t>Investment by </a:t>
            </a:r>
          </a:p>
          <a:p>
            <a:pPr algn="ctr" eaLnBrk="0" hangingPunct="0"/>
            <a:r>
              <a:rPr lang="en-US" sz="1200" b="1">
                <a:solidFill>
                  <a:schemeClr val="bg1"/>
                </a:solidFill>
                <a:latin typeface="Verdana" pitchFamily="34" charset="0"/>
              </a:rPr>
              <a:t>the Company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35205" name="Line 37"/>
          <p:cNvSpPr>
            <a:spLocks noChangeShapeType="1"/>
          </p:cNvSpPr>
          <p:nvPr/>
        </p:nvSpPr>
        <p:spPr bwMode="auto">
          <a:xfrm>
            <a:off x="1600200" y="4648200"/>
            <a:ext cx="685800" cy="0"/>
          </a:xfrm>
          <a:prstGeom prst="line">
            <a:avLst/>
          </a:prstGeom>
          <a:noFill/>
          <a:ln w="44450">
            <a:solidFill>
              <a:srgbClr val="FF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5206" name="Line 38"/>
          <p:cNvSpPr>
            <a:spLocks noChangeShapeType="1"/>
          </p:cNvSpPr>
          <p:nvPr/>
        </p:nvSpPr>
        <p:spPr bwMode="auto">
          <a:xfrm flipV="1">
            <a:off x="2286000" y="2971800"/>
            <a:ext cx="0" cy="1676400"/>
          </a:xfrm>
          <a:prstGeom prst="line">
            <a:avLst/>
          </a:prstGeom>
          <a:noFill/>
          <a:ln w="44450">
            <a:solidFill>
              <a:srgbClr val="FF0000"/>
            </a:solidFill>
            <a:prstDash val="lgDash"/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5207" name="Line 39"/>
          <p:cNvSpPr>
            <a:spLocks noChangeShapeType="1"/>
          </p:cNvSpPr>
          <p:nvPr/>
        </p:nvSpPr>
        <p:spPr bwMode="auto">
          <a:xfrm rot="-5400000">
            <a:off x="3476625" y="3533775"/>
            <a:ext cx="0" cy="400050"/>
          </a:xfrm>
          <a:prstGeom prst="line">
            <a:avLst/>
          </a:prstGeom>
          <a:noFill/>
          <a:ln w="44450">
            <a:solidFill>
              <a:srgbClr val="FF0000"/>
            </a:solidFill>
            <a:prstDash val="lgDash"/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5208" name="Line 40"/>
          <p:cNvSpPr>
            <a:spLocks noChangeShapeType="1"/>
          </p:cNvSpPr>
          <p:nvPr/>
        </p:nvSpPr>
        <p:spPr bwMode="auto">
          <a:xfrm>
            <a:off x="3302000" y="3048000"/>
            <a:ext cx="0" cy="6858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5209" name="Line 41"/>
          <p:cNvSpPr>
            <a:spLocks noChangeShapeType="1"/>
          </p:cNvSpPr>
          <p:nvPr/>
        </p:nvSpPr>
        <p:spPr bwMode="auto">
          <a:xfrm rot="-5400000">
            <a:off x="3467100" y="3848100"/>
            <a:ext cx="0" cy="381000"/>
          </a:xfrm>
          <a:prstGeom prst="line">
            <a:avLst/>
          </a:prstGeom>
          <a:noFill/>
          <a:ln w="44450">
            <a:solidFill>
              <a:srgbClr val="FF0000"/>
            </a:solidFill>
            <a:prstDash val="lgDash"/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5210" name="Line 42"/>
          <p:cNvSpPr>
            <a:spLocks noChangeShapeType="1"/>
          </p:cNvSpPr>
          <p:nvPr/>
        </p:nvSpPr>
        <p:spPr bwMode="auto">
          <a:xfrm>
            <a:off x="3276600" y="4038600"/>
            <a:ext cx="19050" cy="6096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5224" name="Text Box 56"/>
          <p:cNvSpPr txBox="1">
            <a:spLocks noChangeArrowheads="1"/>
          </p:cNvSpPr>
          <p:nvPr/>
        </p:nvSpPr>
        <p:spPr bwMode="auto">
          <a:xfrm>
            <a:off x="152400" y="228600"/>
            <a:ext cx="8763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b="1" baseline="-9882" dirty="0">
                <a:solidFill>
                  <a:srgbClr val="FF0000"/>
                </a:solidFill>
                <a:latin typeface="Times New Roman"/>
                <a:ea typeface="+mj-ea"/>
                <a:cs typeface="Times New Roman"/>
              </a:rPr>
              <a:t>The Takaful Advantage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3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3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35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5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3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35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35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35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35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35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35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35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35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35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35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35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35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35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35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135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35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135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35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135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35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35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35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135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35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135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35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135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0" grpId="0" animBg="1"/>
      <p:bldP spid="135171" grpId="0" animBg="1"/>
      <p:bldP spid="135172" grpId="0" animBg="1"/>
      <p:bldP spid="135173" grpId="0" animBg="1"/>
      <p:bldP spid="135174" grpId="0" animBg="1"/>
      <p:bldP spid="135175" grpId="0"/>
      <p:bldP spid="135176" grpId="0" animBg="1"/>
      <p:bldP spid="135177" grpId="0" animBg="1"/>
      <p:bldP spid="135178" grpId="0" animBg="1"/>
      <p:bldP spid="135179" grpId="0" animBg="1"/>
      <p:bldP spid="135180" grpId="0" animBg="1"/>
      <p:bldP spid="135181" grpId="0" animBg="1"/>
      <p:bldP spid="135182" grpId="0"/>
      <p:bldP spid="135183" grpId="0" animBg="1"/>
      <p:bldP spid="135184" grpId="0" animBg="1"/>
      <p:bldP spid="135185" grpId="0" animBg="1"/>
      <p:bldP spid="135189" grpId="0" animBg="1"/>
      <p:bldP spid="135190" grpId="0" animBg="1"/>
      <p:bldP spid="135191" grpId="0" animBg="1"/>
      <p:bldP spid="135192" grpId="0" animBg="1"/>
      <p:bldP spid="135193" grpId="0" animBg="1"/>
      <p:bldP spid="135194" grpId="0" animBg="1"/>
      <p:bldP spid="135195" grpId="0" animBg="1"/>
      <p:bldP spid="135196" grpId="0" animBg="1"/>
      <p:bldP spid="135197" grpId="0" animBg="1"/>
      <p:bldP spid="135198" grpId="0" animBg="1"/>
      <p:bldP spid="135199" grpId="0" animBg="1"/>
      <p:bldP spid="135200" grpId="0" animBg="1"/>
      <p:bldP spid="135201" grpId="0" animBg="1"/>
      <p:bldP spid="135203" grpId="0" animBg="1"/>
      <p:bldP spid="135204" grpId="0" animBg="1"/>
      <p:bldP spid="135205" grpId="0" animBg="1"/>
      <p:bldP spid="135206" grpId="0" animBg="1"/>
      <p:bldP spid="135207" grpId="0" animBg="1"/>
      <p:bldP spid="135208" grpId="0" animBg="1"/>
      <p:bldP spid="135209" grpId="0" animBg="1"/>
      <p:bldP spid="135210" grpId="0" animBg="1"/>
      <p:bldP spid="1352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Micro Takaful – An Effective Tool for Sustainable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5181600"/>
          </a:xfrm>
        </p:spPr>
        <p:txBody>
          <a:bodyPr>
            <a:noAutofit/>
          </a:bodyPr>
          <a:lstStyle/>
          <a:p>
            <a:pPr lvl="0" algn="just">
              <a:spcBef>
                <a:spcPts val="1200"/>
              </a:spcBef>
              <a:buClr>
                <a:srgbClr val="FF0000"/>
              </a:buClr>
            </a:pPr>
            <a:r>
              <a:rPr lang="en-GB" sz="2400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In Micro-Takaful, the relationship between the Participant and the Takaful operator is based on the Islamic concepts of </a:t>
            </a:r>
            <a:r>
              <a:rPr lang="en-GB" sz="2400" dirty="0" err="1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ta’awum</a:t>
            </a:r>
            <a:r>
              <a:rPr lang="en-GB" sz="2400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 (mutuality) and </a:t>
            </a:r>
            <a:r>
              <a:rPr lang="en-GB" sz="2400" dirty="0" err="1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tabarru</a:t>
            </a:r>
            <a:r>
              <a:rPr lang="en-GB" sz="2400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 (donation).</a:t>
            </a:r>
            <a:endParaRPr lang="en-US" sz="2400" dirty="0" smtClean="0">
              <a:solidFill>
                <a:srgbClr val="002F8E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1200"/>
              </a:spcBef>
              <a:buClr>
                <a:srgbClr val="FF0000"/>
              </a:buClr>
            </a:pPr>
            <a:r>
              <a:rPr lang="en-GB" sz="2400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‘Best Practice microinsurance services’ can be translated in a Shariah-compliant way.</a:t>
            </a:r>
            <a:endParaRPr lang="en-US" sz="2400" dirty="0" smtClean="0">
              <a:solidFill>
                <a:srgbClr val="002F8E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1200"/>
              </a:spcBef>
              <a:buClr>
                <a:srgbClr val="FF0000"/>
              </a:buClr>
            </a:pPr>
            <a:r>
              <a:rPr lang="en-GB" sz="2400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An international commercial insurer can successfully tailor and offer Micro-Takaful schemes compatible with the socio-cultural Islamic principles.</a:t>
            </a:r>
          </a:p>
          <a:p>
            <a:pPr lvl="0" algn="just">
              <a:spcBef>
                <a:spcPts val="1200"/>
              </a:spcBef>
              <a:buClr>
                <a:srgbClr val="FF0000"/>
              </a:buClr>
            </a:pPr>
            <a:r>
              <a:rPr lang="en-GB" sz="2400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Doing so, such an international insurer can penetrate in this untapped market segment.</a:t>
            </a:r>
            <a:endParaRPr lang="en-US" sz="2400" dirty="0" smtClean="0">
              <a:solidFill>
                <a:srgbClr val="002F8E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1200"/>
              </a:spcBef>
              <a:buClr>
                <a:srgbClr val="FF0000"/>
              </a:buClr>
            </a:pPr>
            <a:r>
              <a:rPr lang="en-GB" sz="2400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Micro-Takaful is well suited to serve the low-income segments of the society in most of the developing countries. </a:t>
            </a:r>
            <a:endParaRPr lang="en-US" sz="2400" dirty="0" smtClean="0">
              <a:solidFill>
                <a:srgbClr val="002F8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Micro-Takaful &amp; Best Practices</a:t>
            </a:r>
            <a:endParaRPr lang="en-US" sz="40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990600"/>
          </a:xfrm>
        </p:spPr>
        <p:txBody>
          <a:bodyPr>
            <a:noAutofit/>
          </a:bodyPr>
          <a:lstStyle/>
          <a:p>
            <a:pPr lvl="0" algn="just">
              <a:spcBef>
                <a:spcPts val="1200"/>
              </a:spcBef>
              <a:buClr>
                <a:srgbClr val="FF0000"/>
              </a:buClr>
              <a:buSzPct val="150000"/>
            </a:pPr>
            <a:r>
              <a:rPr lang="en-GB" sz="1800" b="1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SIX factors </a:t>
            </a:r>
            <a:r>
              <a:rPr lang="en-GB" sz="1800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that can make micro-Takaful compatible with the international ‘Best Practices’ set for microinsurance:</a:t>
            </a:r>
            <a:endParaRPr lang="en-US" sz="1800" dirty="0" smtClean="0">
              <a:solidFill>
                <a:srgbClr val="002F8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0" y="1981200"/>
          <a:ext cx="91440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CAF0FF-6609-4A8C-88CB-70747A3146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graphicEl>
                                              <a:dgm id="{A1CAF0FF-6609-4A8C-88CB-70747A3146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graphicEl>
                                              <a:dgm id="{A1CAF0FF-6609-4A8C-88CB-70747A3146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59EB18-8168-43CC-BDB5-0F9F3A9562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>
                                            <p:graphicEl>
                                              <a:dgm id="{5C59EB18-8168-43CC-BDB5-0F9F3A9562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graphicEl>
                                              <a:dgm id="{5C59EB18-8168-43CC-BDB5-0F9F3A9562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6ACCAF-8972-44B6-B156-E497E96DE9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">
                                            <p:graphicEl>
                                              <a:dgm id="{226ACCAF-8972-44B6-B156-E497E96DE9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4">
                                            <p:graphicEl>
                                              <a:dgm id="{226ACCAF-8972-44B6-B156-E497E96DE9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BCBE44-77C2-417B-BBF8-5C0DE75365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">
                                            <p:graphicEl>
                                              <a:dgm id="{2CBCBE44-77C2-417B-BBF8-5C0DE75365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4">
                                            <p:graphicEl>
                                              <a:dgm id="{2CBCBE44-77C2-417B-BBF8-5C0DE75365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E3FE18-15A2-4244-8C92-2C84AAE0DF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">
                                            <p:graphicEl>
                                              <a:dgm id="{89E3FE18-15A2-4244-8C92-2C84AAE0DF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4">
                                            <p:graphicEl>
                                              <a:dgm id="{89E3FE18-15A2-4244-8C92-2C84AAE0DF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BC7251-FF31-4E41-8F9B-B52DC310B9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4">
                                            <p:graphicEl>
                                              <a:dgm id="{49BC7251-FF31-4E41-8F9B-B52DC310B9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4">
                                            <p:graphicEl>
                                              <a:dgm id="{49BC7251-FF31-4E41-8F9B-B52DC310B9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D3B7AF-A2D5-4BF1-B156-CB97E70FD0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4">
                                            <p:graphicEl>
                                              <a:dgm id="{9AD3B7AF-A2D5-4BF1-B156-CB97E70FD0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4">
                                            <p:graphicEl>
                                              <a:dgm id="{9AD3B7AF-A2D5-4BF1-B156-CB97E70FD0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10D9CD-1AD0-4205-B7A7-E0C2FF7297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4">
                                            <p:graphicEl>
                                              <a:dgm id="{1F10D9CD-1AD0-4205-B7A7-E0C2FF7297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4">
                                            <p:graphicEl>
                                              <a:dgm id="{1F10D9CD-1AD0-4205-B7A7-E0C2FF7297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7A8B9B-3E76-47BD-BF93-517A86F036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4">
                                            <p:graphicEl>
                                              <a:dgm id="{1A7A8B9B-3E76-47BD-BF93-517A86F036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4">
                                            <p:graphicEl>
                                              <a:dgm id="{1A7A8B9B-3E76-47BD-BF93-517A86F036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5F5AB34-5356-49E0-86F4-D0B9DED17C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4">
                                            <p:graphicEl>
                                              <a:dgm id="{E5F5AB34-5356-49E0-86F4-D0B9DED17C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4">
                                            <p:graphicEl>
                                              <a:dgm id="{E5F5AB34-5356-49E0-86F4-D0B9DED17C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8F9C2C-9AAA-4937-B376-9E7AA93495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4">
                                            <p:graphicEl>
                                              <a:dgm id="{688F9C2C-9AAA-4937-B376-9E7AA93495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4">
                                            <p:graphicEl>
                                              <a:dgm id="{688F9C2C-9AAA-4937-B376-9E7AA93495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506271-2AD6-4565-B708-61D5ECA280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4">
                                            <p:graphicEl>
                                              <a:dgm id="{A8506271-2AD6-4565-B708-61D5ECA280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4">
                                            <p:graphicEl>
                                              <a:dgm id="{A8506271-2AD6-4565-B708-61D5ECA280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bldLvl="2"/>
      <p:bldGraphic spid="4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Why Micro-Takaful?</a:t>
            </a:r>
            <a:endParaRPr lang="en-US" sz="40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638800"/>
          </a:xfrm>
        </p:spPr>
        <p:txBody>
          <a:bodyPr>
            <a:noAutofit/>
          </a:bodyPr>
          <a:lstStyle/>
          <a:p>
            <a:pPr lvl="0" algn="just">
              <a:spcBef>
                <a:spcPts val="1200"/>
              </a:spcBef>
              <a:buClr>
                <a:srgbClr val="FF0000"/>
              </a:buClr>
            </a:pPr>
            <a:r>
              <a:rPr lang="en-GB" sz="1800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The insurer’s objective to provide micro-Takaful is to empower micro-entrepreneurs.</a:t>
            </a:r>
            <a:endParaRPr lang="en-US" sz="1800" dirty="0" smtClean="0">
              <a:solidFill>
                <a:srgbClr val="002F8E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1200"/>
              </a:spcBef>
              <a:buClr>
                <a:srgbClr val="FF0000"/>
              </a:buClr>
            </a:pPr>
            <a:r>
              <a:rPr lang="en-GB" sz="1800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Micro-Takaful is an inherent part of the Company’s social obligation of supporting the needy. </a:t>
            </a:r>
            <a:endParaRPr lang="en-US" sz="1800" dirty="0" smtClean="0">
              <a:solidFill>
                <a:srgbClr val="002F8E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1200"/>
              </a:spcBef>
              <a:buClr>
                <a:srgbClr val="FF0000"/>
              </a:buClr>
            </a:pPr>
            <a:r>
              <a:rPr lang="en-GB" sz="1800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“Micro-</a:t>
            </a:r>
            <a:r>
              <a:rPr lang="en-GB" sz="1800" dirty="0" err="1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GB" sz="1800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” (in Indonesia) is an adaptation of a conventional Credit-Life microinsurance product. It is a response to the Islamic micro-finance institutions that still lacked access to insurance cover in accordance with Shariah. Hence the product is distributed by Islamic micro-finance institutions.</a:t>
            </a:r>
          </a:p>
          <a:p>
            <a:pPr lvl="0" algn="just">
              <a:spcBef>
                <a:spcPts val="1200"/>
              </a:spcBef>
              <a:buClr>
                <a:srgbClr val="FF0000"/>
              </a:buClr>
            </a:pPr>
            <a:endParaRPr lang="en-US" sz="1800" dirty="0" smtClean="0">
              <a:solidFill>
                <a:srgbClr val="002F8E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1200"/>
              </a:spcBef>
              <a:buClr>
                <a:srgbClr val="FF0000"/>
              </a:buClr>
            </a:pPr>
            <a:r>
              <a:rPr lang="en-GB" sz="1800" b="1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THREE</a:t>
            </a:r>
            <a:r>
              <a:rPr lang="en-GB" sz="1800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 prime motivations for an insurance company to enter the low-income market:</a:t>
            </a:r>
          </a:p>
          <a:p>
            <a:pPr lvl="0" algn="just">
              <a:spcBef>
                <a:spcPts val="1200"/>
              </a:spcBef>
            </a:pPr>
            <a:endParaRPr lang="en-US" sz="800" dirty="0" smtClean="0">
              <a:solidFill>
                <a:srgbClr val="002F8E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00150" lvl="1" indent="-742950" algn="just">
              <a:spcBef>
                <a:spcPts val="12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GB" sz="1800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The insurer would like to test a new market segment that can greatly enhance its base.</a:t>
            </a:r>
            <a:endParaRPr lang="en-US" sz="1800" dirty="0" smtClean="0">
              <a:solidFill>
                <a:srgbClr val="002F8E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00150" lvl="1" indent="-742950" algn="just">
              <a:spcBef>
                <a:spcPts val="12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GB" sz="1800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The move supplements the Government’s drive to provide access to insurance to a much wider range of people.</a:t>
            </a:r>
            <a:endParaRPr lang="en-US" sz="1800" dirty="0" smtClean="0">
              <a:solidFill>
                <a:srgbClr val="002F8E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00150" lvl="1" indent="-742950" algn="just">
              <a:spcBef>
                <a:spcPts val="12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GB" sz="1800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Micro-Takaful combines corporate social responsibility with a business opportunity.</a:t>
            </a:r>
            <a:endParaRPr lang="en-US" sz="1800" dirty="0" smtClean="0">
              <a:solidFill>
                <a:srgbClr val="002F8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562600"/>
          </a:xfrm>
        </p:spPr>
        <p:txBody>
          <a:bodyPr>
            <a:noAutofit/>
          </a:bodyPr>
          <a:lstStyle/>
          <a:p>
            <a:pPr lvl="0" algn="just">
              <a:spcBef>
                <a:spcPts val="1200"/>
              </a:spcBef>
              <a:buClr>
                <a:srgbClr val="FF0000"/>
              </a:buClr>
            </a:pPr>
            <a:r>
              <a:rPr lang="en-GB" sz="2000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Profit-orientation does not violate Shariah as long as the insurer serves its policyholders by the creation and operation of a Participants’ pool based on the principles of solidarity and mutual assistance.</a:t>
            </a:r>
            <a:endParaRPr lang="en-US" sz="2000" dirty="0" smtClean="0">
              <a:solidFill>
                <a:srgbClr val="002F8E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1200"/>
              </a:spcBef>
              <a:buClr>
                <a:srgbClr val="FF0000"/>
              </a:buClr>
            </a:pPr>
            <a:r>
              <a:rPr lang="en-GB" sz="2000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Microinsurance ‘Best Practices’ are already ingrained in the socio-cultural Islamic principles. Thus it facilitates the international or multinational insurance corporations to enter an untapped micro-Takaful insurance market.</a:t>
            </a:r>
            <a:endParaRPr lang="en-US" sz="2000" dirty="0" smtClean="0">
              <a:solidFill>
                <a:srgbClr val="002F8E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1200"/>
              </a:spcBef>
              <a:buClr>
                <a:srgbClr val="FF0000"/>
              </a:buClr>
            </a:pPr>
            <a:r>
              <a:rPr lang="en-GB" sz="2000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The emerging market for micro-Takaful insurance products offers strategic growth opportunities to underserved insurance markets.</a:t>
            </a:r>
            <a:endParaRPr lang="en-US" sz="2000" dirty="0" smtClean="0">
              <a:solidFill>
                <a:srgbClr val="002F8E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1200"/>
              </a:spcBef>
              <a:buClr>
                <a:srgbClr val="FF0000"/>
              </a:buClr>
            </a:pPr>
            <a:r>
              <a:rPr lang="en-GB" sz="2000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Emerging markets of the developing nations can facilitate economic growth by offering incentives to international insurers to offer Micro-Takaful insurance schemes in their countries.</a:t>
            </a:r>
            <a:endParaRPr lang="en-US" sz="2000" dirty="0" smtClean="0">
              <a:solidFill>
                <a:srgbClr val="002F8E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1200"/>
              </a:spcBef>
              <a:buClr>
                <a:srgbClr val="FF0000"/>
              </a:buClr>
            </a:pPr>
            <a:r>
              <a:rPr lang="en-GB" sz="2000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The two concepts of Takaful and microinsurance complement each other.</a:t>
            </a:r>
            <a:endParaRPr lang="en-US" sz="2000" dirty="0" smtClean="0">
              <a:solidFill>
                <a:srgbClr val="002F8E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1200"/>
              </a:spcBef>
              <a:buClr>
                <a:srgbClr val="FF0000"/>
              </a:buClr>
            </a:pPr>
            <a:r>
              <a:rPr lang="en-GB" sz="2000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Micro-Takaful provides a promising perspective for the future development of Islamic emerging markets, thereby accelerating their economic growth.</a:t>
            </a:r>
            <a:endParaRPr lang="en-US" sz="2000" dirty="0" smtClean="0">
              <a:solidFill>
                <a:srgbClr val="002F8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Why Micro-Takaful (Cont’d. …)? </a:t>
            </a:r>
            <a:endParaRPr lang="en-US" sz="40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5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Oval 2"/>
          <p:cNvSpPr>
            <a:spLocks noChangeArrowheads="1"/>
          </p:cNvSpPr>
          <p:nvPr/>
        </p:nvSpPr>
        <p:spPr bwMode="auto">
          <a:xfrm>
            <a:off x="0" y="1219200"/>
            <a:ext cx="6629400" cy="11430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pl-PL">
              <a:solidFill>
                <a:srgbClr val="FFFFCC"/>
              </a:solidFill>
            </a:endParaRPr>
          </a:p>
        </p:txBody>
      </p:sp>
      <p:sp>
        <p:nvSpPr>
          <p:cNvPr id="169991" name="Text Box 4"/>
          <p:cNvSpPr txBox="1">
            <a:spLocks noChangeArrowheads="1"/>
          </p:cNvSpPr>
          <p:nvPr/>
        </p:nvSpPr>
        <p:spPr bwMode="auto">
          <a:xfrm>
            <a:off x="533400" y="1524000"/>
            <a:ext cx="609600" cy="3667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FF0000"/>
                </a:solidFill>
              </a:rPr>
              <a:t>Fire</a:t>
            </a:r>
          </a:p>
        </p:txBody>
      </p:sp>
      <p:sp>
        <p:nvSpPr>
          <p:cNvPr id="169992" name="Oval 5"/>
          <p:cNvSpPr>
            <a:spLocks noChangeArrowheads="1"/>
          </p:cNvSpPr>
          <p:nvPr/>
        </p:nvSpPr>
        <p:spPr bwMode="auto">
          <a:xfrm>
            <a:off x="2514600" y="1600200"/>
            <a:ext cx="2057400" cy="3048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b="1">
                <a:solidFill>
                  <a:srgbClr val="FFC000"/>
                </a:solidFill>
              </a:rPr>
              <a:t>Theft</a:t>
            </a:r>
          </a:p>
        </p:txBody>
      </p:sp>
      <p:sp>
        <p:nvSpPr>
          <p:cNvPr id="169993" name="Oval 6"/>
          <p:cNvSpPr>
            <a:spLocks noChangeArrowheads="1"/>
          </p:cNvSpPr>
          <p:nvPr/>
        </p:nvSpPr>
        <p:spPr bwMode="auto">
          <a:xfrm rot="-1327973">
            <a:off x="1235075" y="1533525"/>
            <a:ext cx="1211263" cy="609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b="1">
                <a:solidFill>
                  <a:srgbClr val="92D050"/>
                </a:solidFill>
              </a:rPr>
              <a:t>Rainfall</a:t>
            </a:r>
          </a:p>
        </p:txBody>
      </p:sp>
      <p:sp>
        <p:nvSpPr>
          <p:cNvPr id="169994" name="Oval 7"/>
          <p:cNvSpPr>
            <a:spLocks noChangeArrowheads="1"/>
          </p:cNvSpPr>
          <p:nvPr/>
        </p:nvSpPr>
        <p:spPr bwMode="auto">
          <a:xfrm rot="886612">
            <a:off x="4922838" y="1538288"/>
            <a:ext cx="1371600" cy="5334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b="1">
                <a:solidFill>
                  <a:schemeClr val="bg1"/>
                </a:solidFill>
              </a:rPr>
              <a:t>Floods</a:t>
            </a:r>
          </a:p>
        </p:txBody>
      </p:sp>
      <p:sp>
        <p:nvSpPr>
          <p:cNvPr id="169995" name="Oval 9"/>
          <p:cNvSpPr>
            <a:spLocks noChangeArrowheads="1"/>
          </p:cNvSpPr>
          <p:nvPr/>
        </p:nvSpPr>
        <p:spPr bwMode="auto">
          <a:xfrm>
            <a:off x="2209800" y="1981200"/>
            <a:ext cx="1219200" cy="3048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b="1">
                <a:solidFill>
                  <a:srgbClr val="004800"/>
                </a:solidFill>
              </a:rPr>
              <a:t>Agriculture</a:t>
            </a:r>
          </a:p>
        </p:txBody>
      </p:sp>
      <p:sp>
        <p:nvSpPr>
          <p:cNvPr id="169996" name="Text Box 47"/>
          <p:cNvSpPr txBox="1">
            <a:spLocks noChangeArrowheads="1"/>
          </p:cNvSpPr>
          <p:nvPr/>
        </p:nvSpPr>
        <p:spPr bwMode="auto">
          <a:xfrm>
            <a:off x="2286000" y="1089025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FFFF00"/>
                </a:solidFill>
              </a:rPr>
              <a:t>Property</a:t>
            </a:r>
          </a:p>
        </p:txBody>
      </p:sp>
      <p:sp>
        <p:nvSpPr>
          <p:cNvPr id="169997" name="Oval 48"/>
          <p:cNvSpPr>
            <a:spLocks noChangeArrowheads="1"/>
          </p:cNvSpPr>
          <p:nvPr/>
        </p:nvSpPr>
        <p:spPr bwMode="auto">
          <a:xfrm>
            <a:off x="3581400" y="1981200"/>
            <a:ext cx="1600200" cy="2286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bg2">
                    <a:lumMod val="75000"/>
                  </a:schemeClr>
                </a:solidFill>
                <a:cs typeface="+mn-cs"/>
              </a:rPr>
              <a:t>Prices</a:t>
            </a:r>
          </a:p>
        </p:txBody>
      </p:sp>
      <p:sp>
        <p:nvSpPr>
          <p:cNvPr id="169998" name="Oval 39"/>
          <p:cNvSpPr>
            <a:spLocks noChangeArrowheads="1"/>
          </p:cNvSpPr>
          <p:nvPr/>
        </p:nvSpPr>
        <p:spPr bwMode="auto">
          <a:xfrm>
            <a:off x="4648200" y="2362200"/>
            <a:ext cx="4495800" cy="2514600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pl-PL" sz="2400">
              <a:solidFill>
                <a:srgbClr val="FFFFCC"/>
              </a:solidFill>
            </a:endParaRPr>
          </a:p>
        </p:txBody>
      </p:sp>
      <p:sp>
        <p:nvSpPr>
          <p:cNvPr id="169999" name="Oval 40"/>
          <p:cNvSpPr>
            <a:spLocks noChangeArrowheads="1"/>
          </p:cNvSpPr>
          <p:nvPr/>
        </p:nvSpPr>
        <p:spPr bwMode="auto">
          <a:xfrm>
            <a:off x="5562600" y="2743200"/>
            <a:ext cx="1905000" cy="1828800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400">
                <a:solidFill>
                  <a:srgbClr val="FFFFCC"/>
                </a:solidFill>
              </a:rPr>
              <a:t>Hospitalisation</a:t>
            </a:r>
          </a:p>
        </p:txBody>
      </p:sp>
      <p:sp>
        <p:nvSpPr>
          <p:cNvPr id="170000" name="Text Box 43"/>
          <p:cNvSpPr txBox="1">
            <a:spLocks noChangeArrowheads="1"/>
          </p:cNvSpPr>
          <p:nvPr/>
        </p:nvSpPr>
        <p:spPr bwMode="auto">
          <a:xfrm>
            <a:off x="6629400" y="441960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solidFill>
                  <a:srgbClr val="FFFFCC"/>
                </a:solidFill>
              </a:rPr>
              <a:t>Dental</a:t>
            </a:r>
          </a:p>
        </p:txBody>
      </p:sp>
      <p:sp>
        <p:nvSpPr>
          <p:cNvPr id="170001" name="Text Box 44"/>
          <p:cNvSpPr txBox="1">
            <a:spLocks noChangeArrowheads="1"/>
          </p:cNvSpPr>
          <p:nvPr/>
        </p:nvSpPr>
        <p:spPr bwMode="auto">
          <a:xfrm rot="-4826946">
            <a:off x="4548188" y="3375025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solidFill>
                  <a:srgbClr val="FFFFCC"/>
                </a:solidFill>
              </a:rPr>
              <a:t>Optical</a:t>
            </a:r>
          </a:p>
        </p:txBody>
      </p:sp>
      <p:sp>
        <p:nvSpPr>
          <p:cNvPr id="170002" name="Text Box 46"/>
          <p:cNvSpPr txBox="1">
            <a:spLocks noChangeArrowheads="1"/>
          </p:cNvSpPr>
          <p:nvPr/>
        </p:nvSpPr>
        <p:spPr bwMode="auto">
          <a:xfrm rot="-2001515">
            <a:off x="7583488" y="3713163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solidFill>
                  <a:srgbClr val="FFFFCC"/>
                </a:solidFill>
              </a:rPr>
              <a:t>Dread Disease</a:t>
            </a:r>
          </a:p>
        </p:txBody>
      </p:sp>
      <p:sp>
        <p:nvSpPr>
          <p:cNvPr id="170003" name="Oval 41"/>
          <p:cNvSpPr>
            <a:spLocks noChangeArrowheads="1"/>
          </p:cNvSpPr>
          <p:nvPr/>
        </p:nvSpPr>
        <p:spPr bwMode="auto">
          <a:xfrm>
            <a:off x="7239000" y="2590800"/>
            <a:ext cx="1447800" cy="990600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400">
                <a:solidFill>
                  <a:srgbClr val="FFFFCC"/>
                </a:solidFill>
              </a:rPr>
              <a:t>Out-patient</a:t>
            </a:r>
          </a:p>
        </p:txBody>
      </p:sp>
      <p:sp>
        <p:nvSpPr>
          <p:cNvPr id="170004" name="Rectangle 42"/>
          <p:cNvSpPr>
            <a:spLocks noChangeArrowheads="1"/>
          </p:cNvSpPr>
          <p:nvPr/>
        </p:nvSpPr>
        <p:spPr bwMode="auto">
          <a:xfrm>
            <a:off x="6781800" y="1752600"/>
            <a:ext cx="1273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>
                <a:solidFill>
                  <a:srgbClr val="D95127"/>
                </a:solidFill>
              </a:rPr>
              <a:t>Health</a:t>
            </a:r>
          </a:p>
        </p:txBody>
      </p:sp>
      <p:sp>
        <p:nvSpPr>
          <p:cNvPr id="170005" name="Text Box 45"/>
          <p:cNvSpPr txBox="1">
            <a:spLocks noChangeArrowheads="1"/>
          </p:cNvSpPr>
          <p:nvPr/>
        </p:nvSpPr>
        <p:spPr bwMode="auto">
          <a:xfrm>
            <a:off x="6288088" y="2417763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solidFill>
                  <a:srgbClr val="FFFFCC"/>
                </a:solidFill>
              </a:rPr>
              <a:t>Surgical</a:t>
            </a:r>
          </a:p>
        </p:txBody>
      </p:sp>
      <p:sp>
        <p:nvSpPr>
          <p:cNvPr id="170006" name="Oval 24"/>
          <p:cNvSpPr>
            <a:spLocks noChangeArrowheads="1"/>
          </p:cNvSpPr>
          <p:nvPr/>
        </p:nvSpPr>
        <p:spPr bwMode="auto">
          <a:xfrm>
            <a:off x="228600" y="2438400"/>
            <a:ext cx="3733800" cy="2001838"/>
          </a:xfrm>
          <a:prstGeom prst="ellipse">
            <a:avLst/>
          </a:prstGeom>
          <a:solidFill>
            <a:srgbClr val="99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0007" name="Text Box 25"/>
          <p:cNvSpPr txBox="1">
            <a:spLocks noChangeArrowheads="1"/>
          </p:cNvSpPr>
          <p:nvPr/>
        </p:nvSpPr>
        <p:spPr bwMode="auto">
          <a:xfrm>
            <a:off x="1066800" y="2528888"/>
            <a:ext cx="1981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CCFF66"/>
                </a:solidFill>
              </a:rPr>
              <a:t>Disability</a:t>
            </a:r>
          </a:p>
        </p:txBody>
      </p:sp>
      <p:sp>
        <p:nvSpPr>
          <p:cNvPr id="170008" name="Text Box 26"/>
          <p:cNvSpPr txBox="1">
            <a:spLocks noChangeArrowheads="1"/>
          </p:cNvSpPr>
          <p:nvPr/>
        </p:nvSpPr>
        <p:spPr bwMode="auto">
          <a:xfrm>
            <a:off x="914400" y="39624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solidFill>
                  <a:srgbClr val="FFFFCC"/>
                </a:solidFill>
              </a:rPr>
              <a:t>Dismemberment</a:t>
            </a:r>
          </a:p>
        </p:txBody>
      </p:sp>
      <p:sp>
        <p:nvSpPr>
          <p:cNvPr id="170009" name="Text Box 29"/>
          <p:cNvSpPr txBox="1">
            <a:spLocks noChangeArrowheads="1"/>
          </p:cNvSpPr>
          <p:nvPr/>
        </p:nvSpPr>
        <p:spPr bwMode="auto">
          <a:xfrm>
            <a:off x="457200" y="32766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FFCC"/>
                </a:solidFill>
              </a:rPr>
              <a:t>Partial</a:t>
            </a:r>
          </a:p>
        </p:txBody>
      </p:sp>
      <p:sp>
        <p:nvSpPr>
          <p:cNvPr id="170010" name="Oval 30"/>
          <p:cNvSpPr>
            <a:spLocks noChangeArrowheads="1"/>
          </p:cNvSpPr>
          <p:nvPr/>
        </p:nvSpPr>
        <p:spPr bwMode="auto">
          <a:xfrm>
            <a:off x="1219200" y="2895600"/>
            <a:ext cx="1524000" cy="477838"/>
          </a:xfrm>
          <a:prstGeom prst="ellipse">
            <a:avLst/>
          </a:prstGeom>
          <a:solidFill>
            <a:srgbClr val="99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>
                <a:solidFill>
                  <a:srgbClr val="FFFFCC"/>
                </a:solidFill>
              </a:rPr>
              <a:t>Permanent</a:t>
            </a:r>
          </a:p>
        </p:txBody>
      </p:sp>
      <p:sp>
        <p:nvSpPr>
          <p:cNvPr id="170011" name="Text Box 33"/>
          <p:cNvSpPr txBox="1">
            <a:spLocks noChangeArrowheads="1"/>
          </p:cNvSpPr>
          <p:nvPr/>
        </p:nvSpPr>
        <p:spPr bwMode="auto">
          <a:xfrm>
            <a:off x="1676400" y="3505200"/>
            <a:ext cx="1371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solidFill>
                  <a:srgbClr val="FFFFCC"/>
                </a:solidFill>
              </a:rPr>
              <a:t>Temporary</a:t>
            </a:r>
          </a:p>
        </p:txBody>
      </p:sp>
      <p:sp>
        <p:nvSpPr>
          <p:cNvPr id="170012" name="Text Box 36"/>
          <p:cNvSpPr txBox="1">
            <a:spLocks noChangeArrowheads="1"/>
          </p:cNvSpPr>
          <p:nvPr/>
        </p:nvSpPr>
        <p:spPr bwMode="auto">
          <a:xfrm>
            <a:off x="2819400" y="3200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>
                <a:solidFill>
                  <a:srgbClr val="FFFFCC"/>
                </a:solidFill>
              </a:rPr>
              <a:t>Total</a:t>
            </a:r>
          </a:p>
        </p:txBody>
      </p:sp>
      <p:sp>
        <p:nvSpPr>
          <p:cNvPr id="170013" name="Text Box 37"/>
          <p:cNvSpPr txBox="1">
            <a:spLocks noChangeArrowheads="1"/>
          </p:cNvSpPr>
          <p:nvPr/>
        </p:nvSpPr>
        <p:spPr bwMode="auto">
          <a:xfrm rot="-1126825">
            <a:off x="2216150" y="4135438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solidFill>
                  <a:srgbClr val="FFFFCC"/>
                </a:solidFill>
              </a:rPr>
              <a:t>Credit Disability</a:t>
            </a:r>
          </a:p>
        </p:txBody>
      </p:sp>
      <p:sp>
        <p:nvSpPr>
          <p:cNvPr id="170014" name="Text Box 12"/>
          <p:cNvSpPr txBox="1">
            <a:spLocks noChangeArrowheads="1"/>
          </p:cNvSpPr>
          <p:nvPr/>
        </p:nvSpPr>
        <p:spPr bwMode="auto">
          <a:xfrm>
            <a:off x="2590800" y="4267200"/>
            <a:ext cx="2608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0070C0"/>
                </a:solidFill>
              </a:rPr>
              <a:t>Life</a:t>
            </a:r>
            <a:r>
              <a:rPr lang="en-GB" sz="2800" b="1">
                <a:solidFill>
                  <a:srgbClr val="00CCFF"/>
                </a:solidFill>
              </a:rPr>
              <a:t> </a:t>
            </a:r>
            <a:r>
              <a:rPr lang="en-GB" sz="2800" b="1">
                <a:solidFill>
                  <a:srgbClr val="0070C0"/>
                </a:solidFill>
              </a:rPr>
              <a:t>Insurance</a:t>
            </a:r>
          </a:p>
        </p:txBody>
      </p:sp>
      <p:sp>
        <p:nvSpPr>
          <p:cNvPr id="170015" name="Oval 14"/>
          <p:cNvSpPr>
            <a:spLocks noChangeArrowheads="1"/>
          </p:cNvSpPr>
          <p:nvPr/>
        </p:nvSpPr>
        <p:spPr bwMode="auto">
          <a:xfrm>
            <a:off x="228600" y="4648200"/>
            <a:ext cx="6324600" cy="2057400"/>
          </a:xfrm>
          <a:prstGeom prst="ellipse">
            <a:avLst/>
          </a:prstGeom>
          <a:solidFill>
            <a:srgbClr val="0066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pl-PL" sz="1600">
              <a:solidFill>
                <a:srgbClr val="FFFFCC"/>
              </a:solidFill>
            </a:endParaRPr>
          </a:p>
        </p:txBody>
      </p:sp>
      <p:sp>
        <p:nvSpPr>
          <p:cNvPr id="170016" name="Text Box 17"/>
          <p:cNvSpPr txBox="1">
            <a:spLocks noChangeArrowheads="1"/>
          </p:cNvSpPr>
          <p:nvPr/>
        </p:nvSpPr>
        <p:spPr bwMode="auto">
          <a:xfrm>
            <a:off x="1485900" y="5557838"/>
            <a:ext cx="19843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FFFFCC"/>
                </a:solidFill>
              </a:rPr>
              <a:t>Credit Life</a:t>
            </a:r>
          </a:p>
        </p:txBody>
      </p:sp>
      <p:sp>
        <p:nvSpPr>
          <p:cNvPr id="170017" name="Text Box 18"/>
          <p:cNvSpPr txBox="1">
            <a:spLocks noChangeArrowheads="1"/>
          </p:cNvSpPr>
          <p:nvPr/>
        </p:nvSpPr>
        <p:spPr bwMode="auto">
          <a:xfrm>
            <a:off x="4589463" y="5638800"/>
            <a:ext cx="1506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FFFFCC"/>
                </a:solidFill>
              </a:rPr>
              <a:t>Funeral</a:t>
            </a:r>
          </a:p>
        </p:txBody>
      </p:sp>
      <p:sp>
        <p:nvSpPr>
          <p:cNvPr id="170018" name="Text Box 19"/>
          <p:cNvSpPr txBox="1">
            <a:spLocks noChangeArrowheads="1"/>
          </p:cNvSpPr>
          <p:nvPr/>
        </p:nvSpPr>
        <p:spPr bwMode="auto">
          <a:xfrm>
            <a:off x="2590800" y="5943600"/>
            <a:ext cx="1600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solidFill>
                  <a:srgbClr val="FFFFCC"/>
                </a:solidFill>
              </a:rPr>
              <a:t>Endowments</a:t>
            </a:r>
          </a:p>
        </p:txBody>
      </p:sp>
      <p:sp>
        <p:nvSpPr>
          <p:cNvPr id="170019" name="Rectangle 20"/>
          <p:cNvSpPr>
            <a:spLocks noChangeArrowheads="1"/>
          </p:cNvSpPr>
          <p:nvPr/>
        </p:nvSpPr>
        <p:spPr bwMode="auto">
          <a:xfrm rot="-762669">
            <a:off x="622300" y="5394325"/>
            <a:ext cx="19748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solidFill>
                  <a:srgbClr val="FFFFCC"/>
                </a:solidFill>
              </a:rPr>
              <a:t>“Transition funds”</a:t>
            </a:r>
          </a:p>
        </p:txBody>
      </p:sp>
      <p:sp>
        <p:nvSpPr>
          <p:cNvPr id="170020" name="Text Box 21"/>
          <p:cNvSpPr txBox="1">
            <a:spLocks noChangeArrowheads="1"/>
          </p:cNvSpPr>
          <p:nvPr/>
        </p:nvSpPr>
        <p:spPr bwMode="auto">
          <a:xfrm rot="2768664">
            <a:off x="2929732" y="5285581"/>
            <a:ext cx="1066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solidFill>
                  <a:srgbClr val="FFFFCC"/>
                </a:solidFill>
              </a:rPr>
              <a:t>Pensions</a:t>
            </a:r>
          </a:p>
        </p:txBody>
      </p:sp>
      <p:sp>
        <p:nvSpPr>
          <p:cNvPr id="170021" name="Text Box 22"/>
          <p:cNvSpPr txBox="1">
            <a:spLocks noChangeArrowheads="1"/>
          </p:cNvSpPr>
          <p:nvPr/>
        </p:nvSpPr>
        <p:spPr bwMode="auto">
          <a:xfrm rot="-851378">
            <a:off x="4203700" y="6172200"/>
            <a:ext cx="18811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solidFill>
                  <a:srgbClr val="FFFFCC"/>
                </a:solidFill>
              </a:rPr>
              <a:t>Education Life</a:t>
            </a:r>
          </a:p>
        </p:txBody>
      </p:sp>
      <p:sp>
        <p:nvSpPr>
          <p:cNvPr id="170039" name="Rectangle 55"/>
          <p:cNvSpPr>
            <a:spLocks noChangeArrowheads="1"/>
          </p:cNvSpPr>
          <p:nvPr/>
        </p:nvSpPr>
        <p:spPr bwMode="auto">
          <a:xfrm>
            <a:off x="4572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FF0000"/>
                </a:solidFill>
                <a:latin typeface="Times New Roman" pitchFamily="18" charset="0"/>
              </a:rPr>
              <a:t>Types of Micro-Takaful Products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0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0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9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9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9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9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9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9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9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9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9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9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0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0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0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0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0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0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0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70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70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9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70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70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70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70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70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70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70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70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70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70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70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70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5500"/>
                            </p:stCondLst>
                            <p:childTnLst>
                              <p:par>
                                <p:cTn id="1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70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0" grpId="0" animBg="1"/>
      <p:bldP spid="169991" grpId="0" animBg="1"/>
      <p:bldP spid="169992" grpId="0" animBg="1"/>
      <p:bldP spid="169993" grpId="0" animBg="1"/>
      <p:bldP spid="169994" grpId="0" animBg="1"/>
      <p:bldP spid="169995" grpId="0" animBg="1"/>
      <p:bldP spid="169996" grpId="0"/>
      <p:bldP spid="169997" grpId="0"/>
      <p:bldP spid="169998" grpId="0" animBg="1"/>
      <p:bldP spid="169999" grpId="0" animBg="1"/>
      <p:bldP spid="170000" grpId="0"/>
      <p:bldP spid="170001" grpId="0"/>
      <p:bldP spid="170002" grpId="0"/>
      <p:bldP spid="170003" grpId="0" animBg="1"/>
      <p:bldP spid="170004" grpId="0"/>
      <p:bldP spid="170005" grpId="0"/>
      <p:bldP spid="170006" grpId="0" animBg="1"/>
      <p:bldP spid="170007" grpId="0"/>
      <p:bldP spid="170008" grpId="0"/>
      <p:bldP spid="170009" grpId="0"/>
      <p:bldP spid="170010" grpId="0" animBg="1"/>
      <p:bldP spid="170011" grpId="0"/>
      <p:bldP spid="170012" grpId="0"/>
      <p:bldP spid="170013" grpId="0"/>
      <p:bldP spid="170014" grpId="0"/>
      <p:bldP spid="170015" grpId="0" animBg="1"/>
      <p:bldP spid="170016" grpId="0"/>
      <p:bldP spid="170017" grpId="0"/>
      <p:bldP spid="170018" grpId="0"/>
      <p:bldP spid="170019" grpId="0"/>
      <p:bldP spid="170020" grpId="0"/>
      <p:bldP spid="1700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object 58"/>
          <p:cNvSpPr txBox="1"/>
          <p:nvPr/>
        </p:nvSpPr>
        <p:spPr>
          <a:xfrm>
            <a:off x="415637" y="4705294"/>
            <a:ext cx="8312727" cy="8819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366610">
              <a:lnSpc>
                <a:spcPts val="1189"/>
              </a:lnSpc>
              <a:spcBef>
                <a:spcPts val="59"/>
              </a:spcBef>
            </a:pPr>
            <a:r>
              <a:rPr sz="1700" b="1" baseline="4201" dirty="0">
                <a:latin typeface="Calibri"/>
                <a:cs typeface="Calibri"/>
              </a:rPr>
              <a:t>P           </a:t>
            </a:r>
            <a:r>
              <a:rPr sz="1700" b="1" spc="102" baseline="4201" dirty="0">
                <a:latin typeface="Calibri"/>
                <a:cs typeface="Calibri"/>
              </a:rPr>
              <a:t> </a:t>
            </a:r>
            <a:r>
              <a:rPr sz="1700" b="1" baseline="4201" dirty="0">
                <a:latin typeface="Calibri"/>
                <a:cs typeface="Calibri"/>
              </a:rPr>
              <a:t>l</a:t>
            </a:r>
            <a:r>
              <a:rPr sz="1700" b="1" spc="-4" baseline="4201" dirty="0">
                <a:latin typeface="Calibri"/>
                <a:cs typeface="Calibri"/>
              </a:rPr>
              <a:t> </a:t>
            </a:r>
            <a:r>
              <a:rPr sz="1700" b="1" baseline="4201" dirty="0">
                <a:latin typeface="Calibri"/>
                <a:cs typeface="Calibri"/>
              </a:rPr>
              <a:t>A  </a:t>
            </a:r>
            <a:r>
              <a:rPr sz="1700" b="1" spc="191" baseline="4201" dirty="0">
                <a:latin typeface="Calibri"/>
                <a:cs typeface="Calibri"/>
              </a:rPr>
              <a:t> </a:t>
            </a:r>
            <a:r>
              <a:rPr sz="1700" b="1" baseline="4201" dirty="0">
                <a:latin typeface="Calibri"/>
                <a:cs typeface="Calibri"/>
              </a:rPr>
              <a:t>id     </a:t>
            </a:r>
            <a:r>
              <a:rPr sz="1700" b="1" spc="22" baseline="4201" dirty="0">
                <a:latin typeface="Calibri"/>
                <a:cs typeface="Calibri"/>
              </a:rPr>
              <a:t> </a:t>
            </a:r>
            <a:r>
              <a:rPr sz="1700" b="1" baseline="4201" dirty="0">
                <a:latin typeface="Calibri"/>
                <a:cs typeface="Calibri"/>
              </a:rPr>
              <a:t>/U         </a:t>
            </a:r>
            <a:r>
              <a:rPr sz="1700" b="1" spc="155" baseline="4201" dirty="0">
                <a:latin typeface="Calibri"/>
                <a:cs typeface="Calibri"/>
              </a:rPr>
              <a:t> </a:t>
            </a:r>
            <a:r>
              <a:rPr sz="1700" b="1" baseline="4201" dirty="0">
                <a:latin typeface="Calibri"/>
                <a:cs typeface="Calibri"/>
              </a:rPr>
              <a:t>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31273" y="646130"/>
            <a:ext cx="7481455" cy="621254"/>
          </a:xfrm>
          <a:custGeom>
            <a:avLst/>
            <a:gdLst/>
            <a:ahLst/>
            <a:cxnLst/>
            <a:rect l="l" t="t" r="r" b="b"/>
            <a:pathLst>
              <a:path w="8229600" h="704088">
                <a:moveTo>
                  <a:pt x="8229600" y="704087"/>
                </a:moveTo>
                <a:lnTo>
                  <a:pt x="8229600" y="0"/>
                </a:lnTo>
                <a:lnTo>
                  <a:pt x="0" y="0"/>
                </a:lnTo>
                <a:lnTo>
                  <a:pt x="0" y="704088"/>
                </a:lnTo>
                <a:lnTo>
                  <a:pt x="8229600" y="704087"/>
                </a:lnTo>
                <a:close/>
              </a:path>
            </a:pathLst>
          </a:custGeom>
          <a:solidFill>
            <a:srgbClr val="DCE5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13955" y="646130"/>
            <a:ext cx="7516091" cy="1026932"/>
          </a:xfrm>
          <a:custGeom>
            <a:avLst/>
            <a:gdLst/>
            <a:ahLst/>
            <a:cxnLst/>
            <a:rect l="l" t="t" r="r" b="b"/>
            <a:pathLst>
              <a:path w="8267700" h="1163856">
                <a:moveTo>
                  <a:pt x="8267700" y="704088"/>
                </a:moveTo>
                <a:lnTo>
                  <a:pt x="8267700" y="0"/>
                </a:lnTo>
                <a:lnTo>
                  <a:pt x="8229600" y="0"/>
                </a:lnTo>
                <a:lnTo>
                  <a:pt x="8248650" y="19049"/>
                </a:lnTo>
                <a:lnTo>
                  <a:pt x="8248650" y="704088"/>
                </a:lnTo>
                <a:lnTo>
                  <a:pt x="8267700" y="704088"/>
                </a:lnTo>
                <a:close/>
              </a:path>
              <a:path w="8267700" h="1163856">
                <a:moveTo>
                  <a:pt x="7439" y="704088"/>
                </a:moveTo>
                <a:lnTo>
                  <a:pt x="19050" y="19050"/>
                </a:lnTo>
                <a:lnTo>
                  <a:pt x="8229600" y="19050"/>
                </a:lnTo>
                <a:lnTo>
                  <a:pt x="8229600" y="704088"/>
                </a:lnTo>
                <a:lnTo>
                  <a:pt x="8248650" y="704088"/>
                </a:lnTo>
                <a:lnTo>
                  <a:pt x="8248650" y="19049"/>
                </a:lnTo>
                <a:lnTo>
                  <a:pt x="8229600" y="0"/>
                </a:lnTo>
                <a:lnTo>
                  <a:pt x="8267700" y="0"/>
                </a:lnTo>
                <a:lnTo>
                  <a:pt x="8267618" y="-1806"/>
                </a:lnTo>
                <a:lnTo>
                  <a:pt x="8261574" y="-14100"/>
                </a:lnTo>
                <a:lnTo>
                  <a:pt x="8248650" y="-19050"/>
                </a:lnTo>
                <a:lnTo>
                  <a:pt x="17359" y="-18968"/>
                </a:lnTo>
                <a:lnTo>
                  <a:pt x="5217" y="-12924"/>
                </a:lnTo>
                <a:lnTo>
                  <a:pt x="0" y="0"/>
                </a:lnTo>
                <a:lnTo>
                  <a:pt x="0" y="704088"/>
                </a:lnTo>
                <a:lnTo>
                  <a:pt x="7439" y="704088"/>
                </a:lnTo>
                <a:close/>
              </a:path>
              <a:path w="8267700" h="1163856">
                <a:moveTo>
                  <a:pt x="38099" y="704088"/>
                </a:moveTo>
                <a:lnTo>
                  <a:pt x="38100" y="19050"/>
                </a:lnTo>
                <a:lnTo>
                  <a:pt x="19050" y="19050"/>
                </a:lnTo>
                <a:lnTo>
                  <a:pt x="7439" y="704088"/>
                </a:lnTo>
                <a:lnTo>
                  <a:pt x="38099" y="704088"/>
                </a:lnTo>
                <a:close/>
              </a:path>
            </a:pathLst>
          </a:custGeom>
          <a:solidFill>
            <a:srgbClr val="16375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15637" y="1267384"/>
            <a:ext cx="8312727" cy="863974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FEFF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31273" y="1267385"/>
            <a:ext cx="7481455" cy="387275"/>
          </a:xfrm>
          <a:custGeom>
            <a:avLst/>
            <a:gdLst/>
            <a:ahLst/>
            <a:cxnLst/>
            <a:rect l="l" t="t" r="r" b="b"/>
            <a:pathLst>
              <a:path w="8229600" h="438912">
                <a:moveTo>
                  <a:pt x="8229600" y="438911"/>
                </a:moveTo>
                <a:lnTo>
                  <a:pt x="8229600" y="0"/>
                </a:lnTo>
                <a:lnTo>
                  <a:pt x="0" y="0"/>
                </a:lnTo>
                <a:lnTo>
                  <a:pt x="0" y="438912"/>
                </a:lnTo>
                <a:lnTo>
                  <a:pt x="8229600" y="438911"/>
                </a:lnTo>
                <a:close/>
              </a:path>
            </a:pathLst>
          </a:custGeom>
          <a:solidFill>
            <a:srgbClr val="DCE5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13955" y="646130"/>
            <a:ext cx="7516091" cy="1026932"/>
          </a:xfrm>
          <a:custGeom>
            <a:avLst/>
            <a:gdLst/>
            <a:ahLst/>
            <a:cxnLst/>
            <a:rect l="l" t="t" r="r" b="b"/>
            <a:pathLst>
              <a:path w="8267700" h="1163856">
                <a:moveTo>
                  <a:pt x="8267700" y="704088"/>
                </a:moveTo>
                <a:lnTo>
                  <a:pt x="8248650" y="704088"/>
                </a:lnTo>
                <a:lnTo>
                  <a:pt x="8248650" y="1123949"/>
                </a:lnTo>
                <a:lnTo>
                  <a:pt x="8267700" y="1142999"/>
                </a:lnTo>
                <a:lnTo>
                  <a:pt x="8267700" y="704088"/>
                </a:lnTo>
                <a:close/>
              </a:path>
              <a:path w="8267700" h="1163856">
                <a:moveTo>
                  <a:pt x="8229600" y="1142999"/>
                </a:moveTo>
                <a:lnTo>
                  <a:pt x="38100" y="1143000"/>
                </a:lnTo>
                <a:lnTo>
                  <a:pt x="19050" y="1123950"/>
                </a:lnTo>
                <a:lnTo>
                  <a:pt x="0" y="1143000"/>
                </a:lnTo>
                <a:lnTo>
                  <a:pt x="88" y="1144806"/>
                </a:lnTo>
                <a:lnTo>
                  <a:pt x="8229600" y="1142999"/>
                </a:lnTo>
                <a:close/>
              </a:path>
              <a:path w="8267700" h="1163856">
                <a:moveTo>
                  <a:pt x="7439" y="704088"/>
                </a:moveTo>
                <a:lnTo>
                  <a:pt x="0" y="704088"/>
                </a:lnTo>
                <a:lnTo>
                  <a:pt x="0" y="1143000"/>
                </a:lnTo>
                <a:lnTo>
                  <a:pt x="7439" y="704088"/>
                </a:lnTo>
                <a:close/>
              </a:path>
              <a:path w="8267700" h="1163856">
                <a:moveTo>
                  <a:pt x="8250456" y="1161968"/>
                </a:moveTo>
                <a:lnTo>
                  <a:pt x="8262750" y="1155924"/>
                </a:lnTo>
                <a:lnTo>
                  <a:pt x="8267700" y="1142999"/>
                </a:lnTo>
                <a:lnTo>
                  <a:pt x="8248650" y="1123949"/>
                </a:lnTo>
                <a:lnTo>
                  <a:pt x="8248650" y="704088"/>
                </a:lnTo>
                <a:lnTo>
                  <a:pt x="8229600" y="704088"/>
                </a:lnTo>
                <a:lnTo>
                  <a:pt x="8229600" y="1142999"/>
                </a:lnTo>
                <a:lnTo>
                  <a:pt x="88" y="1144806"/>
                </a:lnTo>
                <a:lnTo>
                  <a:pt x="6426" y="1157100"/>
                </a:lnTo>
                <a:lnTo>
                  <a:pt x="19050" y="1162050"/>
                </a:lnTo>
                <a:lnTo>
                  <a:pt x="8250456" y="1161968"/>
                </a:lnTo>
                <a:close/>
              </a:path>
              <a:path w="8267700" h="1163856">
                <a:moveTo>
                  <a:pt x="8229600" y="1142999"/>
                </a:moveTo>
                <a:lnTo>
                  <a:pt x="8229599" y="1123949"/>
                </a:lnTo>
                <a:lnTo>
                  <a:pt x="38099" y="1123949"/>
                </a:lnTo>
                <a:lnTo>
                  <a:pt x="38099" y="704088"/>
                </a:lnTo>
                <a:lnTo>
                  <a:pt x="7439" y="704088"/>
                </a:lnTo>
                <a:lnTo>
                  <a:pt x="0" y="1143000"/>
                </a:lnTo>
                <a:lnTo>
                  <a:pt x="19050" y="1123950"/>
                </a:lnTo>
                <a:lnTo>
                  <a:pt x="38100" y="1143000"/>
                </a:lnTo>
                <a:lnTo>
                  <a:pt x="8229600" y="1142999"/>
                </a:lnTo>
                <a:close/>
              </a:path>
            </a:pathLst>
          </a:custGeom>
          <a:solidFill>
            <a:srgbClr val="16375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841173" y="2151529"/>
            <a:ext cx="3740727" cy="3630706"/>
          </a:xfrm>
          <a:custGeom>
            <a:avLst/>
            <a:gdLst/>
            <a:ahLst/>
            <a:cxnLst/>
            <a:rect l="l" t="t" r="r" b="b"/>
            <a:pathLst>
              <a:path w="4114800" h="4114800">
                <a:moveTo>
                  <a:pt x="2535554" y="956309"/>
                </a:moveTo>
                <a:lnTo>
                  <a:pt x="2057399" y="0"/>
                </a:lnTo>
                <a:lnTo>
                  <a:pt x="1579244" y="956309"/>
                </a:lnTo>
                <a:lnTo>
                  <a:pt x="2535554" y="956309"/>
                </a:lnTo>
                <a:close/>
              </a:path>
            </a:pathLst>
          </a:custGeom>
          <a:solidFill>
            <a:srgbClr val="365F9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829397" y="2146823"/>
            <a:ext cx="3762894" cy="3652894"/>
          </a:xfrm>
          <a:custGeom>
            <a:avLst/>
            <a:gdLst/>
            <a:ahLst/>
            <a:cxnLst/>
            <a:rect l="l" t="t" r="r" b="b"/>
            <a:pathLst>
              <a:path w="4139183" h="4139945">
                <a:moveTo>
                  <a:pt x="2562605" y="961643"/>
                </a:moveTo>
                <a:lnTo>
                  <a:pt x="2081783" y="0"/>
                </a:lnTo>
                <a:lnTo>
                  <a:pt x="2081783" y="11429"/>
                </a:lnTo>
                <a:lnTo>
                  <a:pt x="2558214" y="961643"/>
                </a:lnTo>
                <a:lnTo>
                  <a:pt x="2562605" y="961643"/>
                </a:lnTo>
                <a:close/>
              </a:path>
              <a:path w="4139183" h="4139945">
                <a:moveTo>
                  <a:pt x="2539305" y="961643"/>
                </a:moveTo>
                <a:lnTo>
                  <a:pt x="2070734" y="33528"/>
                </a:lnTo>
                <a:lnTo>
                  <a:pt x="2534792" y="961643"/>
                </a:lnTo>
                <a:lnTo>
                  <a:pt x="2539305" y="961643"/>
                </a:lnTo>
                <a:close/>
              </a:path>
              <a:path w="4139183" h="4139945">
                <a:moveTo>
                  <a:pt x="1606677" y="961644"/>
                </a:moveTo>
                <a:lnTo>
                  <a:pt x="2070734" y="33528"/>
                </a:lnTo>
                <a:lnTo>
                  <a:pt x="2539305" y="961643"/>
                </a:lnTo>
                <a:lnTo>
                  <a:pt x="2558214" y="961643"/>
                </a:lnTo>
                <a:lnTo>
                  <a:pt x="2081783" y="11429"/>
                </a:lnTo>
                <a:lnTo>
                  <a:pt x="2081783" y="0"/>
                </a:lnTo>
                <a:lnTo>
                  <a:pt x="2080259" y="-4572"/>
                </a:lnTo>
                <a:lnTo>
                  <a:pt x="2075687" y="-6858"/>
                </a:lnTo>
                <a:lnTo>
                  <a:pt x="2065781" y="-6858"/>
                </a:lnTo>
                <a:lnTo>
                  <a:pt x="2061209" y="-4572"/>
                </a:lnTo>
                <a:lnTo>
                  <a:pt x="2059685" y="0"/>
                </a:lnTo>
                <a:lnTo>
                  <a:pt x="2059685" y="11429"/>
                </a:lnTo>
                <a:lnTo>
                  <a:pt x="1583255" y="961644"/>
                </a:lnTo>
                <a:lnTo>
                  <a:pt x="1606677" y="961644"/>
                </a:lnTo>
                <a:close/>
              </a:path>
              <a:path w="4139183" h="4139945">
                <a:moveTo>
                  <a:pt x="1583255" y="961644"/>
                </a:moveTo>
                <a:lnTo>
                  <a:pt x="2059685" y="11429"/>
                </a:lnTo>
                <a:lnTo>
                  <a:pt x="2059685" y="0"/>
                </a:lnTo>
                <a:lnTo>
                  <a:pt x="1578863" y="961644"/>
                </a:lnTo>
                <a:lnTo>
                  <a:pt x="1583255" y="961644"/>
                </a:lnTo>
                <a:close/>
              </a:path>
            </a:pathLst>
          </a:custGeom>
          <a:solidFill>
            <a:srgbClr val="FEFF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702531" y="2506531"/>
            <a:ext cx="2455025" cy="4034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700453" y="2525241"/>
            <a:ext cx="75507" cy="53116"/>
          </a:xfrm>
          <a:custGeom>
            <a:avLst/>
            <a:gdLst/>
            <a:ahLst/>
            <a:cxnLst/>
            <a:rect l="l" t="t" r="r" b="b"/>
            <a:pathLst>
              <a:path w="83058" h="60198">
                <a:moveTo>
                  <a:pt x="29718" y="35945"/>
                </a:moveTo>
                <a:lnTo>
                  <a:pt x="32122" y="31427"/>
                </a:lnTo>
                <a:lnTo>
                  <a:pt x="37621" y="22834"/>
                </a:lnTo>
                <a:lnTo>
                  <a:pt x="46482" y="13847"/>
                </a:lnTo>
                <a:lnTo>
                  <a:pt x="55626" y="7751"/>
                </a:lnTo>
                <a:lnTo>
                  <a:pt x="58302" y="6546"/>
                </a:lnTo>
                <a:lnTo>
                  <a:pt x="70550" y="2632"/>
                </a:lnTo>
                <a:lnTo>
                  <a:pt x="83058" y="1655"/>
                </a:lnTo>
                <a:lnTo>
                  <a:pt x="24464" y="0"/>
                </a:lnTo>
                <a:lnTo>
                  <a:pt x="15783" y="10069"/>
                </a:lnTo>
                <a:lnTo>
                  <a:pt x="8599" y="21585"/>
                </a:lnTo>
                <a:lnTo>
                  <a:pt x="3047" y="34421"/>
                </a:lnTo>
                <a:lnTo>
                  <a:pt x="29718" y="35945"/>
                </a:lnTo>
                <a:close/>
              </a:path>
              <a:path w="83058" h="60198">
                <a:moveTo>
                  <a:pt x="71476" y="-23336"/>
                </a:moveTo>
                <a:lnTo>
                  <a:pt x="58148" y="-20292"/>
                </a:lnTo>
                <a:lnTo>
                  <a:pt x="45781" y="-15305"/>
                </a:lnTo>
                <a:lnTo>
                  <a:pt x="34508" y="-8499"/>
                </a:lnTo>
                <a:lnTo>
                  <a:pt x="24464" y="0"/>
                </a:lnTo>
                <a:lnTo>
                  <a:pt x="83058" y="1655"/>
                </a:lnTo>
                <a:lnTo>
                  <a:pt x="2624328" y="1655"/>
                </a:lnTo>
                <a:lnTo>
                  <a:pt x="2629662" y="2417"/>
                </a:lnTo>
                <a:lnTo>
                  <a:pt x="2665581" y="27789"/>
                </a:lnTo>
                <a:lnTo>
                  <a:pt x="2674620" y="58805"/>
                </a:lnTo>
                <a:lnTo>
                  <a:pt x="2674620" y="336935"/>
                </a:lnTo>
                <a:lnTo>
                  <a:pt x="2658778" y="375959"/>
                </a:lnTo>
                <a:lnTo>
                  <a:pt x="2622804" y="393323"/>
                </a:lnTo>
                <a:lnTo>
                  <a:pt x="82296" y="394085"/>
                </a:lnTo>
                <a:lnTo>
                  <a:pt x="76498" y="393619"/>
                </a:lnTo>
                <a:lnTo>
                  <a:pt x="41247" y="376567"/>
                </a:lnTo>
                <a:lnTo>
                  <a:pt x="25146" y="58043"/>
                </a:lnTo>
                <a:lnTo>
                  <a:pt x="26670" y="45851"/>
                </a:lnTo>
                <a:lnTo>
                  <a:pt x="28194" y="40517"/>
                </a:lnTo>
                <a:lnTo>
                  <a:pt x="29718" y="35945"/>
                </a:lnTo>
                <a:lnTo>
                  <a:pt x="3047" y="34421"/>
                </a:lnTo>
                <a:lnTo>
                  <a:pt x="1523" y="42041"/>
                </a:lnTo>
                <a:lnTo>
                  <a:pt x="0" y="50423"/>
                </a:lnTo>
                <a:lnTo>
                  <a:pt x="0" y="346079"/>
                </a:lnTo>
                <a:lnTo>
                  <a:pt x="1524" y="354461"/>
                </a:lnTo>
                <a:lnTo>
                  <a:pt x="3810" y="362081"/>
                </a:lnTo>
                <a:lnTo>
                  <a:pt x="6858" y="369701"/>
                </a:lnTo>
                <a:lnTo>
                  <a:pt x="7110" y="370465"/>
                </a:lnTo>
                <a:lnTo>
                  <a:pt x="30480" y="400943"/>
                </a:lnTo>
                <a:lnTo>
                  <a:pt x="66294" y="417707"/>
                </a:lnTo>
                <a:lnTo>
                  <a:pt x="74676" y="419231"/>
                </a:lnTo>
                <a:lnTo>
                  <a:pt x="2618232" y="419231"/>
                </a:lnTo>
                <a:lnTo>
                  <a:pt x="2626614" y="418469"/>
                </a:lnTo>
                <a:lnTo>
                  <a:pt x="2634996" y="417707"/>
                </a:lnTo>
                <a:lnTo>
                  <a:pt x="2677854" y="393071"/>
                </a:lnTo>
                <a:lnTo>
                  <a:pt x="2696922" y="358579"/>
                </a:lnTo>
                <a:lnTo>
                  <a:pt x="2699766" y="344555"/>
                </a:lnTo>
                <a:lnTo>
                  <a:pt x="2699766" y="58043"/>
                </a:lnTo>
                <a:lnTo>
                  <a:pt x="2690113" y="19391"/>
                </a:lnTo>
                <a:lnTo>
                  <a:pt x="2663331" y="-10092"/>
                </a:lnTo>
                <a:lnTo>
                  <a:pt x="2625090" y="-23490"/>
                </a:lnTo>
                <a:lnTo>
                  <a:pt x="2617470" y="-24252"/>
                </a:lnTo>
                <a:lnTo>
                  <a:pt x="81534" y="-24252"/>
                </a:lnTo>
                <a:lnTo>
                  <a:pt x="71476" y="-23336"/>
                </a:lnTo>
                <a:close/>
              </a:path>
            </a:pathLst>
          </a:custGeom>
          <a:solidFill>
            <a:srgbClr val="558D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702531" y="2921372"/>
            <a:ext cx="2455025" cy="1021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700453" y="2940083"/>
            <a:ext cx="75507" cy="53116"/>
          </a:xfrm>
          <a:custGeom>
            <a:avLst/>
            <a:gdLst/>
            <a:ahLst/>
            <a:cxnLst/>
            <a:rect l="l" t="t" r="r" b="b"/>
            <a:pathLst>
              <a:path w="83058" h="60198">
                <a:moveTo>
                  <a:pt x="29718" y="35945"/>
                </a:moveTo>
                <a:lnTo>
                  <a:pt x="32112" y="31440"/>
                </a:lnTo>
                <a:lnTo>
                  <a:pt x="37614" y="22838"/>
                </a:lnTo>
                <a:lnTo>
                  <a:pt x="46482" y="13847"/>
                </a:lnTo>
                <a:lnTo>
                  <a:pt x="55626" y="7751"/>
                </a:lnTo>
                <a:lnTo>
                  <a:pt x="58302" y="6546"/>
                </a:lnTo>
                <a:lnTo>
                  <a:pt x="70550" y="2632"/>
                </a:lnTo>
                <a:lnTo>
                  <a:pt x="83058" y="1655"/>
                </a:lnTo>
                <a:lnTo>
                  <a:pt x="24464" y="0"/>
                </a:lnTo>
                <a:lnTo>
                  <a:pt x="15783" y="10069"/>
                </a:lnTo>
                <a:lnTo>
                  <a:pt x="8599" y="21585"/>
                </a:lnTo>
                <a:lnTo>
                  <a:pt x="3047" y="34421"/>
                </a:lnTo>
                <a:lnTo>
                  <a:pt x="29718" y="35945"/>
                </a:lnTo>
                <a:close/>
              </a:path>
              <a:path w="83058" h="60198">
                <a:moveTo>
                  <a:pt x="71476" y="-23336"/>
                </a:moveTo>
                <a:lnTo>
                  <a:pt x="58148" y="-20292"/>
                </a:lnTo>
                <a:lnTo>
                  <a:pt x="45781" y="-15305"/>
                </a:lnTo>
                <a:lnTo>
                  <a:pt x="34508" y="-8499"/>
                </a:lnTo>
                <a:lnTo>
                  <a:pt x="24464" y="0"/>
                </a:lnTo>
                <a:lnTo>
                  <a:pt x="83058" y="1655"/>
                </a:lnTo>
                <a:lnTo>
                  <a:pt x="2624328" y="1655"/>
                </a:lnTo>
                <a:lnTo>
                  <a:pt x="2629662" y="2417"/>
                </a:lnTo>
                <a:lnTo>
                  <a:pt x="2665581" y="27789"/>
                </a:lnTo>
                <a:lnTo>
                  <a:pt x="2674620" y="58805"/>
                </a:lnTo>
                <a:lnTo>
                  <a:pt x="2674620" y="336935"/>
                </a:lnTo>
                <a:lnTo>
                  <a:pt x="2658778" y="375959"/>
                </a:lnTo>
                <a:lnTo>
                  <a:pt x="2622804" y="393323"/>
                </a:lnTo>
                <a:lnTo>
                  <a:pt x="82296" y="394085"/>
                </a:lnTo>
                <a:lnTo>
                  <a:pt x="76498" y="393619"/>
                </a:lnTo>
                <a:lnTo>
                  <a:pt x="41247" y="376567"/>
                </a:lnTo>
                <a:lnTo>
                  <a:pt x="25146" y="58043"/>
                </a:lnTo>
                <a:lnTo>
                  <a:pt x="26670" y="45851"/>
                </a:lnTo>
                <a:lnTo>
                  <a:pt x="28194" y="40517"/>
                </a:lnTo>
                <a:lnTo>
                  <a:pt x="29718" y="35945"/>
                </a:lnTo>
                <a:lnTo>
                  <a:pt x="3047" y="34421"/>
                </a:lnTo>
                <a:lnTo>
                  <a:pt x="1523" y="42041"/>
                </a:lnTo>
                <a:lnTo>
                  <a:pt x="0" y="50423"/>
                </a:lnTo>
                <a:lnTo>
                  <a:pt x="0" y="346079"/>
                </a:lnTo>
                <a:lnTo>
                  <a:pt x="1524" y="354461"/>
                </a:lnTo>
                <a:lnTo>
                  <a:pt x="3810" y="362081"/>
                </a:lnTo>
                <a:lnTo>
                  <a:pt x="6858" y="369701"/>
                </a:lnTo>
                <a:lnTo>
                  <a:pt x="7110" y="370465"/>
                </a:lnTo>
                <a:lnTo>
                  <a:pt x="12925" y="381297"/>
                </a:lnTo>
                <a:lnTo>
                  <a:pt x="21754" y="392711"/>
                </a:lnTo>
                <a:lnTo>
                  <a:pt x="30480" y="400943"/>
                </a:lnTo>
                <a:lnTo>
                  <a:pt x="36576" y="405515"/>
                </a:lnTo>
                <a:lnTo>
                  <a:pt x="43434" y="409325"/>
                </a:lnTo>
                <a:lnTo>
                  <a:pt x="51054" y="413135"/>
                </a:lnTo>
                <a:lnTo>
                  <a:pt x="58674" y="415421"/>
                </a:lnTo>
                <a:lnTo>
                  <a:pt x="66294" y="417707"/>
                </a:lnTo>
                <a:lnTo>
                  <a:pt x="74676" y="419231"/>
                </a:lnTo>
                <a:lnTo>
                  <a:pt x="2618232" y="419231"/>
                </a:lnTo>
                <a:lnTo>
                  <a:pt x="2634996" y="417707"/>
                </a:lnTo>
                <a:lnTo>
                  <a:pt x="2677854" y="393071"/>
                </a:lnTo>
                <a:lnTo>
                  <a:pt x="2696922" y="358579"/>
                </a:lnTo>
                <a:lnTo>
                  <a:pt x="2699766" y="344555"/>
                </a:lnTo>
                <a:lnTo>
                  <a:pt x="2699766" y="58043"/>
                </a:lnTo>
                <a:lnTo>
                  <a:pt x="2690113" y="19391"/>
                </a:lnTo>
                <a:lnTo>
                  <a:pt x="2663331" y="-10092"/>
                </a:lnTo>
                <a:lnTo>
                  <a:pt x="2625090" y="-23490"/>
                </a:lnTo>
                <a:lnTo>
                  <a:pt x="2617470" y="-24252"/>
                </a:lnTo>
                <a:lnTo>
                  <a:pt x="81534" y="-24252"/>
                </a:lnTo>
                <a:lnTo>
                  <a:pt x="71476" y="-23336"/>
                </a:lnTo>
                <a:close/>
              </a:path>
            </a:pathLst>
          </a:custGeom>
          <a:solidFill>
            <a:srgbClr val="558D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15637" y="2994659"/>
            <a:ext cx="8312727" cy="864646"/>
          </a:xfrm>
          <a:custGeom>
            <a:avLst/>
            <a:gdLst/>
            <a:ahLst/>
            <a:cxnLst/>
            <a:rect l="l" t="t" r="r" b="b"/>
            <a:pathLst>
              <a:path w="9144000" h="979932">
                <a:moveTo>
                  <a:pt x="9144000" y="979931"/>
                </a:moveTo>
                <a:lnTo>
                  <a:pt x="9144000" y="761"/>
                </a:lnTo>
                <a:lnTo>
                  <a:pt x="0" y="762"/>
                </a:lnTo>
                <a:lnTo>
                  <a:pt x="0" y="979932"/>
                </a:lnTo>
                <a:lnTo>
                  <a:pt x="9144000" y="979931"/>
                </a:lnTo>
                <a:close/>
              </a:path>
            </a:pathLst>
          </a:custGeom>
          <a:solidFill>
            <a:srgbClr val="FEFF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841173" y="2151529"/>
            <a:ext cx="3740727" cy="3630706"/>
          </a:xfrm>
          <a:custGeom>
            <a:avLst/>
            <a:gdLst/>
            <a:ahLst/>
            <a:cxnLst/>
            <a:rect l="l" t="t" r="r" b="b"/>
            <a:pathLst>
              <a:path w="4114800" h="4114800">
                <a:moveTo>
                  <a:pt x="3025139" y="1935479"/>
                </a:moveTo>
                <a:lnTo>
                  <a:pt x="2535554" y="956309"/>
                </a:lnTo>
                <a:lnTo>
                  <a:pt x="1579245" y="956309"/>
                </a:lnTo>
                <a:lnTo>
                  <a:pt x="1089660" y="1935479"/>
                </a:lnTo>
                <a:lnTo>
                  <a:pt x="3025139" y="1935479"/>
                </a:lnTo>
                <a:close/>
              </a:path>
            </a:pathLst>
          </a:custGeom>
          <a:solidFill>
            <a:srgbClr val="365F9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829397" y="2146823"/>
            <a:ext cx="3762894" cy="3652894"/>
          </a:xfrm>
          <a:custGeom>
            <a:avLst/>
            <a:gdLst/>
            <a:ahLst/>
            <a:cxnLst/>
            <a:rect l="l" t="t" r="r" b="b"/>
            <a:pathLst>
              <a:path w="4139183" h="4139945">
                <a:moveTo>
                  <a:pt x="3052190" y="1940813"/>
                </a:moveTo>
                <a:lnTo>
                  <a:pt x="2562605" y="961643"/>
                </a:lnTo>
                <a:lnTo>
                  <a:pt x="2558214" y="961643"/>
                </a:lnTo>
                <a:lnTo>
                  <a:pt x="3049163" y="1940813"/>
                </a:lnTo>
                <a:lnTo>
                  <a:pt x="3052190" y="1940813"/>
                </a:lnTo>
                <a:close/>
              </a:path>
              <a:path w="4139183" h="4139945">
                <a:moveTo>
                  <a:pt x="3033652" y="1940813"/>
                </a:moveTo>
                <a:lnTo>
                  <a:pt x="2539305" y="961643"/>
                </a:lnTo>
                <a:lnTo>
                  <a:pt x="2534792" y="961643"/>
                </a:lnTo>
                <a:lnTo>
                  <a:pt x="3024377" y="1940813"/>
                </a:lnTo>
                <a:lnTo>
                  <a:pt x="3033652" y="1940813"/>
                </a:lnTo>
                <a:close/>
              </a:path>
              <a:path w="4139183" h="4139945">
                <a:moveTo>
                  <a:pt x="1117092" y="1940813"/>
                </a:moveTo>
                <a:lnTo>
                  <a:pt x="1606677" y="961643"/>
                </a:lnTo>
                <a:lnTo>
                  <a:pt x="1583255" y="961643"/>
                </a:lnTo>
                <a:lnTo>
                  <a:pt x="1092306" y="1940813"/>
                </a:lnTo>
                <a:lnTo>
                  <a:pt x="1117092" y="1940813"/>
                </a:lnTo>
                <a:close/>
              </a:path>
              <a:path w="4139183" h="4139945">
                <a:moveTo>
                  <a:pt x="3049163" y="1940813"/>
                </a:moveTo>
                <a:lnTo>
                  <a:pt x="2558214" y="961643"/>
                </a:lnTo>
                <a:lnTo>
                  <a:pt x="2539305" y="961643"/>
                </a:lnTo>
                <a:lnTo>
                  <a:pt x="3033652" y="1940813"/>
                </a:lnTo>
                <a:lnTo>
                  <a:pt x="3049163" y="1940813"/>
                </a:lnTo>
                <a:close/>
              </a:path>
              <a:path w="4139183" h="4139945">
                <a:moveTo>
                  <a:pt x="1092306" y="1940813"/>
                </a:moveTo>
                <a:lnTo>
                  <a:pt x="1583255" y="961643"/>
                </a:lnTo>
                <a:lnTo>
                  <a:pt x="1578863" y="961643"/>
                </a:lnTo>
                <a:lnTo>
                  <a:pt x="1089278" y="1940813"/>
                </a:lnTo>
                <a:lnTo>
                  <a:pt x="1092306" y="1940813"/>
                </a:lnTo>
                <a:close/>
              </a:path>
            </a:pathLst>
          </a:custGeom>
          <a:solidFill>
            <a:srgbClr val="FEFF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702531" y="2964404"/>
            <a:ext cx="2455025" cy="3603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700453" y="2940083"/>
            <a:ext cx="75507" cy="53116"/>
          </a:xfrm>
          <a:custGeom>
            <a:avLst/>
            <a:gdLst/>
            <a:ahLst/>
            <a:cxnLst/>
            <a:rect l="l" t="t" r="r" b="b"/>
            <a:pathLst>
              <a:path w="83058" h="60198">
                <a:moveTo>
                  <a:pt x="2618232" y="419231"/>
                </a:moveTo>
                <a:lnTo>
                  <a:pt x="2634996" y="417707"/>
                </a:lnTo>
                <a:lnTo>
                  <a:pt x="2657094" y="409051"/>
                </a:lnTo>
                <a:lnTo>
                  <a:pt x="2668230" y="401809"/>
                </a:lnTo>
                <a:lnTo>
                  <a:pt x="2677854" y="393071"/>
                </a:lnTo>
                <a:lnTo>
                  <a:pt x="2685893" y="382907"/>
                </a:lnTo>
                <a:lnTo>
                  <a:pt x="2692273" y="371386"/>
                </a:lnTo>
                <a:lnTo>
                  <a:pt x="2696922" y="358579"/>
                </a:lnTo>
                <a:lnTo>
                  <a:pt x="2699766" y="344555"/>
                </a:lnTo>
                <a:lnTo>
                  <a:pt x="2699766" y="62615"/>
                </a:lnTo>
                <a:lnTo>
                  <a:pt x="2674620" y="62615"/>
                </a:lnTo>
                <a:lnTo>
                  <a:pt x="2674620" y="336935"/>
                </a:lnTo>
                <a:lnTo>
                  <a:pt x="2673858" y="343793"/>
                </a:lnTo>
                <a:lnTo>
                  <a:pt x="2648238" y="384835"/>
                </a:lnTo>
                <a:lnTo>
                  <a:pt x="82296" y="394085"/>
                </a:lnTo>
                <a:lnTo>
                  <a:pt x="76498" y="393619"/>
                </a:lnTo>
                <a:lnTo>
                  <a:pt x="41247" y="376567"/>
                </a:lnTo>
                <a:lnTo>
                  <a:pt x="25146" y="62615"/>
                </a:lnTo>
                <a:lnTo>
                  <a:pt x="0" y="62615"/>
                </a:lnTo>
                <a:lnTo>
                  <a:pt x="0" y="346079"/>
                </a:lnTo>
                <a:lnTo>
                  <a:pt x="1524" y="354461"/>
                </a:lnTo>
                <a:lnTo>
                  <a:pt x="3810" y="362081"/>
                </a:lnTo>
                <a:lnTo>
                  <a:pt x="6858" y="369701"/>
                </a:lnTo>
                <a:lnTo>
                  <a:pt x="7110" y="370465"/>
                </a:lnTo>
                <a:lnTo>
                  <a:pt x="12925" y="381297"/>
                </a:lnTo>
                <a:lnTo>
                  <a:pt x="21754" y="392711"/>
                </a:lnTo>
                <a:lnTo>
                  <a:pt x="30480" y="400943"/>
                </a:lnTo>
                <a:lnTo>
                  <a:pt x="36576" y="405515"/>
                </a:lnTo>
                <a:lnTo>
                  <a:pt x="43434" y="409325"/>
                </a:lnTo>
                <a:lnTo>
                  <a:pt x="51054" y="413135"/>
                </a:lnTo>
                <a:lnTo>
                  <a:pt x="58674" y="415421"/>
                </a:lnTo>
                <a:lnTo>
                  <a:pt x="66294" y="417707"/>
                </a:lnTo>
                <a:lnTo>
                  <a:pt x="74676" y="419231"/>
                </a:lnTo>
                <a:lnTo>
                  <a:pt x="2618232" y="419231"/>
                </a:lnTo>
                <a:close/>
              </a:path>
            </a:pathLst>
          </a:custGeom>
          <a:solidFill>
            <a:srgbClr val="558D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702531" y="3336214"/>
            <a:ext cx="2455025" cy="4034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700453" y="3354925"/>
            <a:ext cx="75507" cy="53116"/>
          </a:xfrm>
          <a:custGeom>
            <a:avLst/>
            <a:gdLst/>
            <a:ahLst/>
            <a:cxnLst/>
            <a:rect l="l" t="t" r="r" b="b"/>
            <a:pathLst>
              <a:path w="83058" h="60198">
                <a:moveTo>
                  <a:pt x="29718" y="35945"/>
                </a:moveTo>
                <a:lnTo>
                  <a:pt x="32112" y="31440"/>
                </a:lnTo>
                <a:lnTo>
                  <a:pt x="37614" y="22838"/>
                </a:lnTo>
                <a:lnTo>
                  <a:pt x="46482" y="13847"/>
                </a:lnTo>
                <a:lnTo>
                  <a:pt x="55626" y="7751"/>
                </a:lnTo>
                <a:lnTo>
                  <a:pt x="58302" y="6546"/>
                </a:lnTo>
                <a:lnTo>
                  <a:pt x="70550" y="2632"/>
                </a:lnTo>
                <a:lnTo>
                  <a:pt x="83058" y="1655"/>
                </a:lnTo>
                <a:lnTo>
                  <a:pt x="24464" y="0"/>
                </a:lnTo>
                <a:lnTo>
                  <a:pt x="15783" y="10069"/>
                </a:lnTo>
                <a:lnTo>
                  <a:pt x="8599" y="21585"/>
                </a:lnTo>
                <a:lnTo>
                  <a:pt x="3047" y="34421"/>
                </a:lnTo>
                <a:lnTo>
                  <a:pt x="29718" y="35945"/>
                </a:lnTo>
                <a:close/>
              </a:path>
              <a:path w="83058" h="60198">
                <a:moveTo>
                  <a:pt x="71476" y="-23336"/>
                </a:moveTo>
                <a:lnTo>
                  <a:pt x="58148" y="-20292"/>
                </a:lnTo>
                <a:lnTo>
                  <a:pt x="45781" y="-15305"/>
                </a:lnTo>
                <a:lnTo>
                  <a:pt x="34508" y="-8499"/>
                </a:lnTo>
                <a:lnTo>
                  <a:pt x="24464" y="0"/>
                </a:lnTo>
                <a:lnTo>
                  <a:pt x="83058" y="1655"/>
                </a:lnTo>
                <a:lnTo>
                  <a:pt x="2624328" y="1655"/>
                </a:lnTo>
                <a:lnTo>
                  <a:pt x="2629662" y="2417"/>
                </a:lnTo>
                <a:lnTo>
                  <a:pt x="2665705" y="27793"/>
                </a:lnTo>
                <a:lnTo>
                  <a:pt x="2674620" y="58805"/>
                </a:lnTo>
                <a:lnTo>
                  <a:pt x="2674620" y="336935"/>
                </a:lnTo>
                <a:lnTo>
                  <a:pt x="2658778" y="375959"/>
                </a:lnTo>
                <a:lnTo>
                  <a:pt x="2622804" y="393323"/>
                </a:lnTo>
                <a:lnTo>
                  <a:pt x="82296" y="394085"/>
                </a:lnTo>
                <a:lnTo>
                  <a:pt x="76498" y="393619"/>
                </a:lnTo>
                <a:lnTo>
                  <a:pt x="41247" y="376567"/>
                </a:lnTo>
                <a:lnTo>
                  <a:pt x="25146" y="58043"/>
                </a:lnTo>
                <a:lnTo>
                  <a:pt x="26670" y="45851"/>
                </a:lnTo>
                <a:lnTo>
                  <a:pt x="28194" y="40517"/>
                </a:lnTo>
                <a:lnTo>
                  <a:pt x="29718" y="35945"/>
                </a:lnTo>
                <a:lnTo>
                  <a:pt x="3047" y="34421"/>
                </a:lnTo>
                <a:lnTo>
                  <a:pt x="1523" y="42041"/>
                </a:lnTo>
                <a:lnTo>
                  <a:pt x="0" y="50423"/>
                </a:lnTo>
                <a:lnTo>
                  <a:pt x="0" y="346079"/>
                </a:lnTo>
                <a:lnTo>
                  <a:pt x="1524" y="354461"/>
                </a:lnTo>
                <a:lnTo>
                  <a:pt x="3810" y="362081"/>
                </a:lnTo>
                <a:lnTo>
                  <a:pt x="6858" y="369701"/>
                </a:lnTo>
                <a:lnTo>
                  <a:pt x="7110" y="370465"/>
                </a:lnTo>
                <a:lnTo>
                  <a:pt x="30480" y="400943"/>
                </a:lnTo>
                <a:lnTo>
                  <a:pt x="66294" y="417707"/>
                </a:lnTo>
                <a:lnTo>
                  <a:pt x="74676" y="419231"/>
                </a:lnTo>
                <a:lnTo>
                  <a:pt x="2618232" y="419231"/>
                </a:lnTo>
                <a:lnTo>
                  <a:pt x="2657094" y="409051"/>
                </a:lnTo>
                <a:lnTo>
                  <a:pt x="2685893" y="382907"/>
                </a:lnTo>
                <a:lnTo>
                  <a:pt x="2699766" y="344555"/>
                </a:lnTo>
                <a:lnTo>
                  <a:pt x="2699766" y="58043"/>
                </a:lnTo>
                <a:lnTo>
                  <a:pt x="2690113" y="19396"/>
                </a:lnTo>
                <a:lnTo>
                  <a:pt x="2663331" y="-10089"/>
                </a:lnTo>
                <a:lnTo>
                  <a:pt x="2625090" y="-23490"/>
                </a:lnTo>
                <a:lnTo>
                  <a:pt x="2617470" y="-24252"/>
                </a:lnTo>
                <a:lnTo>
                  <a:pt x="81534" y="-24252"/>
                </a:lnTo>
                <a:lnTo>
                  <a:pt x="71476" y="-23336"/>
                </a:lnTo>
                <a:close/>
              </a:path>
            </a:pathLst>
          </a:custGeom>
          <a:solidFill>
            <a:srgbClr val="558D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702531" y="3751057"/>
            <a:ext cx="2455025" cy="1452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700453" y="3769766"/>
            <a:ext cx="75507" cy="53116"/>
          </a:xfrm>
          <a:custGeom>
            <a:avLst/>
            <a:gdLst/>
            <a:ahLst/>
            <a:cxnLst/>
            <a:rect l="l" t="t" r="r" b="b"/>
            <a:pathLst>
              <a:path w="83058" h="60198">
                <a:moveTo>
                  <a:pt x="29718" y="35945"/>
                </a:moveTo>
                <a:lnTo>
                  <a:pt x="32132" y="31411"/>
                </a:lnTo>
                <a:lnTo>
                  <a:pt x="37625" y="22835"/>
                </a:lnTo>
                <a:lnTo>
                  <a:pt x="46482" y="13847"/>
                </a:lnTo>
                <a:lnTo>
                  <a:pt x="55626" y="7751"/>
                </a:lnTo>
                <a:lnTo>
                  <a:pt x="58302" y="6546"/>
                </a:lnTo>
                <a:lnTo>
                  <a:pt x="70550" y="2632"/>
                </a:lnTo>
                <a:lnTo>
                  <a:pt x="83058" y="1655"/>
                </a:lnTo>
                <a:lnTo>
                  <a:pt x="24464" y="0"/>
                </a:lnTo>
                <a:lnTo>
                  <a:pt x="15783" y="10069"/>
                </a:lnTo>
                <a:lnTo>
                  <a:pt x="8599" y="21585"/>
                </a:lnTo>
                <a:lnTo>
                  <a:pt x="3047" y="34421"/>
                </a:lnTo>
                <a:lnTo>
                  <a:pt x="29718" y="35945"/>
                </a:lnTo>
                <a:close/>
              </a:path>
              <a:path w="83058" h="60198">
                <a:moveTo>
                  <a:pt x="71476" y="-23336"/>
                </a:moveTo>
                <a:lnTo>
                  <a:pt x="58148" y="-20292"/>
                </a:lnTo>
                <a:lnTo>
                  <a:pt x="45781" y="-15305"/>
                </a:lnTo>
                <a:lnTo>
                  <a:pt x="34508" y="-8499"/>
                </a:lnTo>
                <a:lnTo>
                  <a:pt x="24464" y="0"/>
                </a:lnTo>
                <a:lnTo>
                  <a:pt x="83058" y="1655"/>
                </a:lnTo>
                <a:lnTo>
                  <a:pt x="2624328" y="1655"/>
                </a:lnTo>
                <a:lnTo>
                  <a:pt x="2629662" y="2417"/>
                </a:lnTo>
                <a:lnTo>
                  <a:pt x="2665705" y="27793"/>
                </a:lnTo>
                <a:lnTo>
                  <a:pt x="2674620" y="58805"/>
                </a:lnTo>
                <a:lnTo>
                  <a:pt x="2674620" y="336935"/>
                </a:lnTo>
                <a:lnTo>
                  <a:pt x="2658778" y="375959"/>
                </a:lnTo>
                <a:lnTo>
                  <a:pt x="2622804" y="393323"/>
                </a:lnTo>
                <a:lnTo>
                  <a:pt x="82296" y="394085"/>
                </a:lnTo>
                <a:lnTo>
                  <a:pt x="76498" y="393619"/>
                </a:lnTo>
                <a:lnTo>
                  <a:pt x="41247" y="376567"/>
                </a:lnTo>
                <a:lnTo>
                  <a:pt x="25146" y="58043"/>
                </a:lnTo>
                <a:lnTo>
                  <a:pt x="26670" y="45851"/>
                </a:lnTo>
                <a:lnTo>
                  <a:pt x="28194" y="40517"/>
                </a:lnTo>
                <a:lnTo>
                  <a:pt x="29718" y="35945"/>
                </a:lnTo>
                <a:lnTo>
                  <a:pt x="3047" y="34421"/>
                </a:lnTo>
                <a:lnTo>
                  <a:pt x="1523" y="42041"/>
                </a:lnTo>
                <a:lnTo>
                  <a:pt x="0" y="50423"/>
                </a:lnTo>
                <a:lnTo>
                  <a:pt x="0" y="346079"/>
                </a:lnTo>
                <a:lnTo>
                  <a:pt x="1524" y="354461"/>
                </a:lnTo>
                <a:lnTo>
                  <a:pt x="3810" y="362081"/>
                </a:lnTo>
                <a:lnTo>
                  <a:pt x="6858" y="369701"/>
                </a:lnTo>
                <a:lnTo>
                  <a:pt x="7110" y="370465"/>
                </a:lnTo>
                <a:lnTo>
                  <a:pt x="12925" y="381297"/>
                </a:lnTo>
                <a:lnTo>
                  <a:pt x="21754" y="392711"/>
                </a:lnTo>
                <a:lnTo>
                  <a:pt x="30480" y="400943"/>
                </a:lnTo>
                <a:lnTo>
                  <a:pt x="36576" y="405515"/>
                </a:lnTo>
                <a:lnTo>
                  <a:pt x="43434" y="409325"/>
                </a:lnTo>
                <a:lnTo>
                  <a:pt x="51054" y="413135"/>
                </a:lnTo>
                <a:lnTo>
                  <a:pt x="58674" y="415421"/>
                </a:lnTo>
                <a:lnTo>
                  <a:pt x="66294" y="417707"/>
                </a:lnTo>
                <a:lnTo>
                  <a:pt x="74676" y="419231"/>
                </a:lnTo>
                <a:lnTo>
                  <a:pt x="2618232" y="419231"/>
                </a:lnTo>
                <a:lnTo>
                  <a:pt x="2634996" y="417707"/>
                </a:lnTo>
                <a:lnTo>
                  <a:pt x="2677854" y="393071"/>
                </a:lnTo>
                <a:lnTo>
                  <a:pt x="2696922" y="358579"/>
                </a:lnTo>
                <a:lnTo>
                  <a:pt x="2699766" y="344555"/>
                </a:lnTo>
                <a:lnTo>
                  <a:pt x="2699766" y="58043"/>
                </a:lnTo>
                <a:lnTo>
                  <a:pt x="2690113" y="19391"/>
                </a:lnTo>
                <a:lnTo>
                  <a:pt x="2663331" y="-10092"/>
                </a:lnTo>
                <a:lnTo>
                  <a:pt x="2625090" y="-23490"/>
                </a:lnTo>
                <a:lnTo>
                  <a:pt x="2617470" y="-24252"/>
                </a:lnTo>
                <a:lnTo>
                  <a:pt x="81534" y="-24252"/>
                </a:lnTo>
                <a:lnTo>
                  <a:pt x="71476" y="-23336"/>
                </a:lnTo>
                <a:close/>
              </a:path>
            </a:pathLst>
          </a:custGeom>
          <a:solidFill>
            <a:srgbClr val="558D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15637" y="3858633"/>
            <a:ext cx="8312727" cy="864646"/>
          </a:xfrm>
          <a:custGeom>
            <a:avLst/>
            <a:gdLst/>
            <a:ahLst/>
            <a:cxnLst/>
            <a:rect l="l" t="t" r="r" b="b"/>
            <a:pathLst>
              <a:path w="9144000" h="979932">
                <a:moveTo>
                  <a:pt x="9144000" y="979932"/>
                </a:moveTo>
                <a:lnTo>
                  <a:pt x="9144000" y="762"/>
                </a:lnTo>
                <a:lnTo>
                  <a:pt x="0" y="762"/>
                </a:lnTo>
                <a:lnTo>
                  <a:pt x="0" y="979932"/>
                </a:lnTo>
                <a:lnTo>
                  <a:pt x="9144000" y="979932"/>
                </a:lnTo>
                <a:close/>
              </a:path>
            </a:pathLst>
          </a:custGeom>
          <a:solidFill>
            <a:srgbClr val="FEFF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841173" y="2151529"/>
            <a:ext cx="3740727" cy="3630706"/>
          </a:xfrm>
          <a:custGeom>
            <a:avLst/>
            <a:gdLst/>
            <a:ahLst/>
            <a:cxnLst/>
            <a:rect l="l" t="t" r="r" b="b"/>
            <a:pathLst>
              <a:path w="4114800" h="4114800">
                <a:moveTo>
                  <a:pt x="3514725" y="2914649"/>
                </a:moveTo>
                <a:lnTo>
                  <a:pt x="3025139" y="1935479"/>
                </a:lnTo>
                <a:lnTo>
                  <a:pt x="1089660" y="1935479"/>
                </a:lnTo>
                <a:lnTo>
                  <a:pt x="600075" y="2914649"/>
                </a:lnTo>
                <a:lnTo>
                  <a:pt x="3514725" y="2914649"/>
                </a:lnTo>
                <a:close/>
              </a:path>
            </a:pathLst>
          </a:custGeom>
          <a:solidFill>
            <a:srgbClr val="365F9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829397" y="2146823"/>
            <a:ext cx="3762894" cy="3652894"/>
          </a:xfrm>
          <a:custGeom>
            <a:avLst/>
            <a:gdLst/>
            <a:ahLst/>
            <a:cxnLst/>
            <a:rect l="l" t="t" r="r" b="b"/>
            <a:pathLst>
              <a:path w="4139183" h="4139945">
                <a:moveTo>
                  <a:pt x="3541775" y="2919983"/>
                </a:moveTo>
                <a:lnTo>
                  <a:pt x="3052190" y="1940813"/>
                </a:lnTo>
                <a:lnTo>
                  <a:pt x="3049163" y="1940813"/>
                </a:lnTo>
                <a:lnTo>
                  <a:pt x="3540111" y="2919983"/>
                </a:lnTo>
                <a:lnTo>
                  <a:pt x="3541775" y="2919983"/>
                </a:lnTo>
                <a:close/>
              </a:path>
              <a:path w="4139183" h="4139945">
                <a:moveTo>
                  <a:pt x="3527998" y="2919983"/>
                </a:moveTo>
                <a:lnTo>
                  <a:pt x="3033652" y="1940813"/>
                </a:lnTo>
                <a:lnTo>
                  <a:pt x="3024377" y="1940813"/>
                </a:lnTo>
                <a:lnTo>
                  <a:pt x="3513963" y="2919983"/>
                </a:lnTo>
                <a:lnTo>
                  <a:pt x="3527998" y="2919983"/>
                </a:lnTo>
                <a:close/>
              </a:path>
              <a:path w="4139183" h="4139945">
                <a:moveTo>
                  <a:pt x="627506" y="2919984"/>
                </a:moveTo>
                <a:lnTo>
                  <a:pt x="1117092" y="1940813"/>
                </a:lnTo>
                <a:lnTo>
                  <a:pt x="1092306" y="1940813"/>
                </a:lnTo>
                <a:lnTo>
                  <a:pt x="601358" y="2919984"/>
                </a:lnTo>
                <a:lnTo>
                  <a:pt x="627506" y="2919984"/>
                </a:lnTo>
                <a:close/>
              </a:path>
              <a:path w="4139183" h="4139945">
                <a:moveTo>
                  <a:pt x="3540111" y="2919983"/>
                </a:moveTo>
                <a:lnTo>
                  <a:pt x="3049163" y="1940813"/>
                </a:lnTo>
                <a:lnTo>
                  <a:pt x="3033652" y="1940813"/>
                </a:lnTo>
                <a:lnTo>
                  <a:pt x="3527998" y="2919983"/>
                </a:lnTo>
                <a:lnTo>
                  <a:pt x="3540111" y="2919983"/>
                </a:lnTo>
                <a:close/>
              </a:path>
              <a:path w="4139183" h="4139945">
                <a:moveTo>
                  <a:pt x="601358" y="2919984"/>
                </a:moveTo>
                <a:lnTo>
                  <a:pt x="1092306" y="1940813"/>
                </a:lnTo>
                <a:lnTo>
                  <a:pt x="1089278" y="1940813"/>
                </a:lnTo>
                <a:lnTo>
                  <a:pt x="599693" y="2919984"/>
                </a:lnTo>
                <a:lnTo>
                  <a:pt x="601358" y="2919984"/>
                </a:lnTo>
                <a:close/>
              </a:path>
            </a:pathLst>
          </a:custGeom>
          <a:solidFill>
            <a:srgbClr val="FEFF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702531" y="3837118"/>
            <a:ext cx="2455025" cy="3173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700453" y="3769766"/>
            <a:ext cx="75507" cy="53116"/>
          </a:xfrm>
          <a:custGeom>
            <a:avLst/>
            <a:gdLst/>
            <a:ahLst/>
            <a:cxnLst/>
            <a:rect l="l" t="t" r="r" b="b"/>
            <a:pathLst>
              <a:path w="83058" h="60198">
                <a:moveTo>
                  <a:pt x="2618232" y="419231"/>
                </a:moveTo>
                <a:lnTo>
                  <a:pt x="2634996" y="417707"/>
                </a:lnTo>
                <a:lnTo>
                  <a:pt x="2657094" y="409051"/>
                </a:lnTo>
                <a:lnTo>
                  <a:pt x="2668230" y="401809"/>
                </a:lnTo>
                <a:lnTo>
                  <a:pt x="2677854" y="393071"/>
                </a:lnTo>
                <a:lnTo>
                  <a:pt x="2685893" y="382907"/>
                </a:lnTo>
                <a:lnTo>
                  <a:pt x="2692273" y="371386"/>
                </a:lnTo>
                <a:lnTo>
                  <a:pt x="2696922" y="358579"/>
                </a:lnTo>
                <a:lnTo>
                  <a:pt x="2699766" y="344555"/>
                </a:lnTo>
                <a:lnTo>
                  <a:pt x="2699766" y="101477"/>
                </a:lnTo>
                <a:lnTo>
                  <a:pt x="2674620" y="101477"/>
                </a:lnTo>
                <a:lnTo>
                  <a:pt x="2674620" y="336935"/>
                </a:lnTo>
                <a:lnTo>
                  <a:pt x="2673858" y="343793"/>
                </a:lnTo>
                <a:lnTo>
                  <a:pt x="2648238" y="384835"/>
                </a:lnTo>
                <a:lnTo>
                  <a:pt x="82296" y="394085"/>
                </a:lnTo>
                <a:lnTo>
                  <a:pt x="76498" y="393619"/>
                </a:lnTo>
                <a:lnTo>
                  <a:pt x="41247" y="376567"/>
                </a:lnTo>
                <a:lnTo>
                  <a:pt x="25146" y="101477"/>
                </a:lnTo>
                <a:lnTo>
                  <a:pt x="0" y="101477"/>
                </a:lnTo>
                <a:lnTo>
                  <a:pt x="0" y="346079"/>
                </a:lnTo>
                <a:lnTo>
                  <a:pt x="1524" y="354461"/>
                </a:lnTo>
                <a:lnTo>
                  <a:pt x="3810" y="362081"/>
                </a:lnTo>
                <a:lnTo>
                  <a:pt x="6858" y="369701"/>
                </a:lnTo>
                <a:lnTo>
                  <a:pt x="7110" y="370465"/>
                </a:lnTo>
                <a:lnTo>
                  <a:pt x="12925" y="381297"/>
                </a:lnTo>
                <a:lnTo>
                  <a:pt x="21754" y="392711"/>
                </a:lnTo>
                <a:lnTo>
                  <a:pt x="30480" y="400943"/>
                </a:lnTo>
                <a:lnTo>
                  <a:pt x="36576" y="405515"/>
                </a:lnTo>
                <a:lnTo>
                  <a:pt x="43434" y="409325"/>
                </a:lnTo>
                <a:lnTo>
                  <a:pt x="51054" y="413135"/>
                </a:lnTo>
                <a:lnTo>
                  <a:pt x="58674" y="415421"/>
                </a:lnTo>
                <a:lnTo>
                  <a:pt x="66294" y="417707"/>
                </a:lnTo>
                <a:lnTo>
                  <a:pt x="74676" y="419231"/>
                </a:lnTo>
                <a:lnTo>
                  <a:pt x="2618232" y="419231"/>
                </a:lnTo>
                <a:close/>
              </a:path>
            </a:pathLst>
          </a:custGeom>
          <a:solidFill>
            <a:srgbClr val="558D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702531" y="4165898"/>
            <a:ext cx="2455025" cy="4034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700453" y="4184432"/>
            <a:ext cx="75507" cy="53116"/>
          </a:xfrm>
          <a:custGeom>
            <a:avLst/>
            <a:gdLst/>
            <a:ahLst/>
            <a:cxnLst/>
            <a:rect l="l" t="t" r="r" b="b"/>
            <a:pathLst>
              <a:path w="83058" h="60198">
                <a:moveTo>
                  <a:pt x="29718" y="36145"/>
                </a:moveTo>
                <a:lnTo>
                  <a:pt x="32112" y="31640"/>
                </a:lnTo>
                <a:lnTo>
                  <a:pt x="37614" y="23037"/>
                </a:lnTo>
                <a:lnTo>
                  <a:pt x="46482" y="14047"/>
                </a:lnTo>
                <a:lnTo>
                  <a:pt x="55626" y="7951"/>
                </a:lnTo>
                <a:lnTo>
                  <a:pt x="58302" y="6746"/>
                </a:lnTo>
                <a:lnTo>
                  <a:pt x="70550" y="2831"/>
                </a:lnTo>
                <a:lnTo>
                  <a:pt x="83058" y="1855"/>
                </a:lnTo>
                <a:lnTo>
                  <a:pt x="24485" y="0"/>
                </a:lnTo>
                <a:lnTo>
                  <a:pt x="15902" y="10086"/>
                </a:lnTo>
                <a:lnTo>
                  <a:pt x="8729" y="21664"/>
                </a:lnTo>
                <a:lnTo>
                  <a:pt x="3047" y="34621"/>
                </a:lnTo>
                <a:lnTo>
                  <a:pt x="29718" y="36145"/>
                </a:lnTo>
                <a:close/>
              </a:path>
              <a:path w="83058" h="60198">
                <a:moveTo>
                  <a:pt x="71306" y="-23168"/>
                </a:moveTo>
                <a:lnTo>
                  <a:pt x="57890" y="-20179"/>
                </a:lnTo>
                <a:lnTo>
                  <a:pt x="45561" y="-15245"/>
                </a:lnTo>
                <a:lnTo>
                  <a:pt x="34399" y="-8481"/>
                </a:lnTo>
                <a:lnTo>
                  <a:pt x="24485" y="0"/>
                </a:lnTo>
                <a:lnTo>
                  <a:pt x="83058" y="1855"/>
                </a:lnTo>
                <a:lnTo>
                  <a:pt x="2624328" y="1855"/>
                </a:lnTo>
                <a:lnTo>
                  <a:pt x="2629662" y="2617"/>
                </a:lnTo>
                <a:lnTo>
                  <a:pt x="2665581" y="27989"/>
                </a:lnTo>
                <a:lnTo>
                  <a:pt x="2674620" y="59005"/>
                </a:lnTo>
                <a:lnTo>
                  <a:pt x="2674620" y="337135"/>
                </a:lnTo>
                <a:lnTo>
                  <a:pt x="2658717" y="376084"/>
                </a:lnTo>
                <a:lnTo>
                  <a:pt x="2622804" y="393523"/>
                </a:lnTo>
                <a:lnTo>
                  <a:pt x="82296" y="394285"/>
                </a:lnTo>
                <a:lnTo>
                  <a:pt x="76498" y="393819"/>
                </a:lnTo>
                <a:lnTo>
                  <a:pt x="41247" y="376766"/>
                </a:lnTo>
                <a:lnTo>
                  <a:pt x="25146" y="58243"/>
                </a:lnTo>
                <a:lnTo>
                  <a:pt x="26670" y="46051"/>
                </a:lnTo>
                <a:lnTo>
                  <a:pt x="28194" y="40717"/>
                </a:lnTo>
                <a:lnTo>
                  <a:pt x="29718" y="36145"/>
                </a:lnTo>
                <a:lnTo>
                  <a:pt x="3047" y="34621"/>
                </a:lnTo>
                <a:lnTo>
                  <a:pt x="1523" y="42241"/>
                </a:lnTo>
                <a:lnTo>
                  <a:pt x="0" y="50623"/>
                </a:lnTo>
                <a:lnTo>
                  <a:pt x="0" y="346279"/>
                </a:lnTo>
                <a:lnTo>
                  <a:pt x="1524" y="354661"/>
                </a:lnTo>
                <a:lnTo>
                  <a:pt x="3810" y="362281"/>
                </a:lnTo>
                <a:lnTo>
                  <a:pt x="6858" y="369901"/>
                </a:lnTo>
                <a:lnTo>
                  <a:pt x="7110" y="370665"/>
                </a:lnTo>
                <a:lnTo>
                  <a:pt x="30480" y="401143"/>
                </a:lnTo>
                <a:lnTo>
                  <a:pt x="66294" y="417907"/>
                </a:lnTo>
                <a:lnTo>
                  <a:pt x="74676" y="419431"/>
                </a:lnTo>
                <a:lnTo>
                  <a:pt x="2618232" y="419431"/>
                </a:lnTo>
                <a:lnTo>
                  <a:pt x="2657094" y="409251"/>
                </a:lnTo>
                <a:lnTo>
                  <a:pt x="2685893" y="383107"/>
                </a:lnTo>
                <a:lnTo>
                  <a:pt x="2699766" y="344755"/>
                </a:lnTo>
                <a:lnTo>
                  <a:pt x="2699766" y="58243"/>
                </a:lnTo>
                <a:lnTo>
                  <a:pt x="2690113" y="19591"/>
                </a:lnTo>
                <a:lnTo>
                  <a:pt x="2663331" y="-9893"/>
                </a:lnTo>
                <a:lnTo>
                  <a:pt x="2625090" y="-23290"/>
                </a:lnTo>
                <a:lnTo>
                  <a:pt x="2617470" y="-24052"/>
                </a:lnTo>
                <a:lnTo>
                  <a:pt x="81534" y="-24052"/>
                </a:lnTo>
                <a:lnTo>
                  <a:pt x="71306" y="-23168"/>
                </a:lnTo>
                <a:close/>
              </a:path>
            </a:pathLst>
          </a:custGeom>
          <a:solidFill>
            <a:srgbClr val="558D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702531" y="4580740"/>
            <a:ext cx="2455025" cy="1882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700453" y="4599273"/>
            <a:ext cx="75507" cy="53116"/>
          </a:xfrm>
          <a:custGeom>
            <a:avLst/>
            <a:gdLst/>
            <a:ahLst/>
            <a:cxnLst/>
            <a:rect l="l" t="t" r="r" b="b"/>
            <a:pathLst>
              <a:path w="83058" h="60198">
                <a:moveTo>
                  <a:pt x="29718" y="36145"/>
                </a:moveTo>
                <a:lnTo>
                  <a:pt x="32112" y="31640"/>
                </a:lnTo>
                <a:lnTo>
                  <a:pt x="37614" y="23037"/>
                </a:lnTo>
                <a:lnTo>
                  <a:pt x="46482" y="14047"/>
                </a:lnTo>
                <a:lnTo>
                  <a:pt x="55626" y="7951"/>
                </a:lnTo>
                <a:lnTo>
                  <a:pt x="58302" y="6746"/>
                </a:lnTo>
                <a:lnTo>
                  <a:pt x="70550" y="2831"/>
                </a:lnTo>
                <a:lnTo>
                  <a:pt x="83058" y="1855"/>
                </a:lnTo>
                <a:lnTo>
                  <a:pt x="24485" y="0"/>
                </a:lnTo>
                <a:lnTo>
                  <a:pt x="15902" y="10086"/>
                </a:lnTo>
                <a:lnTo>
                  <a:pt x="8729" y="21664"/>
                </a:lnTo>
                <a:lnTo>
                  <a:pt x="3047" y="34621"/>
                </a:lnTo>
                <a:lnTo>
                  <a:pt x="29718" y="36145"/>
                </a:lnTo>
                <a:close/>
              </a:path>
              <a:path w="83058" h="60198">
                <a:moveTo>
                  <a:pt x="71306" y="-23168"/>
                </a:moveTo>
                <a:lnTo>
                  <a:pt x="57890" y="-20179"/>
                </a:lnTo>
                <a:lnTo>
                  <a:pt x="45561" y="-15245"/>
                </a:lnTo>
                <a:lnTo>
                  <a:pt x="34399" y="-8481"/>
                </a:lnTo>
                <a:lnTo>
                  <a:pt x="24485" y="0"/>
                </a:lnTo>
                <a:lnTo>
                  <a:pt x="83058" y="1855"/>
                </a:lnTo>
                <a:lnTo>
                  <a:pt x="2624328" y="1855"/>
                </a:lnTo>
                <a:lnTo>
                  <a:pt x="2629662" y="2617"/>
                </a:lnTo>
                <a:lnTo>
                  <a:pt x="2665581" y="27994"/>
                </a:lnTo>
                <a:lnTo>
                  <a:pt x="2674620" y="59005"/>
                </a:lnTo>
                <a:lnTo>
                  <a:pt x="2674620" y="337135"/>
                </a:lnTo>
                <a:lnTo>
                  <a:pt x="2658717" y="376084"/>
                </a:lnTo>
                <a:lnTo>
                  <a:pt x="2622804" y="393523"/>
                </a:lnTo>
                <a:lnTo>
                  <a:pt x="82296" y="394285"/>
                </a:lnTo>
                <a:lnTo>
                  <a:pt x="76498" y="393819"/>
                </a:lnTo>
                <a:lnTo>
                  <a:pt x="41247" y="376766"/>
                </a:lnTo>
                <a:lnTo>
                  <a:pt x="25146" y="58243"/>
                </a:lnTo>
                <a:lnTo>
                  <a:pt x="26670" y="46051"/>
                </a:lnTo>
                <a:lnTo>
                  <a:pt x="28194" y="40717"/>
                </a:lnTo>
                <a:lnTo>
                  <a:pt x="29718" y="36145"/>
                </a:lnTo>
                <a:lnTo>
                  <a:pt x="3047" y="34621"/>
                </a:lnTo>
                <a:lnTo>
                  <a:pt x="1523" y="42241"/>
                </a:lnTo>
                <a:lnTo>
                  <a:pt x="0" y="50623"/>
                </a:lnTo>
                <a:lnTo>
                  <a:pt x="0" y="346279"/>
                </a:lnTo>
                <a:lnTo>
                  <a:pt x="1524" y="354661"/>
                </a:lnTo>
                <a:lnTo>
                  <a:pt x="3810" y="362281"/>
                </a:lnTo>
                <a:lnTo>
                  <a:pt x="6858" y="369901"/>
                </a:lnTo>
                <a:lnTo>
                  <a:pt x="7110" y="370665"/>
                </a:lnTo>
                <a:lnTo>
                  <a:pt x="30480" y="401143"/>
                </a:lnTo>
                <a:lnTo>
                  <a:pt x="66294" y="417907"/>
                </a:lnTo>
                <a:lnTo>
                  <a:pt x="74676" y="419431"/>
                </a:lnTo>
                <a:lnTo>
                  <a:pt x="2618232" y="419431"/>
                </a:lnTo>
                <a:lnTo>
                  <a:pt x="2657094" y="409251"/>
                </a:lnTo>
                <a:lnTo>
                  <a:pt x="2685893" y="383107"/>
                </a:lnTo>
                <a:lnTo>
                  <a:pt x="2699766" y="344755"/>
                </a:lnTo>
                <a:lnTo>
                  <a:pt x="2699766" y="58243"/>
                </a:lnTo>
                <a:lnTo>
                  <a:pt x="2690113" y="19596"/>
                </a:lnTo>
                <a:lnTo>
                  <a:pt x="2663331" y="-9889"/>
                </a:lnTo>
                <a:lnTo>
                  <a:pt x="2625090" y="-23290"/>
                </a:lnTo>
                <a:lnTo>
                  <a:pt x="2617470" y="-24052"/>
                </a:lnTo>
                <a:lnTo>
                  <a:pt x="81534" y="-24052"/>
                </a:lnTo>
                <a:lnTo>
                  <a:pt x="71306" y="-23168"/>
                </a:lnTo>
                <a:close/>
              </a:path>
            </a:pathLst>
          </a:custGeom>
          <a:solidFill>
            <a:srgbClr val="558D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15637" y="4722606"/>
            <a:ext cx="8312727" cy="864646"/>
          </a:xfrm>
          <a:custGeom>
            <a:avLst/>
            <a:gdLst/>
            <a:ahLst/>
            <a:cxnLst/>
            <a:rect l="l" t="t" r="r" b="b"/>
            <a:pathLst>
              <a:path w="9144000" h="979932">
                <a:moveTo>
                  <a:pt x="9144000" y="979932"/>
                </a:moveTo>
                <a:lnTo>
                  <a:pt x="9144000" y="762"/>
                </a:lnTo>
                <a:lnTo>
                  <a:pt x="0" y="762"/>
                </a:lnTo>
                <a:lnTo>
                  <a:pt x="0" y="979932"/>
                </a:lnTo>
                <a:lnTo>
                  <a:pt x="9144000" y="979932"/>
                </a:lnTo>
                <a:close/>
              </a:path>
            </a:pathLst>
          </a:custGeom>
          <a:solidFill>
            <a:srgbClr val="FEFF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841173" y="2151529"/>
            <a:ext cx="3740727" cy="3630706"/>
          </a:xfrm>
          <a:custGeom>
            <a:avLst/>
            <a:gdLst/>
            <a:ahLst/>
            <a:cxnLst/>
            <a:rect l="l" t="t" r="r" b="b"/>
            <a:pathLst>
              <a:path w="4114800" h="4114800">
                <a:moveTo>
                  <a:pt x="4004309" y="3893819"/>
                </a:moveTo>
                <a:lnTo>
                  <a:pt x="3514725" y="2914649"/>
                </a:lnTo>
                <a:lnTo>
                  <a:pt x="600075" y="2914649"/>
                </a:lnTo>
                <a:lnTo>
                  <a:pt x="110490" y="3893820"/>
                </a:lnTo>
                <a:lnTo>
                  <a:pt x="4004309" y="3893819"/>
                </a:lnTo>
                <a:close/>
              </a:path>
            </a:pathLst>
          </a:custGeom>
          <a:solidFill>
            <a:srgbClr val="365F9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829397" y="2146823"/>
            <a:ext cx="3762894" cy="3652894"/>
          </a:xfrm>
          <a:custGeom>
            <a:avLst/>
            <a:gdLst/>
            <a:ahLst/>
            <a:cxnLst/>
            <a:rect l="l" t="t" r="r" b="b"/>
            <a:pathLst>
              <a:path w="4139183" h="4139945">
                <a:moveTo>
                  <a:pt x="4031360" y="3899154"/>
                </a:moveTo>
                <a:lnTo>
                  <a:pt x="3541775" y="2919983"/>
                </a:lnTo>
                <a:lnTo>
                  <a:pt x="3540111" y="2919983"/>
                </a:lnTo>
                <a:lnTo>
                  <a:pt x="4031060" y="3899154"/>
                </a:lnTo>
                <a:lnTo>
                  <a:pt x="4031360" y="3899154"/>
                </a:lnTo>
                <a:close/>
              </a:path>
              <a:path w="4139183" h="4139945">
                <a:moveTo>
                  <a:pt x="4022344" y="3899154"/>
                </a:moveTo>
                <a:lnTo>
                  <a:pt x="3527998" y="2919983"/>
                </a:lnTo>
                <a:lnTo>
                  <a:pt x="3513963" y="2919983"/>
                </a:lnTo>
                <a:lnTo>
                  <a:pt x="4003548" y="3899154"/>
                </a:lnTo>
                <a:lnTo>
                  <a:pt x="4022344" y="3899154"/>
                </a:lnTo>
                <a:close/>
              </a:path>
              <a:path w="4139183" h="4139945">
                <a:moveTo>
                  <a:pt x="137921" y="3899154"/>
                </a:moveTo>
                <a:lnTo>
                  <a:pt x="627506" y="2919984"/>
                </a:lnTo>
                <a:lnTo>
                  <a:pt x="601358" y="2919984"/>
                </a:lnTo>
                <a:lnTo>
                  <a:pt x="110409" y="3899154"/>
                </a:lnTo>
                <a:lnTo>
                  <a:pt x="137921" y="3899154"/>
                </a:lnTo>
                <a:close/>
              </a:path>
              <a:path w="4139183" h="4139945">
                <a:moveTo>
                  <a:pt x="4031060" y="3899154"/>
                </a:moveTo>
                <a:lnTo>
                  <a:pt x="3540111" y="2919983"/>
                </a:lnTo>
                <a:lnTo>
                  <a:pt x="3527998" y="2919983"/>
                </a:lnTo>
                <a:lnTo>
                  <a:pt x="4022344" y="3899154"/>
                </a:lnTo>
                <a:lnTo>
                  <a:pt x="4031060" y="3899154"/>
                </a:lnTo>
                <a:close/>
              </a:path>
              <a:path w="4139183" h="4139945">
                <a:moveTo>
                  <a:pt x="110409" y="3899154"/>
                </a:moveTo>
                <a:lnTo>
                  <a:pt x="601358" y="2919984"/>
                </a:lnTo>
                <a:lnTo>
                  <a:pt x="599693" y="2919984"/>
                </a:lnTo>
                <a:lnTo>
                  <a:pt x="110108" y="3899154"/>
                </a:lnTo>
                <a:lnTo>
                  <a:pt x="110409" y="3899154"/>
                </a:lnTo>
                <a:close/>
              </a:path>
            </a:pathLst>
          </a:custGeom>
          <a:solidFill>
            <a:srgbClr val="FEFF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702531" y="4709832"/>
            <a:ext cx="2455025" cy="2743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700453" y="4599273"/>
            <a:ext cx="75507" cy="53116"/>
          </a:xfrm>
          <a:custGeom>
            <a:avLst/>
            <a:gdLst/>
            <a:ahLst/>
            <a:cxnLst/>
            <a:rect l="l" t="t" r="r" b="b"/>
            <a:pathLst>
              <a:path w="83058" h="60198">
                <a:moveTo>
                  <a:pt x="2618232" y="419431"/>
                </a:moveTo>
                <a:lnTo>
                  <a:pt x="2634996" y="417907"/>
                </a:lnTo>
                <a:lnTo>
                  <a:pt x="2644520" y="414927"/>
                </a:lnTo>
                <a:lnTo>
                  <a:pt x="2657094" y="409251"/>
                </a:lnTo>
                <a:lnTo>
                  <a:pt x="2668230" y="402009"/>
                </a:lnTo>
                <a:lnTo>
                  <a:pt x="2677854" y="393271"/>
                </a:lnTo>
                <a:lnTo>
                  <a:pt x="2685893" y="383107"/>
                </a:lnTo>
                <a:lnTo>
                  <a:pt x="2692273" y="371586"/>
                </a:lnTo>
                <a:lnTo>
                  <a:pt x="2696922" y="358779"/>
                </a:lnTo>
                <a:lnTo>
                  <a:pt x="2699766" y="344755"/>
                </a:lnTo>
                <a:lnTo>
                  <a:pt x="2699766" y="140539"/>
                </a:lnTo>
                <a:lnTo>
                  <a:pt x="2674620" y="140539"/>
                </a:lnTo>
                <a:lnTo>
                  <a:pt x="2674620" y="337135"/>
                </a:lnTo>
                <a:lnTo>
                  <a:pt x="2673096" y="349327"/>
                </a:lnTo>
                <a:lnTo>
                  <a:pt x="2648020" y="385014"/>
                </a:lnTo>
                <a:lnTo>
                  <a:pt x="82296" y="394285"/>
                </a:lnTo>
                <a:lnTo>
                  <a:pt x="76498" y="393819"/>
                </a:lnTo>
                <a:lnTo>
                  <a:pt x="41247" y="376766"/>
                </a:lnTo>
                <a:lnTo>
                  <a:pt x="25146" y="140539"/>
                </a:lnTo>
                <a:lnTo>
                  <a:pt x="0" y="140539"/>
                </a:lnTo>
                <a:lnTo>
                  <a:pt x="0" y="346279"/>
                </a:lnTo>
                <a:lnTo>
                  <a:pt x="1524" y="354661"/>
                </a:lnTo>
                <a:lnTo>
                  <a:pt x="3810" y="362281"/>
                </a:lnTo>
                <a:lnTo>
                  <a:pt x="6858" y="369901"/>
                </a:lnTo>
                <a:lnTo>
                  <a:pt x="7110" y="370665"/>
                </a:lnTo>
                <a:lnTo>
                  <a:pt x="12925" y="381497"/>
                </a:lnTo>
                <a:lnTo>
                  <a:pt x="21754" y="392911"/>
                </a:lnTo>
                <a:lnTo>
                  <a:pt x="30480" y="401143"/>
                </a:lnTo>
                <a:lnTo>
                  <a:pt x="36576" y="405715"/>
                </a:lnTo>
                <a:lnTo>
                  <a:pt x="43434" y="409525"/>
                </a:lnTo>
                <a:lnTo>
                  <a:pt x="51054" y="413335"/>
                </a:lnTo>
                <a:lnTo>
                  <a:pt x="66294" y="417907"/>
                </a:lnTo>
                <a:lnTo>
                  <a:pt x="74676" y="419431"/>
                </a:lnTo>
                <a:lnTo>
                  <a:pt x="2618232" y="419431"/>
                </a:lnTo>
                <a:close/>
              </a:path>
            </a:pathLst>
          </a:custGeom>
          <a:solidFill>
            <a:srgbClr val="558D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702531" y="4995581"/>
            <a:ext cx="2455025" cy="4034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700453" y="5014115"/>
            <a:ext cx="75507" cy="53116"/>
          </a:xfrm>
          <a:custGeom>
            <a:avLst/>
            <a:gdLst/>
            <a:ahLst/>
            <a:cxnLst/>
            <a:rect l="l" t="t" r="r" b="b"/>
            <a:pathLst>
              <a:path w="83058" h="60198">
                <a:moveTo>
                  <a:pt x="29718" y="36145"/>
                </a:moveTo>
                <a:lnTo>
                  <a:pt x="32132" y="31610"/>
                </a:lnTo>
                <a:lnTo>
                  <a:pt x="37625" y="23034"/>
                </a:lnTo>
                <a:lnTo>
                  <a:pt x="46482" y="14047"/>
                </a:lnTo>
                <a:lnTo>
                  <a:pt x="55626" y="7951"/>
                </a:lnTo>
                <a:lnTo>
                  <a:pt x="58302" y="6746"/>
                </a:lnTo>
                <a:lnTo>
                  <a:pt x="70550" y="2831"/>
                </a:lnTo>
                <a:lnTo>
                  <a:pt x="83058" y="1855"/>
                </a:lnTo>
                <a:lnTo>
                  <a:pt x="24485" y="0"/>
                </a:lnTo>
                <a:lnTo>
                  <a:pt x="15902" y="10086"/>
                </a:lnTo>
                <a:lnTo>
                  <a:pt x="8729" y="21664"/>
                </a:lnTo>
                <a:lnTo>
                  <a:pt x="3047" y="34621"/>
                </a:lnTo>
                <a:lnTo>
                  <a:pt x="29718" y="36145"/>
                </a:lnTo>
                <a:close/>
              </a:path>
              <a:path w="83058" h="60198">
                <a:moveTo>
                  <a:pt x="71306" y="-23168"/>
                </a:moveTo>
                <a:lnTo>
                  <a:pt x="57890" y="-20179"/>
                </a:lnTo>
                <a:lnTo>
                  <a:pt x="45561" y="-15245"/>
                </a:lnTo>
                <a:lnTo>
                  <a:pt x="34399" y="-8481"/>
                </a:lnTo>
                <a:lnTo>
                  <a:pt x="24485" y="0"/>
                </a:lnTo>
                <a:lnTo>
                  <a:pt x="83058" y="1855"/>
                </a:lnTo>
                <a:lnTo>
                  <a:pt x="2624328" y="1855"/>
                </a:lnTo>
                <a:lnTo>
                  <a:pt x="2629662" y="2617"/>
                </a:lnTo>
                <a:lnTo>
                  <a:pt x="2665581" y="27994"/>
                </a:lnTo>
                <a:lnTo>
                  <a:pt x="2674620" y="59005"/>
                </a:lnTo>
                <a:lnTo>
                  <a:pt x="2674620" y="337135"/>
                </a:lnTo>
                <a:lnTo>
                  <a:pt x="2658717" y="376084"/>
                </a:lnTo>
                <a:lnTo>
                  <a:pt x="2622804" y="393523"/>
                </a:lnTo>
                <a:lnTo>
                  <a:pt x="82296" y="394285"/>
                </a:lnTo>
                <a:lnTo>
                  <a:pt x="76498" y="393816"/>
                </a:lnTo>
                <a:lnTo>
                  <a:pt x="41247" y="376763"/>
                </a:lnTo>
                <a:lnTo>
                  <a:pt x="25146" y="58243"/>
                </a:lnTo>
                <a:lnTo>
                  <a:pt x="26670" y="46051"/>
                </a:lnTo>
                <a:lnTo>
                  <a:pt x="28194" y="40717"/>
                </a:lnTo>
                <a:lnTo>
                  <a:pt x="29718" y="36145"/>
                </a:lnTo>
                <a:lnTo>
                  <a:pt x="3047" y="34621"/>
                </a:lnTo>
                <a:lnTo>
                  <a:pt x="1523" y="42241"/>
                </a:lnTo>
                <a:lnTo>
                  <a:pt x="0" y="50623"/>
                </a:lnTo>
                <a:lnTo>
                  <a:pt x="0" y="346279"/>
                </a:lnTo>
                <a:lnTo>
                  <a:pt x="1524" y="354661"/>
                </a:lnTo>
                <a:lnTo>
                  <a:pt x="3810" y="362281"/>
                </a:lnTo>
                <a:lnTo>
                  <a:pt x="6858" y="369901"/>
                </a:lnTo>
                <a:lnTo>
                  <a:pt x="7110" y="370665"/>
                </a:lnTo>
                <a:lnTo>
                  <a:pt x="30480" y="401143"/>
                </a:lnTo>
                <a:lnTo>
                  <a:pt x="66294" y="417907"/>
                </a:lnTo>
                <a:lnTo>
                  <a:pt x="74676" y="419431"/>
                </a:lnTo>
                <a:lnTo>
                  <a:pt x="2618232" y="419431"/>
                </a:lnTo>
                <a:lnTo>
                  <a:pt x="2657094" y="409251"/>
                </a:lnTo>
                <a:lnTo>
                  <a:pt x="2685893" y="383107"/>
                </a:lnTo>
                <a:lnTo>
                  <a:pt x="2699766" y="344755"/>
                </a:lnTo>
                <a:lnTo>
                  <a:pt x="2699766" y="58243"/>
                </a:lnTo>
                <a:lnTo>
                  <a:pt x="2690113" y="19591"/>
                </a:lnTo>
                <a:lnTo>
                  <a:pt x="2663331" y="-9893"/>
                </a:lnTo>
                <a:lnTo>
                  <a:pt x="2625090" y="-23290"/>
                </a:lnTo>
                <a:lnTo>
                  <a:pt x="2617470" y="-24052"/>
                </a:lnTo>
                <a:lnTo>
                  <a:pt x="81534" y="-24052"/>
                </a:lnTo>
                <a:lnTo>
                  <a:pt x="71306" y="-23168"/>
                </a:lnTo>
                <a:close/>
              </a:path>
            </a:pathLst>
          </a:custGeom>
          <a:solidFill>
            <a:srgbClr val="558D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15637" y="5586580"/>
            <a:ext cx="8312727" cy="868008"/>
          </a:xfrm>
          <a:custGeom>
            <a:avLst/>
            <a:gdLst/>
            <a:ahLst/>
            <a:cxnLst/>
            <a:rect l="l" t="t" r="r" b="b"/>
            <a:pathLst>
              <a:path w="9144000" h="983742">
                <a:moveTo>
                  <a:pt x="9144000" y="762"/>
                </a:moveTo>
                <a:lnTo>
                  <a:pt x="0" y="762"/>
                </a:lnTo>
                <a:lnTo>
                  <a:pt x="0" y="983742"/>
                </a:lnTo>
                <a:lnTo>
                  <a:pt x="9144000" y="983742"/>
                </a:lnTo>
                <a:lnTo>
                  <a:pt x="9144000" y="762"/>
                </a:lnTo>
                <a:close/>
              </a:path>
            </a:pathLst>
          </a:custGeom>
          <a:solidFill>
            <a:srgbClr val="FEFF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841173" y="2151529"/>
            <a:ext cx="3740727" cy="3630706"/>
          </a:xfrm>
          <a:custGeom>
            <a:avLst/>
            <a:gdLst/>
            <a:ahLst/>
            <a:cxnLst/>
            <a:rect l="l" t="t" r="r" b="b"/>
            <a:pathLst>
              <a:path w="4114800" h="4114800">
                <a:moveTo>
                  <a:pt x="4004309" y="3893819"/>
                </a:moveTo>
                <a:lnTo>
                  <a:pt x="110490" y="3893820"/>
                </a:lnTo>
                <a:lnTo>
                  <a:pt x="0" y="4114800"/>
                </a:lnTo>
                <a:lnTo>
                  <a:pt x="4114800" y="4114800"/>
                </a:lnTo>
                <a:lnTo>
                  <a:pt x="4004309" y="3893819"/>
                </a:lnTo>
                <a:close/>
              </a:path>
            </a:pathLst>
          </a:custGeom>
          <a:solidFill>
            <a:srgbClr val="365F9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829397" y="2146823"/>
            <a:ext cx="3762894" cy="3652894"/>
          </a:xfrm>
          <a:custGeom>
            <a:avLst/>
            <a:gdLst/>
            <a:ahLst/>
            <a:cxnLst/>
            <a:rect l="l" t="t" r="r" b="b"/>
            <a:pathLst>
              <a:path w="4139183" h="4139945">
                <a:moveTo>
                  <a:pt x="4031360" y="3899154"/>
                </a:moveTo>
                <a:lnTo>
                  <a:pt x="4031060" y="3899154"/>
                </a:lnTo>
                <a:lnTo>
                  <a:pt x="4139183" y="4114800"/>
                </a:lnTo>
                <a:lnTo>
                  <a:pt x="4031360" y="3899154"/>
                </a:lnTo>
                <a:close/>
              </a:path>
              <a:path w="4139183" h="4139945">
                <a:moveTo>
                  <a:pt x="4127754" y="4107941"/>
                </a:moveTo>
                <a:lnTo>
                  <a:pt x="4022344" y="3899154"/>
                </a:lnTo>
                <a:lnTo>
                  <a:pt x="4003548" y="3899154"/>
                </a:lnTo>
                <a:lnTo>
                  <a:pt x="4107942" y="4107942"/>
                </a:lnTo>
                <a:lnTo>
                  <a:pt x="4127754" y="4107941"/>
                </a:lnTo>
                <a:close/>
              </a:path>
              <a:path w="4139183" h="4139945">
                <a:moveTo>
                  <a:pt x="4141469" y="4123181"/>
                </a:moveTo>
                <a:lnTo>
                  <a:pt x="4141469" y="4118609"/>
                </a:lnTo>
                <a:lnTo>
                  <a:pt x="4139183" y="4114800"/>
                </a:lnTo>
                <a:lnTo>
                  <a:pt x="4031060" y="3899154"/>
                </a:lnTo>
                <a:lnTo>
                  <a:pt x="4022344" y="3899154"/>
                </a:lnTo>
                <a:lnTo>
                  <a:pt x="4127754" y="4107941"/>
                </a:lnTo>
                <a:lnTo>
                  <a:pt x="33527" y="4107942"/>
                </a:lnTo>
                <a:lnTo>
                  <a:pt x="137921" y="3899154"/>
                </a:lnTo>
                <a:lnTo>
                  <a:pt x="110409" y="3899154"/>
                </a:lnTo>
                <a:lnTo>
                  <a:pt x="2285" y="4114800"/>
                </a:lnTo>
                <a:lnTo>
                  <a:pt x="12953" y="4107941"/>
                </a:lnTo>
                <a:lnTo>
                  <a:pt x="24383" y="4126229"/>
                </a:lnTo>
                <a:lnTo>
                  <a:pt x="4117086" y="4126229"/>
                </a:lnTo>
                <a:lnTo>
                  <a:pt x="4139183" y="4126991"/>
                </a:lnTo>
                <a:lnTo>
                  <a:pt x="4141469" y="4123181"/>
                </a:lnTo>
                <a:close/>
              </a:path>
              <a:path w="4139183" h="4139945">
                <a:moveTo>
                  <a:pt x="4136898" y="4130802"/>
                </a:moveTo>
                <a:lnTo>
                  <a:pt x="4139183" y="4126991"/>
                </a:lnTo>
                <a:lnTo>
                  <a:pt x="4117086" y="4126229"/>
                </a:lnTo>
                <a:lnTo>
                  <a:pt x="24383" y="4126229"/>
                </a:lnTo>
                <a:lnTo>
                  <a:pt x="12953" y="4107941"/>
                </a:lnTo>
                <a:lnTo>
                  <a:pt x="2285" y="4114800"/>
                </a:lnTo>
                <a:lnTo>
                  <a:pt x="0" y="4118610"/>
                </a:lnTo>
                <a:lnTo>
                  <a:pt x="0" y="4123182"/>
                </a:lnTo>
                <a:lnTo>
                  <a:pt x="2285" y="4126991"/>
                </a:lnTo>
                <a:lnTo>
                  <a:pt x="4571" y="4130802"/>
                </a:lnTo>
                <a:lnTo>
                  <a:pt x="9143" y="4133088"/>
                </a:lnTo>
                <a:lnTo>
                  <a:pt x="4132326" y="4133088"/>
                </a:lnTo>
                <a:lnTo>
                  <a:pt x="4136898" y="4130802"/>
                </a:lnTo>
                <a:close/>
              </a:path>
              <a:path w="4139183" h="4139945">
                <a:moveTo>
                  <a:pt x="110409" y="3899154"/>
                </a:moveTo>
                <a:lnTo>
                  <a:pt x="110108" y="3899154"/>
                </a:lnTo>
                <a:lnTo>
                  <a:pt x="2285" y="4114800"/>
                </a:lnTo>
                <a:lnTo>
                  <a:pt x="110409" y="3899154"/>
                </a:lnTo>
                <a:close/>
              </a:path>
            </a:pathLst>
          </a:custGeom>
          <a:solidFill>
            <a:srgbClr val="FEFF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246909" y="5641084"/>
            <a:ext cx="2494511" cy="150935"/>
          </a:xfrm>
          <a:custGeom>
            <a:avLst/>
            <a:gdLst/>
            <a:ahLst/>
            <a:cxnLst/>
            <a:rect l="l" t="t" r="r" b="b"/>
            <a:pathLst>
              <a:path w="2743962" h="171060">
                <a:moveTo>
                  <a:pt x="2573779" y="26763"/>
                </a:moveTo>
                <a:lnTo>
                  <a:pt x="2581656" y="35765"/>
                </a:lnTo>
                <a:lnTo>
                  <a:pt x="2635418" y="66948"/>
                </a:lnTo>
                <a:lnTo>
                  <a:pt x="2667709" y="85676"/>
                </a:lnTo>
                <a:lnTo>
                  <a:pt x="2634311" y="105047"/>
                </a:lnTo>
                <a:lnTo>
                  <a:pt x="2581656" y="135587"/>
                </a:lnTo>
                <a:lnTo>
                  <a:pt x="2576838" y="139626"/>
                </a:lnTo>
                <a:lnTo>
                  <a:pt x="2572268" y="150517"/>
                </a:lnTo>
                <a:lnTo>
                  <a:pt x="2574798" y="162257"/>
                </a:lnTo>
                <a:lnTo>
                  <a:pt x="2578362" y="166316"/>
                </a:lnTo>
                <a:lnTo>
                  <a:pt x="2589416" y="171060"/>
                </a:lnTo>
                <a:lnTo>
                  <a:pt x="2601468" y="169115"/>
                </a:lnTo>
                <a:lnTo>
                  <a:pt x="2705862" y="105107"/>
                </a:lnTo>
                <a:lnTo>
                  <a:pt x="2695956" y="102059"/>
                </a:lnTo>
                <a:lnTo>
                  <a:pt x="2695956" y="69293"/>
                </a:lnTo>
                <a:lnTo>
                  <a:pt x="2705862" y="67007"/>
                </a:lnTo>
                <a:lnTo>
                  <a:pt x="2601468" y="2237"/>
                </a:lnTo>
                <a:lnTo>
                  <a:pt x="2595572" y="0"/>
                </a:lnTo>
                <a:lnTo>
                  <a:pt x="2583800" y="1219"/>
                </a:lnTo>
                <a:lnTo>
                  <a:pt x="2574798" y="9095"/>
                </a:lnTo>
                <a:lnTo>
                  <a:pt x="2572560" y="14991"/>
                </a:lnTo>
                <a:lnTo>
                  <a:pt x="2573779" y="26763"/>
                </a:lnTo>
                <a:close/>
              </a:path>
              <a:path w="2743962" h="171060">
                <a:moveTo>
                  <a:pt x="2705862" y="105107"/>
                </a:moveTo>
                <a:lnTo>
                  <a:pt x="2601468" y="169115"/>
                </a:lnTo>
                <a:lnTo>
                  <a:pt x="2743962" y="86057"/>
                </a:lnTo>
                <a:lnTo>
                  <a:pt x="2601468" y="2237"/>
                </a:lnTo>
                <a:lnTo>
                  <a:pt x="2705862" y="67007"/>
                </a:lnTo>
                <a:lnTo>
                  <a:pt x="2695956" y="69293"/>
                </a:lnTo>
                <a:lnTo>
                  <a:pt x="2695956" y="102059"/>
                </a:lnTo>
                <a:lnTo>
                  <a:pt x="2705862" y="105107"/>
                </a:lnTo>
                <a:close/>
              </a:path>
              <a:path w="2743962" h="171060">
                <a:moveTo>
                  <a:pt x="0" y="102821"/>
                </a:moveTo>
                <a:lnTo>
                  <a:pt x="2634311" y="105047"/>
                </a:lnTo>
                <a:lnTo>
                  <a:pt x="2667709" y="85676"/>
                </a:lnTo>
                <a:lnTo>
                  <a:pt x="2635418" y="66948"/>
                </a:lnTo>
                <a:lnTo>
                  <a:pt x="0" y="64721"/>
                </a:lnTo>
                <a:lnTo>
                  <a:pt x="0" y="102821"/>
                </a:lnTo>
                <a:close/>
              </a:path>
            </a:pathLst>
          </a:custGeom>
          <a:solidFill>
            <a:srgbClr val="8063A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246909" y="5641084"/>
            <a:ext cx="2494511" cy="150935"/>
          </a:xfrm>
          <a:custGeom>
            <a:avLst/>
            <a:gdLst/>
            <a:ahLst/>
            <a:cxnLst/>
            <a:rect l="l" t="t" r="r" b="b"/>
            <a:pathLst>
              <a:path w="2743962" h="171060">
                <a:moveTo>
                  <a:pt x="2573779" y="26763"/>
                </a:moveTo>
                <a:lnTo>
                  <a:pt x="2581656" y="35765"/>
                </a:lnTo>
                <a:lnTo>
                  <a:pt x="2635418" y="66948"/>
                </a:lnTo>
                <a:lnTo>
                  <a:pt x="2667709" y="85676"/>
                </a:lnTo>
                <a:lnTo>
                  <a:pt x="2634311" y="105047"/>
                </a:lnTo>
                <a:lnTo>
                  <a:pt x="2581656" y="135587"/>
                </a:lnTo>
                <a:lnTo>
                  <a:pt x="2576838" y="139626"/>
                </a:lnTo>
                <a:lnTo>
                  <a:pt x="2572268" y="150517"/>
                </a:lnTo>
                <a:lnTo>
                  <a:pt x="2574798" y="162257"/>
                </a:lnTo>
                <a:lnTo>
                  <a:pt x="2578362" y="166316"/>
                </a:lnTo>
                <a:lnTo>
                  <a:pt x="2589416" y="171060"/>
                </a:lnTo>
                <a:lnTo>
                  <a:pt x="2601468" y="169115"/>
                </a:lnTo>
                <a:lnTo>
                  <a:pt x="2705862" y="105107"/>
                </a:lnTo>
                <a:lnTo>
                  <a:pt x="2695956" y="102059"/>
                </a:lnTo>
                <a:lnTo>
                  <a:pt x="2695956" y="69293"/>
                </a:lnTo>
                <a:lnTo>
                  <a:pt x="2705862" y="67007"/>
                </a:lnTo>
                <a:lnTo>
                  <a:pt x="2601468" y="2237"/>
                </a:lnTo>
                <a:lnTo>
                  <a:pt x="2595572" y="0"/>
                </a:lnTo>
                <a:lnTo>
                  <a:pt x="2583800" y="1219"/>
                </a:lnTo>
                <a:lnTo>
                  <a:pt x="2574798" y="9095"/>
                </a:lnTo>
                <a:lnTo>
                  <a:pt x="2572560" y="14991"/>
                </a:lnTo>
                <a:lnTo>
                  <a:pt x="2573779" y="26763"/>
                </a:lnTo>
                <a:close/>
              </a:path>
              <a:path w="2743962" h="171060">
                <a:moveTo>
                  <a:pt x="2705862" y="105107"/>
                </a:moveTo>
                <a:lnTo>
                  <a:pt x="2601468" y="169115"/>
                </a:lnTo>
                <a:lnTo>
                  <a:pt x="2743962" y="86057"/>
                </a:lnTo>
                <a:lnTo>
                  <a:pt x="2601468" y="2237"/>
                </a:lnTo>
                <a:lnTo>
                  <a:pt x="2705862" y="67007"/>
                </a:lnTo>
                <a:lnTo>
                  <a:pt x="2695956" y="69293"/>
                </a:lnTo>
                <a:lnTo>
                  <a:pt x="2695956" y="102059"/>
                </a:lnTo>
                <a:lnTo>
                  <a:pt x="2705862" y="105107"/>
                </a:lnTo>
                <a:close/>
              </a:path>
              <a:path w="2743962" h="171060">
                <a:moveTo>
                  <a:pt x="0" y="102821"/>
                </a:moveTo>
                <a:lnTo>
                  <a:pt x="2634311" y="105047"/>
                </a:lnTo>
                <a:lnTo>
                  <a:pt x="2667709" y="85676"/>
                </a:lnTo>
                <a:lnTo>
                  <a:pt x="2635418" y="66948"/>
                </a:lnTo>
                <a:lnTo>
                  <a:pt x="0" y="64721"/>
                </a:lnTo>
                <a:lnTo>
                  <a:pt x="0" y="102821"/>
                </a:lnTo>
                <a:close/>
              </a:path>
            </a:pathLst>
          </a:custGeom>
          <a:solidFill>
            <a:srgbClr val="8063A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246909" y="2548260"/>
            <a:ext cx="2494511" cy="150935"/>
          </a:xfrm>
          <a:custGeom>
            <a:avLst/>
            <a:gdLst/>
            <a:ahLst/>
            <a:cxnLst/>
            <a:rect l="l" t="t" r="r" b="b"/>
            <a:pathLst>
              <a:path w="2743962" h="171060">
                <a:moveTo>
                  <a:pt x="2573779" y="26763"/>
                </a:moveTo>
                <a:lnTo>
                  <a:pt x="2581656" y="35765"/>
                </a:lnTo>
                <a:lnTo>
                  <a:pt x="2635418" y="66948"/>
                </a:lnTo>
                <a:lnTo>
                  <a:pt x="2667709" y="85676"/>
                </a:lnTo>
                <a:lnTo>
                  <a:pt x="2634311" y="105047"/>
                </a:lnTo>
                <a:lnTo>
                  <a:pt x="2581656" y="135587"/>
                </a:lnTo>
                <a:lnTo>
                  <a:pt x="2576838" y="139626"/>
                </a:lnTo>
                <a:lnTo>
                  <a:pt x="2572268" y="150517"/>
                </a:lnTo>
                <a:lnTo>
                  <a:pt x="2574798" y="162257"/>
                </a:lnTo>
                <a:lnTo>
                  <a:pt x="2578362" y="166316"/>
                </a:lnTo>
                <a:lnTo>
                  <a:pt x="2589416" y="171060"/>
                </a:lnTo>
                <a:lnTo>
                  <a:pt x="2601468" y="169115"/>
                </a:lnTo>
                <a:lnTo>
                  <a:pt x="2705862" y="105107"/>
                </a:lnTo>
                <a:lnTo>
                  <a:pt x="2695956" y="102059"/>
                </a:lnTo>
                <a:lnTo>
                  <a:pt x="2695956" y="69293"/>
                </a:lnTo>
                <a:lnTo>
                  <a:pt x="2705862" y="67007"/>
                </a:lnTo>
                <a:lnTo>
                  <a:pt x="2601468" y="2237"/>
                </a:lnTo>
                <a:lnTo>
                  <a:pt x="2595572" y="0"/>
                </a:lnTo>
                <a:lnTo>
                  <a:pt x="2583800" y="1219"/>
                </a:lnTo>
                <a:lnTo>
                  <a:pt x="2574798" y="9095"/>
                </a:lnTo>
                <a:lnTo>
                  <a:pt x="2572560" y="14991"/>
                </a:lnTo>
                <a:lnTo>
                  <a:pt x="2573779" y="26763"/>
                </a:lnTo>
                <a:close/>
              </a:path>
              <a:path w="2743962" h="171060">
                <a:moveTo>
                  <a:pt x="2705862" y="105107"/>
                </a:moveTo>
                <a:lnTo>
                  <a:pt x="2601468" y="169115"/>
                </a:lnTo>
                <a:lnTo>
                  <a:pt x="2743962" y="86057"/>
                </a:lnTo>
                <a:lnTo>
                  <a:pt x="2601468" y="2237"/>
                </a:lnTo>
                <a:lnTo>
                  <a:pt x="2705862" y="67007"/>
                </a:lnTo>
                <a:lnTo>
                  <a:pt x="2695956" y="69293"/>
                </a:lnTo>
                <a:lnTo>
                  <a:pt x="2695956" y="102059"/>
                </a:lnTo>
                <a:lnTo>
                  <a:pt x="2705862" y="105107"/>
                </a:lnTo>
                <a:close/>
              </a:path>
              <a:path w="2743962" h="171060">
                <a:moveTo>
                  <a:pt x="0" y="102821"/>
                </a:moveTo>
                <a:lnTo>
                  <a:pt x="2634311" y="105047"/>
                </a:lnTo>
                <a:lnTo>
                  <a:pt x="2667709" y="85676"/>
                </a:lnTo>
                <a:lnTo>
                  <a:pt x="2635418" y="66948"/>
                </a:lnTo>
                <a:lnTo>
                  <a:pt x="0" y="64721"/>
                </a:lnTo>
                <a:lnTo>
                  <a:pt x="0" y="102821"/>
                </a:lnTo>
                <a:close/>
              </a:path>
            </a:pathLst>
          </a:custGeom>
          <a:solidFill>
            <a:srgbClr val="8063A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46909" y="2548260"/>
            <a:ext cx="2494511" cy="150935"/>
          </a:xfrm>
          <a:custGeom>
            <a:avLst/>
            <a:gdLst/>
            <a:ahLst/>
            <a:cxnLst/>
            <a:rect l="l" t="t" r="r" b="b"/>
            <a:pathLst>
              <a:path w="2743962" h="171060">
                <a:moveTo>
                  <a:pt x="2573779" y="26763"/>
                </a:moveTo>
                <a:lnTo>
                  <a:pt x="2581656" y="35765"/>
                </a:lnTo>
                <a:lnTo>
                  <a:pt x="2635418" y="66948"/>
                </a:lnTo>
                <a:lnTo>
                  <a:pt x="2667709" y="85676"/>
                </a:lnTo>
                <a:lnTo>
                  <a:pt x="2634311" y="105047"/>
                </a:lnTo>
                <a:lnTo>
                  <a:pt x="2581656" y="135587"/>
                </a:lnTo>
                <a:lnTo>
                  <a:pt x="2576838" y="139626"/>
                </a:lnTo>
                <a:lnTo>
                  <a:pt x="2572268" y="150517"/>
                </a:lnTo>
                <a:lnTo>
                  <a:pt x="2574798" y="162257"/>
                </a:lnTo>
                <a:lnTo>
                  <a:pt x="2578362" y="166316"/>
                </a:lnTo>
                <a:lnTo>
                  <a:pt x="2589416" y="171060"/>
                </a:lnTo>
                <a:lnTo>
                  <a:pt x="2601468" y="169115"/>
                </a:lnTo>
                <a:lnTo>
                  <a:pt x="2705862" y="105107"/>
                </a:lnTo>
                <a:lnTo>
                  <a:pt x="2695956" y="102059"/>
                </a:lnTo>
                <a:lnTo>
                  <a:pt x="2695956" y="69293"/>
                </a:lnTo>
                <a:lnTo>
                  <a:pt x="2705862" y="67007"/>
                </a:lnTo>
                <a:lnTo>
                  <a:pt x="2601468" y="2237"/>
                </a:lnTo>
                <a:lnTo>
                  <a:pt x="2595572" y="0"/>
                </a:lnTo>
                <a:lnTo>
                  <a:pt x="2583800" y="1219"/>
                </a:lnTo>
                <a:lnTo>
                  <a:pt x="2574798" y="9095"/>
                </a:lnTo>
                <a:lnTo>
                  <a:pt x="2572560" y="14991"/>
                </a:lnTo>
                <a:lnTo>
                  <a:pt x="2573779" y="26763"/>
                </a:lnTo>
                <a:close/>
              </a:path>
              <a:path w="2743962" h="171060">
                <a:moveTo>
                  <a:pt x="2705862" y="105107"/>
                </a:moveTo>
                <a:lnTo>
                  <a:pt x="2601468" y="169115"/>
                </a:lnTo>
                <a:lnTo>
                  <a:pt x="2743962" y="86057"/>
                </a:lnTo>
                <a:lnTo>
                  <a:pt x="2601468" y="2237"/>
                </a:lnTo>
                <a:lnTo>
                  <a:pt x="2705862" y="67007"/>
                </a:lnTo>
                <a:lnTo>
                  <a:pt x="2695956" y="69293"/>
                </a:lnTo>
                <a:lnTo>
                  <a:pt x="2695956" y="102059"/>
                </a:lnTo>
                <a:lnTo>
                  <a:pt x="2705862" y="105107"/>
                </a:lnTo>
                <a:close/>
              </a:path>
              <a:path w="2743962" h="171060">
                <a:moveTo>
                  <a:pt x="0" y="102821"/>
                </a:moveTo>
                <a:lnTo>
                  <a:pt x="2634311" y="105047"/>
                </a:lnTo>
                <a:lnTo>
                  <a:pt x="2667709" y="85676"/>
                </a:lnTo>
                <a:lnTo>
                  <a:pt x="2635418" y="66948"/>
                </a:lnTo>
                <a:lnTo>
                  <a:pt x="0" y="64721"/>
                </a:lnTo>
                <a:lnTo>
                  <a:pt x="0" y="102821"/>
                </a:lnTo>
                <a:close/>
              </a:path>
            </a:pathLst>
          </a:custGeom>
          <a:solidFill>
            <a:srgbClr val="8063A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249218" y="2362556"/>
            <a:ext cx="1874536" cy="246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1952"/>
              </a:lnSpc>
              <a:spcBef>
                <a:spcPts val="97"/>
              </a:spcBef>
            </a:pPr>
            <a:r>
              <a:rPr b="1" dirty="0">
                <a:solidFill>
                  <a:srgbClr val="FF0000"/>
                </a:solidFill>
                <a:latin typeface="Verdana"/>
                <a:cs typeface="Verdana"/>
              </a:rPr>
              <a:t>Most Complex</a:t>
            </a:r>
            <a:endParaRPr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30571" y="2619880"/>
            <a:ext cx="816925" cy="168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1279"/>
              </a:lnSpc>
              <a:spcBef>
                <a:spcPts val="64"/>
              </a:spcBef>
            </a:pPr>
            <a:r>
              <a:rPr sz="1700" b="1" baseline="2100" dirty="0">
                <a:latin typeface="Calibri"/>
                <a:cs typeface="Calibri"/>
              </a:rPr>
              <a:t>C</a:t>
            </a:r>
            <a:r>
              <a:rPr sz="1700" b="1" spc="-17" baseline="2100" dirty="0">
                <a:latin typeface="Calibri"/>
                <a:cs typeface="Calibri"/>
              </a:rPr>
              <a:t>r</a:t>
            </a:r>
            <a:r>
              <a:rPr sz="1700" b="1" baseline="2100" dirty="0">
                <a:latin typeface="Calibri"/>
                <a:cs typeface="Calibri"/>
              </a:rPr>
              <a:t>op</a:t>
            </a:r>
            <a:r>
              <a:rPr sz="1700" b="1" spc="-8" baseline="2100" dirty="0">
                <a:latin typeface="Calibri"/>
                <a:cs typeface="Calibri"/>
              </a:rPr>
              <a:t> </a:t>
            </a:r>
            <a:r>
              <a:rPr sz="1700" b="1" spc="-90" baseline="2100" dirty="0">
                <a:latin typeface="Calibri"/>
                <a:cs typeface="Calibri"/>
              </a:rPr>
              <a:t>T</a:t>
            </a:r>
            <a:r>
              <a:rPr sz="1700" b="1" baseline="2100" dirty="0">
                <a:latin typeface="Calibri"/>
                <a:cs typeface="Calibri"/>
              </a:rPr>
              <a:t>a</a:t>
            </a:r>
            <a:r>
              <a:rPr sz="1700" b="1" spc="-17" baseline="2100" dirty="0">
                <a:latin typeface="Calibri"/>
                <a:cs typeface="Calibri"/>
              </a:rPr>
              <a:t>k</a:t>
            </a:r>
            <a:r>
              <a:rPr sz="1700" b="1" spc="-4" baseline="2100" dirty="0">
                <a:latin typeface="Calibri"/>
                <a:cs typeface="Calibri"/>
              </a:rPr>
              <a:t>a</a:t>
            </a:r>
            <a:r>
              <a:rPr sz="1700" b="1" baseline="2100" dirty="0">
                <a:latin typeface="Calibri"/>
                <a:cs typeface="Calibri"/>
              </a:rPr>
              <a:t>ful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49218" y="5409390"/>
            <a:ext cx="1841445" cy="2913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2288"/>
              </a:lnSpc>
              <a:spcBef>
                <a:spcPts val="114"/>
              </a:spcBef>
            </a:pPr>
            <a:r>
              <a:rPr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Least</a:t>
            </a:r>
            <a:r>
              <a:rPr sz="2200" b="1" spc="-8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Complex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 rot="16200000">
            <a:off x="6831414" y="3849775"/>
            <a:ext cx="3309133" cy="299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2324"/>
              </a:lnSpc>
              <a:spcBef>
                <a:spcPts val="116"/>
              </a:spcBef>
            </a:pPr>
            <a:r>
              <a:rPr sz="2200" b="1" dirty="0">
                <a:solidFill>
                  <a:srgbClr val="16365D"/>
                </a:solidFill>
                <a:latin typeface="Verdana"/>
                <a:cs typeface="Verdana"/>
              </a:rPr>
              <a:t>Relative</a:t>
            </a:r>
            <a:r>
              <a:rPr sz="2200" b="1" spc="8" dirty="0">
                <a:solidFill>
                  <a:srgbClr val="16365D"/>
                </a:solidFill>
                <a:latin typeface="Verdana"/>
                <a:cs typeface="Verdana"/>
              </a:rPr>
              <a:t> </a:t>
            </a:r>
            <a:r>
              <a:rPr sz="2200" b="1" dirty="0">
                <a:solidFill>
                  <a:srgbClr val="16365D"/>
                </a:solidFill>
                <a:latin typeface="Verdana"/>
                <a:cs typeface="Verdana"/>
              </a:rPr>
              <a:t>Comple</a:t>
            </a:r>
            <a:r>
              <a:rPr sz="2200" b="1" spc="4" dirty="0">
                <a:solidFill>
                  <a:srgbClr val="16365D"/>
                </a:solidFill>
                <a:latin typeface="Verdana"/>
                <a:cs typeface="Verdana"/>
              </a:rPr>
              <a:t>x</a:t>
            </a:r>
            <a:r>
              <a:rPr sz="2200" b="1" dirty="0">
                <a:solidFill>
                  <a:srgbClr val="16365D"/>
                </a:solidFill>
                <a:latin typeface="Verdana"/>
                <a:cs typeface="Verdana"/>
              </a:rPr>
              <a:t>ities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5637" y="2995331"/>
            <a:ext cx="8312727" cy="8639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928327" algn="r">
              <a:lnSpc>
                <a:spcPct val="101725"/>
              </a:lnSpc>
              <a:spcBef>
                <a:spcPts val="171"/>
              </a:spcBef>
            </a:pPr>
            <a:r>
              <a:rPr sz="1200" b="1" dirty="0">
                <a:latin typeface="Calibri"/>
                <a:cs typeface="Calibri"/>
              </a:rPr>
              <a:t>I</a:t>
            </a:r>
            <a:r>
              <a:rPr sz="1200" b="1" spc="-13" dirty="0">
                <a:latin typeface="Calibri"/>
                <a:cs typeface="Calibri"/>
              </a:rPr>
              <a:t>n</a:t>
            </a:r>
            <a:r>
              <a:rPr sz="1200" b="1" spc="-17" dirty="0">
                <a:latin typeface="Calibri"/>
                <a:cs typeface="Calibri"/>
              </a:rPr>
              <a:t>t</a:t>
            </a:r>
            <a:r>
              <a:rPr sz="1200" b="1" dirty="0">
                <a:latin typeface="Calibri"/>
                <a:cs typeface="Calibri"/>
              </a:rPr>
              <a:t>eg</a:t>
            </a:r>
            <a:r>
              <a:rPr sz="1200" b="1" spc="-26" dirty="0">
                <a:latin typeface="Calibri"/>
                <a:cs typeface="Calibri"/>
              </a:rPr>
              <a:t>r</a:t>
            </a:r>
            <a:r>
              <a:rPr sz="1200" b="1" spc="-8" dirty="0">
                <a:latin typeface="Calibri"/>
                <a:cs typeface="Calibri"/>
              </a:rPr>
              <a:t>a</a:t>
            </a:r>
            <a:r>
              <a:rPr sz="1200" b="1" spc="-17" dirty="0">
                <a:latin typeface="Calibri"/>
                <a:cs typeface="Calibri"/>
              </a:rPr>
              <a:t>t</a:t>
            </a:r>
            <a:r>
              <a:rPr sz="1200" b="1" dirty="0">
                <a:latin typeface="Calibri"/>
                <a:cs typeface="Calibri"/>
              </a:rPr>
              <a:t>ed</a:t>
            </a:r>
            <a:r>
              <a:rPr sz="1200" b="1" spc="-4" dirty="0">
                <a:latin typeface="Calibri"/>
                <a:cs typeface="Calibri"/>
              </a:rPr>
              <a:t> </a:t>
            </a:r>
            <a:r>
              <a:rPr sz="1200" b="1" spc="-90" dirty="0">
                <a:latin typeface="Calibri"/>
                <a:cs typeface="Calibri"/>
              </a:rPr>
              <a:t>T</a:t>
            </a:r>
            <a:r>
              <a:rPr sz="1200" b="1" dirty="0">
                <a:latin typeface="Calibri"/>
                <a:cs typeface="Calibri"/>
              </a:rPr>
              <a:t>a</a:t>
            </a:r>
            <a:r>
              <a:rPr sz="1200" b="1" spc="-17" dirty="0">
                <a:latin typeface="Calibri"/>
                <a:cs typeface="Calibri"/>
              </a:rPr>
              <a:t>k</a:t>
            </a:r>
            <a:r>
              <a:rPr sz="1200" b="1" spc="-4" dirty="0">
                <a:latin typeface="Calibri"/>
                <a:cs typeface="Calibri"/>
              </a:rPr>
              <a:t>a</a:t>
            </a:r>
            <a:r>
              <a:rPr sz="1200" b="1" dirty="0">
                <a:latin typeface="Calibri"/>
                <a:cs typeface="Calibri"/>
              </a:rPr>
              <a:t>ful </a:t>
            </a:r>
            <a:r>
              <a:rPr sz="1200" b="1" spc="-17" dirty="0">
                <a:latin typeface="Calibri"/>
                <a:cs typeface="Calibri"/>
              </a:rPr>
              <a:t>P</a:t>
            </a:r>
            <a:r>
              <a:rPr sz="1200" b="1" dirty="0">
                <a:latin typeface="Calibri"/>
                <a:cs typeface="Calibri"/>
              </a:rPr>
              <a:t>ac</a:t>
            </a:r>
            <a:r>
              <a:rPr sz="1200" b="1" spc="-17" dirty="0">
                <a:latin typeface="Calibri"/>
                <a:cs typeface="Calibri"/>
              </a:rPr>
              <a:t>k</a:t>
            </a:r>
            <a:r>
              <a:rPr sz="1200" b="1" dirty="0">
                <a:latin typeface="Calibri"/>
                <a:cs typeface="Calibri"/>
              </a:rPr>
              <a:t>a</a:t>
            </a:r>
            <a:r>
              <a:rPr sz="1200" b="1" spc="-8" dirty="0">
                <a:latin typeface="Calibri"/>
                <a:cs typeface="Calibri"/>
              </a:rPr>
              <a:t>g</a:t>
            </a:r>
            <a:r>
              <a:rPr sz="1200" b="1" dirty="0">
                <a:latin typeface="Calibri"/>
                <a:cs typeface="Calibri"/>
              </a:rPr>
              <a:t>es</a:t>
            </a:r>
            <a:endParaRPr sz="1200">
              <a:latin typeface="Calibri"/>
              <a:cs typeface="Calibri"/>
            </a:endParaRPr>
          </a:p>
          <a:p>
            <a:pPr marR="1337264" algn="r">
              <a:lnSpc>
                <a:spcPct val="101725"/>
              </a:lnSpc>
              <a:spcBef>
                <a:spcPts val="1898"/>
              </a:spcBef>
            </a:pPr>
            <a:r>
              <a:rPr sz="1200" b="1" dirty="0">
                <a:latin typeface="Calibri"/>
                <a:cs typeface="Calibri"/>
              </a:rPr>
              <a:t>Health</a:t>
            </a:r>
            <a:r>
              <a:rPr sz="1200" b="1" spc="-8" dirty="0">
                <a:latin typeface="Calibri"/>
                <a:cs typeface="Calibri"/>
              </a:rPr>
              <a:t> </a:t>
            </a:r>
            <a:r>
              <a:rPr sz="1200" b="1" spc="-90" dirty="0">
                <a:latin typeface="Calibri"/>
                <a:cs typeface="Calibri"/>
              </a:rPr>
              <a:t>T</a:t>
            </a:r>
            <a:r>
              <a:rPr sz="1200" b="1" dirty="0">
                <a:latin typeface="Calibri"/>
                <a:cs typeface="Calibri"/>
              </a:rPr>
              <a:t>a</a:t>
            </a:r>
            <a:r>
              <a:rPr sz="1200" b="1" spc="-17" dirty="0">
                <a:latin typeface="Calibri"/>
                <a:cs typeface="Calibri"/>
              </a:rPr>
              <a:t>k</a:t>
            </a:r>
            <a:r>
              <a:rPr sz="1200" b="1" spc="-4" dirty="0">
                <a:latin typeface="Calibri"/>
                <a:cs typeface="Calibri"/>
              </a:rPr>
              <a:t>a</a:t>
            </a:r>
            <a:r>
              <a:rPr sz="1200" b="1" dirty="0">
                <a:latin typeface="Calibri"/>
                <a:cs typeface="Calibri"/>
              </a:rPr>
              <a:t>ful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5637" y="3859306"/>
            <a:ext cx="8312727" cy="8639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079342" algn="r">
              <a:lnSpc>
                <a:spcPts val="1319"/>
              </a:lnSpc>
              <a:spcBef>
                <a:spcPts val="66"/>
              </a:spcBef>
            </a:pPr>
            <a:r>
              <a:rPr sz="1700" b="1" baseline="2100" dirty="0">
                <a:latin typeface="Calibri"/>
                <a:cs typeface="Calibri"/>
              </a:rPr>
              <a:t>Annuities/Endowme</a:t>
            </a:r>
            <a:r>
              <a:rPr sz="1700" b="1" spc="-8" baseline="2100" dirty="0">
                <a:latin typeface="Calibri"/>
                <a:cs typeface="Calibri"/>
              </a:rPr>
              <a:t>n</a:t>
            </a:r>
            <a:r>
              <a:rPr sz="1700" b="1" baseline="2100" dirty="0">
                <a:latin typeface="Calibri"/>
                <a:cs typeface="Calibri"/>
              </a:rPr>
              <a:t>t</a:t>
            </a:r>
            <a:endParaRPr sz="1200">
              <a:latin typeface="Calibri"/>
              <a:cs typeface="Calibri"/>
            </a:endParaRPr>
          </a:p>
          <a:p>
            <a:pPr marR="959122" algn="r">
              <a:lnSpc>
                <a:spcPct val="101725"/>
              </a:lnSpc>
              <a:spcBef>
                <a:spcPts val="1832"/>
              </a:spcBef>
            </a:pPr>
            <a:r>
              <a:rPr sz="1200" b="1" dirty="0">
                <a:latin typeface="Calibri"/>
                <a:cs typeface="Calibri"/>
              </a:rPr>
              <a:t>P</a:t>
            </a:r>
            <a:r>
              <a:rPr sz="1200" b="1" spc="-17" dirty="0">
                <a:latin typeface="Calibri"/>
                <a:cs typeface="Calibri"/>
              </a:rPr>
              <a:t>r</a:t>
            </a:r>
            <a:r>
              <a:rPr sz="1200" b="1" dirty="0">
                <a:latin typeface="Calibri"/>
                <a:cs typeface="Calibri"/>
              </a:rPr>
              <a:t>operty/Li</a:t>
            </a:r>
            <a:r>
              <a:rPr sz="1200" b="1" spc="-8" dirty="0">
                <a:latin typeface="Calibri"/>
                <a:cs typeface="Calibri"/>
              </a:rPr>
              <a:t>v</a:t>
            </a:r>
            <a:r>
              <a:rPr sz="1200" b="1" dirty="0">
                <a:latin typeface="Calibri"/>
                <a:cs typeface="Calibri"/>
              </a:rPr>
              <a:t>e</a:t>
            </a:r>
            <a:r>
              <a:rPr sz="1200" b="1" spc="-8" dirty="0">
                <a:latin typeface="Calibri"/>
                <a:cs typeface="Calibri"/>
              </a:rPr>
              <a:t>s</a:t>
            </a:r>
            <a:r>
              <a:rPr sz="1200" b="1" spc="-13" dirty="0">
                <a:latin typeface="Calibri"/>
                <a:cs typeface="Calibri"/>
              </a:rPr>
              <a:t>t</a:t>
            </a:r>
            <a:r>
              <a:rPr sz="1200" b="1" spc="4" dirty="0">
                <a:latin typeface="Calibri"/>
                <a:cs typeface="Calibri"/>
              </a:rPr>
              <a:t>o</a:t>
            </a:r>
            <a:r>
              <a:rPr sz="1200" b="1" dirty="0">
                <a:latin typeface="Calibri"/>
                <a:cs typeface="Calibri"/>
              </a:rPr>
              <a:t>ck</a:t>
            </a:r>
            <a:r>
              <a:rPr sz="1200" b="1" spc="-22" dirty="0">
                <a:latin typeface="Calibri"/>
                <a:cs typeface="Calibri"/>
              </a:rPr>
              <a:t> </a:t>
            </a:r>
            <a:r>
              <a:rPr sz="1200" b="1" spc="-90" dirty="0">
                <a:latin typeface="Calibri"/>
                <a:cs typeface="Calibri"/>
              </a:rPr>
              <a:t>T</a:t>
            </a:r>
            <a:r>
              <a:rPr sz="1200" b="1" dirty="0">
                <a:latin typeface="Calibri"/>
                <a:cs typeface="Calibri"/>
              </a:rPr>
              <a:t>a</a:t>
            </a:r>
            <a:r>
              <a:rPr sz="1200" b="1" spc="-17" dirty="0">
                <a:latin typeface="Calibri"/>
                <a:cs typeface="Calibri"/>
              </a:rPr>
              <a:t>k</a:t>
            </a:r>
            <a:r>
              <a:rPr sz="1200" b="1" spc="-4" dirty="0">
                <a:latin typeface="Calibri"/>
                <a:cs typeface="Calibri"/>
              </a:rPr>
              <a:t>a</a:t>
            </a:r>
            <a:r>
              <a:rPr sz="1200" b="1" dirty="0">
                <a:latin typeface="Calibri"/>
                <a:cs typeface="Calibri"/>
              </a:rPr>
              <a:t>ful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5637" y="4723279"/>
            <a:ext cx="8312727" cy="8639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344083" marR="693919" algn="ctr">
              <a:lnSpc>
                <a:spcPts val="1045"/>
              </a:lnSpc>
              <a:spcBef>
                <a:spcPts val="52"/>
              </a:spcBef>
            </a:pPr>
            <a:r>
              <a:rPr sz="1700" b="1" spc="-17" baseline="4201" dirty="0">
                <a:latin typeface="Calibri"/>
                <a:cs typeface="Calibri"/>
              </a:rPr>
              <a:t>P</a:t>
            </a:r>
            <a:r>
              <a:rPr sz="1700" b="1" baseline="4201" dirty="0">
                <a:latin typeface="Calibri"/>
                <a:cs typeface="Calibri"/>
              </a:rPr>
              <a:t>e</a:t>
            </a:r>
            <a:r>
              <a:rPr sz="1700" b="1" spc="-17" baseline="4201" dirty="0">
                <a:latin typeface="Calibri"/>
                <a:cs typeface="Calibri"/>
              </a:rPr>
              <a:t>r</a:t>
            </a:r>
            <a:r>
              <a:rPr sz="1700" b="1" baseline="4201" dirty="0">
                <a:latin typeface="Calibri"/>
                <a:cs typeface="Calibri"/>
              </a:rPr>
              <a:t>son</a:t>
            </a:r>
            <a:r>
              <a:rPr sz="1700" b="1" spc="4" baseline="4201" dirty="0">
                <a:latin typeface="Calibri"/>
                <a:cs typeface="Calibri"/>
              </a:rPr>
              <a:t>a</a:t>
            </a:r>
            <a:r>
              <a:rPr sz="1700" b="1" baseline="4201" dirty="0">
                <a:latin typeface="Calibri"/>
                <a:cs typeface="Calibri"/>
              </a:rPr>
              <a:t>l</a:t>
            </a:r>
            <a:r>
              <a:rPr sz="1700" b="1" spc="-8" baseline="4201" dirty="0">
                <a:latin typeface="Calibri"/>
                <a:cs typeface="Calibri"/>
              </a:rPr>
              <a:t> </a:t>
            </a:r>
            <a:r>
              <a:rPr sz="1700" b="1" spc="4" baseline="4201" dirty="0">
                <a:latin typeface="Calibri"/>
                <a:cs typeface="Calibri"/>
              </a:rPr>
              <a:t>A</a:t>
            </a:r>
            <a:r>
              <a:rPr sz="1700" b="1" baseline="4201" dirty="0">
                <a:latin typeface="Calibri"/>
                <a:cs typeface="Calibri"/>
              </a:rPr>
              <a:t>cci</a:t>
            </a:r>
            <a:r>
              <a:rPr sz="1700" b="1" spc="-4" baseline="4201" dirty="0">
                <a:latin typeface="Calibri"/>
                <a:cs typeface="Calibri"/>
              </a:rPr>
              <a:t>d</a:t>
            </a:r>
            <a:r>
              <a:rPr sz="1700" b="1" baseline="4201" dirty="0">
                <a:latin typeface="Calibri"/>
                <a:cs typeface="Calibri"/>
              </a:rPr>
              <a:t>e</a:t>
            </a:r>
            <a:r>
              <a:rPr sz="1700" b="1" spc="-13" baseline="4201" dirty="0">
                <a:latin typeface="Calibri"/>
                <a:cs typeface="Calibri"/>
              </a:rPr>
              <a:t>n</a:t>
            </a:r>
            <a:r>
              <a:rPr sz="1700" b="1" baseline="4201" dirty="0">
                <a:latin typeface="Calibri"/>
                <a:cs typeface="Calibri"/>
              </a:rPr>
              <a:t>t/Unem</a:t>
            </a:r>
            <a:r>
              <a:rPr sz="1700" b="1" spc="-4" baseline="4201" dirty="0">
                <a:latin typeface="Calibri"/>
                <a:cs typeface="Calibri"/>
              </a:rPr>
              <a:t>p</a:t>
            </a:r>
            <a:r>
              <a:rPr sz="1700" b="1" baseline="4201" dirty="0">
                <a:latin typeface="Calibri"/>
                <a:cs typeface="Calibri"/>
              </a:rPr>
              <a:t>loy</a:t>
            </a:r>
            <a:r>
              <a:rPr sz="1700" b="1" spc="4" baseline="4201" dirty="0">
                <a:latin typeface="Calibri"/>
                <a:cs typeface="Calibri"/>
              </a:rPr>
              <a:t>m</a:t>
            </a:r>
            <a:r>
              <a:rPr sz="1700" b="1" baseline="4201" dirty="0">
                <a:latin typeface="Calibri"/>
                <a:cs typeface="Calibri"/>
              </a:rPr>
              <a:t>e</a:t>
            </a:r>
            <a:r>
              <a:rPr sz="1700" b="1" spc="-13" baseline="4201" dirty="0">
                <a:latin typeface="Calibri"/>
                <a:cs typeface="Calibri"/>
              </a:rPr>
              <a:t>n</a:t>
            </a:r>
            <a:r>
              <a:rPr sz="1700" b="1" baseline="4201" dirty="0">
                <a:latin typeface="Calibri"/>
                <a:cs typeface="Calibri"/>
              </a:rPr>
              <a:t>t</a:t>
            </a:r>
            <a:endParaRPr sz="1200">
              <a:latin typeface="Calibri"/>
              <a:cs typeface="Calibri"/>
            </a:endParaRPr>
          </a:p>
          <a:p>
            <a:pPr marR="1432328" algn="r">
              <a:lnSpc>
                <a:spcPct val="101725"/>
              </a:lnSpc>
              <a:spcBef>
                <a:spcPts val="1845"/>
              </a:spcBef>
            </a:pPr>
            <a:r>
              <a:rPr sz="1200" b="1" dirty="0">
                <a:latin typeface="Calibri"/>
                <a:cs typeface="Calibri"/>
              </a:rPr>
              <a:t>Li</a:t>
            </a:r>
            <a:r>
              <a:rPr sz="1200" b="1" spc="-17" dirty="0">
                <a:latin typeface="Calibri"/>
                <a:cs typeface="Calibri"/>
              </a:rPr>
              <a:t>f</a:t>
            </a:r>
            <a:r>
              <a:rPr sz="1200" b="1" dirty="0">
                <a:latin typeface="Calibri"/>
                <a:cs typeface="Calibri"/>
              </a:rPr>
              <a:t>e</a:t>
            </a:r>
            <a:r>
              <a:rPr sz="1200" b="1" spc="-4" dirty="0">
                <a:latin typeface="Calibri"/>
                <a:cs typeface="Calibri"/>
              </a:rPr>
              <a:t> </a:t>
            </a:r>
            <a:r>
              <a:rPr sz="1200" b="1" spc="-90" dirty="0">
                <a:latin typeface="Calibri"/>
                <a:cs typeface="Calibri"/>
              </a:rPr>
              <a:t>T</a:t>
            </a:r>
            <a:r>
              <a:rPr sz="1200" b="1" dirty="0">
                <a:latin typeface="Calibri"/>
                <a:cs typeface="Calibri"/>
              </a:rPr>
              <a:t>a</a:t>
            </a:r>
            <a:r>
              <a:rPr sz="1200" b="1" spc="-17" dirty="0">
                <a:latin typeface="Calibri"/>
                <a:cs typeface="Calibri"/>
              </a:rPr>
              <a:t>k</a:t>
            </a:r>
            <a:r>
              <a:rPr sz="1200" b="1" spc="-4" dirty="0">
                <a:latin typeface="Calibri"/>
                <a:cs typeface="Calibri"/>
              </a:rPr>
              <a:t>a</a:t>
            </a:r>
            <a:r>
              <a:rPr sz="1200" b="1" dirty="0">
                <a:latin typeface="Calibri"/>
                <a:cs typeface="Calibri"/>
              </a:rPr>
              <a:t>ful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5637" y="5587253"/>
            <a:ext cx="8312727" cy="8673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794">
              <a:lnSpc>
                <a:spcPts val="897"/>
              </a:lnSpc>
            </a:pPr>
            <a:endParaRPr sz="900"/>
          </a:p>
        </p:txBody>
      </p:sp>
      <p:sp>
        <p:nvSpPr>
          <p:cNvPr id="6" name="object 6"/>
          <p:cNvSpPr txBox="1"/>
          <p:nvPr/>
        </p:nvSpPr>
        <p:spPr>
          <a:xfrm>
            <a:off x="415637" y="646130"/>
            <a:ext cx="415635" cy="6212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794">
              <a:lnSpc>
                <a:spcPts val="897"/>
              </a:lnSpc>
            </a:pPr>
            <a:endParaRPr sz="900"/>
          </a:p>
        </p:txBody>
      </p:sp>
      <p:sp>
        <p:nvSpPr>
          <p:cNvPr id="5" name="object 5"/>
          <p:cNvSpPr txBox="1"/>
          <p:nvPr/>
        </p:nvSpPr>
        <p:spPr>
          <a:xfrm>
            <a:off x="831273" y="646130"/>
            <a:ext cx="7481455" cy="6212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3"/>
              </a:lnSpc>
              <a:spcBef>
                <a:spcPts val="39"/>
              </a:spcBef>
            </a:pPr>
            <a:endParaRPr sz="900"/>
          </a:p>
          <a:p>
            <a:pPr marL="1996751">
              <a:lnSpc>
                <a:spcPts val="3186"/>
              </a:lnSpc>
              <a:spcBef>
                <a:spcPts val="1056"/>
              </a:spcBef>
            </a:pPr>
            <a:r>
              <a:rPr sz="5900" b="1" baseline="-16470" dirty="0">
                <a:solidFill>
                  <a:srgbClr val="FF0000"/>
                </a:solidFill>
                <a:latin typeface="Times New Roman"/>
                <a:cs typeface="Times New Roman"/>
              </a:rPr>
              <a:t>Major</a:t>
            </a:r>
            <a:r>
              <a:rPr sz="5900" b="1" spc="-80" baseline="-164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5900" b="1" baseline="-16470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5900" b="1" spc="-71" baseline="-16470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5900" b="1" baseline="-16470" dirty="0">
                <a:solidFill>
                  <a:srgbClr val="FF0000"/>
                </a:solidFill>
                <a:latin typeface="Times New Roman"/>
                <a:cs typeface="Times New Roman"/>
              </a:rPr>
              <a:t>oducts</a:t>
            </a:r>
            <a:endParaRPr sz="3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5637" y="1267386"/>
            <a:ext cx="8312727" cy="8639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794">
              <a:lnSpc>
                <a:spcPts val="897"/>
              </a:lnSpc>
            </a:pPr>
            <a:endParaRPr sz="900"/>
          </a:p>
        </p:txBody>
      </p:sp>
      <p:sp>
        <p:nvSpPr>
          <p:cNvPr id="3" name="object 3"/>
          <p:cNvSpPr txBox="1"/>
          <p:nvPr/>
        </p:nvSpPr>
        <p:spPr>
          <a:xfrm>
            <a:off x="831273" y="1267386"/>
            <a:ext cx="7481455" cy="3872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794">
              <a:lnSpc>
                <a:spcPts val="897"/>
              </a:lnSpc>
            </a:pPr>
            <a:endParaRPr sz="900"/>
          </a:p>
        </p:txBody>
      </p:sp>
      <p:sp>
        <p:nvSpPr>
          <p:cNvPr id="2" name="object 2"/>
          <p:cNvSpPr txBox="1"/>
          <p:nvPr/>
        </p:nvSpPr>
        <p:spPr>
          <a:xfrm>
            <a:off x="8312727" y="1267386"/>
            <a:ext cx="415636" cy="3872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794">
              <a:lnSpc>
                <a:spcPts val="897"/>
              </a:lnSpc>
            </a:pPr>
            <a:endParaRPr sz="9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Contents’  Outline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Micro-Takaful defined</a:t>
            </a: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Global landscape</a:t>
            </a: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Case for Micro-Takaful</a:t>
            </a: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Life-cycle events &amp; risks</a:t>
            </a: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Target Market</a:t>
            </a: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Best Practices</a:t>
            </a: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Products &amp; schemes</a:t>
            </a: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Lessons to be learnt</a:t>
            </a:r>
          </a:p>
          <a:p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/>
          <p:nvPr/>
        </p:nvSpPr>
        <p:spPr>
          <a:xfrm>
            <a:off x="6765867" y="1512794"/>
            <a:ext cx="1246909" cy="605118"/>
          </a:xfrm>
          <a:custGeom>
            <a:avLst/>
            <a:gdLst/>
            <a:ahLst/>
            <a:cxnLst/>
            <a:rect l="l" t="t" r="r" b="b"/>
            <a:pathLst>
              <a:path w="1371600" h="685800">
                <a:moveTo>
                  <a:pt x="0" y="0"/>
                </a:moveTo>
                <a:lnTo>
                  <a:pt x="0" y="685799"/>
                </a:lnTo>
                <a:lnTo>
                  <a:pt x="1371600" y="685799"/>
                </a:lnTo>
                <a:lnTo>
                  <a:pt x="137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6959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770024" y="1508759"/>
            <a:ext cx="1246909" cy="613858"/>
          </a:xfrm>
          <a:custGeom>
            <a:avLst/>
            <a:gdLst/>
            <a:ahLst/>
            <a:cxnLst/>
            <a:rect l="l" t="t" r="r" b="b"/>
            <a:pathLst>
              <a:path w="1371600" h="695706">
                <a:moveTo>
                  <a:pt x="0" y="4571"/>
                </a:moveTo>
                <a:lnTo>
                  <a:pt x="1362455" y="4571"/>
                </a:lnTo>
                <a:lnTo>
                  <a:pt x="1367027" y="9905"/>
                </a:lnTo>
                <a:lnTo>
                  <a:pt x="1367027" y="685799"/>
                </a:lnTo>
                <a:lnTo>
                  <a:pt x="1371600" y="695705"/>
                </a:lnTo>
                <a:lnTo>
                  <a:pt x="1371600" y="0"/>
                </a:lnTo>
                <a:lnTo>
                  <a:pt x="0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761711" y="1508759"/>
            <a:ext cx="1255222" cy="613858"/>
          </a:xfrm>
          <a:custGeom>
            <a:avLst/>
            <a:gdLst/>
            <a:ahLst/>
            <a:cxnLst/>
            <a:rect l="l" t="t" r="r" b="b"/>
            <a:pathLst>
              <a:path w="1380744" h="695706">
                <a:moveTo>
                  <a:pt x="0" y="695705"/>
                </a:moveTo>
                <a:lnTo>
                  <a:pt x="1380744" y="695705"/>
                </a:lnTo>
                <a:lnTo>
                  <a:pt x="1376172" y="685799"/>
                </a:lnTo>
                <a:lnTo>
                  <a:pt x="1376172" y="9905"/>
                </a:lnTo>
                <a:lnTo>
                  <a:pt x="1371600" y="4571"/>
                </a:lnTo>
                <a:lnTo>
                  <a:pt x="9144" y="4571"/>
                </a:lnTo>
                <a:lnTo>
                  <a:pt x="1380744" y="0"/>
                </a:lnTo>
                <a:lnTo>
                  <a:pt x="0" y="0"/>
                </a:lnTo>
                <a:lnTo>
                  <a:pt x="0" y="695705"/>
                </a:lnTo>
                <a:lnTo>
                  <a:pt x="4572" y="9905"/>
                </a:lnTo>
                <a:lnTo>
                  <a:pt x="1371600" y="9906"/>
                </a:lnTo>
                <a:lnTo>
                  <a:pt x="1371600" y="690371"/>
                </a:lnTo>
                <a:lnTo>
                  <a:pt x="9144" y="690371"/>
                </a:lnTo>
                <a:lnTo>
                  <a:pt x="4572" y="685799"/>
                </a:lnTo>
                <a:lnTo>
                  <a:pt x="0" y="6957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761711" y="1517500"/>
            <a:ext cx="1246909" cy="605118"/>
          </a:xfrm>
          <a:custGeom>
            <a:avLst/>
            <a:gdLst/>
            <a:ahLst/>
            <a:cxnLst/>
            <a:rect l="l" t="t" r="r" b="b"/>
            <a:pathLst>
              <a:path w="1371600" h="685800">
                <a:moveTo>
                  <a:pt x="1371600" y="680466"/>
                </a:moveTo>
                <a:lnTo>
                  <a:pt x="1371599" y="675893"/>
                </a:lnTo>
                <a:lnTo>
                  <a:pt x="9143" y="675893"/>
                </a:lnTo>
                <a:lnTo>
                  <a:pt x="9144" y="0"/>
                </a:lnTo>
                <a:lnTo>
                  <a:pt x="4572" y="0"/>
                </a:lnTo>
                <a:lnTo>
                  <a:pt x="0" y="685800"/>
                </a:lnTo>
                <a:lnTo>
                  <a:pt x="4572" y="675894"/>
                </a:lnTo>
                <a:lnTo>
                  <a:pt x="9144" y="680466"/>
                </a:lnTo>
                <a:lnTo>
                  <a:pt x="1371600" y="6804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770909" y="1613647"/>
            <a:ext cx="3325091" cy="403412"/>
          </a:xfrm>
          <a:custGeom>
            <a:avLst/>
            <a:gdLst/>
            <a:ahLst/>
            <a:cxnLst/>
            <a:rect l="l" t="t" r="r" b="b"/>
            <a:pathLst>
              <a:path w="3657600" h="457200">
                <a:moveTo>
                  <a:pt x="0" y="0"/>
                </a:moveTo>
                <a:lnTo>
                  <a:pt x="0" y="457199"/>
                </a:lnTo>
                <a:lnTo>
                  <a:pt x="3657600" y="457199"/>
                </a:lnTo>
                <a:lnTo>
                  <a:pt x="3657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4E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759825" y="1602889"/>
            <a:ext cx="3347951" cy="425599"/>
          </a:xfrm>
          <a:custGeom>
            <a:avLst/>
            <a:gdLst/>
            <a:ahLst/>
            <a:cxnLst/>
            <a:rect l="l" t="t" r="r" b="b"/>
            <a:pathLst>
              <a:path w="3682746" h="482346">
                <a:moveTo>
                  <a:pt x="12191" y="0"/>
                </a:moveTo>
                <a:lnTo>
                  <a:pt x="5333" y="0"/>
                </a:lnTo>
                <a:lnTo>
                  <a:pt x="0" y="5334"/>
                </a:lnTo>
                <a:lnTo>
                  <a:pt x="0" y="469392"/>
                </a:lnTo>
                <a:lnTo>
                  <a:pt x="12192" y="25146"/>
                </a:lnTo>
                <a:lnTo>
                  <a:pt x="3657600" y="25146"/>
                </a:lnTo>
                <a:lnTo>
                  <a:pt x="3657600" y="469392"/>
                </a:lnTo>
                <a:lnTo>
                  <a:pt x="0" y="477012"/>
                </a:lnTo>
                <a:lnTo>
                  <a:pt x="5334" y="482346"/>
                </a:lnTo>
                <a:lnTo>
                  <a:pt x="3677412" y="482346"/>
                </a:lnTo>
                <a:lnTo>
                  <a:pt x="3682746" y="477012"/>
                </a:lnTo>
                <a:lnTo>
                  <a:pt x="3682746" y="469392"/>
                </a:lnTo>
                <a:lnTo>
                  <a:pt x="3669791" y="457200"/>
                </a:lnTo>
                <a:lnTo>
                  <a:pt x="3669791" y="25146"/>
                </a:lnTo>
                <a:lnTo>
                  <a:pt x="3657600" y="12192"/>
                </a:lnTo>
                <a:lnTo>
                  <a:pt x="25146" y="12192"/>
                </a:lnTo>
                <a:lnTo>
                  <a:pt x="3682746" y="12192"/>
                </a:lnTo>
                <a:lnTo>
                  <a:pt x="3682746" y="5334"/>
                </a:lnTo>
                <a:lnTo>
                  <a:pt x="3677412" y="0"/>
                </a:lnTo>
                <a:lnTo>
                  <a:pt x="12191" y="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759825" y="2006301"/>
            <a:ext cx="3325091" cy="17481"/>
          </a:xfrm>
          <a:custGeom>
            <a:avLst/>
            <a:gdLst/>
            <a:ahLst/>
            <a:cxnLst/>
            <a:rect l="l" t="t" r="r" b="b"/>
            <a:pathLst>
              <a:path w="3657600" h="19812">
                <a:moveTo>
                  <a:pt x="25146" y="12191"/>
                </a:moveTo>
                <a:lnTo>
                  <a:pt x="12192" y="0"/>
                </a:lnTo>
                <a:lnTo>
                  <a:pt x="0" y="12191"/>
                </a:lnTo>
                <a:lnTo>
                  <a:pt x="0" y="19811"/>
                </a:lnTo>
                <a:lnTo>
                  <a:pt x="3657600" y="12191"/>
                </a:lnTo>
                <a:lnTo>
                  <a:pt x="25146" y="12191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59825" y="1625077"/>
            <a:ext cx="3325091" cy="391981"/>
          </a:xfrm>
          <a:custGeom>
            <a:avLst/>
            <a:gdLst/>
            <a:ahLst/>
            <a:cxnLst/>
            <a:rect l="l" t="t" r="r" b="b"/>
            <a:pathLst>
              <a:path w="3657600" h="444245">
                <a:moveTo>
                  <a:pt x="3657600" y="444246"/>
                </a:moveTo>
                <a:lnTo>
                  <a:pt x="3657600" y="432054"/>
                </a:lnTo>
                <a:lnTo>
                  <a:pt x="25146" y="432054"/>
                </a:lnTo>
                <a:lnTo>
                  <a:pt x="25146" y="0"/>
                </a:lnTo>
                <a:lnTo>
                  <a:pt x="12192" y="0"/>
                </a:lnTo>
                <a:lnTo>
                  <a:pt x="0" y="444246"/>
                </a:lnTo>
                <a:lnTo>
                  <a:pt x="12192" y="432054"/>
                </a:lnTo>
                <a:lnTo>
                  <a:pt x="25146" y="444246"/>
                </a:lnTo>
                <a:lnTo>
                  <a:pt x="3657600" y="444246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782685" y="1613647"/>
            <a:ext cx="3325091" cy="403412"/>
          </a:xfrm>
          <a:custGeom>
            <a:avLst/>
            <a:gdLst/>
            <a:ahLst/>
            <a:cxnLst/>
            <a:rect l="l" t="t" r="r" b="b"/>
            <a:pathLst>
              <a:path w="3657600" h="457200">
                <a:moveTo>
                  <a:pt x="0" y="0"/>
                </a:moveTo>
                <a:lnTo>
                  <a:pt x="3632454" y="0"/>
                </a:lnTo>
                <a:lnTo>
                  <a:pt x="3644646" y="12953"/>
                </a:lnTo>
                <a:lnTo>
                  <a:pt x="3644646" y="445007"/>
                </a:lnTo>
                <a:lnTo>
                  <a:pt x="3657600" y="457199"/>
                </a:lnTo>
                <a:lnTo>
                  <a:pt x="3657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798618" y="1613647"/>
            <a:ext cx="3297382" cy="326763"/>
          </a:xfrm>
          <a:custGeom>
            <a:avLst/>
            <a:gdLst/>
            <a:ahLst/>
            <a:cxnLst/>
            <a:rect l="l" t="t" r="r" b="b"/>
            <a:pathLst>
              <a:path w="3627120" h="370331">
                <a:moveTo>
                  <a:pt x="0" y="0"/>
                </a:moveTo>
                <a:lnTo>
                  <a:pt x="0" y="370331"/>
                </a:lnTo>
                <a:lnTo>
                  <a:pt x="3627120" y="370331"/>
                </a:lnTo>
                <a:lnTo>
                  <a:pt x="3627120" y="0"/>
                </a:lnTo>
                <a:lnTo>
                  <a:pt x="0" y="0"/>
                </a:lnTo>
                <a:close/>
              </a:path>
            </a:pathLst>
          </a:custGeom>
          <a:solidFill>
            <a:srgbClr val="558D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366462" y="2129342"/>
            <a:ext cx="0" cy="2017"/>
          </a:xfrm>
          <a:custGeom>
            <a:avLst/>
            <a:gdLst/>
            <a:ahLst/>
            <a:cxnLst/>
            <a:rect l="l" t="t" r="r" b="b"/>
            <a:pathLst>
              <a:path h="2286">
                <a:moveTo>
                  <a:pt x="0" y="0"/>
                </a:moveTo>
                <a:lnTo>
                  <a:pt x="0" y="2285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556760" y="2039918"/>
            <a:ext cx="216130" cy="537882"/>
          </a:xfrm>
          <a:custGeom>
            <a:avLst/>
            <a:gdLst/>
            <a:ahLst/>
            <a:cxnLst/>
            <a:rect l="l" t="t" r="r" b="b"/>
            <a:pathLst>
              <a:path w="237743" h="609600">
                <a:moveTo>
                  <a:pt x="170687" y="103631"/>
                </a:moveTo>
                <a:lnTo>
                  <a:pt x="118872" y="0"/>
                </a:lnTo>
                <a:lnTo>
                  <a:pt x="67056" y="103631"/>
                </a:lnTo>
                <a:lnTo>
                  <a:pt x="170687" y="1036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766753" y="2550907"/>
            <a:ext cx="4026824" cy="1420682"/>
          </a:xfrm>
          <a:custGeom>
            <a:avLst/>
            <a:gdLst/>
            <a:ahLst/>
            <a:cxnLst/>
            <a:rect l="l" t="t" r="r" b="b"/>
            <a:pathLst>
              <a:path w="4429506" h="1610105">
                <a:moveTo>
                  <a:pt x="174464" y="503682"/>
                </a:moveTo>
                <a:lnTo>
                  <a:pt x="206463" y="476821"/>
                </a:lnTo>
                <a:lnTo>
                  <a:pt x="232854" y="456628"/>
                </a:lnTo>
                <a:lnTo>
                  <a:pt x="259926" y="437309"/>
                </a:lnTo>
                <a:lnTo>
                  <a:pt x="287493" y="418876"/>
                </a:lnTo>
                <a:lnTo>
                  <a:pt x="315366" y="401338"/>
                </a:lnTo>
                <a:lnTo>
                  <a:pt x="343358" y="384705"/>
                </a:lnTo>
                <a:lnTo>
                  <a:pt x="371281" y="368987"/>
                </a:lnTo>
                <a:lnTo>
                  <a:pt x="398948" y="354194"/>
                </a:lnTo>
                <a:lnTo>
                  <a:pt x="426171" y="340336"/>
                </a:lnTo>
                <a:lnTo>
                  <a:pt x="452763" y="327424"/>
                </a:lnTo>
                <a:lnTo>
                  <a:pt x="478536" y="315468"/>
                </a:lnTo>
                <a:lnTo>
                  <a:pt x="511302" y="300228"/>
                </a:lnTo>
                <a:lnTo>
                  <a:pt x="618104" y="257287"/>
                </a:lnTo>
                <a:lnTo>
                  <a:pt x="691780" y="230706"/>
                </a:lnTo>
                <a:lnTo>
                  <a:pt x="766518" y="205950"/>
                </a:lnTo>
                <a:lnTo>
                  <a:pt x="842216" y="182964"/>
                </a:lnTo>
                <a:lnTo>
                  <a:pt x="918771" y="161692"/>
                </a:lnTo>
                <a:lnTo>
                  <a:pt x="996084" y="142079"/>
                </a:lnTo>
                <a:lnTo>
                  <a:pt x="1074050" y="124070"/>
                </a:lnTo>
                <a:lnTo>
                  <a:pt x="1152570" y="107609"/>
                </a:lnTo>
                <a:lnTo>
                  <a:pt x="1231540" y="92640"/>
                </a:lnTo>
                <a:lnTo>
                  <a:pt x="1310859" y="79109"/>
                </a:lnTo>
                <a:lnTo>
                  <a:pt x="1390425" y="66960"/>
                </a:lnTo>
                <a:lnTo>
                  <a:pt x="1470136" y="56138"/>
                </a:lnTo>
                <a:lnTo>
                  <a:pt x="1549891" y="46587"/>
                </a:lnTo>
                <a:lnTo>
                  <a:pt x="1629587" y="38252"/>
                </a:lnTo>
                <a:lnTo>
                  <a:pt x="1539596" y="38380"/>
                </a:lnTo>
                <a:lnTo>
                  <a:pt x="1463546" y="47589"/>
                </a:lnTo>
                <a:lnTo>
                  <a:pt x="1387437" y="57958"/>
                </a:lnTo>
                <a:lnTo>
                  <a:pt x="1311373" y="69540"/>
                </a:lnTo>
                <a:lnTo>
                  <a:pt x="1235459" y="82386"/>
                </a:lnTo>
                <a:lnTo>
                  <a:pt x="1159798" y="96548"/>
                </a:lnTo>
                <a:lnTo>
                  <a:pt x="1084496" y="112079"/>
                </a:lnTo>
                <a:lnTo>
                  <a:pt x="1009657" y="129031"/>
                </a:lnTo>
                <a:lnTo>
                  <a:pt x="935384" y="147455"/>
                </a:lnTo>
                <a:lnTo>
                  <a:pt x="861782" y="167404"/>
                </a:lnTo>
                <a:lnTo>
                  <a:pt x="788956" y="188930"/>
                </a:lnTo>
                <a:lnTo>
                  <a:pt x="717010" y="212085"/>
                </a:lnTo>
                <a:lnTo>
                  <a:pt x="646047" y="236922"/>
                </a:lnTo>
                <a:lnTo>
                  <a:pt x="576173" y="263491"/>
                </a:lnTo>
                <a:lnTo>
                  <a:pt x="507492" y="291846"/>
                </a:lnTo>
                <a:lnTo>
                  <a:pt x="441959" y="322326"/>
                </a:lnTo>
                <a:lnTo>
                  <a:pt x="391372" y="347685"/>
                </a:lnTo>
                <a:lnTo>
                  <a:pt x="339147" y="376336"/>
                </a:lnTo>
                <a:lnTo>
                  <a:pt x="286526" y="408264"/>
                </a:lnTo>
                <a:lnTo>
                  <a:pt x="234752" y="443456"/>
                </a:lnTo>
                <a:lnTo>
                  <a:pt x="185065" y="481898"/>
                </a:lnTo>
                <a:lnTo>
                  <a:pt x="159954" y="503682"/>
                </a:lnTo>
                <a:lnTo>
                  <a:pt x="174464" y="503682"/>
                </a:lnTo>
                <a:close/>
              </a:path>
              <a:path w="4429506" h="1610105">
                <a:moveTo>
                  <a:pt x="4269467" y="503681"/>
                </a:moveTo>
                <a:lnTo>
                  <a:pt x="4227235" y="467931"/>
                </a:lnTo>
                <a:lnTo>
                  <a:pt x="4174741" y="429312"/>
                </a:lnTo>
                <a:lnTo>
                  <a:pt x="4120612" y="394242"/>
                </a:lnTo>
                <a:lnTo>
                  <a:pt x="4066281" y="362756"/>
                </a:lnTo>
                <a:lnTo>
                  <a:pt x="4013184" y="334890"/>
                </a:lnTo>
                <a:lnTo>
                  <a:pt x="3955541" y="307085"/>
                </a:lnTo>
                <a:lnTo>
                  <a:pt x="3853303" y="263488"/>
                </a:lnTo>
                <a:lnTo>
                  <a:pt x="3783410" y="236918"/>
                </a:lnTo>
                <a:lnTo>
                  <a:pt x="3712436" y="212084"/>
                </a:lnTo>
                <a:lnTo>
                  <a:pt x="3640487" y="188932"/>
                </a:lnTo>
                <a:lnTo>
                  <a:pt x="3567664" y="167410"/>
                </a:lnTo>
                <a:lnTo>
                  <a:pt x="3494071" y="147466"/>
                </a:lnTo>
                <a:lnTo>
                  <a:pt x="3419811" y="129047"/>
                </a:lnTo>
                <a:lnTo>
                  <a:pt x="3344987" y="112101"/>
                </a:lnTo>
                <a:lnTo>
                  <a:pt x="3269702" y="96576"/>
                </a:lnTo>
                <a:lnTo>
                  <a:pt x="3194061" y="82419"/>
                </a:lnTo>
                <a:lnTo>
                  <a:pt x="3118165" y="69578"/>
                </a:lnTo>
                <a:lnTo>
                  <a:pt x="3042117" y="58001"/>
                </a:lnTo>
                <a:lnTo>
                  <a:pt x="2966023" y="47634"/>
                </a:lnTo>
                <a:lnTo>
                  <a:pt x="2889983" y="38426"/>
                </a:lnTo>
                <a:lnTo>
                  <a:pt x="2814102" y="30324"/>
                </a:lnTo>
                <a:lnTo>
                  <a:pt x="2738482" y="23275"/>
                </a:lnTo>
                <a:lnTo>
                  <a:pt x="2663228" y="17228"/>
                </a:lnTo>
                <a:lnTo>
                  <a:pt x="2588441" y="12130"/>
                </a:lnTo>
                <a:lnTo>
                  <a:pt x="2514226" y="7929"/>
                </a:lnTo>
                <a:lnTo>
                  <a:pt x="2440686" y="4571"/>
                </a:lnTo>
                <a:lnTo>
                  <a:pt x="2328672" y="1523"/>
                </a:lnTo>
                <a:lnTo>
                  <a:pt x="2214372" y="0"/>
                </a:lnTo>
                <a:lnTo>
                  <a:pt x="2100834" y="1524"/>
                </a:lnTo>
                <a:lnTo>
                  <a:pt x="1988820" y="4572"/>
                </a:lnTo>
                <a:lnTo>
                  <a:pt x="1915313" y="7914"/>
                </a:lnTo>
                <a:lnTo>
                  <a:pt x="1841122" y="12103"/>
                </a:lnTo>
                <a:lnTo>
                  <a:pt x="2100834" y="10668"/>
                </a:lnTo>
                <a:lnTo>
                  <a:pt x="2215134" y="9906"/>
                </a:lnTo>
                <a:lnTo>
                  <a:pt x="2328672" y="10667"/>
                </a:lnTo>
                <a:lnTo>
                  <a:pt x="2440686" y="13715"/>
                </a:lnTo>
                <a:lnTo>
                  <a:pt x="2551176" y="19050"/>
                </a:lnTo>
                <a:lnTo>
                  <a:pt x="2620481" y="23475"/>
                </a:lnTo>
                <a:lnTo>
                  <a:pt x="2690518" y="28698"/>
                </a:lnTo>
                <a:lnTo>
                  <a:pt x="2761177" y="34769"/>
                </a:lnTo>
                <a:lnTo>
                  <a:pt x="2832346" y="41738"/>
                </a:lnTo>
                <a:lnTo>
                  <a:pt x="2903917" y="49652"/>
                </a:lnTo>
                <a:lnTo>
                  <a:pt x="2975780" y="58562"/>
                </a:lnTo>
                <a:lnTo>
                  <a:pt x="3047824" y="68517"/>
                </a:lnTo>
                <a:lnTo>
                  <a:pt x="3119941" y="79567"/>
                </a:lnTo>
                <a:lnTo>
                  <a:pt x="3192019" y="91760"/>
                </a:lnTo>
                <a:lnTo>
                  <a:pt x="3263950" y="105146"/>
                </a:lnTo>
                <a:lnTo>
                  <a:pt x="3335624" y="119774"/>
                </a:lnTo>
                <a:lnTo>
                  <a:pt x="3406930" y="135694"/>
                </a:lnTo>
                <a:lnTo>
                  <a:pt x="3477758" y="152955"/>
                </a:lnTo>
                <a:lnTo>
                  <a:pt x="3548000" y="171606"/>
                </a:lnTo>
                <a:lnTo>
                  <a:pt x="3617544" y="191696"/>
                </a:lnTo>
                <a:lnTo>
                  <a:pt x="3686282" y="213275"/>
                </a:lnTo>
                <a:lnTo>
                  <a:pt x="3754104" y="236393"/>
                </a:lnTo>
                <a:lnTo>
                  <a:pt x="3820899" y="261098"/>
                </a:lnTo>
                <a:lnTo>
                  <a:pt x="3886557" y="287440"/>
                </a:lnTo>
                <a:lnTo>
                  <a:pt x="3950970" y="315467"/>
                </a:lnTo>
                <a:lnTo>
                  <a:pt x="4014978" y="345947"/>
                </a:lnTo>
                <a:lnTo>
                  <a:pt x="4063083" y="371588"/>
                </a:lnTo>
                <a:lnTo>
                  <a:pt x="4112683" y="400432"/>
                </a:lnTo>
                <a:lnTo>
                  <a:pt x="4162528" y="432463"/>
                </a:lnTo>
                <a:lnTo>
                  <a:pt x="4211372" y="467663"/>
                </a:lnTo>
                <a:lnTo>
                  <a:pt x="4255230" y="503681"/>
                </a:lnTo>
                <a:lnTo>
                  <a:pt x="4269467" y="503681"/>
                </a:lnTo>
                <a:close/>
              </a:path>
              <a:path w="4429506" h="1610105">
                <a:moveTo>
                  <a:pt x="1629587" y="38252"/>
                </a:moveTo>
                <a:lnTo>
                  <a:pt x="1709123" y="31077"/>
                </a:lnTo>
                <a:lnTo>
                  <a:pt x="1788396" y="25007"/>
                </a:lnTo>
                <a:lnTo>
                  <a:pt x="1867306" y="19986"/>
                </a:lnTo>
                <a:lnTo>
                  <a:pt x="1945750" y="15960"/>
                </a:lnTo>
                <a:lnTo>
                  <a:pt x="2023627" y="12872"/>
                </a:lnTo>
                <a:lnTo>
                  <a:pt x="2100834" y="10668"/>
                </a:lnTo>
                <a:lnTo>
                  <a:pt x="1841122" y="12103"/>
                </a:lnTo>
                <a:lnTo>
                  <a:pt x="1766351" y="17193"/>
                </a:lnTo>
                <a:lnTo>
                  <a:pt x="1691103" y="23234"/>
                </a:lnTo>
                <a:lnTo>
                  <a:pt x="1615484" y="30279"/>
                </a:lnTo>
                <a:lnTo>
                  <a:pt x="1539596" y="38380"/>
                </a:lnTo>
                <a:lnTo>
                  <a:pt x="1629587" y="382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96685" y="2868931"/>
            <a:ext cx="1524000" cy="126401"/>
          </a:xfrm>
          <a:custGeom>
            <a:avLst/>
            <a:gdLst/>
            <a:ahLst/>
            <a:cxnLst/>
            <a:rect l="l" t="t" r="r" b="b"/>
            <a:pathLst>
              <a:path w="1676400" h="143255">
                <a:moveTo>
                  <a:pt x="0" y="0"/>
                </a:moveTo>
                <a:lnTo>
                  <a:pt x="0" y="143255"/>
                </a:lnTo>
                <a:lnTo>
                  <a:pt x="1676400" y="143255"/>
                </a:lnTo>
                <a:lnTo>
                  <a:pt x="1676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98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0842" y="2864895"/>
            <a:ext cx="1524000" cy="680421"/>
          </a:xfrm>
          <a:custGeom>
            <a:avLst/>
            <a:gdLst/>
            <a:ahLst/>
            <a:cxnLst/>
            <a:rect l="l" t="t" r="r" b="b"/>
            <a:pathLst>
              <a:path w="1676400" h="771144">
                <a:moveTo>
                  <a:pt x="1676400" y="147828"/>
                </a:moveTo>
                <a:lnTo>
                  <a:pt x="1676400" y="0"/>
                </a:lnTo>
                <a:lnTo>
                  <a:pt x="0" y="4572"/>
                </a:lnTo>
                <a:lnTo>
                  <a:pt x="1667256" y="4572"/>
                </a:lnTo>
                <a:lnTo>
                  <a:pt x="1671828" y="9144"/>
                </a:lnTo>
                <a:lnTo>
                  <a:pt x="1671828" y="147828"/>
                </a:lnTo>
                <a:lnTo>
                  <a:pt x="1676400" y="1478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92529" y="2864895"/>
            <a:ext cx="1532313" cy="680421"/>
          </a:xfrm>
          <a:custGeom>
            <a:avLst/>
            <a:gdLst/>
            <a:ahLst/>
            <a:cxnLst/>
            <a:rect l="l" t="t" r="r" b="b"/>
            <a:pathLst>
              <a:path w="1685544" h="771144">
                <a:moveTo>
                  <a:pt x="3739" y="147828"/>
                </a:moveTo>
                <a:lnTo>
                  <a:pt x="4572" y="9144"/>
                </a:lnTo>
                <a:lnTo>
                  <a:pt x="1676400" y="9144"/>
                </a:lnTo>
                <a:lnTo>
                  <a:pt x="1676400" y="147828"/>
                </a:lnTo>
                <a:lnTo>
                  <a:pt x="1680972" y="147828"/>
                </a:lnTo>
                <a:lnTo>
                  <a:pt x="1680972" y="9144"/>
                </a:lnTo>
                <a:lnTo>
                  <a:pt x="1676400" y="4572"/>
                </a:lnTo>
                <a:lnTo>
                  <a:pt x="9144" y="4572"/>
                </a:lnTo>
                <a:lnTo>
                  <a:pt x="1685544" y="0"/>
                </a:lnTo>
                <a:lnTo>
                  <a:pt x="0" y="0"/>
                </a:lnTo>
                <a:lnTo>
                  <a:pt x="0" y="147828"/>
                </a:lnTo>
                <a:lnTo>
                  <a:pt x="3739" y="1478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92529" y="2872964"/>
            <a:ext cx="1524000" cy="672353"/>
          </a:xfrm>
          <a:custGeom>
            <a:avLst/>
            <a:gdLst/>
            <a:ahLst/>
            <a:cxnLst/>
            <a:rect l="l" t="t" r="r" b="b"/>
            <a:pathLst>
              <a:path w="1676400" h="762000">
                <a:moveTo>
                  <a:pt x="9144" y="138684"/>
                </a:moveTo>
                <a:lnTo>
                  <a:pt x="9144" y="0"/>
                </a:lnTo>
                <a:lnTo>
                  <a:pt x="4571" y="0"/>
                </a:lnTo>
                <a:lnTo>
                  <a:pt x="3739" y="138684"/>
                </a:lnTo>
                <a:lnTo>
                  <a:pt x="9144" y="1386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366462" y="2130687"/>
            <a:ext cx="0" cy="864645"/>
          </a:xfrm>
          <a:custGeom>
            <a:avLst/>
            <a:gdLst/>
            <a:ahLst/>
            <a:cxnLst/>
            <a:rect l="l" t="t" r="r" b="b"/>
            <a:pathLst>
              <a:path h="979931">
                <a:moveTo>
                  <a:pt x="0" y="761"/>
                </a:moveTo>
                <a:lnTo>
                  <a:pt x="0" y="979931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556760" y="2039918"/>
            <a:ext cx="216130" cy="537882"/>
          </a:xfrm>
          <a:custGeom>
            <a:avLst/>
            <a:gdLst/>
            <a:ahLst/>
            <a:cxnLst/>
            <a:rect l="l" t="t" r="r" b="b"/>
            <a:pathLst>
              <a:path w="237743" h="609600">
                <a:moveTo>
                  <a:pt x="237743" y="371094"/>
                </a:moveTo>
                <a:lnTo>
                  <a:pt x="158496" y="410718"/>
                </a:lnTo>
                <a:lnTo>
                  <a:pt x="158496" y="198119"/>
                </a:lnTo>
                <a:lnTo>
                  <a:pt x="79248" y="198119"/>
                </a:lnTo>
                <a:lnTo>
                  <a:pt x="79248" y="410718"/>
                </a:lnTo>
                <a:lnTo>
                  <a:pt x="118872" y="609600"/>
                </a:lnTo>
                <a:lnTo>
                  <a:pt x="237743" y="371094"/>
                </a:lnTo>
                <a:close/>
              </a:path>
              <a:path w="237743" h="609600">
                <a:moveTo>
                  <a:pt x="79248" y="410718"/>
                </a:moveTo>
                <a:lnTo>
                  <a:pt x="79248" y="371094"/>
                </a:lnTo>
                <a:lnTo>
                  <a:pt x="0" y="371094"/>
                </a:lnTo>
                <a:lnTo>
                  <a:pt x="118872" y="609600"/>
                </a:lnTo>
                <a:lnTo>
                  <a:pt x="79248" y="410718"/>
                </a:lnTo>
                <a:close/>
              </a:path>
              <a:path w="237743" h="609600">
                <a:moveTo>
                  <a:pt x="237743" y="371094"/>
                </a:moveTo>
                <a:lnTo>
                  <a:pt x="158496" y="371094"/>
                </a:lnTo>
                <a:lnTo>
                  <a:pt x="158496" y="410718"/>
                </a:lnTo>
                <a:lnTo>
                  <a:pt x="237743" y="371094"/>
                </a:lnTo>
                <a:close/>
              </a:path>
              <a:path w="237743" h="609600">
                <a:moveTo>
                  <a:pt x="79248" y="198119"/>
                </a:moveTo>
                <a:lnTo>
                  <a:pt x="158496" y="198119"/>
                </a:lnTo>
                <a:lnTo>
                  <a:pt x="158496" y="237744"/>
                </a:lnTo>
                <a:lnTo>
                  <a:pt x="237743" y="237744"/>
                </a:lnTo>
                <a:lnTo>
                  <a:pt x="170688" y="103632"/>
                </a:lnTo>
                <a:lnTo>
                  <a:pt x="67055" y="103632"/>
                </a:lnTo>
                <a:lnTo>
                  <a:pt x="0" y="237744"/>
                </a:lnTo>
                <a:lnTo>
                  <a:pt x="79248" y="237744"/>
                </a:lnTo>
                <a:lnTo>
                  <a:pt x="79248" y="1981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032462" y="2885739"/>
            <a:ext cx="1039091" cy="100853"/>
          </a:xfrm>
          <a:custGeom>
            <a:avLst/>
            <a:gdLst/>
            <a:ahLst/>
            <a:cxnLst/>
            <a:rect l="l" t="t" r="r" b="b"/>
            <a:pathLst>
              <a:path w="1143000" h="114300">
                <a:moveTo>
                  <a:pt x="0" y="38100"/>
                </a:moveTo>
                <a:lnTo>
                  <a:pt x="0" y="76200"/>
                </a:lnTo>
                <a:lnTo>
                  <a:pt x="1047749" y="76200"/>
                </a:lnTo>
                <a:lnTo>
                  <a:pt x="1028700" y="114300"/>
                </a:lnTo>
                <a:lnTo>
                  <a:pt x="1143000" y="57150"/>
                </a:lnTo>
                <a:lnTo>
                  <a:pt x="1047749" y="38100"/>
                </a:lnTo>
                <a:lnTo>
                  <a:pt x="0" y="38100"/>
                </a:lnTo>
                <a:close/>
              </a:path>
              <a:path w="1143000" h="114300">
                <a:moveTo>
                  <a:pt x="1047749" y="38100"/>
                </a:moveTo>
                <a:lnTo>
                  <a:pt x="1143000" y="57150"/>
                </a:lnTo>
                <a:lnTo>
                  <a:pt x="1028700" y="0"/>
                </a:lnTo>
                <a:lnTo>
                  <a:pt x="1028700" y="38100"/>
                </a:lnTo>
                <a:lnTo>
                  <a:pt x="1047749" y="38100"/>
                </a:lnTo>
                <a:close/>
              </a:path>
              <a:path w="1143000" h="114300">
                <a:moveTo>
                  <a:pt x="1028700" y="114300"/>
                </a:moveTo>
                <a:lnTo>
                  <a:pt x="1047749" y="76200"/>
                </a:lnTo>
                <a:lnTo>
                  <a:pt x="1028700" y="76200"/>
                </a:lnTo>
                <a:lnTo>
                  <a:pt x="1028700" y="114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761904" y="2977179"/>
            <a:ext cx="4051069" cy="9197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766753" y="2550907"/>
            <a:ext cx="4026824" cy="1420682"/>
          </a:xfrm>
          <a:custGeom>
            <a:avLst/>
            <a:gdLst/>
            <a:ahLst/>
            <a:cxnLst/>
            <a:rect l="l" t="t" r="r" b="b"/>
            <a:pathLst>
              <a:path w="4429506" h="1610105">
                <a:moveTo>
                  <a:pt x="1060414" y="1482851"/>
                </a:moveTo>
                <a:lnTo>
                  <a:pt x="1012664" y="1472042"/>
                </a:lnTo>
                <a:lnTo>
                  <a:pt x="938718" y="1453714"/>
                </a:lnTo>
                <a:lnTo>
                  <a:pt x="865393" y="1433864"/>
                </a:lnTo>
                <a:lnTo>
                  <a:pt x="792782" y="1412437"/>
                </a:lnTo>
                <a:lnTo>
                  <a:pt x="720975" y="1389379"/>
                </a:lnTo>
                <a:lnTo>
                  <a:pt x="650065" y="1364635"/>
                </a:lnTo>
                <a:lnTo>
                  <a:pt x="580143" y="1338153"/>
                </a:lnTo>
                <a:lnTo>
                  <a:pt x="511302" y="1309878"/>
                </a:lnTo>
                <a:lnTo>
                  <a:pt x="445770" y="1279398"/>
                </a:lnTo>
                <a:lnTo>
                  <a:pt x="395415" y="1253888"/>
                </a:lnTo>
                <a:lnTo>
                  <a:pt x="343761" y="1225498"/>
                </a:lnTo>
                <a:lnTo>
                  <a:pt x="291948" y="1194150"/>
                </a:lnTo>
                <a:lnTo>
                  <a:pt x="241116" y="1159767"/>
                </a:lnTo>
                <a:lnTo>
                  <a:pt x="192404" y="1122273"/>
                </a:lnTo>
                <a:lnTo>
                  <a:pt x="146955" y="1081591"/>
                </a:lnTo>
                <a:lnTo>
                  <a:pt x="105906" y="1037644"/>
                </a:lnTo>
                <a:lnTo>
                  <a:pt x="70400" y="990354"/>
                </a:lnTo>
                <a:lnTo>
                  <a:pt x="41575" y="939647"/>
                </a:lnTo>
                <a:lnTo>
                  <a:pt x="20574" y="885444"/>
                </a:lnTo>
                <a:lnTo>
                  <a:pt x="12192" y="845058"/>
                </a:lnTo>
                <a:lnTo>
                  <a:pt x="9906" y="804672"/>
                </a:lnTo>
                <a:lnTo>
                  <a:pt x="10667" y="784860"/>
                </a:lnTo>
                <a:lnTo>
                  <a:pt x="16001" y="744474"/>
                </a:lnTo>
                <a:lnTo>
                  <a:pt x="30589" y="696272"/>
                </a:lnTo>
                <a:lnTo>
                  <a:pt x="56581" y="641827"/>
                </a:lnTo>
                <a:lnTo>
                  <a:pt x="91305" y="590559"/>
                </a:lnTo>
                <a:lnTo>
                  <a:pt x="133259" y="542550"/>
                </a:lnTo>
                <a:lnTo>
                  <a:pt x="174464" y="503681"/>
                </a:lnTo>
                <a:lnTo>
                  <a:pt x="159954" y="503681"/>
                </a:lnTo>
                <a:lnTo>
                  <a:pt x="117169" y="545624"/>
                </a:lnTo>
                <a:lnTo>
                  <a:pt x="78137" y="592131"/>
                </a:lnTo>
                <a:lnTo>
                  <a:pt x="45541" y="641839"/>
                </a:lnTo>
                <a:lnTo>
                  <a:pt x="20622" y="694736"/>
                </a:lnTo>
                <a:lnTo>
                  <a:pt x="6857" y="742950"/>
                </a:lnTo>
                <a:lnTo>
                  <a:pt x="761" y="784098"/>
                </a:lnTo>
                <a:lnTo>
                  <a:pt x="0" y="804672"/>
                </a:lnTo>
                <a:lnTo>
                  <a:pt x="0" y="805434"/>
                </a:lnTo>
                <a:lnTo>
                  <a:pt x="3048" y="847344"/>
                </a:lnTo>
                <a:lnTo>
                  <a:pt x="12192" y="888492"/>
                </a:lnTo>
                <a:lnTo>
                  <a:pt x="33830" y="945677"/>
                </a:lnTo>
                <a:lnTo>
                  <a:pt x="64768" y="999392"/>
                </a:lnTo>
                <a:lnTo>
                  <a:pt x="103563" y="1049627"/>
                </a:lnTo>
                <a:lnTo>
                  <a:pt x="148772" y="1096372"/>
                </a:lnTo>
                <a:lnTo>
                  <a:pt x="198953" y="1139618"/>
                </a:lnTo>
                <a:lnTo>
                  <a:pt x="252664" y="1179355"/>
                </a:lnTo>
                <a:lnTo>
                  <a:pt x="308463" y="1215573"/>
                </a:lnTo>
                <a:lnTo>
                  <a:pt x="364907" y="1248263"/>
                </a:lnTo>
                <a:lnTo>
                  <a:pt x="420555" y="1277415"/>
                </a:lnTo>
                <a:lnTo>
                  <a:pt x="473964" y="1303020"/>
                </a:lnTo>
                <a:lnTo>
                  <a:pt x="507492" y="1318260"/>
                </a:lnTo>
                <a:lnTo>
                  <a:pt x="541782" y="1332738"/>
                </a:lnTo>
                <a:lnTo>
                  <a:pt x="614009" y="1361260"/>
                </a:lnTo>
                <a:lnTo>
                  <a:pt x="687552" y="1387920"/>
                </a:lnTo>
                <a:lnTo>
                  <a:pt x="762294" y="1412767"/>
                </a:lnTo>
                <a:lnTo>
                  <a:pt x="838114" y="1435855"/>
                </a:lnTo>
                <a:lnTo>
                  <a:pt x="914894" y="1457236"/>
                </a:lnTo>
                <a:lnTo>
                  <a:pt x="992515" y="1476962"/>
                </a:lnTo>
                <a:lnTo>
                  <a:pt x="1017976" y="1482851"/>
                </a:lnTo>
                <a:lnTo>
                  <a:pt x="1060414" y="1482851"/>
                </a:lnTo>
                <a:close/>
              </a:path>
              <a:path w="4429506" h="1610105">
                <a:moveTo>
                  <a:pt x="3412118" y="1482851"/>
                </a:moveTo>
                <a:lnTo>
                  <a:pt x="3503270" y="1460439"/>
                </a:lnTo>
                <a:lnTo>
                  <a:pt x="3575349" y="1440740"/>
                </a:lnTo>
                <a:lnTo>
                  <a:pt x="3646662" y="1419482"/>
                </a:lnTo>
                <a:lnTo>
                  <a:pt x="3717090" y="1396607"/>
                </a:lnTo>
                <a:lnTo>
                  <a:pt x="3786513" y="1372057"/>
                </a:lnTo>
                <a:lnTo>
                  <a:pt x="3854809" y="1345774"/>
                </a:lnTo>
                <a:lnTo>
                  <a:pt x="3921860" y="1317701"/>
                </a:lnTo>
                <a:lnTo>
                  <a:pt x="3987546" y="1287780"/>
                </a:lnTo>
                <a:lnTo>
                  <a:pt x="4018788" y="1272539"/>
                </a:lnTo>
                <a:lnTo>
                  <a:pt x="4049267" y="1256538"/>
                </a:lnTo>
                <a:lnTo>
                  <a:pt x="4096726" y="1230091"/>
                </a:lnTo>
                <a:lnTo>
                  <a:pt x="4145394" y="1200278"/>
                </a:lnTo>
                <a:lnTo>
                  <a:pt x="4194006" y="1167147"/>
                </a:lnTo>
                <a:lnTo>
                  <a:pt x="4241297" y="1130750"/>
                </a:lnTo>
                <a:lnTo>
                  <a:pt x="4286002" y="1091136"/>
                </a:lnTo>
                <a:lnTo>
                  <a:pt x="4326856" y="1048356"/>
                </a:lnTo>
                <a:lnTo>
                  <a:pt x="4362593" y="1002460"/>
                </a:lnTo>
                <a:lnTo>
                  <a:pt x="4391949" y="953499"/>
                </a:lnTo>
                <a:lnTo>
                  <a:pt x="4413659" y="901523"/>
                </a:lnTo>
                <a:lnTo>
                  <a:pt x="4426458" y="846582"/>
                </a:lnTo>
                <a:lnTo>
                  <a:pt x="4429506" y="805433"/>
                </a:lnTo>
                <a:lnTo>
                  <a:pt x="4429506" y="804671"/>
                </a:lnTo>
                <a:lnTo>
                  <a:pt x="4426458" y="762761"/>
                </a:lnTo>
                <a:lnTo>
                  <a:pt x="4414993" y="713018"/>
                </a:lnTo>
                <a:lnTo>
                  <a:pt x="4392183" y="657187"/>
                </a:lnTo>
                <a:lnTo>
                  <a:pt x="4360569" y="604727"/>
                </a:lnTo>
                <a:lnTo>
                  <a:pt x="4321583" y="555674"/>
                </a:lnTo>
                <a:lnTo>
                  <a:pt x="4276661" y="510064"/>
                </a:lnTo>
                <a:lnTo>
                  <a:pt x="4269467" y="503681"/>
                </a:lnTo>
                <a:lnTo>
                  <a:pt x="4255230" y="503681"/>
                </a:lnTo>
                <a:lnTo>
                  <a:pt x="4257965" y="506015"/>
                </a:lnTo>
                <a:lnTo>
                  <a:pt x="4280028" y="526368"/>
                </a:lnTo>
                <a:lnTo>
                  <a:pt x="4320906" y="569418"/>
                </a:lnTo>
                <a:lnTo>
                  <a:pt x="4356415" y="615578"/>
                </a:lnTo>
                <a:lnTo>
                  <a:pt x="4385306" y="664831"/>
                </a:lnTo>
                <a:lnTo>
                  <a:pt x="4406331" y="717160"/>
                </a:lnTo>
                <a:lnTo>
                  <a:pt x="4417314" y="765047"/>
                </a:lnTo>
                <a:lnTo>
                  <a:pt x="4419600" y="805433"/>
                </a:lnTo>
                <a:lnTo>
                  <a:pt x="4418838" y="825245"/>
                </a:lnTo>
                <a:lnTo>
                  <a:pt x="4413504" y="865632"/>
                </a:lnTo>
                <a:lnTo>
                  <a:pt x="4395443" y="922484"/>
                </a:lnTo>
                <a:lnTo>
                  <a:pt x="4368171" y="975880"/>
                </a:lnTo>
                <a:lnTo>
                  <a:pt x="4333066" y="1025827"/>
                </a:lnTo>
                <a:lnTo>
                  <a:pt x="4291506" y="1072330"/>
                </a:lnTo>
                <a:lnTo>
                  <a:pt x="4244868" y="1115396"/>
                </a:lnTo>
                <a:lnTo>
                  <a:pt x="4194530" y="1155032"/>
                </a:lnTo>
                <a:lnTo>
                  <a:pt x="4141870" y="1191243"/>
                </a:lnTo>
                <a:lnTo>
                  <a:pt x="4088266" y="1224037"/>
                </a:lnTo>
                <a:lnTo>
                  <a:pt x="4035095" y="1253420"/>
                </a:lnTo>
                <a:lnTo>
                  <a:pt x="3983736" y="1279398"/>
                </a:lnTo>
                <a:lnTo>
                  <a:pt x="3918204" y="1309877"/>
                </a:lnTo>
                <a:lnTo>
                  <a:pt x="3849383" y="1338158"/>
                </a:lnTo>
                <a:lnTo>
                  <a:pt x="3779475" y="1364644"/>
                </a:lnTo>
                <a:lnTo>
                  <a:pt x="3708572" y="1389389"/>
                </a:lnTo>
                <a:lnTo>
                  <a:pt x="3636768" y="1412448"/>
                </a:lnTo>
                <a:lnTo>
                  <a:pt x="3564154" y="1433875"/>
                </a:lnTo>
                <a:lnTo>
                  <a:pt x="3490824" y="1453724"/>
                </a:lnTo>
                <a:lnTo>
                  <a:pt x="3416868" y="1472050"/>
                </a:lnTo>
                <a:lnTo>
                  <a:pt x="3369140" y="1482851"/>
                </a:lnTo>
                <a:lnTo>
                  <a:pt x="3412118" y="14828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96685" y="2994660"/>
            <a:ext cx="1524000" cy="546622"/>
          </a:xfrm>
          <a:custGeom>
            <a:avLst/>
            <a:gdLst/>
            <a:ahLst/>
            <a:cxnLst/>
            <a:rect l="l" t="t" r="r" b="b"/>
            <a:pathLst>
              <a:path w="1676400" h="619505">
                <a:moveTo>
                  <a:pt x="1676400" y="761"/>
                </a:moveTo>
                <a:lnTo>
                  <a:pt x="0" y="761"/>
                </a:lnTo>
                <a:lnTo>
                  <a:pt x="0" y="619505"/>
                </a:lnTo>
                <a:lnTo>
                  <a:pt x="1676400" y="619505"/>
                </a:lnTo>
                <a:lnTo>
                  <a:pt x="1676400" y="761"/>
                </a:lnTo>
                <a:close/>
              </a:path>
            </a:pathLst>
          </a:custGeom>
          <a:solidFill>
            <a:srgbClr val="0098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00842" y="2864895"/>
            <a:ext cx="1524000" cy="680421"/>
          </a:xfrm>
          <a:custGeom>
            <a:avLst/>
            <a:gdLst/>
            <a:ahLst/>
            <a:cxnLst/>
            <a:rect l="l" t="t" r="r" b="b"/>
            <a:pathLst>
              <a:path w="1676400" h="771144">
                <a:moveTo>
                  <a:pt x="1676400" y="147827"/>
                </a:moveTo>
                <a:lnTo>
                  <a:pt x="1671828" y="147827"/>
                </a:lnTo>
                <a:lnTo>
                  <a:pt x="1671828" y="762000"/>
                </a:lnTo>
                <a:lnTo>
                  <a:pt x="1676400" y="771144"/>
                </a:lnTo>
                <a:lnTo>
                  <a:pt x="1676400" y="1478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92529" y="2864895"/>
            <a:ext cx="1532313" cy="680421"/>
          </a:xfrm>
          <a:custGeom>
            <a:avLst/>
            <a:gdLst/>
            <a:ahLst/>
            <a:cxnLst/>
            <a:rect l="l" t="t" r="r" b="b"/>
            <a:pathLst>
              <a:path w="1685544" h="771144">
                <a:moveTo>
                  <a:pt x="3739" y="147827"/>
                </a:moveTo>
                <a:lnTo>
                  <a:pt x="0" y="147827"/>
                </a:lnTo>
                <a:lnTo>
                  <a:pt x="0" y="771144"/>
                </a:lnTo>
                <a:lnTo>
                  <a:pt x="3739" y="147827"/>
                </a:lnTo>
                <a:close/>
              </a:path>
              <a:path w="1685544" h="771144">
                <a:moveTo>
                  <a:pt x="1680972" y="762000"/>
                </a:moveTo>
                <a:lnTo>
                  <a:pt x="1680972" y="147827"/>
                </a:lnTo>
                <a:lnTo>
                  <a:pt x="1676400" y="147827"/>
                </a:lnTo>
                <a:lnTo>
                  <a:pt x="1676400" y="766572"/>
                </a:lnTo>
                <a:lnTo>
                  <a:pt x="9144" y="766572"/>
                </a:lnTo>
                <a:lnTo>
                  <a:pt x="4572" y="762000"/>
                </a:lnTo>
                <a:lnTo>
                  <a:pt x="0" y="771144"/>
                </a:lnTo>
                <a:lnTo>
                  <a:pt x="1685544" y="771144"/>
                </a:lnTo>
                <a:lnTo>
                  <a:pt x="1680972" y="762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92529" y="2872964"/>
            <a:ext cx="1524000" cy="672353"/>
          </a:xfrm>
          <a:custGeom>
            <a:avLst/>
            <a:gdLst/>
            <a:ahLst/>
            <a:cxnLst/>
            <a:rect l="l" t="t" r="r" b="b"/>
            <a:pathLst>
              <a:path w="1676400" h="762000">
                <a:moveTo>
                  <a:pt x="4572" y="752856"/>
                </a:moveTo>
                <a:lnTo>
                  <a:pt x="9144" y="757427"/>
                </a:lnTo>
                <a:lnTo>
                  <a:pt x="1676400" y="757427"/>
                </a:lnTo>
                <a:lnTo>
                  <a:pt x="1676400" y="752856"/>
                </a:lnTo>
                <a:lnTo>
                  <a:pt x="9143" y="752855"/>
                </a:lnTo>
                <a:lnTo>
                  <a:pt x="9144" y="138683"/>
                </a:lnTo>
                <a:lnTo>
                  <a:pt x="3739" y="138683"/>
                </a:lnTo>
                <a:lnTo>
                  <a:pt x="0" y="762000"/>
                </a:lnTo>
                <a:lnTo>
                  <a:pt x="4572" y="7528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366462" y="2994660"/>
            <a:ext cx="0" cy="277681"/>
          </a:xfrm>
          <a:custGeom>
            <a:avLst/>
            <a:gdLst/>
            <a:ahLst/>
            <a:cxnLst/>
            <a:rect l="l" t="t" r="r" b="b"/>
            <a:pathLst>
              <a:path h="314705">
                <a:moveTo>
                  <a:pt x="0" y="761"/>
                </a:moveTo>
                <a:lnTo>
                  <a:pt x="0" y="314705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800504" y="3210484"/>
            <a:ext cx="554182" cy="100853"/>
          </a:xfrm>
          <a:custGeom>
            <a:avLst/>
            <a:gdLst/>
            <a:ahLst/>
            <a:cxnLst/>
            <a:rect l="l" t="t" r="r" b="b"/>
            <a:pathLst>
              <a:path w="609600" h="114300">
                <a:moveTo>
                  <a:pt x="114300" y="38100"/>
                </a:moveTo>
                <a:lnTo>
                  <a:pt x="114300" y="0"/>
                </a:lnTo>
                <a:lnTo>
                  <a:pt x="0" y="57150"/>
                </a:lnTo>
                <a:lnTo>
                  <a:pt x="114300" y="114300"/>
                </a:lnTo>
                <a:lnTo>
                  <a:pt x="114300" y="76200"/>
                </a:lnTo>
                <a:lnTo>
                  <a:pt x="95250" y="76200"/>
                </a:lnTo>
                <a:lnTo>
                  <a:pt x="95250" y="38100"/>
                </a:lnTo>
                <a:lnTo>
                  <a:pt x="114300" y="38100"/>
                </a:lnTo>
                <a:close/>
              </a:path>
              <a:path w="609600" h="114300">
                <a:moveTo>
                  <a:pt x="95250" y="38100"/>
                </a:moveTo>
                <a:lnTo>
                  <a:pt x="95250" y="76200"/>
                </a:lnTo>
                <a:lnTo>
                  <a:pt x="609600" y="76200"/>
                </a:lnTo>
                <a:lnTo>
                  <a:pt x="609600" y="38100"/>
                </a:lnTo>
                <a:lnTo>
                  <a:pt x="9525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020686" y="3435051"/>
            <a:ext cx="900545" cy="100853"/>
          </a:xfrm>
          <a:custGeom>
            <a:avLst/>
            <a:gdLst/>
            <a:ahLst/>
            <a:cxnLst/>
            <a:rect l="l" t="t" r="r" b="b"/>
            <a:pathLst>
              <a:path w="990600" h="114300">
                <a:moveTo>
                  <a:pt x="114300" y="38100"/>
                </a:moveTo>
                <a:lnTo>
                  <a:pt x="114300" y="0"/>
                </a:lnTo>
                <a:lnTo>
                  <a:pt x="0" y="57150"/>
                </a:lnTo>
                <a:lnTo>
                  <a:pt x="114300" y="114300"/>
                </a:lnTo>
                <a:lnTo>
                  <a:pt x="114300" y="76200"/>
                </a:lnTo>
                <a:lnTo>
                  <a:pt x="95250" y="76200"/>
                </a:lnTo>
                <a:lnTo>
                  <a:pt x="95250" y="38100"/>
                </a:lnTo>
                <a:lnTo>
                  <a:pt x="114300" y="38100"/>
                </a:lnTo>
                <a:close/>
              </a:path>
              <a:path w="990600" h="114300">
                <a:moveTo>
                  <a:pt x="95250" y="38100"/>
                </a:moveTo>
                <a:lnTo>
                  <a:pt x="95250" y="76200"/>
                </a:lnTo>
                <a:lnTo>
                  <a:pt x="990600" y="76200"/>
                </a:lnTo>
                <a:lnTo>
                  <a:pt x="990600" y="38100"/>
                </a:lnTo>
                <a:lnTo>
                  <a:pt x="9525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039687" y="3675753"/>
            <a:ext cx="225136" cy="761776"/>
          </a:xfrm>
          <a:custGeom>
            <a:avLst/>
            <a:gdLst/>
            <a:ahLst/>
            <a:cxnLst/>
            <a:rect l="l" t="t" r="r" b="b"/>
            <a:pathLst>
              <a:path w="247650" h="863346">
                <a:moveTo>
                  <a:pt x="165354" y="208025"/>
                </a:moveTo>
                <a:lnTo>
                  <a:pt x="165354" y="0"/>
                </a:lnTo>
                <a:lnTo>
                  <a:pt x="82296" y="0"/>
                </a:lnTo>
                <a:lnTo>
                  <a:pt x="82296" y="208025"/>
                </a:lnTo>
                <a:lnTo>
                  <a:pt x="165354" y="2080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972002" y="3798793"/>
            <a:ext cx="225136" cy="605118"/>
          </a:xfrm>
          <a:custGeom>
            <a:avLst/>
            <a:gdLst/>
            <a:ahLst/>
            <a:cxnLst/>
            <a:rect l="l" t="t" r="r" b="b"/>
            <a:pathLst>
              <a:path w="247650" h="685800">
                <a:moveTo>
                  <a:pt x="165353" y="68579"/>
                </a:moveTo>
                <a:lnTo>
                  <a:pt x="165353" y="0"/>
                </a:lnTo>
                <a:lnTo>
                  <a:pt x="83057" y="0"/>
                </a:lnTo>
                <a:lnTo>
                  <a:pt x="83057" y="68579"/>
                </a:lnTo>
                <a:lnTo>
                  <a:pt x="165353" y="685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692929" y="3837791"/>
            <a:ext cx="2189018" cy="1452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766753" y="2550907"/>
            <a:ext cx="4026824" cy="1420682"/>
          </a:xfrm>
          <a:custGeom>
            <a:avLst/>
            <a:gdLst/>
            <a:ahLst/>
            <a:cxnLst/>
            <a:rect l="l" t="t" r="r" b="b"/>
            <a:pathLst>
              <a:path w="4429506" h="1610105">
                <a:moveTo>
                  <a:pt x="2328672" y="1608582"/>
                </a:moveTo>
                <a:lnTo>
                  <a:pt x="2440686" y="1605534"/>
                </a:lnTo>
                <a:lnTo>
                  <a:pt x="2551176" y="1600962"/>
                </a:lnTo>
                <a:lnTo>
                  <a:pt x="2622286" y="1596268"/>
                </a:lnTo>
                <a:lnTo>
                  <a:pt x="2694192" y="1590767"/>
                </a:lnTo>
                <a:lnTo>
                  <a:pt x="2766772" y="1584401"/>
                </a:lnTo>
                <a:lnTo>
                  <a:pt x="2839906" y="1577113"/>
                </a:lnTo>
                <a:lnTo>
                  <a:pt x="2913476" y="1568843"/>
                </a:lnTo>
                <a:lnTo>
                  <a:pt x="2987359" y="1559535"/>
                </a:lnTo>
                <a:lnTo>
                  <a:pt x="3061437" y="1549130"/>
                </a:lnTo>
                <a:lnTo>
                  <a:pt x="3135590" y="1537572"/>
                </a:lnTo>
                <a:lnTo>
                  <a:pt x="3209697" y="1524801"/>
                </a:lnTo>
                <a:lnTo>
                  <a:pt x="3283638" y="1510760"/>
                </a:lnTo>
                <a:lnTo>
                  <a:pt x="3357294" y="1495391"/>
                </a:lnTo>
                <a:lnTo>
                  <a:pt x="3412118" y="1482851"/>
                </a:lnTo>
                <a:lnTo>
                  <a:pt x="3369140" y="1482851"/>
                </a:lnTo>
                <a:lnTo>
                  <a:pt x="3342381" y="1488907"/>
                </a:lnTo>
                <a:lnTo>
                  <a:pt x="3267454" y="1504350"/>
                </a:lnTo>
                <a:lnTo>
                  <a:pt x="3192179" y="1518432"/>
                </a:lnTo>
                <a:lnTo>
                  <a:pt x="3116650" y="1531208"/>
                </a:lnTo>
                <a:lnTo>
                  <a:pt x="3040959" y="1542733"/>
                </a:lnTo>
                <a:lnTo>
                  <a:pt x="2965198" y="1553060"/>
                </a:lnTo>
                <a:lnTo>
                  <a:pt x="2889460" y="1562245"/>
                </a:lnTo>
                <a:lnTo>
                  <a:pt x="2813837" y="1570340"/>
                </a:lnTo>
                <a:lnTo>
                  <a:pt x="2738421" y="1577402"/>
                </a:lnTo>
                <a:lnTo>
                  <a:pt x="2663306" y="1583483"/>
                </a:lnTo>
                <a:lnTo>
                  <a:pt x="2588583" y="1588638"/>
                </a:lnTo>
                <a:lnTo>
                  <a:pt x="2514346" y="1592922"/>
                </a:lnTo>
                <a:lnTo>
                  <a:pt x="2440686" y="1596390"/>
                </a:lnTo>
                <a:lnTo>
                  <a:pt x="2328672" y="1599438"/>
                </a:lnTo>
                <a:lnTo>
                  <a:pt x="2214372" y="1600200"/>
                </a:lnTo>
                <a:lnTo>
                  <a:pt x="2100834" y="1599438"/>
                </a:lnTo>
                <a:lnTo>
                  <a:pt x="1988820" y="1596390"/>
                </a:lnTo>
                <a:lnTo>
                  <a:pt x="1915135" y="1592927"/>
                </a:lnTo>
                <a:lnTo>
                  <a:pt x="1840880" y="1588647"/>
                </a:lnTo>
                <a:lnTo>
                  <a:pt x="1766146" y="1583493"/>
                </a:lnTo>
                <a:lnTo>
                  <a:pt x="1691026" y="1577413"/>
                </a:lnTo>
                <a:lnTo>
                  <a:pt x="1615611" y="1570351"/>
                </a:lnTo>
                <a:lnTo>
                  <a:pt x="1539992" y="1562254"/>
                </a:lnTo>
                <a:lnTo>
                  <a:pt x="1464262" y="1553068"/>
                </a:lnTo>
                <a:lnTo>
                  <a:pt x="1388511" y="1542739"/>
                </a:lnTo>
                <a:lnTo>
                  <a:pt x="1312832" y="1531211"/>
                </a:lnTo>
                <a:lnTo>
                  <a:pt x="1237316" y="1518432"/>
                </a:lnTo>
                <a:lnTo>
                  <a:pt x="1162055" y="1504347"/>
                </a:lnTo>
                <a:lnTo>
                  <a:pt x="1087141" y="1488902"/>
                </a:lnTo>
                <a:lnTo>
                  <a:pt x="1060414" y="1482851"/>
                </a:lnTo>
                <a:lnTo>
                  <a:pt x="1017976" y="1482851"/>
                </a:lnTo>
                <a:lnTo>
                  <a:pt x="1070857" y="1495085"/>
                </a:lnTo>
                <a:lnTo>
                  <a:pt x="1149803" y="1511657"/>
                </a:lnTo>
                <a:lnTo>
                  <a:pt x="1229231" y="1526731"/>
                </a:lnTo>
                <a:lnTo>
                  <a:pt x="1309025" y="1540359"/>
                </a:lnTo>
                <a:lnTo>
                  <a:pt x="1389064" y="1552592"/>
                </a:lnTo>
                <a:lnTo>
                  <a:pt x="1469230" y="1563485"/>
                </a:lnTo>
                <a:lnTo>
                  <a:pt x="1549403" y="1573087"/>
                </a:lnTo>
                <a:lnTo>
                  <a:pt x="1629465" y="1581452"/>
                </a:lnTo>
                <a:lnTo>
                  <a:pt x="1709297" y="1588632"/>
                </a:lnTo>
                <a:lnTo>
                  <a:pt x="1788779" y="1594679"/>
                </a:lnTo>
                <a:lnTo>
                  <a:pt x="1867793" y="1599645"/>
                </a:lnTo>
                <a:lnTo>
                  <a:pt x="1946219" y="1603583"/>
                </a:lnTo>
                <a:lnTo>
                  <a:pt x="2023939" y="1606544"/>
                </a:lnTo>
                <a:lnTo>
                  <a:pt x="2100834" y="1608582"/>
                </a:lnTo>
                <a:lnTo>
                  <a:pt x="2215134" y="1610106"/>
                </a:lnTo>
                <a:lnTo>
                  <a:pt x="2328672" y="16085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039687" y="3675753"/>
            <a:ext cx="225136" cy="761776"/>
          </a:xfrm>
          <a:custGeom>
            <a:avLst/>
            <a:gdLst/>
            <a:ahLst/>
            <a:cxnLst/>
            <a:rect l="l" t="t" r="r" b="b"/>
            <a:pathLst>
              <a:path w="247650" h="863346">
                <a:moveTo>
                  <a:pt x="82296" y="657605"/>
                </a:moveTo>
                <a:lnTo>
                  <a:pt x="82295" y="615695"/>
                </a:lnTo>
                <a:lnTo>
                  <a:pt x="0" y="615696"/>
                </a:lnTo>
                <a:lnTo>
                  <a:pt x="123444" y="863346"/>
                </a:lnTo>
                <a:lnTo>
                  <a:pt x="82296" y="657605"/>
                </a:lnTo>
                <a:close/>
              </a:path>
              <a:path w="247650" h="863346">
                <a:moveTo>
                  <a:pt x="247650" y="615696"/>
                </a:moveTo>
                <a:lnTo>
                  <a:pt x="165353" y="615695"/>
                </a:lnTo>
                <a:lnTo>
                  <a:pt x="165354" y="657605"/>
                </a:lnTo>
                <a:lnTo>
                  <a:pt x="247650" y="615696"/>
                </a:lnTo>
                <a:close/>
              </a:path>
              <a:path w="247650" h="863346">
                <a:moveTo>
                  <a:pt x="247650" y="615696"/>
                </a:moveTo>
                <a:lnTo>
                  <a:pt x="165354" y="657605"/>
                </a:lnTo>
                <a:lnTo>
                  <a:pt x="165354" y="208025"/>
                </a:lnTo>
                <a:lnTo>
                  <a:pt x="82296" y="208025"/>
                </a:lnTo>
                <a:lnTo>
                  <a:pt x="82296" y="657605"/>
                </a:lnTo>
                <a:lnTo>
                  <a:pt x="123444" y="863346"/>
                </a:lnTo>
                <a:lnTo>
                  <a:pt x="247650" y="61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972002" y="3798793"/>
            <a:ext cx="225136" cy="605118"/>
          </a:xfrm>
          <a:custGeom>
            <a:avLst/>
            <a:gdLst/>
            <a:ahLst/>
            <a:cxnLst/>
            <a:rect l="l" t="t" r="r" b="b"/>
            <a:pathLst>
              <a:path w="247650" h="685800">
                <a:moveTo>
                  <a:pt x="83057" y="480060"/>
                </a:moveTo>
                <a:lnTo>
                  <a:pt x="83057" y="438149"/>
                </a:lnTo>
                <a:lnTo>
                  <a:pt x="0" y="438150"/>
                </a:lnTo>
                <a:lnTo>
                  <a:pt x="124205" y="685800"/>
                </a:lnTo>
                <a:lnTo>
                  <a:pt x="83057" y="480060"/>
                </a:lnTo>
                <a:close/>
              </a:path>
              <a:path w="247650" h="685800">
                <a:moveTo>
                  <a:pt x="247650" y="438150"/>
                </a:moveTo>
                <a:lnTo>
                  <a:pt x="165353" y="438149"/>
                </a:lnTo>
                <a:lnTo>
                  <a:pt x="165353" y="480060"/>
                </a:lnTo>
                <a:lnTo>
                  <a:pt x="247650" y="438150"/>
                </a:lnTo>
                <a:close/>
              </a:path>
              <a:path w="247650" h="685800">
                <a:moveTo>
                  <a:pt x="247650" y="438150"/>
                </a:moveTo>
                <a:lnTo>
                  <a:pt x="165353" y="480060"/>
                </a:lnTo>
                <a:lnTo>
                  <a:pt x="165353" y="68579"/>
                </a:lnTo>
                <a:lnTo>
                  <a:pt x="83057" y="68579"/>
                </a:lnTo>
                <a:lnTo>
                  <a:pt x="83057" y="480060"/>
                </a:lnTo>
                <a:lnTo>
                  <a:pt x="124205" y="685800"/>
                </a:lnTo>
                <a:lnTo>
                  <a:pt x="247650" y="438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136371" y="4437529"/>
            <a:ext cx="2008908" cy="0"/>
          </a:xfrm>
          <a:custGeom>
            <a:avLst/>
            <a:gdLst/>
            <a:ahLst/>
            <a:cxnLst/>
            <a:rect l="l" t="t" r="r" b="b"/>
            <a:pathLst>
              <a:path w="2209799">
                <a:moveTo>
                  <a:pt x="2209799" y="0"/>
                </a:moveTo>
                <a:lnTo>
                  <a:pt x="0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368636" y="4393154"/>
            <a:ext cx="2008909" cy="0"/>
          </a:xfrm>
          <a:custGeom>
            <a:avLst/>
            <a:gdLst/>
            <a:ahLst/>
            <a:cxnLst/>
            <a:rect l="l" t="t" r="r" b="b"/>
            <a:pathLst>
              <a:path w="2209800">
                <a:moveTo>
                  <a:pt x="2209800" y="0"/>
                </a:moveTo>
                <a:lnTo>
                  <a:pt x="0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084416" y="4426772"/>
            <a:ext cx="103909" cy="403412"/>
          </a:xfrm>
          <a:custGeom>
            <a:avLst/>
            <a:gdLst/>
            <a:ahLst/>
            <a:cxnLst/>
            <a:rect l="l" t="t" r="r" b="b"/>
            <a:pathLst>
              <a:path w="114300" h="457200">
                <a:moveTo>
                  <a:pt x="76200" y="336041"/>
                </a:moveTo>
                <a:lnTo>
                  <a:pt x="76200" y="0"/>
                </a:lnTo>
                <a:lnTo>
                  <a:pt x="38100" y="0"/>
                </a:lnTo>
                <a:lnTo>
                  <a:pt x="38100" y="336041"/>
                </a:lnTo>
                <a:lnTo>
                  <a:pt x="76200" y="3360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099955" y="4415342"/>
            <a:ext cx="103909" cy="403412"/>
          </a:xfrm>
          <a:custGeom>
            <a:avLst/>
            <a:gdLst/>
            <a:ahLst/>
            <a:cxnLst/>
            <a:rect l="l" t="t" r="r" b="b"/>
            <a:pathLst>
              <a:path w="114300" h="457200">
                <a:moveTo>
                  <a:pt x="38100" y="348996"/>
                </a:moveTo>
                <a:lnTo>
                  <a:pt x="38100" y="342900"/>
                </a:lnTo>
                <a:lnTo>
                  <a:pt x="0" y="342900"/>
                </a:lnTo>
                <a:lnTo>
                  <a:pt x="3047" y="348996"/>
                </a:lnTo>
                <a:lnTo>
                  <a:pt x="38100" y="348996"/>
                </a:lnTo>
                <a:close/>
              </a:path>
              <a:path w="114300" h="457200">
                <a:moveTo>
                  <a:pt x="102108" y="348996"/>
                </a:moveTo>
                <a:lnTo>
                  <a:pt x="114300" y="342900"/>
                </a:lnTo>
                <a:lnTo>
                  <a:pt x="76200" y="342900"/>
                </a:lnTo>
                <a:lnTo>
                  <a:pt x="76200" y="348996"/>
                </a:lnTo>
                <a:lnTo>
                  <a:pt x="102108" y="348996"/>
                </a:lnTo>
                <a:close/>
              </a:path>
              <a:path w="114300" h="457200">
                <a:moveTo>
                  <a:pt x="111252" y="348996"/>
                </a:moveTo>
                <a:lnTo>
                  <a:pt x="114300" y="342900"/>
                </a:lnTo>
                <a:lnTo>
                  <a:pt x="102108" y="348996"/>
                </a:lnTo>
                <a:lnTo>
                  <a:pt x="111252" y="348996"/>
                </a:lnTo>
                <a:close/>
              </a:path>
              <a:path w="114300" h="457200">
                <a:moveTo>
                  <a:pt x="76200" y="348996"/>
                </a:moveTo>
                <a:lnTo>
                  <a:pt x="76200" y="0"/>
                </a:lnTo>
                <a:lnTo>
                  <a:pt x="38100" y="0"/>
                </a:lnTo>
                <a:lnTo>
                  <a:pt x="38100" y="348996"/>
                </a:lnTo>
                <a:lnTo>
                  <a:pt x="76200" y="3489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093326" y="4426772"/>
            <a:ext cx="103909" cy="403412"/>
          </a:xfrm>
          <a:custGeom>
            <a:avLst/>
            <a:gdLst/>
            <a:ahLst/>
            <a:cxnLst/>
            <a:rect l="l" t="t" r="r" b="b"/>
            <a:pathLst>
              <a:path w="114300" h="457200">
                <a:moveTo>
                  <a:pt x="76200" y="336041"/>
                </a:moveTo>
                <a:lnTo>
                  <a:pt x="76200" y="0"/>
                </a:lnTo>
                <a:lnTo>
                  <a:pt x="38100" y="0"/>
                </a:lnTo>
                <a:lnTo>
                  <a:pt x="38100" y="336041"/>
                </a:lnTo>
                <a:lnTo>
                  <a:pt x="76200" y="3360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305598" y="4381723"/>
            <a:ext cx="103909" cy="403412"/>
          </a:xfrm>
          <a:custGeom>
            <a:avLst/>
            <a:gdLst/>
            <a:ahLst/>
            <a:cxnLst/>
            <a:rect l="l" t="t" r="r" b="b"/>
            <a:pathLst>
              <a:path w="114300" h="457200">
                <a:moveTo>
                  <a:pt x="43129" y="387096"/>
                </a:moveTo>
                <a:lnTo>
                  <a:pt x="38100" y="361950"/>
                </a:lnTo>
                <a:lnTo>
                  <a:pt x="38100" y="342900"/>
                </a:lnTo>
                <a:lnTo>
                  <a:pt x="0" y="342900"/>
                </a:lnTo>
                <a:lnTo>
                  <a:pt x="22097" y="387096"/>
                </a:lnTo>
                <a:lnTo>
                  <a:pt x="43129" y="387096"/>
                </a:lnTo>
                <a:close/>
              </a:path>
              <a:path w="114300" h="457200">
                <a:moveTo>
                  <a:pt x="114300" y="342900"/>
                </a:moveTo>
                <a:lnTo>
                  <a:pt x="76200" y="342900"/>
                </a:lnTo>
                <a:lnTo>
                  <a:pt x="76200" y="361950"/>
                </a:lnTo>
                <a:lnTo>
                  <a:pt x="114300" y="342900"/>
                </a:lnTo>
                <a:close/>
              </a:path>
              <a:path w="114300" h="457200">
                <a:moveTo>
                  <a:pt x="92201" y="387096"/>
                </a:moveTo>
                <a:lnTo>
                  <a:pt x="114300" y="342900"/>
                </a:lnTo>
                <a:lnTo>
                  <a:pt x="76200" y="361950"/>
                </a:lnTo>
                <a:lnTo>
                  <a:pt x="76200" y="0"/>
                </a:lnTo>
                <a:lnTo>
                  <a:pt x="38100" y="0"/>
                </a:lnTo>
                <a:lnTo>
                  <a:pt x="38100" y="361950"/>
                </a:lnTo>
                <a:lnTo>
                  <a:pt x="43129" y="387096"/>
                </a:lnTo>
                <a:lnTo>
                  <a:pt x="92201" y="387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355773" y="4393154"/>
            <a:ext cx="103909" cy="403412"/>
          </a:xfrm>
          <a:custGeom>
            <a:avLst/>
            <a:gdLst/>
            <a:ahLst/>
            <a:cxnLst/>
            <a:rect l="l" t="t" r="r" b="b"/>
            <a:pathLst>
              <a:path w="114300" h="457200">
                <a:moveTo>
                  <a:pt x="40538" y="374141"/>
                </a:moveTo>
                <a:lnTo>
                  <a:pt x="38100" y="361950"/>
                </a:lnTo>
                <a:lnTo>
                  <a:pt x="38100" y="342900"/>
                </a:lnTo>
                <a:lnTo>
                  <a:pt x="0" y="342900"/>
                </a:lnTo>
                <a:lnTo>
                  <a:pt x="15620" y="374141"/>
                </a:lnTo>
                <a:lnTo>
                  <a:pt x="40538" y="374141"/>
                </a:lnTo>
                <a:close/>
              </a:path>
              <a:path w="114300" h="457200">
                <a:moveTo>
                  <a:pt x="114300" y="342900"/>
                </a:moveTo>
                <a:lnTo>
                  <a:pt x="76200" y="342900"/>
                </a:lnTo>
                <a:lnTo>
                  <a:pt x="76200" y="361950"/>
                </a:lnTo>
                <a:lnTo>
                  <a:pt x="114300" y="342900"/>
                </a:lnTo>
                <a:close/>
              </a:path>
              <a:path w="114300" h="457200">
                <a:moveTo>
                  <a:pt x="98679" y="374141"/>
                </a:moveTo>
                <a:lnTo>
                  <a:pt x="114300" y="342900"/>
                </a:lnTo>
                <a:lnTo>
                  <a:pt x="76200" y="361950"/>
                </a:lnTo>
                <a:lnTo>
                  <a:pt x="76200" y="0"/>
                </a:lnTo>
                <a:lnTo>
                  <a:pt x="38100" y="0"/>
                </a:lnTo>
                <a:lnTo>
                  <a:pt x="38100" y="361950"/>
                </a:lnTo>
                <a:lnTo>
                  <a:pt x="40538" y="374141"/>
                </a:lnTo>
                <a:lnTo>
                  <a:pt x="98679" y="3741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314507" y="4393154"/>
            <a:ext cx="103909" cy="403412"/>
          </a:xfrm>
          <a:custGeom>
            <a:avLst/>
            <a:gdLst/>
            <a:ahLst/>
            <a:cxnLst/>
            <a:rect l="l" t="t" r="r" b="b"/>
            <a:pathLst>
              <a:path w="114300" h="457200">
                <a:moveTo>
                  <a:pt x="40538" y="374141"/>
                </a:moveTo>
                <a:lnTo>
                  <a:pt x="38100" y="361950"/>
                </a:lnTo>
                <a:lnTo>
                  <a:pt x="38100" y="342900"/>
                </a:lnTo>
                <a:lnTo>
                  <a:pt x="0" y="342900"/>
                </a:lnTo>
                <a:lnTo>
                  <a:pt x="15620" y="374141"/>
                </a:lnTo>
                <a:lnTo>
                  <a:pt x="40538" y="374141"/>
                </a:lnTo>
                <a:close/>
              </a:path>
              <a:path w="114300" h="457200">
                <a:moveTo>
                  <a:pt x="114300" y="342900"/>
                </a:moveTo>
                <a:lnTo>
                  <a:pt x="76200" y="342900"/>
                </a:lnTo>
                <a:lnTo>
                  <a:pt x="76200" y="361950"/>
                </a:lnTo>
                <a:lnTo>
                  <a:pt x="114300" y="342900"/>
                </a:lnTo>
                <a:close/>
              </a:path>
              <a:path w="114300" h="457200">
                <a:moveTo>
                  <a:pt x="98679" y="374141"/>
                </a:moveTo>
                <a:lnTo>
                  <a:pt x="114300" y="342900"/>
                </a:lnTo>
                <a:lnTo>
                  <a:pt x="76200" y="361950"/>
                </a:lnTo>
                <a:lnTo>
                  <a:pt x="76200" y="0"/>
                </a:lnTo>
                <a:lnTo>
                  <a:pt x="38100" y="0"/>
                </a:lnTo>
                <a:lnTo>
                  <a:pt x="38100" y="361950"/>
                </a:lnTo>
                <a:lnTo>
                  <a:pt x="40538" y="374141"/>
                </a:lnTo>
                <a:lnTo>
                  <a:pt x="98679" y="3741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713413" y="4807324"/>
            <a:ext cx="900545" cy="537882"/>
          </a:xfrm>
          <a:custGeom>
            <a:avLst/>
            <a:gdLst/>
            <a:ahLst/>
            <a:cxnLst/>
            <a:rect l="l" t="t" r="r" b="b"/>
            <a:pathLst>
              <a:path w="990600" h="609600">
                <a:moveTo>
                  <a:pt x="0" y="0"/>
                </a:moveTo>
                <a:lnTo>
                  <a:pt x="0" y="609600"/>
                </a:lnTo>
                <a:lnTo>
                  <a:pt x="990600" y="609600"/>
                </a:lnTo>
                <a:lnTo>
                  <a:pt x="9905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717569" y="4803289"/>
            <a:ext cx="900545" cy="546623"/>
          </a:xfrm>
          <a:custGeom>
            <a:avLst/>
            <a:gdLst/>
            <a:ahLst/>
            <a:cxnLst/>
            <a:rect l="l" t="t" r="r" b="b"/>
            <a:pathLst>
              <a:path w="990600" h="619506">
                <a:moveTo>
                  <a:pt x="0" y="4572"/>
                </a:moveTo>
                <a:lnTo>
                  <a:pt x="981456" y="4572"/>
                </a:lnTo>
                <a:lnTo>
                  <a:pt x="986027" y="9906"/>
                </a:lnTo>
                <a:lnTo>
                  <a:pt x="986028" y="609600"/>
                </a:lnTo>
                <a:lnTo>
                  <a:pt x="990600" y="619506"/>
                </a:lnTo>
                <a:lnTo>
                  <a:pt x="990599" y="0"/>
                </a:lnTo>
                <a:lnTo>
                  <a:pt x="0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709256" y="4803289"/>
            <a:ext cx="908858" cy="546623"/>
          </a:xfrm>
          <a:custGeom>
            <a:avLst/>
            <a:gdLst/>
            <a:ahLst/>
            <a:cxnLst/>
            <a:rect l="l" t="t" r="r" b="b"/>
            <a:pathLst>
              <a:path w="999744" h="619506">
                <a:moveTo>
                  <a:pt x="0" y="619506"/>
                </a:moveTo>
                <a:lnTo>
                  <a:pt x="999744" y="619506"/>
                </a:lnTo>
                <a:lnTo>
                  <a:pt x="995172" y="609600"/>
                </a:lnTo>
                <a:lnTo>
                  <a:pt x="995171" y="9906"/>
                </a:lnTo>
                <a:lnTo>
                  <a:pt x="990600" y="4572"/>
                </a:lnTo>
                <a:lnTo>
                  <a:pt x="9143" y="4572"/>
                </a:lnTo>
                <a:lnTo>
                  <a:pt x="999743" y="0"/>
                </a:lnTo>
                <a:lnTo>
                  <a:pt x="0" y="0"/>
                </a:lnTo>
                <a:lnTo>
                  <a:pt x="0" y="619506"/>
                </a:lnTo>
                <a:lnTo>
                  <a:pt x="4572" y="9906"/>
                </a:lnTo>
                <a:lnTo>
                  <a:pt x="990599" y="9905"/>
                </a:lnTo>
                <a:lnTo>
                  <a:pt x="990600" y="614172"/>
                </a:lnTo>
                <a:lnTo>
                  <a:pt x="9143" y="614172"/>
                </a:lnTo>
                <a:lnTo>
                  <a:pt x="4572" y="609600"/>
                </a:lnTo>
                <a:lnTo>
                  <a:pt x="0" y="6195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709257" y="4812029"/>
            <a:ext cx="900545" cy="537882"/>
          </a:xfrm>
          <a:custGeom>
            <a:avLst/>
            <a:gdLst/>
            <a:ahLst/>
            <a:cxnLst/>
            <a:rect l="l" t="t" r="r" b="b"/>
            <a:pathLst>
              <a:path w="990600" h="609600">
                <a:moveTo>
                  <a:pt x="990600" y="604266"/>
                </a:moveTo>
                <a:lnTo>
                  <a:pt x="990600" y="599694"/>
                </a:lnTo>
                <a:lnTo>
                  <a:pt x="9144" y="599694"/>
                </a:lnTo>
                <a:lnTo>
                  <a:pt x="9143" y="0"/>
                </a:lnTo>
                <a:lnTo>
                  <a:pt x="4572" y="0"/>
                </a:lnTo>
                <a:lnTo>
                  <a:pt x="0" y="609600"/>
                </a:lnTo>
                <a:lnTo>
                  <a:pt x="4572" y="599694"/>
                </a:lnTo>
                <a:lnTo>
                  <a:pt x="9143" y="604266"/>
                </a:lnTo>
                <a:lnTo>
                  <a:pt x="990600" y="6042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674322" y="4807324"/>
            <a:ext cx="969818" cy="537882"/>
          </a:xfrm>
          <a:custGeom>
            <a:avLst/>
            <a:gdLst/>
            <a:ahLst/>
            <a:cxnLst/>
            <a:rect l="l" t="t" r="r" b="b"/>
            <a:pathLst>
              <a:path w="1066800" h="609600">
                <a:moveTo>
                  <a:pt x="0" y="0"/>
                </a:moveTo>
                <a:lnTo>
                  <a:pt x="0" y="609600"/>
                </a:lnTo>
                <a:lnTo>
                  <a:pt x="1066800" y="609600"/>
                </a:lnTo>
                <a:lnTo>
                  <a:pt x="10668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00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678478" y="4803289"/>
            <a:ext cx="969818" cy="546623"/>
          </a:xfrm>
          <a:custGeom>
            <a:avLst/>
            <a:gdLst/>
            <a:ahLst/>
            <a:cxnLst/>
            <a:rect l="l" t="t" r="r" b="b"/>
            <a:pathLst>
              <a:path w="1066800" h="619506">
                <a:moveTo>
                  <a:pt x="0" y="4572"/>
                </a:moveTo>
                <a:lnTo>
                  <a:pt x="1057656" y="4572"/>
                </a:lnTo>
                <a:lnTo>
                  <a:pt x="1062228" y="9906"/>
                </a:lnTo>
                <a:lnTo>
                  <a:pt x="1062228" y="609600"/>
                </a:lnTo>
                <a:lnTo>
                  <a:pt x="1066800" y="619506"/>
                </a:lnTo>
                <a:lnTo>
                  <a:pt x="1066800" y="0"/>
                </a:lnTo>
                <a:lnTo>
                  <a:pt x="0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670165" y="4803289"/>
            <a:ext cx="978131" cy="546623"/>
          </a:xfrm>
          <a:custGeom>
            <a:avLst/>
            <a:gdLst/>
            <a:ahLst/>
            <a:cxnLst/>
            <a:rect l="l" t="t" r="r" b="b"/>
            <a:pathLst>
              <a:path w="1075944" h="619506">
                <a:moveTo>
                  <a:pt x="0" y="619506"/>
                </a:moveTo>
                <a:lnTo>
                  <a:pt x="1075944" y="619506"/>
                </a:lnTo>
                <a:lnTo>
                  <a:pt x="1071372" y="609600"/>
                </a:lnTo>
                <a:lnTo>
                  <a:pt x="1071372" y="9906"/>
                </a:lnTo>
                <a:lnTo>
                  <a:pt x="1066800" y="4572"/>
                </a:lnTo>
                <a:lnTo>
                  <a:pt x="9143" y="4572"/>
                </a:lnTo>
                <a:lnTo>
                  <a:pt x="1075944" y="0"/>
                </a:lnTo>
                <a:lnTo>
                  <a:pt x="0" y="0"/>
                </a:lnTo>
                <a:lnTo>
                  <a:pt x="0" y="619506"/>
                </a:lnTo>
                <a:lnTo>
                  <a:pt x="4572" y="9906"/>
                </a:lnTo>
                <a:lnTo>
                  <a:pt x="1066799" y="9905"/>
                </a:lnTo>
                <a:lnTo>
                  <a:pt x="1066800" y="614172"/>
                </a:lnTo>
                <a:lnTo>
                  <a:pt x="9143" y="614172"/>
                </a:lnTo>
                <a:lnTo>
                  <a:pt x="4572" y="609600"/>
                </a:lnTo>
                <a:lnTo>
                  <a:pt x="0" y="6195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670166" y="4812029"/>
            <a:ext cx="969818" cy="537882"/>
          </a:xfrm>
          <a:custGeom>
            <a:avLst/>
            <a:gdLst/>
            <a:ahLst/>
            <a:cxnLst/>
            <a:rect l="l" t="t" r="r" b="b"/>
            <a:pathLst>
              <a:path w="1066800" h="609600">
                <a:moveTo>
                  <a:pt x="1066800" y="604266"/>
                </a:moveTo>
                <a:lnTo>
                  <a:pt x="1066799" y="599693"/>
                </a:lnTo>
                <a:lnTo>
                  <a:pt x="9144" y="599694"/>
                </a:lnTo>
                <a:lnTo>
                  <a:pt x="9143" y="0"/>
                </a:lnTo>
                <a:lnTo>
                  <a:pt x="4572" y="0"/>
                </a:lnTo>
                <a:lnTo>
                  <a:pt x="0" y="609600"/>
                </a:lnTo>
                <a:lnTo>
                  <a:pt x="4572" y="599694"/>
                </a:lnTo>
                <a:lnTo>
                  <a:pt x="9143" y="604266"/>
                </a:lnTo>
                <a:lnTo>
                  <a:pt x="1066800" y="6042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683231" y="4807324"/>
            <a:ext cx="900545" cy="537882"/>
          </a:xfrm>
          <a:custGeom>
            <a:avLst/>
            <a:gdLst/>
            <a:ahLst/>
            <a:cxnLst/>
            <a:rect l="l" t="t" r="r" b="b"/>
            <a:pathLst>
              <a:path w="990600" h="609600">
                <a:moveTo>
                  <a:pt x="0" y="0"/>
                </a:moveTo>
                <a:lnTo>
                  <a:pt x="0" y="609600"/>
                </a:lnTo>
                <a:lnTo>
                  <a:pt x="990600" y="609600"/>
                </a:lnTo>
                <a:lnTo>
                  <a:pt x="990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4F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687388" y="4803289"/>
            <a:ext cx="900545" cy="546623"/>
          </a:xfrm>
          <a:custGeom>
            <a:avLst/>
            <a:gdLst/>
            <a:ahLst/>
            <a:cxnLst/>
            <a:rect l="l" t="t" r="r" b="b"/>
            <a:pathLst>
              <a:path w="990600" h="619506">
                <a:moveTo>
                  <a:pt x="0" y="4572"/>
                </a:moveTo>
                <a:lnTo>
                  <a:pt x="981456" y="4572"/>
                </a:lnTo>
                <a:lnTo>
                  <a:pt x="986027" y="9906"/>
                </a:lnTo>
                <a:lnTo>
                  <a:pt x="986028" y="609600"/>
                </a:lnTo>
                <a:lnTo>
                  <a:pt x="990600" y="619506"/>
                </a:lnTo>
                <a:lnTo>
                  <a:pt x="990600" y="0"/>
                </a:lnTo>
                <a:lnTo>
                  <a:pt x="0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679074" y="4803289"/>
            <a:ext cx="908858" cy="546623"/>
          </a:xfrm>
          <a:custGeom>
            <a:avLst/>
            <a:gdLst/>
            <a:ahLst/>
            <a:cxnLst/>
            <a:rect l="l" t="t" r="r" b="b"/>
            <a:pathLst>
              <a:path w="999744" h="619506">
                <a:moveTo>
                  <a:pt x="0" y="619506"/>
                </a:moveTo>
                <a:lnTo>
                  <a:pt x="999744" y="619506"/>
                </a:lnTo>
                <a:lnTo>
                  <a:pt x="995172" y="609600"/>
                </a:lnTo>
                <a:lnTo>
                  <a:pt x="995171" y="9906"/>
                </a:lnTo>
                <a:lnTo>
                  <a:pt x="990600" y="4572"/>
                </a:lnTo>
                <a:lnTo>
                  <a:pt x="9143" y="4572"/>
                </a:lnTo>
                <a:lnTo>
                  <a:pt x="999743" y="0"/>
                </a:lnTo>
                <a:lnTo>
                  <a:pt x="0" y="0"/>
                </a:lnTo>
                <a:lnTo>
                  <a:pt x="0" y="619506"/>
                </a:lnTo>
                <a:lnTo>
                  <a:pt x="4571" y="9906"/>
                </a:lnTo>
                <a:lnTo>
                  <a:pt x="990599" y="9905"/>
                </a:lnTo>
                <a:lnTo>
                  <a:pt x="990600" y="614172"/>
                </a:lnTo>
                <a:lnTo>
                  <a:pt x="9144" y="614172"/>
                </a:lnTo>
                <a:lnTo>
                  <a:pt x="4572" y="609600"/>
                </a:lnTo>
                <a:lnTo>
                  <a:pt x="0" y="6195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679075" y="4812029"/>
            <a:ext cx="900545" cy="537882"/>
          </a:xfrm>
          <a:custGeom>
            <a:avLst/>
            <a:gdLst/>
            <a:ahLst/>
            <a:cxnLst/>
            <a:rect l="l" t="t" r="r" b="b"/>
            <a:pathLst>
              <a:path w="990600" h="609600">
                <a:moveTo>
                  <a:pt x="990600" y="604266"/>
                </a:moveTo>
                <a:lnTo>
                  <a:pt x="990600" y="599694"/>
                </a:lnTo>
                <a:lnTo>
                  <a:pt x="9144" y="599694"/>
                </a:lnTo>
                <a:lnTo>
                  <a:pt x="9143" y="0"/>
                </a:lnTo>
                <a:lnTo>
                  <a:pt x="4571" y="0"/>
                </a:lnTo>
                <a:lnTo>
                  <a:pt x="0" y="609600"/>
                </a:lnTo>
                <a:lnTo>
                  <a:pt x="4571" y="599694"/>
                </a:lnTo>
                <a:lnTo>
                  <a:pt x="9143" y="604266"/>
                </a:lnTo>
                <a:lnTo>
                  <a:pt x="990600" y="6042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011189" y="4796566"/>
            <a:ext cx="900545" cy="537882"/>
          </a:xfrm>
          <a:custGeom>
            <a:avLst/>
            <a:gdLst/>
            <a:ahLst/>
            <a:cxnLst/>
            <a:rect l="l" t="t" r="r" b="b"/>
            <a:pathLst>
              <a:path w="990600" h="609600">
                <a:moveTo>
                  <a:pt x="0" y="0"/>
                </a:moveTo>
                <a:lnTo>
                  <a:pt x="0" y="609600"/>
                </a:lnTo>
                <a:lnTo>
                  <a:pt x="990599" y="609600"/>
                </a:lnTo>
                <a:lnTo>
                  <a:pt x="990599" y="0"/>
                </a:lnTo>
                <a:lnTo>
                  <a:pt x="0" y="0"/>
                </a:lnTo>
                <a:close/>
              </a:path>
            </a:pathLst>
          </a:custGeom>
          <a:solidFill>
            <a:srgbClr val="98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015346" y="4792531"/>
            <a:ext cx="900545" cy="545951"/>
          </a:xfrm>
          <a:custGeom>
            <a:avLst/>
            <a:gdLst/>
            <a:ahLst/>
            <a:cxnLst/>
            <a:rect l="l" t="t" r="r" b="b"/>
            <a:pathLst>
              <a:path w="990600" h="618744">
                <a:moveTo>
                  <a:pt x="0" y="4572"/>
                </a:moveTo>
                <a:lnTo>
                  <a:pt x="981456" y="4572"/>
                </a:lnTo>
                <a:lnTo>
                  <a:pt x="986027" y="9144"/>
                </a:lnTo>
                <a:lnTo>
                  <a:pt x="986027" y="609600"/>
                </a:lnTo>
                <a:lnTo>
                  <a:pt x="990600" y="618744"/>
                </a:lnTo>
                <a:lnTo>
                  <a:pt x="990600" y="0"/>
                </a:lnTo>
                <a:lnTo>
                  <a:pt x="0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007032" y="4792531"/>
            <a:ext cx="908857" cy="545951"/>
          </a:xfrm>
          <a:custGeom>
            <a:avLst/>
            <a:gdLst/>
            <a:ahLst/>
            <a:cxnLst/>
            <a:rect l="l" t="t" r="r" b="b"/>
            <a:pathLst>
              <a:path w="999743" h="618744">
                <a:moveTo>
                  <a:pt x="0" y="618744"/>
                </a:moveTo>
                <a:lnTo>
                  <a:pt x="999743" y="618744"/>
                </a:lnTo>
                <a:lnTo>
                  <a:pt x="995171" y="609600"/>
                </a:lnTo>
                <a:lnTo>
                  <a:pt x="995171" y="9144"/>
                </a:lnTo>
                <a:lnTo>
                  <a:pt x="990600" y="4572"/>
                </a:lnTo>
                <a:lnTo>
                  <a:pt x="9143" y="4572"/>
                </a:lnTo>
                <a:lnTo>
                  <a:pt x="999743" y="0"/>
                </a:lnTo>
                <a:lnTo>
                  <a:pt x="0" y="0"/>
                </a:lnTo>
                <a:lnTo>
                  <a:pt x="0" y="618744"/>
                </a:lnTo>
                <a:lnTo>
                  <a:pt x="4572" y="9144"/>
                </a:lnTo>
                <a:lnTo>
                  <a:pt x="990600" y="9144"/>
                </a:lnTo>
                <a:lnTo>
                  <a:pt x="990600" y="614172"/>
                </a:lnTo>
                <a:lnTo>
                  <a:pt x="9144" y="614172"/>
                </a:lnTo>
                <a:lnTo>
                  <a:pt x="4572" y="609600"/>
                </a:lnTo>
                <a:lnTo>
                  <a:pt x="0" y="6187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007033" y="4800600"/>
            <a:ext cx="900545" cy="537882"/>
          </a:xfrm>
          <a:custGeom>
            <a:avLst/>
            <a:gdLst/>
            <a:ahLst/>
            <a:cxnLst/>
            <a:rect l="l" t="t" r="r" b="b"/>
            <a:pathLst>
              <a:path w="990600" h="609600">
                <a:moveTo>
                  <a:pt x="990600" y="605027"/>
                </a:moveTo>
                <a:lnTo>
                  <a:pt x="990600" y="600456"/>
                </a:lnTo>
                <a:lnTo>
                  <a:pt x="9144" y="600456"/>
                </a:lnTo>
                <a:lnTo>
                  <a:pt x="9144" y="0"/>
                </a:lnTo>
                <a:lnTo>
                  <a:pt x="4571" y="0"/>
                </a:lnTo>
                <a:lnTo>
                  <a:pt x="0" y="609600"/>
                </a:lnTo>
                <a:lnTo>
                  <a:pt x="4572" y="600456"/>
                </a:lnTo>
                <a:lnTo>
                  <a:pt x="9143" y="605028"/>
                </a:lnTo>
                <a:lnTo>
                  <a:pt x="990600" y="6050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981008" y="4785135"/>
            <a:ext cx="900545" cy="537882"/>
          </a:xfrm>
          <a:custGeom>
            <a:avLst/>
            <a:gdLst/>
            <a:ahLst/>
            <a:cxnLst/>
            <a:rect l="l" t="t" r="r" b="b"/>
            <a:pathLst>
              <a:path w="990600" h="609600">
                <a:moveTo>
                  <a:pt x="0" y="0"/>
                </a:moveTo>
                <a:lnTo>
                  <a:pt x="0" y="609600"/>
                </a:lnTo>
                <a:lnTo>
                  <a:pt x="990600" y="609600"/>
                </a:lnTo>
                <a:lnTo>
                  <a:pt x="990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6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985164" y="4781101"/>
            <a:ext cx="900545" cy="545951"/>
          </a:xfrm>
          <a:custGeom>
            <a:avLst/>
            <a:gdLst/>
            <a:ahLst/>
            <a:cxnLst/>
            <a:rect l="l" t="t" r="r" b="b"/>
            <a:pathLst>
              <a:path w="990600" h="618744">
                <a:moveTo>
                  <a:pt x="0" y="4572"/>
                </a:moveTo>
                <a:lnTo>
                  <a:pt x="981455" y="4572"/>
                </a:lnTo>
                <a:lnTo>
                  <a:pt x="986027" y="9144"/>
                </a:lnTo>
                <a:lnTo>
                  <a:pt x="986027" y="609600"/>
                </a:lnTo>
                <a:lnTo>
                  <a:pt x="990600" y="618744"/>
                </a:lnTo>
                <a:lnTo>
                  <a:pt x="990600" y="0"/>
                </a:lnTo>
                <a:lnTo>
                  <a:pt x="0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976850" y="4781101"/>
            <a:ext cx="908858" cy="545951"/>
          </a:xfrm>
          <a:custGeom>
            <a:avLst/>
            <a:gdLst/>
            <a:ahLst/>
            <a:cxnLst/>
            <a:rect l="l" t="t" r="r" b="b"/>
            <a:pathLst>
              <a:path w="999744" h="618744">
                <a:moveTo>
                  <a:pt x="0" y="618744"/>
                </a:moveTo>
                <a:lnTo>
                  <a:pt x="999744" y="618744"/>
                </a:lnTo>
                <a:lnTo>
                  <a:pt x="995172" y="609600"/>
                </a:lnTo>
                <a:lnTo>
                  <a:pt x="995172" y="9144"/>
                </a:lnTo>
                <a:lnTo>
                  <a:pt x="990600" y="4572"/>
                </a:lnTo>
                <a:lnTo>
                  <a:pt x="9144" y="4572"/>
                </a:lnTo>
                <a:lnTo>
                  <a:pt x="999744" y="0"/>
                </a:lnTo>
                <a:lnTo>
                  <a:pt x="0" y="0"/>
                </a:lnTo>
                <a:lnTo>
                  <a:pt x="0" y="618744"/>
                </a:lnTo>
                <a:lnTo>
                  <a:pt x="4572" y="9144"/>
                </a:lnTo>
                <a:lnTo>
                  <a:pt x="990600" y="9144"/>
                </a:lnTo>
                <a:lnTo>
                  <a:pt x="990600" y="614172"/>
                </a:lnTo>
                <a:lnTo>
                  <a:pt x="9144" y="614172"/>
                </a:lnTo>
                <a:lnTo>
                  <a:pt x="4572" y="609600"/>
                </a:lnTo>
                <a:lnTo>
                  <a:pt x="0" y="6187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976850" y="4789169"/>
            <a:ext cx="900545" cy="537882"/>
          </a:xfrm>
          <a:custGeom>
            <a:avLst/>
            <a:gdLst/>
            <a:ahLst/>
            <a:cxnLst/>
            <a:rect l="l" t="t" r="r" b="b"/>
            <a:pathLst>
              <a:path w="990600" h="609600">
                <a:moveTo>
                  <a:pt x="990600" y="605027"/>
                </a:moveTo>
                <a:lnTo>
                  <a:pt x="990600" y="600456"/>
                </a:lnTo>
                <a:lnTo>
                  <a:pt x="9144" y="600456"/>
                </a:lnTo>
                <a:lnTo>
                  <a:pt x="9144" y="0"/>
                </a:lnTo>
                <a:lnTo>
                  <a:pt x="4572" y="0"/>
                </a:lnTo>
                <a:lnTo>
                  <a:pt x="0" y="609600"/>
                </a:lnTo>
                <a:lnTo>
                  <a:pt x="4572" y="600456"/>
                </a:lnTo>
                <a:lnTo>
                  <a:pt x="9144" y="605027"/>
                </a:lnTo>
                <a:lnTo>
                  <a:pt x="990600" y="6050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950826" y="4773705"/>
            <a:ext cx="900545" cy="537882"/>
          </a:xfrm>
          <a:custGeom>
            <a:avLst/>
            <a:gdLst/>
            <a:ahLst/>
            <a:cxnLst/>
            <a:rect l="l" t="t" r="r" b="b"/>
            <a:pathLst>
              <a:path w="990600" h="609600">
                <a:moveTo>
                  <a:pt x="0" y="0"/>
                </a:moveTo>
                <a:lnTo>
                  <a:pt x="0" y="609600"/>
                </a:lnTo>
                <a:lnTo>
                  <a:pt x="990600" y="609600"/>
                </a:lnTo>
                <a:lnTo>
                  <a:pt x="990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954982" y="4769671"/>
            <a:ext cx="900545" cy="546623"/>
          </a:xfrm>
          <a:custGeom>
            <a:avLst/>
            <a:gdLst/>
            <a:ahLst/>
            <a:cxnLst/>
            <a:rect l="l" t="t" r="r" b="b"/>
            <a:pathLst>
              <a:path w="990600" h="619506">
                <a:moveTo>
                  <a:pt x="0" y="4572"/>
                </a:moveTo>
                <a:lnTo>
                  <a:pt x="981455" y="4572"/>
                </a:lnTo>
                <a:lnTo>
                  <a:pt x="986027" y="9906"/>
                </a:lnTo>
                <a:lnTo>
                  <a:pt x="986027" y="609600"/>
                </a:lnTo>
                <a:lnTo>
                  <a:pt x="990600" y="619506"/>
                </a:lnTo>
                <a:lnTo>
                  <a:pt x="990600" y="0"/>
                </a:lnTo>
                <a:lnTo>
                  <a:pt x="0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946668" y="4769671"/>
            <a:ext cx="908858" cy="546623"/>
          </a:xfrm>
          <a:custGeom>
            <a:avLst/>
            <a:gdLst/>
            <a:ahLst/>
            <a:cxnLst/>
            <a:rect l="l" t="t" r="r" b="b"/>
            <a:pathLst>
              <a:path w="999744" h="619506">
                <a:moveTo>
                  <a:pt x="0" y="619506"/>
                </a:moveTo>
                <a:lnTo>
                  <a:pt x="999744" y="619506"/>
                </a:lnTo>
                <a:lnTo>
                  <a:pt x="995172" y="609600"/>
                </a:lnTo>
                <a:lnTo>
                  <a:pt x="995172" y="9906"/>
                </a:lnTo>
                <a:lnTo>
                  <a:pt x="990600" y="4572"/>
                </a:lnTo>
                <a:lnTo>
                  <a:pt x="9144" y="4572"/>
                </a:lnTo>
                <a:lnTo>
                  <a:pt x="999744" y="0"/>
                </a:lnTo>
                <a:lnTo>
                  <a:pt x="0" y="0"/>
                </a:lnTo>
                <a:lnTo>
                  <a:pt x="0" y="619506"/>
                </a:lnTo>
                <a:lnTo>
                  <a:pt x="4572" y="9906"/>
                </a:lnTo>
                <a:lnTo>
                  <a:pt x="990599" y="9905"/>
                </a:lnTo>
                <a:lnTo>
                  <a:pt x="990600" y="614172"/>
                </a:lnTo>
                <a:lnTo>
                  <a:pt x="9144" y="614172"/>
                </a:lnTo>
                <a:lnTo>
                  <a:pt x="4572" y="609600"/>
                </a:lnTo>
                <a:lnTo>
                  <a:pt x="0" y="6195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946668" y="4778412"/>
            <a:ext cx="900545" cy="537882"/>
          </a:xfrm>
          <a:custGeom>
            <a:avLst/>
            <a:gdLst/>
            <a:ahLst/>
            <a:cxnLst/>
            <a:rect l="l" t="t" r="r" b="b"/>
            <a:pathLst>
              <a:path w="990600" h="609600">
                <a:moveTo>
                  <a:pt x="990600" y="604266"/>
                </a:moveTo>
                <a:lnTo>
                  <a:pt x="990600" y="599694"/>
                </a:lnTo>
                <a:lnTo>
                  <a:pt x="9144" y="599694"/>
                </a:lnTo>
                <a:lnTo>
                  <a:pt x="9143" y="0"/>
                </a:lnTo>
                <a:lnTo>
                  <a:pt x="4572" y="0"/>
                </a:lnTo>
                <a:lnTo>
                  <a:pt x="0" y="609600"/>
                </a:lnTo>
                <a:lnTo>
                  <a:pt x="4572" y="599694"/>
                </a:lnTo>
                <a:lnTo>
                  <a:pt x="9144" y="604266"/>
                </a:lnTo>
                <a:lnTo>
                  <a:pt x="990600" y="6042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686098" y="5583891"/>
            <a:ext cx="6165273" cy="0"/>
          </a:xfrm>
          <a:custGeom>
            <a:avLst/>
            <a:gdLst/>
            <a:ahLst/>
            <a:cxnLst/>
            <a:rect l="l" t="t" r="r" b="b"/>
            <a:pathLst>
              <a:path w="6781800">
                <a:moveTo>
                  <a:pt x="6781800" y="0"/>
                </a:moveTo>
                <a:lnTo>
                  <a:pt x="0" y="0"/>
                </a:lnTo>
              </a:path>
            </a:pathLst>
          </a:custGeom>
          <a:ln w="8890">
            <a:solidFill>
              <a:srgbClr val="0065F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690254" y="5576494"/>
            <a:ext cx="6165273" cy="748329"/>
          </a:xfrm>
          <a:custGeom>
            <a:avLst/>
            <a:gdLst/>
            <a:ahLst/>
            <a:cxnLst/>
            <a:rect l="l" t="t" r="r" b="b"/>
            <a:pathLst>
              <a:path w="6781800" h="848106">
                <a:moveTo>
                  <a:pt x="6781800" y="12192"/>
                </a:moveTo>
                <a:lnTo>
                  <a:pt x="6781800" y="0"/>
                </a:lnTo>
                <a:lnTo>
                  <a:pt x="0" y="4572"/>
                </a:lnTo>
                <a:lnTo>
                  <a:pt x="6772656" y="4572"/>
                </a:lnTo>
                <a:lnTo>
                  <a:pt x="6777227" y="9906"/>
                </a:lnTo>
                <a:lnTo>
                  <a:pt x="6777227" y="12192"/>
                </a:lnTo>
                <a:lnTo>
                  <a:pt x="678180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681942" y="5576494"/>
            <a:ext cx="6173585" cy="748329"/>
          </a:xfrm>
          <a:custGeom>
            <a:avLst/>
            <a:gdLst/>
            <a:ahLst/>
            <a:cxnLst/>
            <a:rect l="l" t="t" r="r" b="b"/>
            <a:pathLst>
              <a:path w="6790944" h="848106">
                <a:moveTo>
                  <a:pt x="4559" y="12192"/>
                </a:moveTo>
                <a:lnTo>
                  <a:pt x="4571" y="9906"/>
                </a:lnTo>
                <a:lnTo>
                  <a:pt x="6781800" y="9906"/>
                </a:lnTo>
                <a:lnTo>
                  <a:pt x="6781800" y="12192"/>
                </a:lnTo>
                <a:lnTo>
                  <a:pt x="6786371" y="12192"/>
                </a:lnTo>
                <a:lnTo>
                  <a:pt x="6786371" y="9906"/>
                </a:lnTo>
                <a:lnTo>
                  <a:pt x="6781799" y="4572"/>
                </a:lnTo>
                <a:lnTo>
                  <a:pt x="9143" y="4572"/>
                </a:lnTo>
                <a:lnTo>
                  <a:pt x="6790944" y="0"/>
                </a:lnTo>
                <a:lnTo>
                  <a:pt x="0" y="0"/>
                </a:lnTo>
                <a:lnTo>
                  <a:pt x="0" y="12192"/>
                </a:lnTo>
                <a:lnTo>
                  <a:pt x="4559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681942" y="5585237"/>
            <a:ext cx="6165273" cy="739587"/>
          </a:xfrm>
          <a:custGeom>
            <a:avLst/>
            <a:gdLst/>
            <a:ahLst/>
            <a:cxnLst/>
            <a:rect l="l" t="t" r="r" b="b"/>
            <a:pathLst>
              <a:path w="6781800" h="838199">
                <a:moveTo>
                  <a:pt x="9144" y="2285"/>
                </a:moveTo>
                <a:lnTo>
                  <a:pt x="9144" y="0"/>
                </a:lnTo>
                <a:lnTo>
                  <a:pt x="4571" y="0"/>
                </a:lnTo>
                <a:lnTo>
                  <a:pt x="4559" y="2285"/>
                </a:lnTo>
                <a:lnTo>
                  <a:pt x="9144" y="22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084416" y="4426772"/>
            <a:ext cx="103909" cy="403412"/>
          </a:xfrm>
          <a:custGeom>
            <a:avLst/>
            <a:gdLst/>
            <a:ahLst/>
            <a:cxnLst/>
            <a:rect l="l" t="t" r="r" b="b"/>
            <a:pathLst>
              <a:path w="114300" h="457200">
                <a:moveTo>
                  <a:pt x="38100" y="361950"/>
                </a:moveTo>
                <a:lnTo>
                  <a:pt x="38100" y="342900"/>
                </a:lnTo>
                <a:lnTo>
                  <a:pt x="0" y="342900"/>
                </a:lnTo>
                <a:lnTo>
                  <a:pt x="57150" y="457200"/>
                </a:lnTo>
                <a:lnTo>
                  <a:pt x="38100" y="361950"/>
                </a:lnTo>
                <a:close/>
              </a:path>
              <a:path w="114300" h="457200">
                <a:moveTo>
                  <a:pt x="114300" y="342900"/>
                </a:moveTo>
                <a:lnTo>
                  <a:pt x="76200" y="342900"/>
                </a:lnTo>
                <a:lnTo>
                  <a:pt x="76200" y="361950"/>
                </a:lnTo>
                <a:lnTo>
                  <a:pt x="114300" y="342900"/>
                </a:lnTo>
                <a:close/>
              </a:path>
              <a:path w="114300" h="457200">
                <a:moveTo>
                  <a:pt x="114300" y="342900"/>
                </a:moveTo>
                <a:lnTo>
                  <a:pt x="76200" y="361950"/>
                </a:lnTo>
                <a:lnTo>
                  <a:pt x="76200" y="336041"/>
                </a:lnTo>
                <a:lnTo>
                  <a:pt x="38100" y="336041"/>
                </a:lnTo>
                <a:lnTo>
                  <a:pt x="38100" y="361950"/>
                </a:lnTo>
                <a:lnTo>
                  <a:pt x="57150" y="457200"/>
                </a:lnTo>
                <a:lnTo>
                  <a:pt x="114300" y="3429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099955" y="4415342"/>
            <a:ext cx="103909" cy="403412"/>
          </a:xfrm>
          <a:custGeom>
            <a:avLst/>
            <a:gdLst/>
            <a:ahLst/>
            <a:cxnLst/>
            <a:rect l="l" t="t" r="r" b="b"/>
            <a:pathLst>
              <a:path w="114300" h="457200">
                <a:moveTo>
                  <a:pt x="38100" y="361950"/>
                </a:moveTo>
                <a:lnTo>
                  <a:pt x="38100" y="348996"/>
                </a:lnTo>
                <a:lnTo>
                  <a:pt x="3047" y="348996"/>
                </a:lnTo>
                <a:lnTo>
                  <a:pt x="57150" y="457200"/>
                </a:lnTo>
                <a:lnTo>
                  <a:pt x="38100" y="361950"/>
                </a:lnTo>
                <a:close/>
              </a:path>
              <a:path w="114300" h="457200">
                <a:moveTo>
                  <a:pt x="102108" y="348996"/>
                </a:moveTo>
                <a:lnTo>
                  <a:pt x="76200" y="348996"/>
                </a:lnTo>
                <a:lnTo>
                  <a:pt x="76200" y="361950"/>
                </a:lnTo>
                <a:lnTo>
                  <a:pt x="102108" y="348996"/>
                </a:lnTo>
                <a:close/>
              </a:path>
              <a:path w="114300" h="457200">
                <a:moveTo>
                  <a:pt x="111252" y="348996"/>
                </a:moveTo>
                <a:lnTo>
                  <a:pt x="102108" y="348996"/>
                </a:lnTo>
                <a:lnTo>
                  <a:pt x="76200" y="361950"/>
                </a:lnTo>
                <a:lnTo>
                  <a:pt x="76200" y="348996"/>
                </a:lnTo>
                <a:lnTo>
                  <a:pt x="38100" y="348996"/>
                </a:lnTo>
                <a:lnTo>
                  <a:pt x="38100" y="361950"/>
                </a:lnTo>
                <a:lnTo>
                  <a:pt x="57150" y="457200"/>
                </a:lnTo>
                <a:lnTo>
                  <a:pt x="111252" y="3489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093326" y="4426772"/>
            <a:ext cx="103909" cy="403412"/>
          </a:xfrm>
          <a:custGeom>
            <a:avLst/>
            <a:gdLst/>
            <a:ahLst/>
            <a:cxnLst/>
            <a:rect l="l" t="t" r="r" b="b"/>
            <a:pathLst>
              <a:path w="114300" h="457200">
                <a:moveTo>
                  <a:pt x="38100" y="361950"/>
                </a:moveTo>
                <a:lnTo>
                  <a:pt x="38100" y="342900"/>
                </a:lnTo>
                <a:lnTo>
                  <a:pt x="0" y="342900"/>
                </a:lnTo>
                <a:lnTo>
                  <a:pt x="57150" y="457200"/>
                </a:lnTo>
                <a:lnTo>
                  <a:pt x="38100" y="361950"/>
                </a:lnTo>
                <a:close/>
              </a:path>
              <a:path w="114300" h="457200">
                <a:moveTo>
                  <a:pt x="114300" y="342900"/>
                </a:moveTo>
                <a:lnTo>
                  <a:pt x="76200" y="342900"/>
                </a:lnTo>
                <a:lnTo>
                  <a:pt x="76200" y="361950"/>
                </a:lnTo>
                <a:lnTo>
                  <a:pt x="114300" y="342900"/>
                </a:lnTo>
                <a:close/>
              </a:path>
              <a:path w="114300" h="457200">
                <a:moveTo>
                  <a:pt x="114300" y="342900"/>
                </a:moveTo>
                <a:lnTo>
                  <a:pt x="76200" y="361950"/>
                </a:lnTo>
                <a:lnTo>
                  <a:pt x="76200" y="336041"/>
                </a:lnTo>
                <a:lnTo>
                  <a:pt x="38100" y="336041"/>
                </a:lnTo>
                <a:lnTo>
                  <a:pt x="38100" y="361950"/>
                </a:lnTo>
                <a:lnTo>
                  <a:pt x="57150" y="457200"/>
                </a:lnTo>
                <a:lnTo>
                  <a:pt x="114300" y="3429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305598" y="4381723"/>
            <a:ext cx="103909" cy="403412"/>
          </a:xfrm>
          <a:custGeom>
            <a:avLst/>
            <a:gdLst/>
            <a:ahLst/>
            <a:cxnLst/>
            <a:rect l="l" t="t" r="r" b="b"/>
            <a:pathLst>
              <a:path w="114300" h="457200">
                <a:moveTo>
                  <a:pt x="43129" y="387096"/>
                </a:moveTo>
                <a:lnTo>
                  <a:pt x="22097" y="387096"/>
                </a:lnTo>
                <a:lnTo>
                  <a:pt x="57150" y="457200"/>
                </a:lnTo>
                <a:lnTo>
                  <a:pt x="43129" y="387096"/>
                </a:lnTo>
                <a:close/>
              </a:path>
              <a:path w="114300" h="457200">
                <a:moveTo>
                  <a:pt x="92201" y="387096"/>
                </a:moveTo>
                <a:lnTo>
                  <a:pt x="43129" y="387096"/>
                </a:lnTo>
                <a:lnTo>
                  <a:pt x="57150" y="457200"/>
                </a:lnTo>
                <a:lnTo>
                  <a:pt x="92201" y="387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355773" y="4393154"/>
            <a:ext cx="103909" cy="403412"/>
          </a:xfrm>
          <a:custGeom>
            <a:avLst/>
            <a:gdLst/>
            <a:ahLst/>
            <a:cxnLst/>
            <a:rect l="l" t="t" r="r" b="b"/>
            <a:pathLst>
              <a:path w="114300" h="457200">
                <a:moveTo>
                  <a:pt x="40538" y="374141"/>
                </a:moveTo>
                <a:lnTo>
                  <a:pt x="15620" y="374141"/>
                </a:lnTo>
                <a:lnTo>
                  <a:pt x="57150" y="457200"/>
                </a:lnTo>
                <a:lnTo>
                  <a:pt x="40538" y="374141"/>
                </a:lnTo>
                <a:close/>
              </a:path>
              <a:path w="114300" h="457200">
                <a:moveTo>
                  <a:pt x="98679" y="374141"/>
                </a:moveTo>
                <a:lnTo>
                  <a:pt x="40538" y="374141"/>
                </a:lnTo>
                <a:lnTo>
                  <a:pt x="57150" y="457200"/>
                </a:lnTo>
                <a:lnTo>
                  <a:pt x="98679" y="3741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314507" y="4393154"/>
            <a:ext cx="103909" cy="403412"/>
          </a:xfrm>
          <a:custGeom>
            <a:avLst/>
            <a:gdLst/>
            <a:ahLst/>
            <a:cxnLst/>
            <a:rect l="l" t="t" r="r" b="b"/>
            <a:pathLst>
              <a:path w="114300" h="457200">
                <a:moveTo>
                  <a:pt x="40538" y="374141"/>
                </a:moveTo>
                <a:lnTo>
                  <a:pt x="15620" y="374141"/>
                </a:lnTo>
                <a:lnTo>
                  <a:pt x="57150" y="457200"/>
                </a:lnTo>
                <a:lnTo>
                  <a:pt x="40538" y="374141"/>
                </a:lnTo>
                <a:close/>
              </a:path>
              <a:path w="114300" h="457200">
                <a:moveTo>
                  <a:pt x="98679" y="374141"/>
                </a:moveTo>
                <a:lnTo>
                  <a:pt x="40538" y="374141"/>
                </a:lnTo>
                <a:lnTo>
                  <a:pt x="57150" y="457200"/>
                </a:lnTo>
                <a:lnTo>
                  <a:pt x="98679" y="3741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095500" y="5334449"/>
            <a:ext cx="103909" cy="242046"/>
          </a:xfrm>
          <a:custGeom>
            <a:avLst/>
            <a:gdLst/>
            <a:ahLst/>
            <a:cxnLst/>
            <a:rect l="l" t="t" r="r" b="b"/>
            <a:pathLst>
              <a:path w="114300" h="274319">
                <a:moveTo>
                  <a:pt x="38100" y="179070"/>
                </a:moveTo>
                <a:lnTo>
                  <a:pt x="38100" y="160020"/>
                </a:lnTo>
                <a:lnTo>
                  <a:pt x="0" y="160019"/>
                </a:lnTo>
                <a:lnTo>
                  <a:pt x="57150" y="274319"/>
                </a:lnTo>
                <a:lnTo>
                  <a:pt x="38100" y="179070"/>
                </a:lnTo>
                <a:close/>
              </a:path>
              <a:path w="114300" h="274319">
                <a:moveTo>
                  <a:pt x="76200" y="179070"/>
                </a:moveTo>
                <a:lnTo>
                  <a:pt x="114300" y="160019"/>
                </a:lnTo>
                <a:lnTo>
                  <a:pt x="76200" y="160020"/>
                </a:lnTo>
                <a:lnTo>
                  <a:pt x="76200" y="179070"/>
                </a:lnTo>
                <a:close/>
              </a:path>
              <a:path w="114300" h="274319">
                <a:moveTo>
                  <a:pt x="76200" y="0"/>
                </a:moveTo>
                <a:lnTo>
                  <a:pt x="38100" y="0"/>
                </a:lnTo>
                <a:lnTo>
                  <a:pt x="38100" y="179070"/>
                </a:lnTo>
                <a:lnTo>
                  <a:pt x="57150" y="274319"/>
                </a:lnTo>
                <a:lnTo>
                  <a:pt x="114300" y="160019"/>
                </a:lnTo>
                <a:lnTo>
                  <a:pt x="76200" y="17907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3111731" y="5334449"/>
            <a:ext cx="103909" cy="242046"/>
          </a:xfrm>
          <a:custGeom>
            <a:avLst/>
            <a:gdLst/>
            <a:ahLst/>
            <a:cxnLst/>
            <a:rect l="l" t="t" r="r" b="b"/>
            <a:pathLst>
              <a:path w="114300" h="274319">
                <a:moveTo>
                  <a:pt x="38100" y="179070"/>
                </a:moveTo>
                <a:lnTo>
                  <a:pt x="38100" y="160020"/>
                </a:lnTo>
                <a:lnTo>
                  <a:pt x="0" y="160019"/>
                </a:lnTo>
                <a:lnTo>
                  <a:pt x="57150" y="274319"/>
                </a:lnTo>
                <a:lnTo>
                  <a:pt x="38100" y="179070"/>
                </a:lnTo>
                <a:close/>
              </a:path>
              <a:path w="114300" h="274319">
                <a:moveTo>
                  <a:pt x="76200" y="179070"/>
                </a:moveTo>
                <a:lnTo>
                  <a:pt x="114300" y="160019"/>
                </a:lnTo>
                <a:lnTo>
                  <a:pt x="76200" y="160020"/>
                </a:lnTo>
                <a:lnTo>
                  <a:pt x="76200" y="179070"/>
                </a:lnTo>
                <a:close/>
              </a:path>
              <a:path w="114300" h="274319">
                <a:moveTo>
                  <a:pt x="76200" y="0"/>
                </a:moveTo>
                <a:lnTo>
                  <a:pt x="38100" y="0"/>
                </a:lnTo>
                <a:lnTo>
                  <a:pt x="38100" y="179070"/>
                </a:lnTo>
                <a:lnTo>
                  <a:pt x="57150" y="274319"/>
                </a:lnTo>
                <a:lnTo>
                  <a:pt x="114300" y="160019"/>
                </a:lnTo>
                <a:lnTo>
                  <a:pt x="76200" y="17907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4093326" y="5356636"/>
            <a:ext cx="103909" cy="242719"/>
          </a:xfrm>
          <a:custGeom>
            <a:avLst/>
            <a:gdLst/>
            <a:ahLst/>
            <a:cxnLst/>
            <a:rect l="l" t="t" r="r" b="b"/>
            <a:pathLst>
              <a:path w="114300" h="275082">
                <a:moveTo>
                  <a:pt x="54406" y="261366"/>
                </a:moveTo>
                <a:lnTo>
                  <a:pt x="38100" y="179832"/>
                </a:lnTo>
                <a:lnTo>
                  <a:pt x="38100" y="160782"/>
                </a:lnTo>
                <a:lnTo>
                  <a:pt x="0" y="160782"/>
                </a:lnTo>
                <a:lnTo>
                  <a:pt x="50291" y="261366"/>
                </a:lnTo>
                <a:lnTo>
                  <a:pt x="54406" y="261366"/>
                </a:lnTo>
                <a:close/>
              </a:path>
              <a:path w="114300" h="275082">
                <a:moveTo>
                  <a:pt x="114300" y="160782"/>
                </a:moveTo>
                <a:lnTo>
                  <a:pt x="76200" y="160782"/>
                </a:lnTo>
                <a:lnTo>
                  <a:pt x="76200" y="179832"/>
                </a:lnTo>
                <a:lnTo>
                  <a:pt x="114300" y="160782"/>
                </a:lnTo>
                <a:close/>
              </a:path>
              <a:path w="114300" h="275082">
                <a:moveTo>
                  <a:pt x="64008" y="261366"/>
                </a:moveTo>
                <a:lnTo>
                  <a:pt x="114300" y="160782"/>
                </a:lnTo>
                <a:lnTo>
                  <a:pt x="76200" y="179832"/>
                </a:lnTo>
                <a:lnTo>
                  <a:pt x="76200" y="0"/>
                </a:lnTo>
                <a:lnTo>
                  <a:pt x="38100" y="0"/>
                </a:lnTo>
                <a:lnTo>
                  <a:pt x="38100" y="179832"/>
                </a:lnTo>
                <a:lnTo>
                  <a:pt x="54406" y="261366"/>
                </a:lnTo>
                <a:lnTo>
                  <a:pt x="64008" y="2613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5351318" y="5345205"/>
            <a:ext cx="103909" cy="242719"/>
          </a:xfrm>
          <a:custGeom>
            <a:avLst/>
            <a:gdLst/>
            <a:ahLst/>
            <a:cxnLst/>
            <a:rect l="l" t="t" r="r" b="b"/>
            <a:pathLst>
              <a:path w="114300" h="275082">
                <a:moveTo>
                  <a:pt x="56997" y="274320"/>
                </a:moveTo>
                <a:lnTo>
                  <a:pt x="38100" y="179832"/>
                </a:lnTo>
                <a:lnTo>
                  <a:pt x="38100" y="160782"/>
                </a:lnTo>
                <a:lnTo>
                  <a:pt x="0" y="160782"/>
                </a:lnTo>
                <a:lnTo>
                  <a:pt x="56769" y="274320"/>
                </a:lnTo>
                <a:lnTo>
                  <a:pt x="56997" y="274320"/>
                </a:lnTo>
                <a:close/>
              </a:path>
              <a:path w="114300" h="275082">
                <a:moveTo>
                  <a:pt x="114300" y="160782"/>
                </a:moveTo>
                <a:lnTo>
                  <a:pt x="76200" y="160782"/>
                </a:lnTo>
                <a:lnTo>
                  <a:pt x="76200" y="179832"/>
                </a:lnTo>
                <a:lnTo>
                  <a:pt x="114300" y="160782"/>
                </a:lnTo>
                <a:close/>
              </a:path>
              <a:path w="114300" h="275082">
                <a:moveTo>
                  <a:pt x="57530" y="274320"/>
                </a:moveTo>
                <a:lnTo>
                  <a:pt x="114300" y="160782"/>
                </a:lnTo>
                <a:lnTo>
                  <a:pt x="76200" y="179832"/>
                </a:lnTo>
                <a:lnTo>
                  <a:pt x="76200" y="0"/>
                </a:lnTo>
                <a:lnTo>
                  <a:pt x="38100" y="0"/>
                </a:lnTo>
                <a:lnTo>
                  <a:pt x="38100" y="179832"/>
                </a:lnTo>
                <a:lnTo>
                  <a:pt x="56997" y="274320"/>
                </a:lnTo>
                <a:lnTo>
                  <a:pt x="57530" y="2743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314507" y="5323018"/>
            <a:ext cx="103909" cy="242719"/>
          </a:xfrm>
          <a:custGeom>
            <a:avLst/>
            <a:gdLst/>
            <a:ahLst/>
            <a:cxnLst/>
            <a:rect l="l" t="t" r="r" b="b"/>
            <a:pathLst>
              <a:path w="114300" h="275082">
                <a:moveTo>
                  <a:pt x="38100" y="179832"/>
                </a:moveTo>
                <a:lnTo>
                  <a:pt x="38100" y="160782"/>
                </a:lnTo>
                <a:lnTo>
                  <a:pt x="0" y="160782"/>
                </a:lnTo>
                <a:lnTo>
                  <a:pt x="57150" y="275082"/>
                </a:lnTo>
                <a:lnTo>
                  <a:pt x="38100" y="179832"/>
                </a:lnTo>
                <a:close/>
              </a:path>
              <a:path w="114300" h="275082">
                <a:moveTo>
                  <a:pt x="76200" y="179832"/>
                </a:moveTo>
                <a:lnTo>
                  <a:pt x="114300" y="160782"/>
                </a:lnTo>
                <a:lnTo>
                  <a:pt x="76200" y="160782"/>
                </a:lnTo>
                <a:lnTo>
                  <a:pt x="76200" y="179832"/>
                </a:lnTo>
                <a:close/>
              </a:path>
              <a:path w="114300" h="275082">
                <a:moveTo>
                  <a:pt x="76200" y="0"/>
                </a:moveTo>
                <a:lnTo>
                  <a:pt x="38100" y="0"/>
                </a:lnTo>
                <a:lnTo>
                  <a:pt x="38100" y="179832"/>
                </a:lnTo>
                <a:lnTo>
                  <a:pt x="57150" y="275082"/>
                </a:lnTo>
                <a:lnTo>
                  <a:pt x="114300" y="160782"/>
                </a:lnTo>
                <a:lnTo>
                  <a:pt x="76200" y="179832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367549" y="5334449"/>
            <a:ext cx="103909" cy="242046"/>
          </a:xfrm>
          <a:custGeom>
            <a:avLst/>
            <a:gdLst/>
            <a:ahLst/>
            <a:cxnLst/>
            <a:rect l="l" t="t" r="r" b="b"/>
            <a:pathLst>
              <a:path w="114300" h="274319">
                <a:moveTo>
                  <a:pt x="38100" y="179070"/>
                </a:moveTo>
                <a:lnTo>
                  <a:pt x="38100" y="160020"/>
                </a:lnTo>
                <a:lnTo>
                  <a:pt x="0" y="160019"/>
                </a:lnTo>
                <a:lnTo>
                  <a:pt x="57150" y="274319"/>
                </a:lnTo>
                <a:lnTo>
                  <a:pt x="38100" y="179070"/>
                </a:lnTo>
                <a:close/>
              </a:path>
              <a:path w="114300" h="274319">
                <a:moveTo>
                  <a:pt x="76200" y="179070"/>
                </a:moveTo>
                <a:lnTo>
                  <a:pt x="114300" y="160019"/>
                </a:lnTo>
                <a:lnTo>
                  <a:pt x="76200" y="160020"/>
                </a:lnTo>
                <a:lnTo>
                  <a:pt x="76200" y="179070"/>
                </a:lnTo>
                <a:close/>
              </a:path>
              <a:path w="114300" h="274319">
                <a:moveTo>
                  <a:pt x="76200" y="0"/>
                </a:moveTo>
                <a:lnTo>
                  <a:pt x="38100" y="0"/>
                </a:lnTo>
                <a:lnTo>
                  <a:pt x="38100" y="179070"/>
                </a:lnTo>
                <a:lnTo>
                  <a:pt x="57150" y="274319"/>
                </a:lnTo>
                <a:lnTo>
                  <a:pt x="114300" y="160019"/>
                </a:lnTo>
                <a:lnTo>
                  <a:pt x="76200" y="17907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686098" y="5586581"/>
            <a:ext cx="6165273" cy="733537"/>
          </a:xfrm>
          <a:custGeom>
            <a:avLst/>
            <a:gdLst/>
            <a:ahLst/>
            <a:cxnLst/>
            <a:rect l="l" t="t" r="r" b="b"/>
            <a:pathLst>
              <a:path w="6781800" h="831342">
                <a:moveTo>
                  <a:pt x="6781800" y="762"/>
                </a:moveTo>
                <a:lnTo>
                  <a:pt x="0" y="762"/>
                </a:lnTo>
                <a:lnTo>
                  <a:pt x="0" y="831342"/>
                </a:lnTo>
                <a:lnTo>
                  <a:pt x="6781800" y="831342"/>
                </a:lnTo>
                <a:lnTo>
                  <a:pt x="6781800" y="762"/>
                </a:lnTo>
                <a:close/>
              </a:path>
            </a:pathLst>
          </a:custGeom>
          <a:solidFill>
            <a:srgbClr val="0065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690254" y="5576494"/>
            <a:ext cx="6165273" cy="748329"/>
          </a:xfrm>
          <a:custGeom>
            <a:avLst/>
            <a:gdLst/>
            <a:ahLst/>
            <a:cxnLst/>
            <a:rect l="l" t="t" r="r" b="b"/>
            <a:pathLst>
              <a:path w="6781800" h="848106">
                <a:moveTo>
                  <a:pt x="6781800" y="12192"/>
                </a:moveTo>
                <a:lnTo>
                  <a:pt x="6777227" y="12192"/>
                </a:lnTo>
                <a:lnTo>
                  <a:pt x="6777227" y="838200"/>
                </a:lnTo>
                <a:lnTo>
                  <a:pt x="6781800" y="848106"/>
                </a:lnTo>
                <a:lnTo>
                  <a:pt x="678180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681942" y="5576494"/>
            <a:ext cx="6173585" cy="748329"/>
          </a:xfrm>
          <a:custGeom>
            <a:avLst/>
            <a:gdLst/>
            <a:ahLst/>
            <a:cxnLst/>
            <a:rect l="l" t="t" r="r" b="b"/>
            <a:pathLst>
              <a:path w="6790944" h="848106">
                <a:moveTo>
                  <a:pt x="4559" y="12192"/>
                </a:moveTo>
                <a:lnTo>
                  <a:pt x="0" y="12192"/>
                </a:lnTo>
                <a:lnTo>
                  <a:pt x="0" y="848106"/>
                </a:lnTo>
                <a:lnTo>
                  <a:pt x="4559" y="12192"/>
                </a:lnTo>
                <a:close/>
              </a:path>
              <a:path w="6790944" h="848106">
                <a:moveTo>
                  <a:pt x="6786371" y="838200"/>
                </a:moveTo>
                <a:lnTo>
                  <a:pt x="6786371" y="12192"/>
                </a:lnTo>
                <a:lnTo>
                  <a:pt x="6781800" y="12192"/>
                </a:lnTo>
                <a:lnTo>
                  <a:pt x="6781799" y="842772"/>
                </a:lnTo>
                <a:lnTo>
                  <a:pt x="9143" y="842772"/>
                </a:lnTo>
                <a:lnTo>
                  <a:pt x="4571" y="838200"/>
                </a:lnTo>
                <a:lnTo>
                  <a:pt x="0" y="848106"/>
                </a:lnTo>
                <a:lnTo>
                  <a:pt x="6790944" y="848106"/>
                </a:lnTo>
                <a:lnTo>
                  <a:pt x="6786371" y="838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681942" y="5585237"/>
            <a:ext cx="6165273" cy="739587"/>
          </a:xfrm>
          <a:custGeom>
            <a:avLst/>
            <a:gdLst/>
            <a:ahLst/>
            <a:cxnLst/>
            <a:rect l="l" t="t" r="r" b="b"/>
            <a:pathLst>
              <a:path w="6781800" h="838199">
                <a:moveTo>
                  <a:pt x="4571" y="828293"/>
                </a:moveTo>
                <a:lnTo>
                  <a:pt x="9143" y="832865"/>
                </a:lnTo>
                <a:lnTo>
                  <a:pt x="6781799" y="832865"/>
                </a:lnTo>
                <a:lnTo>
                  <a:pt x="6781800" y="828294"/>
                </a:lnTo>
                <a:lnTo>
                  <a:pt x="9144" y="828294"/>
                </a:lnTo>
                <a:lnTo>
                  <a:pt x="9144" y="2285"/>
                </a:lnTo>
                <a:lnTo>
                  <a:pt x="4559" y="2285"/>
                </a:lnTo>
                <a:lnTo>
                  <a:pt x="0" y="838199"/>
                </a:lnTo>
                <a:lnTo>
                  <a:pt x="4571" y="8282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4093326" y="5356636"/>
            <a:ext cx="103909" cy="242719"/>
          </a:xfrm>
          <a:custGeom>
            <a:avLst/>
            <a:gdLst/>
            <a:ahLst/>
            <a:cxnLst/>
            <a:rect l="l" t="t" r="r" b="b"/>
            <a:pathLst>
              <a:path w="114300" h="275082">
                <a:moveTo>
                  <a:pt x="54406" y="261366"/>
                </a:moveTo>
                <a:lnTo>
                  <a:pt x="50291" y="261366"/>
                </a:lnTo>
                <a:lnTo>
                  <a:pt x="57150" y="275082"/>
                </a:lnTo>
                <a:lnTo>
                  <a:pt x="54406" y="261366"/>
                </a:lnTo>
                <a:close/>
              </a:path>
              <a:path w="114300" h="275082">
                <a:moveTo>
                  <a:pt x="64008" y="261366"/>
                </a:moveTo>
                <a:lnTo>
                  <a:pt x="54406" y="261366"/>
                </a:lnTo>
                <a:lnTo>
                  <a:pt x="57150" y="275082"/>
                </a:lnTo>
                <a:lnTo>
                  <a:pt x="64008" y="2613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351318" y="5345205"/>
            <a:ext cx="103909" cy="242719"/>
          </a:xfrm>
          <a:custGeom>
            <a:avLst/>
            <a:gdLst/>
            <a:ahLst/>
            <a:cxnLst/>
            <a:rect l="l" t="t" r="r" b="b"/>
            <a:pathLst>
              <a:path w="114300" h="275082">
                <a:moveTo>
                  <a:pt x="56997" y="274320"/>
                </a:moveTo>
                <a:lnTo>
                  <a:pt x="56769" y="274320"/>
                </a:lnTo>
                <a:lnTo>
                  <a:pt x="57150" y="275082"/>
                </a:lnTo>
                <a:lnTo>
                  <a:pt x="56997" y="274320"/>
                </a:lnTo>
                <a:close/>
              </a:path>
              <a:path w="114300" h="275082">
                <a:moveTo>
                  <a:pt x="57530" y="274320"/>
                </a:moveTo>
                <a:lnTo>
                  <a:pt x="56997" y="274320"/>
                </a:lnTo>
                <a:lnTo>
                  <a:pt x="57150" y="275082"/>
                </a:lnTo>
                <a:lnTo>
                  <a:pt x="57530" y="2743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865447" y="443436"/>
            <a:ext cx="4110665" cy="9099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1434" algn="r">
              <a:lnSpc>
                <a:spcPts val="3388"/>
              </a:lnSpc>
              <a:spcBef>
                <a:spcPts val="169"/>
              </a:spcBef>
            </a:pP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Envisaged operation of</a:t>
            </a:r>
            <a:endParaRPr sz="3200">
              <a:latin typeface="Times New Roman"/>
              <a:cs typeface="Times New Roman"/>
            </a:endParaRPr>
          </a:p>
          <a:p>
            <a:pPr marR="11397" algn="r">
              <a:lnSpc>
                <a:spcPct val="95825"/>
              </a:lnSpc>
            </a:pPr>
            <a:r>
              <a:rPr sz="3200" b="1" spc="4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ool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056557" y="443436"/>
            <a:ext cx="639607" cy="4258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3388"/>
              </a:lnSpc>
              <a:spcBef>
                <a:spcPts val="169"/>
              </a:spcBef>
            </a:pP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714302" y="443436"/>
            <a:ext cx="2625948" cy="4258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3388"/>
              </a:lnSpc>
              <a:spcBef>
                <a:spcPts val="169"/>
              </a:spcBef>
            </a:pP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mic</a:t>
            </a:r>
            <a:r>
              <a:rPr sz="3200" b="1" spc="-57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o-</a:t>
            </a:r>
            <a:r>
              <a:rPr sz="3200" b="1" spc="-29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akaful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26904" y="2617066"/>
            <a:ext cx="954461" cy="318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1189"/>
              </a:lnSpc>
              <a:spcBef>
                <a:spcPts val="59"/>
              </a:spcBef>
            </a:pPr>
            <a:r>
              <a:rPr sz="1100" b="1" dirty="0">
                <a:solidFill>
                  <a:srgbClr val="0654FE"/>
                </a:solidFill>
                <a:latin typeface="Times New Roman"/>
                <a:cs typeface="Times New Roman"/>
              </a:rPr>
              <a:t>Fund</a:t>
            </a:r>
            <a:r>
              <a:rPr sz="1100" b="1" spc="-8" dirty="0">
                <a:solidFill>
                  <a:srgbClr val="0654FE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654FE"/>
                </a:solidFill>
                <a:latin typeface="Times New Roman"/>
                <a:cs typeface="Times New Roman"/>
              </a:rPr>
              <a:t>manager/</a:t>
            </a:r>
            <a:endParaRPr sz="1100">
              <a:latin typeface="Times New Roman"/>
              <a:cs typeface="Times New Roman"/>
            </a:endParaRPr>
          </a:p>
          <a:p>
            <a:pPr marL="11397" marR="20515">
              <a:lnSpc>
                <a:spcPct val="95825"/>
              </a:lnSpc>
            </a:pPr>
            <a:r>
              <a:rPr sz="1100" b="1" dirty="0">
                <a:solidFill>
                  <a:srgbClr val="0654FE"/>
                </a:solidFill>
                <a:latin typeface="Times New Roman"/>
                <a:cs typeface="Times New Roman"/>
              </a:rPr>
              <a:t>Svc.</a:t>
            </a:r>
            <a:r>
              <a:rPr sz="1100" b="1" spc="-4" dirty="0">
                <a:solidFill>
                  <a:srgbClr val="0654FE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654FE"/>
                </a:solidFill>
                <a:latin typeface="Times New Roman"/>
                <a:cs typeface="Times New Roman"/>
              </a:rPr>
              <a:t>p</a:t>
            </a:r>
            <a:r>
              <a:rPr sz="1100" b="1" spc="-22" dirty="0">
                <a:solidFill>
                  <a:srgbClr val="0654FE"/>
                </a:solidFill>
                <a:latin typeface="Times New Roman"/>
                <a:cs typeface="Times New Roman"/>
              </a:rPr>
              <a:t>r</a:t>
            </a:r>
            <a:r>
              <a:rPr sz="1100" b="1" dirty="0">
                <a:solidFill>
                  <a:srgbClr val="0654FE"/>
                </a:solidFill>
                <a:latin typeface="Times New Roman"/>
                <a:cs typeface="Times New Roman"/>
              </a:rPr>
              <a:t>ovider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57600" y="3200400"/>
            <a:ext cx="2666999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1920"/>
              </a:lnSpc>
              <a:spcBef>
                <a:spcPts val="96"/>
              </a:spcBef>
            </a:pPr>
            <a:r>
              <a:rPr lang="en-US" sz="2400" b="1" spc="-197" dirty="0" smtClean="0">
                <a:solidFill>
                  <a:srgbClr val="EAFE1E"/>
                </a:solidFill>
                <a:latin typeface="Times New Roman"/>
                <a:cs typeface="Times New Roman"/>
              </a:rPr>
              <a:t>POOLED    FUNDING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115127" y="3524742"/>
            <a:ext cx="834696" cy="318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 marR="20515">
              <a:lnSpc>
                <a:spcPts val="1189"/>
              </a:lnSpc>
              <a:spcBef>
                <a:spcPts val="59"/>
              </a:spcBef>
            </a:pPr>
            <a:r>
              <a:rPr sz="1100" b="1" dirty="0">
                <a:solidFill>
                  <a:srgbClr val="0654FE"/>
                </a:solidFill>
                <a:latin typeface="Times New Roman"/>
                <a:cs typeface="Times New Roman"/>
              </a:rPr>
              <a:t>Management</a:t>
            </a:r>
            <a:endParaRPr sz="1100">
              <a:latin typeface="Times New Roman"/>
              <a:cs typeface="Times New Roman"/>
            </a:endParaRPr>
          </a:p>
          <a:p>
            <a:pPr marL="11397">
              <a:lnSpc>
                <a:spcPct val="95825"/>
              </a:lnSpc>
            </a:pPr>
            <a:r>
              <a:rPr sz="1100" b="1" dirty="0">
                <a:solidFill>
                  <a:srgbClr val="0654FE"/>
                </a:solidFill>
                <a:latin typeface="Times New Roman"/>
                <a:cs typeface="Times New Roman"/>
              </a:rPr>
              <a:t>Fee/p</a:t>
            </a:r>
            <a:r>
              <a:rPr sz="1100" b="1" spc="-17" dirty="0">
                <a:solidFill>
                  <a:srgbClr val="0654FE"/>
                </a:solidFill>
                <a:latin typeface="Times New Roman"/>
                <a:cs typeface="Times New Roman"/>
              </a:rPr>
              <a:t>r</a:t>
            </a:r>
            <a:r>
              <a:rPr sz="1100" b="1" dirty="0">
                <a:solidFill>
                  <a:srgbClr val="0654FE"/>
                </a:solidFill>
                <a:latin typeface="Times New Roman"/>
                <a:cs typeface="Times New Roman"/>
              </a:rPr>
              <a:t>emium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94495" y="3972887"/>
            <a:ext cx="527430" cy="2241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1740"/>
              </a:lnSpc>
              <a:spcBef>
                <a:spcPts val="87"/>
              </a:spcBef>
            </a:pPr>
            <a:r>
              <a:rPr sz="1600" b="1" dirty="0">
                <a:solidFill>
                  <a:srgbClr val="0654FE"/>
                </a:solidFill>
                <a:latin typeface="Times New Roman"/>
                <a:cs typeface="Times New Roman"/>
              </a:rPr>
              <a:t>Basic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63670" y="3983637"/>
            <a:ext cx="747255" cy="2241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1740"/>
              </a:lnSpc>
              <a:spcBef>
                <a:spcPts val="87"/>
              </a:spcBef>
            </a:pPr>
            <a:r>
              <a:rPr sz="1600" b="1" dirty="0">
                <a:solidFill>
                  <a:srgbClr val="0654FE"/>
                </a:solidFill>
                <a:latin typeface="Times New Roman"/>
                <a:cs typeface="Times New Roman"/>
              </a:rPr>
              <a:t>benefits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12465" y="3983638"/>
            <a:ext cx="1636885" cy="2254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1750"/>
              </a:lnSpc>
              <a:spcBef>
                <a:spcPts val="87"/>
              </a:spcBef>
            </a:pPr>
            <a:r>
              <a:rPr sz="1600" b="1" dirty="0">
                <a:solidFill>
                  <a:srgbClr val="0654FE"/>
                </a:solidFill>
                <a:latin typeface="Times New Roman"/>
                <a:cs typeface="Times New Roman"/>
              </a:rPr>
              <a:t>Add-on   </a:t>
            </a:r>
            <a:r>
              <a:rPr sz="1600" b="1" spc="90" dirty="0">
                <a:solidFill>
                  <a:srgbClr val="0654FE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0654FE"/>
                </a:solidFill>
                <a:latin typeface="Times New Roman"/>
                <a:cs typeface="Times New Roman"/>
              </a:rPr>
              <a:t>benefits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25770" y="5068089"/>
            <a:ext cx="433699" cy="1790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1373"/>
              </a:lnSpc>
              <a:spcBef>
                <a:spcPts val="68"/>
              </a:spcBef>
            </a:pPr>
            <a:r>
              <a:rPr sz="1300" b="1" dirty="0">
                <a:solidFill>
                  <a:srgbClr val="FEFFFF"/>
                </a:solidFill>
                <a:latin typeface="Times New Roman"/>
                <a:cs typeface="Times New Roman"/>
              </a:rPr>
              <a:t>losses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86098" y="5583611"/>
            <a:ext cx="6165273" cy="7365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89543" marR="2039164" algn="ctr">
              <a:lnSpc>
                <a:spcPct val="95825"/>
              </a:lnSpc>
              <a:spcBef>
                <a:spcPts val="81"/>
              </a:spcBef>
            </a:pPr>
            <a:r>
              <a:rPr lang="en-US" sz="1600" b="1" dirty="0" smtClean="0">
                <a:solidFill>
                  <a:srgbClr val="FEFFFF"/>
                </a:solidFill>
                <a:latin typeface="Times New Roman"/>
                <a:cs typeface="Times New Roman"/>
              </a:rPr>
              <a:t>Calamity</a:t>
            </a:r>
            <a:r>
              <a:rPr sz="1600" b="1" smtClean="0">
                <a:solidFill>
                  <a:srgbClr val="FEFFF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FEFFFF"/>
                </a:solidFill>
                <a:latin typeface="Times New Roman"/>
                <a:cs typeface="Times New Roman"/>
              </a:rPr>
              <a:t>affectees</a:t>
            </a:r>
            <a:r>
              <a:rPr sz="1600" b="1" spc="4" dirty="0">
                <a:solidFill>
                  <a:srgbClr val="FEFFF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FEFFFF"/>
                </a:solidFill>
                <a:latin typeface="Times New Roman"/>
                <a:cs typeface="Times New Roman"/>
              </a:rPr>
              <a:t>&amp; their</a:t>
            </a:r>
            <a:endParaRPr sz="1600">
              <a:latin typeface="Times New Roman"/>
              <a:cs typeface="Times New Roman"/>
            </a:endParaRPr>
          </a:p>
          <a:p>
            <a:pPr marL="2643281" marR="2645028" algn="ctr">
              <a:lnSpc>
                <a:spcPct val="95825"/>
              </a:lnSpc>
              <a:spcBef>
                <a:spcPts val="81"/>
              </a:spcBef>
            </a:pPr>
            <a:r>
              <a:rPr sz="1600" b="1" dirty="0">
                <a:solidFill>
                  <a:srgbClr val="FEFFFF"/>
                </a:solidFill>
                <a:latin typeface="Times New Roman"/>
                <a:cs typeface="Times New Roman"/>
              </a:rPr>
              <a:t>Families</a:t>
            </a:r>
            <a:endParaRPr sz="1600">
              <a:latin typeface="Times New Roman"/>
              <a:cs typeface="Times New Roman"/>
            </a:endParaRPr>
          </a:p>
          <a:p>
            <a:pPr marL="2004856" marR="2006183" algn="ctr">
              <a:lnSpc>
                <a:spcPct val="95825"/>
              </a:lnSpc>
              <a:spcBef>
                <a:spcPts val="81"/>
              </a:spcBef>
            </a:pPr>
            <a:r>
              <a:rPr sz="1600" b="1" smtClean="0">
                <a:solidFill>
                  <a:srgbClr val="FEFFFF"/>
                </a:solidFill>
                <a:latin typeface="Times New Roman"/>
                <a:cs typeface="Times New Roman"/>
              </a:rPr>
              <a:t>(card</a:t>
            </a:r>
            <a:r>
              <a:rPr sz="1600" b="1" spc="4" smtClean="0">
                <a:solidFill>
                  <a:srgbClr val="FEFFF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FEFFFF"/>
                </a:solidFill>
                <a:latin typeface="Times New Roman"/>
                <a:cs typeface="Times New Roman"/>
              </a:rPr>
              <a:t>holders)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81008" y="4785135"/>
            <a:ext cx="900545" cy="537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73"/>
              </a:lnSpc>
              <a:spcBef>
                <a:spcPts val="11"/>
              </a:spcBef>
            </a:pPr>
            <a:endParaRPr sz="700"/>
          </a:p>
          <a:p>
            <a:pPr marL="287204">
              <a:lnSpc>
                <a:spcPct val="95825"/>
              </a:lnSpc>
            </a:pPr>
            <a:r>
              <a:rPr sz="1300" b="1" dirty="0">
                <a:solidFill>
                  <a:srgbClr val="FEFFFF"/>
                </a:solidFill>
                <a:latin typeface="Times New Roman"/>
                <a:cs typeface="Times New Roman"/>
              </a:rPr>
              <a:t>C</a:t>
            </a:r>
            <a:r>
              <a:rPr sz="1300" b="1" spc="-22" dirty="0">
                <a:solidFill>
                  <a:srgbClr val="FEFFFF"/>
                </a:solidFill>
                <a:latin typeface="Times New Roman"/>
                <a:cs typeface="Times New Roman"/>
              </a:rPr>
              <a:t>r</a:t>
            </a:r>
            <a:r>
              <a:rPr sz="1300" b="1" dirty="0">
                <a:solidFill>
                  <a:srgbClr val="FEFFFF"/>
                </a:solidFill>
                <a:latin typeface="Times New Roman"/>
                <a:cs typeface="Times New Roman"/>
              </a:rPr>
              <a:t>op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11189" y="4796566"/>
            <a:ext cx="900545" cy="537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73"/>
              </a:lnSpc>
              <a:spcBef>
                <a:spcPts val="5"/>
              </a:spcBef>
            </a:pPr>
            <a:endParaRPr sz="700"/>
          </a:p>
          <a:p>
            <a:pPr marL="253008" marR="110155" indent="-157274">
              <a:lnSpc>
                <a:spcPct val="100041"/>
              </a:lnSpc>
            </a:pPr>
            <a:r>
              <a:rPr sz="1300" b="1" dirty="0">
                <a:solidFill>
                  <a:srgbClr val="FEFFFF"/>
                </a:solidFill>
                <a:latin typeface="Times New Roman"/>
                <a:cs typeface="Times New Roman"/>
              </a:rPr>
              <a:t>Livestock losses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74322" y="4807324"/>
            <a:ext cx="995152" cy="537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25008">
              <a:lnSpc>
                <a:spcPts val="718"/>
              </a:lnSpc>
              <a:spcBef>
                <a:spcPts val="20"/>
              </a:spcBef>
            </a:pPr>
            <a:endParaRPr sz="700"/>
          </a:p>
          <a:p>
            <a:pPr marL="200801" marR="227792" algn="ctr">
              <a:lnSpc>
                <a:spcPct val="95825"/>
              </a:lnSpc>
            </a:pPr>
            <a:r>
              <a:rPr sz="1300" b="1" dirty="0">
                <a:solidFill>
                  <a:srgbClr val="FEFFFF"/>
                </a:solidFill>
                <a:latin typeface="Times New Roman"/>
                <a:cs typeface="Times New Roman"/>
              </a:rPr>
              <a:t>Health/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ct val="95825"/>
              </a:lnSpc>
              <a:spcBef>
                <a:spcPts val="58"/>
              </a:spcBef>
            </a:pPr>
            <a:r>
              <a:rPr sz="1200" b="1" dirty="0">
                <a:solidFill>
                  <a:srgbClr val="FEFFFF"/>
                </a:solidFill>
                <a:latin typeface="Times New Roman"/>
                <a:cs typeface="Times New Roman"/>
              </a:rPr>
              <a:t>Hospitalization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13413" y="4807324"/>
            <a:ext cx="900545" cy="537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73"/>
              </a:lnSpc>
              <a:spcBef>
                <a:spcPts val="11"/>
              </a:spcBef>
            </a:pPr>
            <a:endParaRPr sz="700"/>
          </a:p>
          <a:p>
            <a:pPr marL="253695" marR="73564" indent="-192151">
              <a:lnSpc>
                <a:spcPct val="100041"/>
              </a:lnSpc>
            </a:pPr>
            <a:r>
              <a:rPr sz="1300" b="1" dirty="0">
                <a:solidFill>
                  <a:srgbClr val="FEFFFF"/>
                </a:solidFill>
                <a:latin typeface="Times New Roman"/>
                <a:cs typeface="Times New Roman"/>
              </a:rPr>
              <a:t>Accidental death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83231" y="4807324"/>
            <a:ext cx="900545" cy="537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73"/>
              </a:lnSpc>
              <a:spcBef>
                <a:spcPts val="11"/>
              </a:spcBef>
            </a:pPr>
            <a:endParaRPr sz="700"/>
          </a:p>
          <a:p>
            <a:pPr marL="227025" marR="80490" indent="-157959">
              <a:lnSpc>
                <a:spcPct val="100041"/>
              </a:lnSpc>
            </a:pPr>
            <a:r>
              <a:rPr sz="1300" b="1" dirty="0">
                <a:solidFill>
                  <a:srgbClr val="FEFFFF"/>
                </a:solidFill>
                <a:latin typeface="Times New Roman"/>
                <a:cs typeface="Times New Roman"/>
              </a:rPr>
              <a:t>Funeral</a:t>
            </a:r>
            <a:r>
              <a:rPr sz="1300" b="1" spc="-47" dirty="0">
                <a:solidFill>
                  <a:srgbClr val="FEFFFF"/>
                </a:solidFill>
                <a:latin typeface="Times New Roman"/>
                <a:cs typeface="Times New Roman"/>
              </a:rPr>
              <a:t> </a:t>
            </a:r>
            <a:r>
              <a:rPr sz="1300" b="1" dirty="0">
                <a:solidFill>
                  <a:srgbClr val="FEFFFF"/>
                </a:solidFill>
                <a:latin typeface="Times New Roman"/>
                <a:cs typeface="Times New Roman"/>
              </a:rPr>
              <a:t>&amp; Burial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50826" y="4773705"/>
            <a:ext cx="973974" cy="537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73"/>
              </a:lnSpc>
              <a:spcBef>
                <a:spcPts val="11"/>
              </a:spcBef>
            </a:pPr>
            <a:endParaRPr sz="700"/>
          </a:p>
          <a:p>
            <a:pPr marL="208571" marR="154387" indent="-70440">
              <a:lnSpc>
                <a:spcPct val="100041"/>
              </a:lnSpc>
            </a:pPr>
            <a:r>
              <a:rPr lang="en-US" sz="1300" b="1" spc="-138" dirty="0" smtClean="0">
                <a:solidFill>
                  <a:srgbClr val="FEFFFF"/>
                </a:solidFill>
                <a:latin typeface="Times New Roman"/>
                <a:cs typeface="Times New Roman"/>
              </a:rPr>
              <a:t>HealthCare</a:t>
            </a:r>
            <a:r>
              <a:rPr sz="1300" b="1" smtClean="0">
                <a:solidFill>
                  <a:srgbClr val="FEFFFF"/>
                </a:solidFill>
                <a:latin typeface="Times New Roman"/>
                <a:cs typeface="Times New Roman"/>
              </a:rPr>
              <a:t> </a:t>
            </a:r>
            <a:r>
              <a:rPr sz="1300" b="1" dirty="0">
                <a:solidFill>
                  <a:srgbClr val="FEFFFF"/>
                </a:solidFill>
                <a:latin typeface="Times New Roman"/>
                <a:cs typeface="Times New Roman"/>
              </a:rPr>
              <a:t>Clinics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6685" y="2868931"/>
            <a:ext cx="1524000" cy="1264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794">
              <a:lnSpc>
                <a:spcPts val="897"/>
              </a:lnSpc>
            </a:pPr>
            <a:endParaRPr sz="900"/>
          </a:p>
        </p:txBody>
      </p:sp>
      <p:sp>
        <p:nvSpPr>
          <p:cNvPr id="7" name="object 7"/>
          <p:cNvSpPr txBox="1"/>
          <p:nvPr/>
        </p:nvSpPr>
        <p:spPr>
          <a:xfrm>
            <a:off x="496685" y="2995331"/>
            <a:ext cx="1524000" cy="5459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30570" algn="ctr">
              <a:lnSpc>
                <a:spcPct val="95825"/>
              </a:lnSpc>
              <a:spcBef>
                <a:spcPts val="4"/>
              </a:spcBef>
            </a:pPr>
            <a:r>
              <a:rPr sz="1400" b="1" dirty="0">
                <a:solidFill>
                  <a:srgbClr val="FEFFFF"/>
                </a:solidFill>
                <a:latin typeface="Times New Roman"/>
                <a:cs typeface="Times New Roman"/>
              </a:rPr>
              <a:t>Insurance/</a:t>
            </a:r>
            <a:r>
              <a:rPr sz="1400" b="1" spc="-135" dirty="0">
                <a:solidFill>
                  <a:srgbClr val="FEFFFF"/>
                </a:solidFill>
                <a:latin typeface="Times New Roman"/>
                <a:cs typeface="Times New Roman"/>
              </a:rPr>
              <a:t>T</a:t>
            </a:r>
            <a:r>
              <a:rPr sz="1400" b="1" spc="4" dirty="0">
                <a:solidFill>
                  <a:srgbClr val="FEFFFF"/>
                </a:solidFill>
                <a:latin typeface="Times New Roman"/>
                <a:cs typeface="Times New Roman"/>
              </a:rPr>
              <a:t>a</a:t>
            </a:r>
            <a:r>
              <a:rPr sz="1400" b="1" dirty="0">
                <a:solidFill>
                  <a:srgbClr val="FEFFFF"/>
                </a:solidFill>
                <a:latin typeface="Times New Roman"/>
                <a:cs typeface="Times New Roman"/>
              </a:rPr>
              <a:t>kaful</a:t>
            </a:r>
            <a:endParaRPr sz="1400">
              <a:latin typeface="Times New Roman"/>
              <a:cs typeface="Times New Roman"/>
            </a:endParaRPr>
          </a:p>
          <a:p>
            <a:pPr marL="81584" marR="82678" algn="ctr">
              <a:lnSpc>
                <a:spcPct val="95825"/>
              </a:lnSpc>
              <a:spcBef>
                <a:spcPts val="72"/>
              </a:spcBef>
            </a:pPr>
            <a:r>
              <a:rPr sz="1400" b="1" dirty="0">
                <a:solidFill>
                  <a:srgbClr val="FEFFFF"/>
                </a:solidFill>
                <a:latin typeface="Times New Roman"/>
                <a:cs typeface="Times New Roman"/>
              </a:rPr>
              <a:t>Service</a:t>
            </a:r>
            <a:r>
              <a:rPr sz="1400" b="1" spc="-8" dirty="0">
                <a:solidFill>
                  <a:srgbClr val="FE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EFFFF"/>
                </a:solidFill>
                <a:latin typeface="Times New Roman"/>
                <a:cs typeface="Times New Roman"/>
              </a:rPr>
              <a:t>p</a:t>
            </a:r>
            <a:r>
              <a:rPr sz="1400" b="1" spc="-22" dirty="0">
                <a:solidFill>
                  <a:srgbClr val="FEFFFF"/>
                </a:solidFill>
                <a:latin typeface="Times New Roman"/>
                <a:cs typeface="Times New Roman"/>
              </a:rPr>
              <a:t>r</a:t>
            </a:r>
            <a:r>
              <a:rPr sz="1400" b="1" dirty="0">
                <a:solidFill>
                  <a:srgbClr val="FEFFFF"/>
                </a:solidFill>
                <a:latin typeface="Times New Roman"/>
                <a:cs typeface="Times New Roman"/>
              </a:rPr>
              <a:t>ovider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84764" y="1613647"/>
            <a:ext cx="3311236" cy="3267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83101">
              <a:lnSpc>
                <a:spcPct val="95825"/>
              </a:lnSpc>
              <a:spcBef>
                <a:spcPts val="337"/>
              </a:spcBef>
            </a:pPr>
            <a:r>
              <a:rPr sz="1600" b="1" dirty="0">
                <a:solidFill>
                  <a:srgbClr val="FEFFFF"/>
                </a:solidFill>
                <a:latin typeface="Times New Roman"/>
                <a:cs typeface="Times New Roman"/>
              </a:rPr>
              <a:t>Scheme Supervisory Committee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84764" y="1940410"/>
            <a:ext cx="3311236" cy="766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794">
              <a:lnSpc>
                <a:spcPts val="583"/>
              </a:lnSpc>
              <a:spcBef>
                <a:spcPts val="31"/>
              </a:spcBef>
            </a:pPr>
            <a:endParaRPr sz="600"/>
          </a:p>
        </p:txBody>
      </p:sp>
      <p:sp>
        <p:nvSpPr>
          <p:cNvPr id="4" name="object 4"/>
          <p:cNvSpPr txBox="1"/>
          <p:nvPr/>
        </p:nvSpPr>
        <p:spPr>
          <a:xfrm>
            <a:off x="6765867" y="1512794"/>
            <a:ext cx="1246909" cy="6051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494"/>
              </a:lnSpc>
              <a:spcBef>
                <a:spcPts val="38"/>
              </a:spcBef>
            </a:pPr>
            <a:endParaRPr sz="500"/>
          </a:p>
          <a:p>
            <a:pPr marL="82058">
              <a:lnSpc>
                <a:spcPct val="101725"/>
              </a:lnSpc>
              <a:spcBef>
                <a:spcPts val="897"/>
              </a:spcBef>
            </a:pPr>
            <a:r>
              <a:rPr sz="1600" b="1" dirty="0">
                <a:solidFill>
                  <a:srgbClr val="FEFFFF"/>
                </a:solidFill>
                <a:latin typeface="Calibri"/>
                <a:cs typeface="Calibri"/>
              </a:rPr>
              <a:t>Go</a:t>
            </a:r>
            <a:r>
              <a:rPr sz="1600" b="1" spc="-17" dirty="0">
                <a:solidFill>
                  <a:srgbClr val="FEFFFF"/>
                </a:solidFill>
                <a:latin typeface="Calibri"/>
                <a:cs typeface="Calibri"/>
              </a:rPr>
              <a:t>v</a:t>
            </a:r>
            <a:r>
              <a:rPr sz="1600" b="1" dirty="0">
                <a:solidFill>
                  <a:srgbClr val="FEFFFF"/>
                </a:solidFill>
                <a:latin typeface="Calibri"/>
                <a:cs typeface="Calibri"/>
              </a:rPr>
              <a:t>ernme</a:t>
            </a:r>
            <a:r>
              <a:rPr sz="1600" b="1" spc="-22" dirty="0">
                <a:solidFill>
                  <a:srgbClr val="FEFFFF"/>
                </a:solidFill>
                <a:latin typeface="Calibri"/>
                <a:cs typeface="Calibri"/>
              </a:rPr>
              <a:t>n</a:t>
            </a:r>
            <a:r>
              <a:rPr sz="1600" b="1" dirty="0">
                <a:solidFill>
                  <a:srgbClr val="FEFFFF"/>
                </a:solidFill>
                <a:latin typeface="Calibri"/>
                <a:cs typeface="Calibri"/>
              </a:rPr>
              <a:t>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5868" y="2117912"/>
            <a:ext cx="600594" cy="11544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794">
              <a:lnSpc>
                <a:spcPts val="897"/>
              </a:lnSpc>
            </a:pPr>
            <a:endParaRPr sz="900"/>
          </a:p>
        </p:txBody>
      </p:sp>
      <p:sp>
        <p:nvSpPr>
          <p:cNvPr id="2" name="object 2"/>
          <p:cNvSpPr txBox="1"/>
          <p:nvPr/>
        </p:nvSpPr>
        <p:spPr>
          <a:xfrm>
            <a:off x="7366462" y="2117912"/>
            <a:ext cx="646315" cy="11544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794">
              <a:lnSpc>
                <a:spcPts val="897"/>
              </a:lnSpc>
            </a:pPr>
            <a:endParaRPr sz="9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405937" y="393998"/>
            <a:ext cx="8351520" cy="9197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1273" y="672353"/>
            <a:ext cx="7481455" cy="595032"/>
          </a:xfrm>
          <a:custGeom>
            <a:avLst/>
            <a:gdLst/>
            <a:ahLst/>
            <a:cxnLst/>
            <a:rect l="l" t="t" r="r" b="b"/>
            <a:pathLst>
              <a:path w="8229600" h="674370">
                <a:moveTo>
                  <a:pt x="8229600" y="674369"/>
                </a:moveTo>
                <a:lnTo>
                  <a:pt x="8229600" y="0"/>
                </a:lnTo>
                <a:lnTo>
                  <a:pt x="0" y="0"/>
                </a:lnTo>
                <a:lnTo>
                  <a:pt x="0" y="674369"/>
                </a:lnTo>
                <a:lnTo>
                  <a:pt x="8229600" y="674369"/>
                </a:lnTo>
                <a:close/>
              </a:path>
            </a:pathLst>
          </a:custGeom>
          <a:solidFill>
            <a:srgbClr val="B8CC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13955" y="672353"/>
            <a:ext cx="7516091" cy="1026932"/>
          </a:xfrm>
          <a:custGeom>
            <a:avLst/>
            <a:gdLst/>
            <a:ahLst/>
            <a:cxnLst/>
            <a:rect l="l" t="t" r="r" b="b"/>
            <a:pathLst>
              <a:path w="8267700" h="1163856">
                <a:moveTo>
                  <a:pt x="8267700" y="674369"/>
                </a:moveTo>
                <a:lnTo>
                  <a:pt x="8267700" y="0"/>
                </a:lnTo>
                <a:lnTo>
                  <a:pt x="8229600" y="0"/>
                </a:lnTo>
                <a:lnTo>
                  <a:pt x="8248650" y="19049"/>
                </a:lnTo>
                <a:lnTo>
                  <a:pt x="8248650" y="674369"/>
                </a:lnTo>
                <a:lnTo>
                  <a:pt x="8267700" y="674369"/>
                </a:lnTo>
                <a:close/>
              </a:path>
              <a:path w="8267700" h="1163856">
                <a:moveTo>
                  <a:pt x="7942" y="674370"/>
                </a:moveTo>
                <a:lnTo>
                  <a:pt x="19050" y="19050"/>
                </a:lnTo>
                <a:lnTo>
                  <a:pt x="8229600" y="19050"/>
                </a:lnTo>
                <a:lnTo>
                  <a:pt x="8229600" y="674369"/>
                </a:lnTo>
                <a:lnTo>
                  <a:pt x="8248650" y="674369"/>
                </a:lnTo>
                <a:lnTo>
                  <a:pt x="8248650" y="19049"/>
                </a:lnTo>
                <a:lnTo>
                  <a:pt x="8229600" y="0"/>
                </a:lnTo>
                <a:lnTo>
                  <a:pt x="8267700" y="0"/>
                </a:lnTo>
                <a:lnTo>
                  <a:pt x="8267618" y="-1690"/>
                </a:lnTo>
                <a:lnTo>
                  <a:pt x="8261574" y="-13832"/>
                </a:lnTo>
                <a:lnTo>
                  <a:pt x="8248650" y="-19050"/>
                </a:lnTo>
                <a:lnTo>
                  <a:pt x="17359" y="-18961"/>
                </a:lnTo>
                <a:lnTo>
                  <a:pt x="5217" y="-12623"/>
                </a:lnTo>
                <a:lnTo>
                  <a:pt x="0" y="0"/>
                </a:lnTo>
                <a:lnTo>
                  <a:pt x="0" y="674370"/>
                </a:lnTo>
                <a:lnTo>
                  <a:pt x="7942" y="674370"/>
                </a:lnTo>
                <a:close/>
              </a:path>
              <a:path w="8267700" h="1163856">
                <a:moveTo>
                  <a:pt x="38100" y="674370"/>
                </a:moveTo>
                <a:lnTo>
                  <a:pt x="38100" y="19050"/>
                </a:lnTo>
                <a:lnTo>
                  <a:pt x="19050" y="19050"/>
                </a:lnTo>
                <a:lnTo>
                  <a:pt x="7942" y="674370"/>
                </a:lnTo>
                <a:lnTo>
                  <a:pt x="38100" y="674370"/>
                </a:lnTo>
                <a:close/>
              </a:path>
            </a:pathLst>
          </a:custGeom>
          <a:solidFill>
            <a:srgbClr val="16375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05938" y="1254610"/>
            <a:ext cx="8351520" cy="9197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1273" y="1267384"/>
            <a:ext cx="7481455" cy="413497"/>
          </a:xfrm>
          <a:custGeom>
            <a:avLst/>
            <a:gdLst/>
            <a:ahLst/>
            <a:cxnLst/>
            <a:rect l="l" t="t" r="r" b="b"/>
            <a:pathLst>
              <a:path w="8229600" h="468630">
                <a:moveTo>
                  <a:pt x="8229600" y="468629"/>
                </a:moveTo>
                <a:lnTo>
                  <a:pt x="8229600" y="0"/>
                </a:lnTo>
                <a:lnTo>
                  <a:pt x="0" y="0"/>
                </a:lnTo>
                <a:lnTo>
                  <a:pt x="0" y="468630"/>
                </a:lnTo>
                <a:lnTo>
                  <a:pt x="8229600" y="468629"/>
                </a:lnTo>
                <a:close/>
              </a:path>
            </a:pathLst>
          </a:custGeom>
          <a:solidFill>
            <a:srgbClr val="B8CC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13955" y="672353"/>
            <a:ext cx="7516091" cy="1026932"/>
          </a:xfrm>
          <a:custGeom>
            <a:avLst/>
            <a:gdLst/>
            <a:ahLst/>
            <a:cxnLst/>
            <a:rect l="l" t="t" r="r" b="b"/>
            <a:pathLst>
              <a:path w="8267700" h="1163856">
                <a:moveTo>
                  <a:pt x="8267700" y="674369"/>
                </a:moveTo>
                <a:lnTo>
                  <a:pt x="8248650" y="674369"/>
                </a:lnTo>
                <a:lnTo>
                  <a:pt x="8248650" y="1123949"/>
                </a:lnTo>
                <a:lnTo>
                  <a:pt x="8267700" y="1142999"/>
                </a:lnTo>
                <a:lnTo>
                  <a:pt x="8267700" y="674369"/>
                </a:lnTo>
                <a:close/>
              </a:path>
              <a:path w="8267700" h="1163856">
                <a:moveTo>
                  <a:pt x="8229600" y="1142999"/>
                </a:moveTo>
                <a:lnTo>
                  <a:pt x="38100" y="1143000"/>
                </a:lnTo>
                <a:lnTo>
                  <a:pt x="19050" y="1123950"/>
                </a:lnTo>
                <a:lnTo>
                  <a:pt x="0" y="1143000"/>
                </a:lnTo>
                <a:lnTo>
                  <a:pt x="88" y="1144806"/>
                </a:lnTo>
                <a:lnTo>
                  <a:pt x="8229600" y="1142999"/>
                </a:lnTo>
                <a:close/>
              </a:path>
              <a:path w="8267700" h="1163856">
                <a:moveTo>
                  <a:pt x="7942" y="674370"/>
                </a:moveTo>
                <a:lnTo>
                  <a:pt x="0" y="674370"/>
                </a:lnTo>
                <a:lnTo>
                  <a:pt x="0" y="1143000"/>
                </a:lnTo>
                <a:lnTo>
                  <a:pt x="7942" y="674370"/>
                </a:lnTo>
                <a:close/>
              </a:path>
              <a:path w="8267700" h="1163856">
                <a:moveTo>
                  <a:pt x="8250456" y="1161968"/>
                </a:moveTo>
                <a:lnTo>
                  <a:pt x="8262750" y="1155924"/>
                </a:lnTo>
                <a:lnTo>
                  <a:pt x="8267700" y="1142999"/>
                </a:lnTo>
                <a:lnTo>
                  <a:pt x="8248650" y="1123949"/>
                </a:lnTo>
                <a:lnTo>
                  <a:pt x="8248650" y="674369"/>
                </a:lnTo>
                <a:lnTo>
                  <a:pt x="8229600" y="674369"/>
                </a:lnTo>
                <a:lnTo>
                  <a:pt x="8229600" y="1142999"/>
                </a:lnTo>
                <a:lnTo>
                  <a:pt x="88" y="1144806"/>
                </a:lnTo>
                <a:lnTo>
                  <a:pt x="6426" y="1157100"/>
                </a:lnTo>
                <a:lnTo>
                  <a:pt x="19050" y="1162050"/>
                </a:lnTo>
                <a:lnTo>
                  <a:pt x="8250456" y="1161968"/>
                </a:lnTo>
                <a:close/>
              </a:path>
              <a:path w="8267700" h="1163856">
                <a:moveTo>
                  <a:pt x="8229600" y="1142999"/>
                </a:moveTo>
                <a:lnTo>
                  <a:pt x="8229599" y="1123949"/>
                </a:lnTo>
                <a:lnTo>
                  <a:pt x="38099" y="1123949"/>
                </a:lnTo>
                <a:lnTo>
                  <a:pt x="38100" y="674370"/>
                </a:lnTo>
                <a:lnTo>
                  <a:pt x="7942" y="674370"/>
                </a:lnTo>
                <a:lnTo>
                  <a:pt x="0" y="1143000"/>
                </a:lnTo>
                <a:lnTo>
                  <a:pt x="19050" y="1123950"/>
                </a:lnTo>
                <a:lnTo>
                  <a:pt x="38100" y="1143000"/>
                </a:lnTo>
                <a:lnTo>
                  <a:pt x="8229600" y="1142999"/>
                </a:lnTo>
                <a:close/>
              </a:path>
            </a:pathLst>
          </a:custGeom>
          <a:solidFill>
            <a:srgbClr val="16375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05938" y="2115221"/>
            <a:ext cx="8351520" cy="43622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396673" y="1851149"/>
            <a:ext cx="2401474" cy="1677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 marR="30945">
              <a:lnSpc>
                <a:spcPts val="1750"/>
              </a:lnSpc>
              <a:spcBef>
                <a:spcPts val="87"/>
              </a:spcBef>
            </a:pPr>
            <a:r>
              <a:rPr sz="1600" dirty="0">
                <a:solidFill>
                  <a:srgbClr val="243F60"/>
                </a:solidFill>
                <a:latin typeface="Arial"/>
                <a:cs typeface="Arial"/>
              </a:rPr>
              <a:t>•</a:t>
            </a:r>
            <a:r>
              <a:rPr sz="1600" spc="-53" dirty="0">
                <a:solidFill>
                  <a:srgbClr val="243F6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243F60"/>
                </a:solidFill>
                <a:latin typeface="Times New Roman"/>
                <a:cs typeface="Times New Roman"/>
              </a:rPr>
              <a:t>Health</a:t>
            </a:r>
            <a:r>
              <a:rPr sz="1600" b="1" spc="4" dirty="0">
                <a:solidFill>
                  <a:srgbClr val="243F60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43F60"/>
                </a:solidFill>
                <a:latin typeface="Times New Roman"/>
                <a:cs typeface="Times New Roman"/>
              </a:rPr>
              <a:t>/ Hospitalization</a:t>
            </a:r>
            <a:endParaRPr sz="1600">
              <a:latin typeface="Times New Roman"/>
              <a:cs typeface="Times New Roman"/>
            </a:endParaRPr>
          </a:p>
          <a:p>
            <a:pPr marL="11397" marR="30945">
              <a:lnSpc>
                <a:spcPct val="95825"/>
              </a:lnSpc>
              <a:spcBef>
                <a:spcPts val="373"/>
              </a:spcBef>
            </a:pPr>
            <a:r>
              <a:rPr sz="1600" dirty="0">
                <a:solidFill>
                  <a:srgbClr val="243F60"/>
                </a:solidFill>
                <a:latin typeface="Arial"/>
                <a:cs typeface="Arial"/>
              </a:rPr>
              <a:t>•</a:t>
            </a:r>
            <a:r>
              <a:rPr sz="1600" spc="-53" dirty="0">
                <a:solidFill>
                  <a:srgbClr val="243F6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243F60"/>
                </a:solidFill>
                <a:latin typeface="Times New Roman"/>
                <a:cs typeface="Times New Roman"/>
              </a:rPr>
              <a:t>Education</a:t>
            </a:r>
            <a:endParaRPr sz="1600">
              <a:latin typeface="Times New Roman"/>
              <a:cs typeface="Times New Roman"/>
            </a:endParaRPr>
          </a:p>
          <a:p>
            <a:pPr marL="11397" marR="30945">
              <a:lnSpc>
                <a:spcPct val="95825"/>
              </a:lnSpc>
              <a:spcBef>
                <a:spcPts val="461"/>
              </a:spcBef>
            </a:pPr>
            <a:r>
              <a:rPr sz="1600" dirty="0">
                <a:solidFill>
                  <a:srgbClr val="1F487C"/>
                </a:solidFill>
                <a:latin typeface="Arial"/>
                <a:cs typeface="Arial"/>
              </a:rPr>
              <a:t>•</a:t>
            </a:r>
            <a:r>
              <a:rPr sz="1600" spc="-53" dirty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F487C"/>
                </a:solidFill>
                <a:latin typeface="Times New Roman"/>
                <a:cs typeface="Times New Roman"/>
              </a:rPr>
              <a:t>C</a:t>
            </a:r>
            <a:r>
              <a:rPr sz="1600" b="1" spc="-26" dirty="0">
                <a:solidFill>
                  <a:srgbClr val="1F487C"/>
                </a:solidFill>
                <a:latin typeface="Times New Roman"/>
                <a:cs typeface="Times New Roman"/>
              </a:rPr>
              <a:t>r</a:t>
            </a:r>
            <a:r>
              <a:rPr sz="1600" b="1" dirty="0">
                <a:solidFill>
                  <a:srgbClr val="1F487C"/>
                </a:solidFill>
                <a:latin typeface="Times New Roman"/>
                <a:cs typeface="Times New Roman"/>
              </a:rPr>
              <a:t>op</a:t>
            </a:r>
            <a:r>
              <a:rPr sz="1600" b="1" spc="-4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487C"/>
                </a:solidFill>
                <a:latin typeface="Times New Roman"/>
                <a:cs typeface="Times New Roman"/>
              </a:rPr>
              <a:t>/ Livestock</a:t>
            </a:r>
            <a:endParaRPr sz="1600">
              <a:latin typeface="Times New Roman"/>
              <a:cs typeface="Times New Roman"/>
            </a:endParaRPr>
          </a:p>
          <a:p>
            <a:pPr marL="11397" marR="30945">
              <a:lnSpc>
                <a:spcPct val="95825"/>
              </a:lnSpc>
              <a:spcBef>
                <a:spcPts val="461"/>
              </a:spcBef>
            </a:pPr>
            <a:r>
              <a:rPr sz="1600" dirty="0">
                <a:solidFill>
                  <a:srgbClr val="1F487C"/>
                </a:solidFill>
                <a:latin typeface="Arial"/>
                <a:cs typeface="Arial"/>
              </a:rPr>
              <a:t>•</a:t>
            </a:r>
            <a:r>
              <a:rPr sz="1600" spc="-147" dirty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F487C"/>
                </a:solidFill>
                <a:latin typeface="Times New Roman"/>
                <a:cs typeface="Times New Roman"/>
              </a:rPr>
              <a:t>Accidental</a:t>
            </a:r>
            <a:r>
              <a:rPr sz="1600" b="1" spc="4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487C"/>
                </a:solidFill>
                <a:latin typeface="Times New Roman"/>
                <a:cs typeface="Times New Roman"/>
              </a:rPr>
              <a:t>coverage</a:t>
            </a:r>
            <a:endParaRPr sz="1600">
              <a:latin typeface="Times New Roman"/>
              <a:cs typeface="Times New Roman"/>
            </a:endParaRPr>
          </a:p>
          <a:p>
            <a:pPr marL="11397" marR="30945">
              <a:lnSpc>
                <a:spcPct val="95825"/>
              </a:lnSpc>
              <a:spcBef>
                <a:spcPts val="461"/>
              </a:spcBef>
            </a:pPr>
            <a:r>
              <a:rPr sz="1600" dirty="0">
                <a:solidFill>
                  <a:srgbClr val="1F487C"/>
                </a:solidFill>
                <a:latin typeface="Arial"/>
                <a:cs typeface="Arial"/>
              </a:rPr>
              <a:t>•</a:t>
            </a:r>
            <a:r>
              <a:rPr sz="1600" spc="-53" dirty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F487C"/>
                </a:solidFill>
                <a:latin typeface="Times New Roman"/>
                <a:cs typeface="Times New Roman"/>
              </a:rPr>
              <a:t>P</a:t>
            </a:r>
            <a:r>
              <a:rPr sz="1600" b="1" spc="-26" dirty="0">
                <a:solidFill>
                  <a:srgbClr val="1F487C"/>
                </a:solidFill>
                <a:latin typeface="Times New Roman"/>
                <a:cs typeface="Times New Roman"/>
              </a:rPr>
              <a:t>r</a:t>
            </a:r>
            <a:r>
              <a:rPr sz="1600" b="1" dirty="0">
                <a:solidFill>
                  <a:srgbClr val="1F487C"/>
                </a:solidFill>
                <a:latin typeface="Times New Roman"/>
                <a:cs typeface="Times New Roman"/>
              </a:rPr>
              <a:t>operty</a:t>
            </a:r>
            <a:endParaRPr sz="1600">
              <a:latin typeface="Times New Roman"/>
              <a:cs typeface="Times New Roman"/>
            </a:endParaRPr>
          </a:p>
          <a:p>
            <a:pPr marL="11397">
              <a:lnSpc>
                <a:spcPct val="95825"/>
              </a:lnSpc>
              <a:spcBef>
                <a:spcPts val="461"/>
              </a:spcBef>
            </a:pPr>
            <a:r>
              <a:rPr sz="1600" dirty="0">
                <a:solidFill>
                  <a:srgbClr val="1F487C"/>
                </a:solidFill>
                <a:latin typeface="Arial"/>
                <a:cs typeface="Arial"/>
              </a:rPr>
              <a:t>•</a:t>
            </a:r>
            <a:r>
              <a:rPr sz="1600" spc="-53" dirty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F487C"/>
                </a:solidFill>
                <a:latin typeface="Times New Roman"/>
                <a:cs typeface="Times New Roman"/>
              </a:rPr>
              <a:t>C</a:t>
            </a:r>
            <a:r>
              <a:rPr sz="1600" b="1" spc="-26" dirty="0">
                <a:solidFill>
                  <a:srgbClr val="1F487C"/>
                </a:solidFill>
                <a:latin typeface="Times New Roman"/>
                <a:cs typeface="Times New Roman"/>
              </a:rPr>
              <a:t>r</a:t>
            </a:r>
            <a:r>
              <a:rPr sz="1600" b="1" dirty="0">
                <a:solidFill>
                  <a:srgbClr val="1F487C"/>
                </a:solidFill>
                <a:latin typeface="Times New Roman"/>
                <a:cs typeface="Times New Roman"/>
              </a:rPr>
              <a:t>edit</a:t>
            </a:r>
            <a:r>
              <a:rPr sz="1600" b="1" spc="-90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487C"/>
                </a:solidFill>
                <a:latin typeface="Times New Roman"/>
                <a:cs typeface="Times New Roman"/>
              </a:rPr>
              <a:t>Advance coverage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5764" y="1887606"/>
            <a:ext cx="2369254" cy="2913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2288"/>
              </a:lnSpc>
              <a:spcBef>
                <a:spcPts val="114"/>
              </a:spcBef>
            </a:pPr>
            <a:r>
              <a:rPr sz="2200" b="1" dirty="0">
                <a:solidFill>
                  <a:srgbClr val="1F487C"/>
                </a:solidFill>
                <a:latin typeface="Times New Roman"/>
                <a:cs typeface="Times New Roman"/>
              </a:rPr>
              <a:t>Clients / Bor</a:t>
            </a:r>
            <a:r>
              <a:rPr sz="2200" b="1" spc="-35" dirty="0">
                <a:solidFill>
                  <a:srgbClr val="1F487C"/>
                </a:solidFill>
                <a:latin typeface="Times New Roman"/>
                <a:cs typeface="Times New Roman"/>
              </a:rPr>
              <a:t>r</a:t>
            </a:r>
            <a:r>
              <a:rPr sz="2200" b="1" dirty="0">
                <a:solidFill>
                  <a:srgbClr val="1F487C"/>
                </a:solidFill>
                <a:latin typeface="Times New Roman"/>
                <a:cs typeface="Times New Roman"/>
              </a:rPr>
              <a:t>owers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27400" y="4002678"/>
            <a:ext cx="4118629" cy="13870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1750"/>
              </a:lnSpc>
              <a:spcBef>
                <a:spcPts val="87"/>
              </a:spcBef>
            </a:pPr>
            <a:r>
              <a:rPr sz="1600" dirty="0">
                <a:solidFill>
                  <a:srgbClr val="243F60"/>
                </a:solidFill>
                <a:latin typeface="Arial"/>
                <a:cs typeface="Arial"/>
              </a:rPr>
              <a:t>•</a:t>
            </a:r>
            <a:r>
              <a:rPr sz="1600" spc="-53" dirty="0">
                <a:solidFill>
                  <a:srgbClr val="243F6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243F60"/>
                </a:solidFill>
                <a:latin typeface="Times New Roman"/>
                <a:cs typeface="Times New Roman"/>
              </a:rPr>
              <a:t>Health</a:t>
            </a:r>
            <a:r>
              <a:rPr sz="1600" b="1" spc="4" dirty="0">
                <a:solidFill>
                  <a:srgbClr val="243F60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43F60"/>
                </a:solidFill>
                <a:latin typeface="Times New Roman"/>
                <a:cs typeface="Times New Roman"/>
              </a:rPr>
              <a:t>/ Hospitalization</a:t>
            </a:r>
            <a:r>
              <a:rPr sz="1600" b="1" spc="4" dirty="0">
                <a:solidFill>
                  <a:srgbClr val="243F60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43F60"/>
                </a:solidFill>
                <a:latin typeface="Times New Roman"/>
                <a:cs typeface="Times New Roman"/>
              </a:rPr>
              <a:t>for</a:t>
            </a:r>
            <a:r>
              <a:rPr sz="1600" b="1" spc="-26" dirty="0">
                <a:solidFill>
                  <a:srgbClr val="243F60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43F60"/>
                </a:solidFill>
                <a:latin typeface="Times New Roman"/>
                <a:cs typeface="Times New Roman"/>
              </a:rPr>
              <a:t>the enti</a:t>
            </a:r>
            <a:r>
              <a:rPr sz="1600" b="1" spc="-26" dirty="0">
                <a:solidFill>
                  <a:srgbClr val="243F60"/>
                </a:solidFill>
                <a:latin typeface="Times New Roman"/>
                <a:cs typeface="Times New Roman"/>
              </a:rPr>
              <a:t>r</a:t>
            </a:r>
            <a:r>
              <a:rPr sz="1600" b="1" dirty="0">
                <a:solidFill>
                  <a:srgbClr val="243F60"/>
                </a:solidFill>
                <a:latin typeface="Times New Roman"/>
                <a:cs typeface="Times New Roman"/>
              </a:rPr>
              <a:t>e</a:t>
            </a:r>
            <a:r>
              <a:rPr sz="1600" b="1" spc="4" dirty="0">
                <a:solidFill>
                  <a:srgbClr val="243F60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43F60"/>
                </a:solidFill>
                <a:latin typeface="Times New Roman"/>
                <a:cs typeface="Times New Roman"/>
              </a:rPr>
              <a:t>family</a:t>
            </a:r>
            <a:endParaRPr sz="1600">
              <a:latin typeface="Times New Roman"/>
              <a:cs typeface="Times New Roman"/>
            </a:endParaRPr>
          </a:p>
          <a:p>
            <a:pPr marL="11397" marR="30945">
              <a:lnSpc>
                <a:spcPct val="95825"/>
              </a:lnSpc>
              <a:spcBef>
                <a:spcPts val="373"/>
              </a:spcBef>
            </a:pPr>
            <a:r>
              <a:rPr sz="1600" dirty="0">
                <a:solidFill>
                  <a:srgbClr val="243F60"/>
                </a:solidFill>
                <a:latin typeface="Arial"/>
                <a:cs typeface="Arial"/>
              </a:rPr>
              <a:t>•</a:t>
            </a:r>
            <a:r>
              <a:rPr sz="1600" spc="-147" dirty="0">
                <a:solidFill>
                  <a:srgbClr val="243F6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243F60"/>
                </a:solidFill>
                <a:latin typeface="Times New Roman"/>
                <a:cs typeface="Times New Roman"/>
              </a:rPr>
              <a:t>Accidental</a:t>
            </a:r>
            <a:r>
              <a:rPr sz="1600" b="1" spc="4" dirty="0">
                <a:solidFill>
                  <a:srgbClr val="243F60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43F60"/>
                </a:solidFill>
                <a:latin typeface="Times New Roman"/>
                <a:cs typeface="Times New Roman"/>
              </a:rPr>
              <a:t>Death coverage</a:t>
            </a:r>
            <a:endParaRPr sz="1600">
              <a:latin typeface="Times New Roman"/>
              <a:cs typeface="Times New Roman"/>
            </a:endParaRPr>
          </a:p>
          <a:p>
            <a:pPr marL="11397" marR="30945">
              <a:lnSpc>
                <a:spcPct val="95825"/>
              </a:lnSpc>
              <a:spcBef>
                <a:spcPts val="461"/>
              </a:spcBef>
            </a:pPr>
            <a:r>
              <a:rPr sz="1600" dirty="0">
                <a:solidFill>
                  <a:srgbClr val="243F60"/>
                </a:solidFill>
                <a:latin typeface="Arial"/>
                <a:cs typeface="Arial"/>
              </a:rPr>
              <a:t>•</a:t>
            </a:r>
            <a:r>
              <a:rPr sz="1600" spc="-53" dirty="0">
                <a:solidFill>
                  <a:srgbClr val="243F6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243F60"/>
                </a:solidFill>
                <a:latin typeface="Times New Roman"/>
                <a:cs typeface="Times New Roman"/>
              </a:rPr>
              <a:t>Child</a:t>
            </a:r>
            <a:r>
              <a:rPr sz="1600" b="1" spc="-26" dirty="0">
                <a:solidFill>
                  <a:srgbClr val="243F60"/>
                </a:solidFill>
                <a:latin typeface="Times New Roman"/>
                <a:cs typeface="Times New Roman"/>
              </a:rPr>
              <a:t>r</a:t>
            </a:r>
            <a:r>
              <a:rPr sz="1600" b="1" dirty="0">
                <a:solidFill>
                  <a:srgbClr val="243F60"/>
                </a:solidFill>
                <a:latin typeface="Times New Roman"/>
                <a:cs typeface="Times New Roman"/>
              </a:rPr>
              <a:t>en Education</a:t>
            </a:r>
            <a:r>
              <a:rPr sz="1600" b="1" spc="-4" dirty="0">
                <a:solidFill>
                  <a:srgbClr val="243F60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43F60"/>
                </a:solidFill>
                <a:latin typeface="Times New Roman"/>
                <a:cs typeface="Times New Roman"/>
              </a:rPr>
              <a:t>Plan</a:t>
            </a:r>
            <a:endParaRPr sz="1600">
              <a:latin typeface="Times New Roman"/>
              <a:cs typeface="Times New Roman"/>
            </a:endParaRPr>
          </a:p>
          <a:p>
            <a:pPr marL="11397" marR="30945">
              <a:lnSpc>
                <a:spcPct val="95825"/>
              </a:lnSpc>
              <a:spcBef>
                <a:spcPts val="461"/>
              </a:spcBef>
            </a:pPr>
            <a:r>
              <a:rPr sz="1600" dirty="0">
                <a:solidFill>
                  <a:srgbClr val="243F60"/>
                </a:solidFill>
                <a:latin typeface="Arial"/>
                <a:cs typeface="Arial"/>
              </a:rPr>
              <a:t>•</a:t>
            </a:r>
            <a:r>
              <a:rPr sz="1600" spc="-53" dirty="0">
                <a:solidFill>
                  <a:srgbClr val="243F6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243F60"/>
                </a:solidFill>
                <a:latin typeface="Times New Roman"/>
                <a:cs typeface="Times New Roman"/>
              </a:rPr>
              <a:t>Kidnap / Ransom</a:t>
            </a:r>
            <a:endParaRPr sz="1600">
              <a:latin typeface="Times New Roman"/>
              <a:cs typeface="Times New Roman"/>
            </a:endParaRPr>
          </a:p>
          <a:p>
            <a:pPr marL="11397" marR="30945">
              <a:lnSpc>
                <a:spcPct val="95825"/>
              </a:lnSpc>
              <a:spcBef>
                <a:spcPts val="461"/>
              </a:spcBef>
            </a:pPr>
            <a:r>
              <a:rPr sz="1600" dirty="0">
                <a:solidFill>
                  <a:srgbClr val="243F60"/>
                </a:solidFill>
                <a:latin typeface="Arial"/>
                <a:cs typeface="Arial"/>
              </a:rPr>
              <a:t>•</a:t>
            </a:r>
            <a:r>
              <a:rPr sz="1600" spc="-147" dirty="0">
                <a:solidFill>
                  <a:srgbClr val="243F6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243F60"/>
                </a:solidFill>
                <a:latin typeface="Times New Roman"/>
                <a:cs typeface="Times New Roman"/>
              </a:rPr>
              <a:t>Asset, P</a:t>
            </a:r>
            <a:r>
              <a:rPr sz="1600" b="1" spc="-26" dirty="0">
                <a:solidFill>
                  <a:srgbClr val="243F60"/>
                </a:solidFill>
                <a:latin typeface="Times New Roman"/>
                <a:cs typeface="Times New Roman"/>
              </a:rPr>
              <a:t>r</a:t>
            </a:r>
            <a:r>
              <a:rPr sz="1600" b="1" dirty="0">
                <a:solidFill>
                  <a:srgbClr val="243F60"/>
                </a:solidFill>
                <a:latin typeface="Times New Roman"/>
                <a:cs typeface="Times New Roman"/>
              </a:rPr>
              <a:t>operty and</a:t>
            </a:r>
            <a:r>
              <a:rPr sz="1600" b="1" spc="-31" dirty="0">
                <a:solidFill>
                  <a:srgbClr val="243F60"/>
                </a:solidFill>
                <a:latin typeface="Times New Roman"/>
                <a:cs typeface="Times New Roman"/>
              </a:rPr>
              <a:t> </a:t>
            </a:r>
            <a:r>
              <a:rPr sz="1600" b="1" spc="-147" dirty="0">
                <a:solidFill>
                  <a:srgbClr val="243F60"/>
                </a:solidFill>
                <a:latin typeface="Times New Roman"/>
                <a:cs typeface="Times New Roman"/>
              </a:rPr>
              <a:t>V</a:t>
            </a:r>
            <a:r>
              <a:rPr sz="1600" b="1" dirty="0">
                <a:solidFill>
                  <a:srgbClr val="243F60"/>
                </a:solidFill>
                <a:latin typeface="Times New Roman"/>
                <a:cs typeface="Times New Roman"/>
              </a:rPr>
              <a:t>ehicle</a:t>
            </a:r>
            <a:r>
              <a:rPr sz="1600" b="1" spc="8" dirty="0">
                <a:solidFill>
                  <a:srgbClr val="243F60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43F60"/>
                </a:solidFill>
                <a:latin typeface="Times New Roman"/>
                <a:cs typeface="Times New Roman"/>
              </a:rPr>
              <a:t>Coverage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5763" y="4039136"/>
            <a:ext cx="1342775" cy="2913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2288"/>
              </a:lnSpc>
              <a:spcBef>
                <a:spcPts val="114"/>
              </a:spcBef>
            </a:pPr>
            <a:r>
              <a:rPr sz="2200" b="1" dirty="0">
                <a:solidFill>
                  <a:srgbClr val="1F487C"/>
                </a:solidFill>
                <a:latin typeface="Times New Roman"/>
                <a:cs typeface="Times New Roman"/>
              </a:rPr>
              <a:t>Employees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5036" y="5720018"/>
            <a:ext cx="1304431" cy="6140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2288"/>
              </a:lnSpc>
              <a:spcBef>
                <a:spcPts val="114"/>
              </a:spcBef>
            </a:pPr>
            <a:r>
              <a:rPr sz="2200" b="1" dirty="0">
                <a:solidFill>
                  <a:srgbClr val="006FC0"/>
                </a:solidFill>
                <a:latin typeface="Times New Roman"/>
                <a:cs typeface="Times New Roman"/>
              </a:rPr>
              <a:t>Surplus as</a:t>
            </a:r>
            <a:endParaRPr sz="2200">
              <a:latin typeface="Times New Roman"/>
              <a:cs typeface="Times New Roman"/>
            </a:endParaRPr>
          </a:p>
          <a:p>
            <a:pPr marL="11397" marR="5375">
              <a:lnSpc>
                <a:spcPct val="95825"/>
              </a:lnSpc>
            </a:pPr>
            <a:r>
              <a:rPr sz="2200" b="1" spc="-35" dirty="0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sz="2200" b="1" spc="4" dirty="0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sz="2200" b="1" dirty="0">
                <a:solidFill>
                  <a:srgbClr val="006FC0"/>
                </a:solidFill>
                <a:latin typeface="Times New Roman"/>
                <a:cs typeface="Times New Roman"/>
              </a:rPr>
              <a:t>duce the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98083" y="5720018"/>
            <a:ext cx="5809395" cy="6140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551">
              <a:lnSpc>
                <a:spcPts val="2288"/>
              </a:lnSpc>
              <a:spcBef>
                <a:spcPts val="114"/>
              </a:spcBef>
            </a:pPr>
            <a:r>
              <a:rPr sz="2200" b="1" dirty="0">
                <a:solidFill>
                  <a:srgbClr val="006FC0"/>
                </a:solidFill>
                <a:latin typeface="Times New Roman"/>
                <a:cs typeface="Times New Roman"/>
              </a:rPr>
              <a:t>defined above shall be used to further</a:t>
            </a:r>
            <a:r>
              <a:rPr sz="2200" b="1" spc="-31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06FC0"/>
                </a:solidFill>
                <a:latin typeface="Times New Roman"/>
                <a:cs typeface="Times New Roman"/>
              </a:rPr>
              <a:t>subsidize /</a:t>
            </a:r>
            <a:endParaRPr sz="2200">
              <a:latin typeface="Times New Roman"/>
              <a:cs typeface="Times New Roman"/>
            </a:endParaRPr>
          </a:p>
          <a:p>
            <a:pPr marL="11397" marR="41029">
              <a:lnSpc>
                <a:spcPct val="95825"/>
              </a:lnSpc>
            </a:pPr>
            <a:r>
              <a:rPr sz="2200" b="1" dirty="0">
                <a:solidFill>
                  <a:srgbClr val="006FC0"/>
                </a:solidFill>
                <a:latin typeface="Times New Roman"/>
                <a:cs typeface="Times New Roman"/>
              </a:rPr>
              <a:t>rates for</a:t>
            </a:r>
            <a:r>
              <a:rPr sz="2200" b="1" spc="-39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06FC0"/>
                </a:solidFill>
                <a:latin typeface="Times New Roman"/>
                <a:cs typeface="Times New Roman"/>
              </a:rPr>
              <a:t>the coming years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1273" y="672354"/>
            <a:ext cx="7481455" cy="5950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4719">
              <a:lnSpc>
                <a:spcPts val="3967"/>
              </a:lnSpc>
              <a:spcBef>
                <a:spcPts val="198"/>
              </a:spcBef>
            </a:pPr>
            <a:r>
              <a:rPr sz="3900" b="1" dirty="0">
                <a:solidFill>
                  <a:srgbClr val="FF0000"/>
                </a:solidFill>
                <a:latin typeface="Times New Roman"/>
                <a:cs typeface="Times New Roman"/>
              </a:rPr>
              <a:t>Package offe</a:t>
            </a:r>
            <a:r>
              <a:rPr sz="3900" b="1" spc="-71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900" b="1" dirty="0">
                <a:solidFill>
                  <a:srgbClr val="FF0000"/>
                </a:solidFill>
                <a:latin typeface="Times New Roman"/>
                <a:cs typeface="Times New Roman"/>
              </a:rPr>
              <a:t>ed</a:t>
            </a:r>
            <a:r>
              <a:rPr sz="3900" b="1" spc="-22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dirty="0">
                <a:solidFill>
                  <a:srgbClr val="FF0000"/>
                </a:solidFill>
                <a:latin typeface="Times New Roman"/>
                <a:cs typeface="Times New Roman"/>
              </a:rPr>
              <a:t>to</a:t>
            </a:r>
            <a:r>
              <a:rPr sz="3900" b="1" spc="-32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dirty="0">
                <a:solidFill>
                  <a:srgbClr val="FF0000"/>
                </a:solidFill>
                <a:latin typeface="Times New Roman"/>
                <a:cs typeface="Times New Roman"/>
              </a:rPr>
              <a:t>Mic</a:t>
            </a:r>
            <a:r>
              <a:rPr sz="3900" b="1" spc="-67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900" b="1" dirty="0">
                <a:solidFill>
                  <a:srgbClr val="FF0000"/>
                </a:solidFill>
                <a:latin typeface="Times New Roman"/>
                <a:cs typeface="Times New Roman"/>
              </a:rPr>
              <a:t>ofinance</a:t>
            </a:r>
            <a:endParaRPr sz="3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31273" y="1267384"/>
            <a:ext cx="7481455" cy="4134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44897" marR="2444991" algn="ctr">
              <a:lnSpc>
                <a:spcPts val="3311"/>
              </a:lnSpc>
              <a:spcBef>
                <a:spcPts val="165"/>
              </a:spcBef>
            </a:pPr>
            <a:r>
              <a:rPr sz="5900" b="1" baseline="-6588" dirty="0">
                <a:solidFill>
                  <a:srgbClr val="FF0000"/>
                </a:solidFill>
                <a:latin typeface="Times New Roman"/>
                <a:cs typeface="Times New Roman"/>
              </a:rPr>
              <a:t>institutions</a:t>
            </a:r>
            <a:endParaRPr sz="39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405939" y="4667547"/>
            <a:ext cx="8351519" cy="949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09641">
              <a:lnSpc>
                <a:spcPts val="2930"/>
              </a:lnSpc>
              <a:spcBef>
                <a:spcPts val="146"/>
              </a:spcBef>
            </a:pP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L     </a:t>
            </a:r>
            <a:r>
              <a:rPr sz="2900" spc="8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R </a:t>
            </a:r>
            <a:r>
              <a:rPr sz="2900" spc="642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i      </a:t>
            </a:r>
            <a:r>
              <a:rPr sz="2900" spc="327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ill    </a:t>
            </a:r>
            <a:r>
              <a:rPr sz="2900" spc="637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d    </a:t>
            </a:r>
            <a:r>
              <a:rPr sz="2900" spc="66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i                     </a:t>
            </a:r>
            <a:r>
              <a:rPr sz="2900" spc="1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i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5939" y="5442096"/>
            <a:ext cx="8351519" cy="10353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09641">
              <a:lnSpc>
                <a:spcPts val="2930"/>
              </a:lnSpc>
              <a:spcBef>
                <a:spcPts val="146"/>
              </a:spcBef>
            </a:pP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Bureaucratic</a:t>
            </a:r>
            <a:r>
              <a:rPr sz="2900" spc="8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hurdles (PPP)    </a:t>
            </a:r>
            <a:r>
              <a:rPr sz="2900" spc="642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Do</a:t>
            </a:r>
            <a:r>
              <a:rPr sz="29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not expect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05937" y="393998"/>
            <a:ext cx="8351520" cy="60834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02854" y="626301"/>
            <a:ext cx="6944431" cy="20871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61954" marR="273149" algn="ctr">
              <a:lnSpc>
                <a:spcPts val="4119"/>
              </a:lnSpc>
              <a:spcBef>
                <a:spcPts val="206"/>
              </a:spcBef>
            </a:pPr>
            <a:r>
              <a:rPr sz="3900" b="1">
                <a:solidFill>
                  <a:srgbClr val="FF0000"/>
                </a:solidFill>
                <a:latin typeface="Times New Roman"/>
                <a:cs typeface="Times New Roman"/>
              </a:rPr>
              <a:t>Mic</a:t>
            </a:r>
            <a:r>
              <a:rPr sz="3900" b="1" spc="-67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900" b="1">
                <a:solidFill>
                  <a:srgbClr val="FF0000"/>
                </a:solidFill>
                <a:latin typeface="Times New Roman"/>
                <a:cs typeface="Times New Roman"/>
              </a:rPr>
              <a:t>o-</a:t>
            </a:r>
            <a:r>
              <a:rPr sz="3900" b="1" spc="-359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3900" b="1" spc="4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3900" b="1">
                <a:solidFill>
                  <a:srgbClr val="FF0000"/>
                </a:solidFill>
                <a:latin typeface="Times New Roman"/>
                <a:cs typeface="Times New Roman"/>
              </a:rPr>
              <a:t>kaful</a:t>
            </a:r>
            <a:r>
              <a:rPr sz="3900" b="1" spc="-52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mtClean="0">
                <a:solidFill>
                  <a:srgbClr val="FF0000"/>
                </a:solidFill>
                <a:latin typeface="Times New Roman"/>
                <a:cs typeface="Times New Roman"/>
              </a:rPr>
              <a:t>Initiative</a:t>
            </a:r>
            <a:r>
              <a:rPr lang="en-US" sz="39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3900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dirty="0">
                <a:solidFill>
                  <a:srgbClr val="FF0000"/>
                </a:solidFill>
                <a:latin typeface="Times New Roman"/>
                <a:cs typeface="Times New Roman"/>
              </a:rPr>
              <a:t>―</a:t>
            </a:r>
            <a:endParaRPr sz="3900">
              <a:latin typeface="Times New Roman"/>
              <a:cs typeface="Times New Roman"/>
            </a:endParaRPr>
          </a:p>
          <a:p>
            <a:pPr marL="1449029" marR="1059319" algn="ctr">
              <a:lnSpc>
                <a:spcPct val="95825"/>
              </a:lnSpc>
            </a:pPr>
            <a:r>
              <a:rPr sz="3900" b="1" dirty="0">
                <a:solidFill>
                  <a:srgbClr val="FF0000"/>
                </a:solidFill>
                <a:latin typeface="Times New Roman"/>
                <a:cs typeface="Times New Roman"/>
              </a:rPr>
              <a:t>Lessons to</a:t>
            </a:r>
            <a:r>
              <a:rPr sz="3900" b="1" spc="-32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dirty="0">
                <a:solidFill>
                  <a:srgbClr val="FF0000"/>
                </a:solidFill>
                <a:latin typeface="Times New Roman"/>
                <a:cs typeface="Times New Roman"/>
              </a:rPr>
              <a:t>be learnt</a:t>
            </a:r>
            <a:endParaRPr sz="3900">
              <a:latin typeface="Times New Roman"/>
              <a:cs typeface="Times New Roman"/>
            </a:endParaRPr>
          </a:p>
          <a:p>
            <a:pPr marL="319097" indent="-307700">
              <a:lnSpc>
                <a:spcPct val="99945"/>
              </a:lnSpc>
              <a:spcBef>
                <a:spcPts val="1066"/>
              </a:spcBef>
              <a:tabLst>
                <a:tab pos="319115" algn="l"/>
              </a:tabLst>
            </a:pPr>
            <a:r>
              <a:rPr sz="2900" dirty="0">
                <a:solidFill>
                  <a:srgbClr val="001F5F"/>
                </a:solidFill>
                <a:latin typeface="Arial"/>
                <a:cs typeface="Arial"/>
              </a:rPr>
              <a:t>•	</a:t>
            </a:r>
            <a:r>
              <a:rPr sz="2900" spc="-4" dirty="0">
                <a:solidFill>
                  <a:srgbClr val="001F5F"/>
                </a:solidFill>
                <a:latin typeface="Times New Roman"/>
                <a:cs typeface="Times New Roman"/>
              </a:rPr>
              <a:t>Pr</a:t>
            </a:r>
            <a:r>
              <a:rPr sz="2900" spc="4" dirty="0">
                <a:solidFill>
                  <a:srgbClr val="001F5F"/>
                </a:solidFill>
                <a:latin typeface="Times New Roman"/>
                <a:cs typeface="Times New Roman"/>
              </a:rPr>
              <a:t>e</a:t>
            </a:r>
            <a:r>
              <a:rPr sz="2900" spc="-4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launch</a:t>
            </a:r>
            <a:r>
              <a:rPr sz="2900" spc="-9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―</a:t>
            </a:r>
            <a:r>
              <a:rPr sz="2900" spc="-28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Local </a:t>
            </a:r>
            <a:r>
              <a:rPr sz="2900" spc="4" dirty="0">
                <a:solidFill>
                  <a:srgbClr val="001F5F"/>
                </a:solidFill>
                <a:latin typeface="Times New Roman"/>
                <a:cs typeface="Times New Roman"/>
              </a:rPr>
              <a:t>need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s</a:t>
            </a:r>
            <a:r>
              <a:rPr sz="2900" spc="-39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&amp;</a:t>
            </a:r>
            <a:r>
              <a:rPr sz="2900" spc="8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priorities</a:t>
            </a:r>
            <a:r>
              <a:rPr sz="29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900" spc="-13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spc="4" dirty="0">
                <a:solidFill>
                  <a:srgbClr val="001F5F"/>
                </a:solidFill>
                <a:latin typeface="Times New Roman"/>
                <a:cs typeface="Times New Roman"/>
              </a:rPr>
              <a:t>be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carefully considered.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855" y="3105219"/>
            <a:ext cx="6488203" cy="3827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3038"/>
              </a:lnSpc>
              <a:spcBef>
                <a:spcPts val="152"/>
              </a:spcBef>
            </a:pPr>
            <a:r>
              <a:rPr sz="2900" dirty="0">
                <a:solidFill>
                  <a:srgbClr val="001F5F"/>
                </a:solidFill>
                <a:latin typeface="Arial"/>
                <a:cs typeface="Arial"/>
              </a:rPr>
              <a:t>•</a:t>
            </a:r>
            <a:r>
              <a:rPr sz="2900" spc="6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900" spc="-57" dirty="0">
                <a:solidFill>
                  <a:srgbClr val="001F5F"/>
                </a:solidFill>
                <a:latin typeface="Times New Roman"/>
                <a:cs typeface="Times New Roman"/>
              </a:rPr>
              <a:t>f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fordability</a:t>
            </a:r>
            <a:r>
              <a:rPr sz="29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&amp; accessibility</a:t>
            </a:r>
            <a:r>
              <a:rPr sz="2900" spc="17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900" spc="-23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facilities.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855" y="3879769"/>
            <a:ext cx="2545314" cy="3827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3038"/>
              </a:lnSpc>
              <a:spcBef>
                <a:spcPts val="152"/>
              </a:spcBef>
            </a:pPr>
            <a:r>
              <a:rPr sz="2900" dirty="0">
                <a:solidFill>
                  <a:srgbClr val="001F5F"/>
                </a:solidFill>
                <a:latin typeface="Arial"/>
                <a:cs typeface="Arial"/>
              </a:rPr>
              <a:t>•</a:t>
            </a:r>
            <a:r>
              <a:rPr sz="2900" spc="6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Sustainability!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855" y="4654320"/>
            <a:ext cx="6796637" cy="3827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3038"/>
              </a:lnSpc>
              <a:spcBef>
                <a:spcPts val="152"/>
              </a:spcBef>
            </a:pPr>
            <a:r>
              <a:rPr sz="2900" dirty="0">
                <a:solidFill>
                  <a:srgbClr val="001F5F"/>
                </a:solidFill>
                <a:latin typeface="Arial"/>
                <a:cs typeface="Arial"/>
              </a:rPr>
              <a:t>•</a:t>
            </a:r>
            <a:r>
              <a:rPr sz="2900" spc="6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900" spc="4" dirty="0">
                <a:solidFill>
                  <a:srgbClr val="001F5F"/>
                </a:solidFill>
                <a:latin typeface="Times New Roman"/>
                <a:cs typeface="Times New Roman"/>
              </a:rPr>
              <a:t>L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oss</a:t>
            </a:r>
            <a:r>
              <a:rPr sz="2900" spc="-36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spc="4" dirty="0">
                <a:solidFill>
                  <a:srgbClr val="001F5F"/>
                </a:solidFill>
                <a:latin typeface="Times New Roman"/>
                <a:cs typeface="Times New Roman"/>
              </a:rPr>
              <a:t>Ra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ti</a:t>
            </a:r>
            <a:r>
              <a:rPr sz="2900" spc="4" dirty="0">
                <a:solidFill>
                  <a:srgbClr val="001F5F"/>
                </a:solidFill>
                <a:latin typeface="Times New Roman"/>
                <a:cs typeface="Times New Roman"/>
              </a:rPr>
              <a:t>o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s</a:t>
            </a:r>
            <a:r>
              <a:rPr sz="2900" spc="-12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spc="-4" dirty="0">
                <a:solidFill>
                  <a:srgbClr val="001F5F"/>
                </a:solidFill>
                <a:latin typeface="Times New Roman"/>
                <a:cs typeface="Times New Roman"/>
              </a:rPr>
              <a:t>w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ill</a:t>
            </a:r>
            <a:r>
              <a:rPr sz="2900" spc="-2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te</a:t>
            </a:r>
            <a:r>
              <a:rPr sz="2900" spc="4" dirty="0">
                <a:solidFill>
                  <a:srgbClr val="001F5F"/>
                </a:solidFill>
                <a:latin typeface="Times New Roman"/>
                <a:cs typeface="Times New Roman"/>
              </a:rPr>
              <a:t>n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d</a:t>
            </a:r>
            <a:r>
              <a:rPr sz="2900" spc="-13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to increase</a:t>
            </a:r>
            <a:r>
              <a:rPr sz="2900" spc="8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over</a:t>
            </a:r>
            <a:r>
              <a:rPr sz="2900" spc="-4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ti</a:t>
            </a:r>
            <a:r>
              <a:rPr sz="2900" spc="4" dirty="0">
                <a:solidFill>
                  <a:srgbClr val="001F5F"/>
                </a:solidFill>
                <a:latin typeface="Times New Roman"/>
                <a:cs typeface="Times New Roman"/>
              </a:rPr>
              <a:t>me.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854" y="5428869"/>
            <a:ext cx="1716591" cy="813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038"/>
              </a:lnSpc>
              <a:spcBef>
                <a:spcPts val="152"/>
              </a:spcBef>
            </a:pPr>
            <a:r>
              <a:rPr sz="2900" dirty="0">
                <a:solidFill>
                  <a:srgbClr val="001F5F"/>
                </a:solidFill>
                <a:latin typeface="Arial"/>
                <a:cs typeface="Arial"/>
              </a:rPr>
              <a:t>•</a:t>
            </a:r>
            <a:r>
              <a:rPr sz="2900" spc="6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Bureaucr</a:t>
            </a:r>
            <a:endParaRPr sz="2900">
              <a:latin typeface="Times New Roman"/>
              <a:cs typeface="Times New Roman"/>
            </a:endParaRPr>
          </a:p>
          <a:p>
            <a:pPr marL="280385" marR="403904" algn="ctr">
              <a:lnSpc>
                <a:spcPct val="95825"/>
              </a:lnSpc>
            </a:pPr>
            <a:r>
              <a:rPr sz="2900" spc="4" dirty="0">
                <a:solidFill>
                  <a:srgbClr val="001F5F"/>
                </a:solidFill>
                <a:latin typeface="Times New Roman"/>
                <a:cs typeface="Times New Roman"/>
              </a:rPr>
              <a:t>much!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195089" y="5430890"/>
            <a:ext cx="4747009" cy="3807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3020"/>
              </a:lnSpc>
              <a:spcBef>
                <a:spcPts val="151"/>
              </a:spcBef>
            </a:pP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hurdles </a:t>
            </a:r>
            <a:r>
              <a:rPr sz="2900" spc="-4" dirty="0">
                <a:solidFill>
                  <a:srgbClr val="001F5F"/>
                </a:solidFill>
                <a:latin typeface="Times New Roman"/>
                <a:cs typeface="Times New Roman"/>
              </a:rPr>
              <a:t>(PPP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)</a:t>
            </a:r>
            <a:r>
              <a:rPr sz="2900" spc="-66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―</a:t>
            </a:r>
            <a:r>
              <a:rPr sz="2900" spc="-28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Do</a:t>
            </a:r>
            <a:r>
              <a:rPr sz="29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spc="4" dirty="0">
                <a:solidFill>
                  <a:srgbClr val="001F5F"/>
                </a:solidFill>
                <a:latin typeface="Times New Roman"/>
                <a:cs typeface="Times New Roman"/>
              </a:rPr>
              <a:t>no</a:t>
            </a:r>
            <a:r>
              <a:rPr sz="2900" dirty="0">
                <a:solidFill>
                  <a:srgbClr val="001F5F"/>
                </a:solidFill>
                <a:latin typeface="Times New Roman"/>
                <a:cs typeface="Times New Roman"/>
              </a:rPr>
              <a:t>t</a:t>
            </a:r>
            <a:r>
              <a:rPr sz="2900" spc="-8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900" spc="4" dirty="0">
                <a:solidFill>
                  <a:srgbClr val="001F5F"/>
                </a:solidFill>
                <a:latin typeface="Times New Roman"/>
                <a:cs typeface="Times New Roman"/>
              </a:rPr>
              <a:t>expect</a:t>
            </a:r>
            <a:endParaRPr sz="29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405937" y="393998"/>
            <a:ext cx="8351520" cy="60834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04800" y="609601"/>
            <a:ext cx="8610600" cy="1142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7680" marR="41680">
              <a:lnSpc>
                <a:spcPts val="4119"/>
              </a:lnSpc>
              <a:spcBef>
                <a:spcPts val="206"/>
              </a:spcBef>
            </a:pPr>
            <a:r>
              <a:rPr lang="en-US" sz="39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 Typical example: M</a:t>
            </a:r>
            <a:r>
              <a:rPr sz="3900" b="1" smtClean="0">
                <a:solidFill>
                  <a:srgbClr val="FF0000"/>
                </a:solidFill>
                <a:latin typeface="Times New Roman"/>
                <a:cs typeface="Times New Roman"/>
              </a:rPr>
              <a:t>ic</a:t>
            </a:r>
            <a:r>
              <a:rPr sz="3900" b="1" spc="-67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900" b="1" spc="4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3900" b="1" smtClean="0">
                <a:solidFill>
                  <a:srgbClr val="FF0000"/>
                </a:solidFill>
                <a:latin typeface="Times New Roman"/>
                <a:cs typeface="Times New Roman"/>
              </a:rPr>
              <a:t>-HealthCa</a:t>
            </a:r>
            <a:r>
              <a:rPr sz="3900" b="1" spc="-71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900" b="1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lang="en-US" sz="3900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447680" marR="41680">
              <a:lnSpc>
                <a:spcPts val="4119"/>
              </a:lnSpc>
              <a:spcBef>
                <a:spcPts val="206"/>
              </a:spcBef>
            </a:pPr>
            <a:r>
              <a:rPr lang="en-US" sz="3900" b="1" spc="-122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900" b="1" spc="-12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                  </a:t>
            </a:r>
            <a:r>
              <a:rPr sz="3900" b="1" spc="-122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900" b="1" spc="-12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</a:t>
            </a:r>
            <a:r>
              <a:rPr sz="3900" b="1" spc="-359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3900" b="1" spc="4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3900" b="1" smtClean="0">
                <a:solidFill>
                  <a:srgbClr val="FF0000"/>
                </a:solidFill>
                <a:latin typeface="Times New Roman"/>
                <a:cs typeface="Times New Roman"/>
              </a:rPr>
              <a:t>k</a:t>
            </a:r>
            <a:r>
              <a:rPr sz="3900" b="1" spc="4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3900" b="1" smtClean="0">
                <a:solidFill>
                  <a:srgbClr val="FF0000"/>
                </a:solidFill>
                <a:latin typeface="Times New Roman"/>
                <a:cs typeface="Times New Roman"/>
              </a:rPr>
              <a:t>ful</a:t>
            </a:r>
            <a:endParaRPr sz="3900">
              <a:latin typeface="Times New Roman"/>
              <a:cs typeface="Times New Roman"/>
            </a:endParaRPr>
          </a:p>
          <a:p>
            <a:pPr marL="465138" indent="-239713">
              <a:lnSpc>
                <a:spcPts val="2324"/>
              </a:lnSpc>
              <a:spcBef>
                <a:spcPts val="3168"/>
              </a:spcBef>
              <a:buFont typeface="Arial" pitchFamily="34" charset="0"/>
              <a:buChar char="•"/>
            </a:pPr>
            <a:r>
              <a:rPr sz="2400" dirty="0">
                <a:solidFill>
                  <a:srgbClr val="0654FE"/>
                </a:solidFill>
                <a:latin typeface="Times New Roman"/>
                <a:cs typeface="Times New Roman"/>
              </a:rPr>
              <a:t>This </a:t>
            </a:r>
            <a:r>
              <a:rPr sz="2400" spc="143" dirty="0">
                <a:solidFill>
                  <a:srgbClr val="0654FE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654FE"/>
                </a:solidFill>
                <a:latin typeface="Times New Roman"/>
                <a:cs typeface="Times New Roman"/>
              </a:rPr>
              <a:t>product </a:t>
            </a:r>
            <a:r>
              <a:rPr sz="2400" spc="147" dirty="0">
                <a:solidFill>
                  <a:srgbClr val="0654FE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654FE"/>
                </a:solidFill>
                <a:latin typeface="Times New Roman"/>
                <a:cs typeface="Times New Roman"/>
              </a:rPr>
              <a:t>was </a:t>
            </a:r>
            <a:r>
              <a:rPr sz="2400" spc="138" dirty="0">
                <a:solidFill>
                  <a:srgbClr val="0654FE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654FE"/>
                </a:solidFill>
                <a:latin typeface="Times New Roman"/>
                <a:cs typeface="Times New Roman"/>
              </a:rPr>
              <a:t>tailored </a:t>
            </a:r>
            <a:r>
              <a:rPr sz="2400" spc="143" dirty="0">
                <a:solidFill>
                  <a:srgbClr val="0654FE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654FE"/>
                </a:solidFill>
                <a:latin typeface="Times New Roman"/>
                <a:cs typeface="Times New Roman"/>
              </a:rPr>
              <a:t>for </a:t>
            </a:r>
            <a:r>
              <a:rPr sz="2400" spc="138" dirty="0">
                <a:solidFill>
                  <a:srgbClr val="0654FE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654FE"/>
                </a:solidFill>
                <a:latin typeface="Times New Roman"/>
                <a:cs typeface="Times New Roman"/>
              </a:rPr>
              <a:t>borrowers </a:t>
            </a:r>
            <a:r>
              <a:rPr sz="2400" spc="143" dirty="0">
                <a:solidFill>
                  <a:srgbClr val="0654FE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654FE"/>
                </a:solidFill>
                <a:latin typeface="Times New Roman"/>
                <a:cs typeface="Times New Roman"/>
              </a:rPr>
              <a:t>of </a:t>
            </a:r>
            <a:r>
              <a:rPr sz="2400" spc="138" dirty="0">
                <a:solidFill>
                  <a:srgbClr val="0654FE"/>
                </a:solidFill>
                <a:latin typeface="Times New Roman"/>
                <a:cs typeface="Times New Roman"/>
              </a:rPr>
              <a:t> </a:t>
            </a:r>
            <a:r>
              <a:rPr sz="2400">
                <a:solidFill>
                  <a:srgbClr val="0654FE"/>
                </a:solidFill>
                <a:latin typeface="Times New Roman"/>
                <a:cs typeface="Times New Roman"/>
              </a:rPr>
              <a:t>SUNGI </a:t>
            </a:r>
            <a:r>
              <a:rPr sz="2400" smtClean="0">
                <a:solidFill>
                  <a:srgbClr val="0654FE"/>
                </a:solidFill>
                <a:latin typeface="Times New Roman"/>
                <a:cs typeface="Times New Roman"/>
              </a:rPr>
              <a:t>Rural </a:t>
            </a:r>
            <a:r>
              <a:rPr lang="en-US" sz="2400" dirty="0" smtClean="0">
                <a:solidFill>
                  <a:srgbClr val="0654FE"/>
                </a:solidFill>
                <a:latin typeface="Times New Roman"/>
                <a:cs typeface="Times New Roman"/>
              </a:rPr>
              <a:t>   </a:t>
            </a:r>
            <a:r>
              <a:rPr sz="2400" smtClean="0">
                <a:solidFill>
                  <a:srgbClr val="0654FE"/>
                </a:solidFill>
                <a:latin typeface="Times New Roman"/>
                <a:cs typeface="Times New Roman"/>
              </a:rPr>
              <a:t>Development Pr</a:t>
            </a:r>
            <a:r>
              <a:rPr sz="2400" spc="-4" smtClean="0">
                <a:solidFill>
                  <a:srgbClr val="0654FE"/>
                </a:solidFill>
                <a:latin typeface="Times New Roman"/>
                <a:cs typeface="Times New Roman"/>
              </a:rPr>
              <a:t>o</a:t>
            </a:r>
            <a:r>
              <a:rPr sz="2400" smtClean="0">
                <a:solidFill>
                  <a:srgbClr val="0654FE"/>
                </a:solidFill>
                <a:latin typeface="Times New Roman"/>
                <a:cs typeface="Times New Roman"/>
              </a:rPr>
              <a:t>gram (in late 2008).</a:t>
            </a:r>
            <a:endParaRPr sz="2400">
              <a:latin typeface="Times New Roman"/>
              <a:cs typeface="Times New Roman"/>
            </a:endParaRPr>
          </a:p>
          <a:p>
            <a:pPr marL="509588" marR="2329922" indent="-284163">
              <a:lnSpc>
                <a:spcPts val="2786"/>
              </a:lnSpc>
              <a:spcBef>
                <a:spcPts val="1141"/>
              </a:spcBef>
              <a:buFont typeface="Arial" pitchFamily="34" charset="0"/>
              <a:buChar char="•"/>
            </a:pPr>
            <a:r>
              <a:rPr sz="2400" dirty="0">
                <a:solidFill>
                  <a:srgbClr val="0654FE"/>
                </a:solidFill>
                <a:latin typeface="Times New Roman"/>
                <a:cs typeface="Times New Roman"/>
              </a:rPr>
              <a:t>Around </a:t>
            </a:r>
            <a:r>
              <a:rPr sz="2400">
                <a:solidFill>
                  <a:srgbClr val="0654FE"/>
                </a:solidFill>
                <a:latin typeface="Times New Roman"/>
                <a:cs typeface="Times New Roman"/>
              </a:rPr>
              <a:t>7,000 </a:t>
            </a:r>
            <a:r>
              <a:rPr sz="2400" smtClean="0">
                <a:solidFill>
                  <a:srgbClr val="0654FE"/>
                </a:solidFill>
                <a:latin typeface="Times New Roman"/>
                <a:cs typeface="Times New Roman"/>
              </a:rPr>
              <a:t>families </a:t>
            </a:r>
            <a:r>
              <a:rPr sz="2400" dirty="0">
                <a:solidFill>
                  <a:srgbClr val="0654FE"/>
                </a:solidFill>
                <a:latin typeface="Times New Roman"/>
                <a:cs typeface="Times New Roman"/>
              </a:rPr>
              <a:t>were covered. </a:t>
            </a:r>
            <a:endParaRPr sz="2400">
              <a:latin typeface="Times New Roman"/>
              <a:cs typeface="Times New Roman"/>
            </a:endParaRPr>
          </a:p>
          <a:p>
            <a:pPr marL="509588" marR="2329922" indent="-284163">
              <a:lnSpc>
                <a:spcPts val="2786"/>
              </a:lnSpc>
              <a:spcBef>
                <a:spcPts val="1198"/>
              </a:spcBef>
              <a:buFont typeface="Arial" pitchFamily="34" charset="0"/>
              <a:buChar char="•"/>
            </a:pPr>
            <a:r>
              <a:rPr sz="2400" dirty="0">
                <a:solidFill>
                  <a:srgbClr val="0654FE"/>
                </a:solidFill>
                <a:latin typeface="Times New Roman"/>
                <a:cs typeface="Times New Roman"/>
              </a:rPr>
              <a:t>Individual Cover Limit Rs. 25,000.</a:t>
            </a:r>
            <a:endParaRPr sz="2400">
              <a:latin typeface="Times New Roman"/>
              <a:cs typeface="Times New Roman"/>
            </a:endParaRPr>
          </a:p>
          <a:p>
            <a:pPr marL="509588" marR="41680" indent="-284163">
              <a:lnSpc>
                <a:spcPct val="95825"/>
              </a:lnSpc>
              <a:spcBef>
                <a:spcPts val="1243"/>
              </a:spcBef>
              <a:buFont typeface="Arial" pitchFamily="34" charset="0"/>
              <a:buChar char="•"/>
            </a:pPr>
            <a:r>
              <a:rPr sz="2400" dirty="0">
                <a:solidFill>
                  <a:srgbClr val="0654FE"/>
                </a:solidFill>
                <a:latin typeface="Times New Roman"/>
                <a:cs typeface="Times New Roman"/>
              </a:rPr>
              <a:t>Annual Contribution (Premium) per </a:t>
            </a:r>
            <a:r>
              <a:rPr sz="2400">
                <a:solidFill>
                  <a:srgbClr val="0654FE"/>
                </a:solidFill>
                <a:latin typeface="Times New Roman"/>
                <a:cs typeface="Times New Roman"/>
              </a:rPr>
              <a:t>family</a:t>
            </a:r>
            <a:r>
              <a:rPr sz="2400" smtClean="0">
                <a:solidFill>
                  <a:srgbClr val="0654FE"/>
                </a:solidFill>
                <a:latin typeface="Times New Roman"/>
                <a:cs typeface="Times New Roman"/>
              </a:rPr>
              <a:t>:</a:t>
            </a:r>
            <a:r>
              <a:rPr lang="en-US" sz="2400" dirty="0" smtClean="0">
                <a:solidFill>
                  <a:srgbClr val="0654FE"/>
                </a:solidFill>
                <a:latin typeface="Times New Roman"/>
                <a:cs typeface="Times New Roman"/>
              </a:rPr>
              <a:t>  Rs. 1,250/- only;</a:t>
            </a:r>
          </a:p>
          <a:p>
            <a:pPr marL="509588" marR="41680" indent="-284163">
              <a:lnSpc>
                <a:spcPct val="95825"/>
              </a:lnSpc>
              <a:spcBef>
                <a:spcPts val="1243"/>
              </a:spcBef>
              <a:buFont typeface="Arial" pitchFamily="34" charset="0"/>
              <a:buChar char="•"/>
            </a:pPr>
            <a:endParaRPr lang="en-US" sz="2400" dirty="0" smtClean="0">
              <a:solidFill>
                <a:srgbClr val="0654FE"/>
              </a:solidFill>
              <a:latin typeface="Times New Roman"/>
              <a:cs typeface="Times New Roman"/>
            </a:endParaRPr>
          </a:p>
          <a:p>
            <a:pPr marL="509588" marR="41680" indent="-284163">
              <a:lnSpc>
                <a:spcPct val="95825"/>
              </a:lnSpc>
              <a:spcBef>
                <a:spcPts val="1243"/>
              </a:spcBef>
              <a:buFont typeface="Arial" pitchFamily="34" charset="0"/>
              <a:buChar char="•"/>
            </a:pPr>
            <a:endParaRPr lang="en-US" sz="2400" dirty="0" smtClean="0">
              <a:solidFill>
                <a:srgbClr val="0654FE"/>
              </a:solidFill>
              <a:latin typeface="Times New Roman"/>
              <a:cs typeface="Times New Roman"/>
            </a:endParaRPr>
          </a:p>
          <a:p>
            <a:pPr marL="509588" marR="41680" indent="-284163">
              <a:lnSpc>
                <a:spcPct val="95825"/>
              </a:lnSpc>
              <a:spcBef>
                <a:spcPts val="1243"/>
              </a:spcBef>
              <a:buFont typeface="Arial" pitchFamily="34" charset="0"/>
              <a:buChar char="•"/>
            </a:pPr>
            <a:endParaRPr lang="en-US" sz="2400" dirty="0" smtClean="0">
              <a:solidFill>
                <a:srgbClr val="0654FE"/>
              </a:solidFill>
              <a:latin typeface="Times New Roman"/>
              <a:cs typeface="Times New Roman"/>
            </a:endParaRPr>
          </a:p>
          <a:p>
            <a:pPr marL="509588" marR="41680" indent="-284163">
              <a:lnSpc>
                <a:spcPct val="95825"/>
              </a:lnSpc>
              <a:spcBef>
                <a:spcPts val="1243"/>
              </a:spcBef>
            </a:pP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56194" y="3967037"/>
            <a:ext cx="4336336" cy="3249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2562"/>
              </a:lnSpc>
              <a:spcBef>
                <a:spcPts val="127"/>
              </a:spcBef>
            </a:pP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854" y="4462858"/>
            <a:ext cx="178955" cy="1185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2567"/>
              </a:lnSpc>
              <a:spcBef>
                <a:spcPts val="128"/>
              </a:spcBef>
            </a:pPr>
            <a:r>
              <a:rPr sz="2400" dirty="0">
                <a:solidFill>
                  <a:srgbClr val="0654F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1397">
              <a:lnSpc>
                <a:spcPct val="95825"/>
              </a:lnSpc>
              <a:spcBef>
                <a:spcPts val="1070"/>
              </a:spcBef>
            </a:pPr>
            <a:r>
              <a:rPr sz="2400" dirty="0">
                <a:solidFill>
                  <a:srgbClr val="0654F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1397">
              <a:lnSpc>
                <a:spcPct val="95825"/>
              </a:lnSpc>
              <a:spcBef>
                <a:spcPts val="121"/>
              </a:spcBef>
            </a:pP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214582" y="4464565"/>
            <a:ext cx="7079826" cy="14760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 marR="53077">
              <a:lnSpc>
                <a:spcPts val="2562"/>
              </a:lnSpc>
              <a:spcBef>
                <a:spcPts val="127"/>
              </a:spcBef>
            </a:pPr>
            <a:r>
              <a:rPr sz="2400" dirty="0">
                <a:solidFill>
                  <a:srgbClr val="0654FE"/>
                </a:solidFill>
                <a:latin typeface="Times New Roman"/>
                <a:cs typeface="Times New Roman"/>
              </a:rPr>
              <a:t>Loss Ratio: 28% onl</a:t>
            </a:r>
            <a:r>
              <a:rPr sz="2400" spc="-157" dirty="0">
                <a:solidFill>
                  <a:srgbClr val="0654FE"/>
                </a:solidFill>
                <a:latin typeface="Times New Roman"/>
                <a:cs typeface="Times New Roman"/>
              </a:rPr>
              <a:t>y</a:t>
            </a:r>
            <a:r>
              <a:rPr sz="2400" dirty="0">
                <a:solidFill>
                  <a:srgbClr val="0654FE"/>
                </a:solidFill>
                <a:latin typeface="Times New Roman"/>
                <a:cs typeface="Times New Roman"/>
              </a:rPr>
              <a:t>, for the first 18 months.</a:t>
            </a:r>
            <a:endParaRPr sz="2400">
              <a:latin typeface="Times New Roman"/>
              <a:cs typeface="Times New Roman"/>
            </a:endParaRPr>
          </a:p>
          <a:p>
            <a:pPr marL="11397" marR="53077">
              <a:lnSpc>
                <a:spcPct val="95825"/>
              </a:lnSpc>
              <a:spcBef>
                <a:spcPts val="1070"/>
              </a:spcBef>
            </a:pPr>
            <a:r>
              <a:rPr sz="2400" spc="-93" dirty="0">
                <a:solidFill>
                  <a:srgbClr val="0654FE"/>
                </a:solidFill>
                <a:latin typeface="Times New Roman"/>
                <a:cs typeface="Times New Roman"/>
              </a:rPr>
              <a:t>W</a:t>
            </a:r>
            <a:r>
              <a:rPr sz="2400" dirty="0">
                <a:solidFill>
                  <a:srgbClr val="0654FE"/>
                </a:solidFill>
                <a:latin typeface="Times New Roman"/>
                <a:cs typeface="Times New Roman"/>
              </a:rPr>
              <a:t>in-win-win for all: </a:t>
            </a:r>
            <a:r>
              <a:rPr sz="2400">
                <a:solidFill>
                  <a:srgbClr val="0654FE"/>
                </a:solidFill>
                <a:latin typeface="Times New Roman"/>
                <a:cs typeface="Times New Roman"/>
              </a:rPr>
              <a:t>SUNGI-Borrowers-Compan</a:t>
            </a:r>
            <a:r>
              <a:rPr sz="2400" spc="-157">
                <a:solidFill>
                  <a:srgbClr val="0654FE"/>
                </a:solidFill>
                <a:latin typeface="Times New Roman"/>
                <a:cs typeface="Times New Roman"/>
              </a:rPr>
              <a:t>y</a:t>
            </a:r>
            <a:r>
              <a:rPr sz="2400" smtClean="0">
                <a:solidFill>
                  <a:srgbClr val="0654FE"/>
                </a:solidFill>
                <a:latin typeface="Times New Roman"/>
                <a:cs typeface="Times New Roman"/>
              </a:rPr>
              <a:t>.</a:t>
            </a:r>
            <a:endParaRPr lang="en-US" sz="2400" dirty="0" smtClean="0">
              <a:solidFill>
                <a:srgbClr val="0654FE"/>
              </a:solidFill>
              <a:latin typeface="Times New Roman"/>
              <a:cs typeface="Times New Roman"/>
            </a:endParaRPr>
          </a:p>
          <a:p>
            <a:pPr marL="11397" marR="53077">
              <a:spcBef>
                <a:spcPts val="1070"/>
              </a:spcBef>
              <a:buFont typeface="Arial" pitchFamily="34" charset="0"/>
              <a:buChar char="•"/>
            </a:pPr>
            <a:endParaRPr sz="400">
              <a:latin typeface="Times New Roman"/>
              <a:cs typeface="Times New Roman"/>
            </a:endParaRPr>
          </a:p>
          <a:p>
            <a:pPr marL="11397">
              <a:lnSpc>
                <a:spcPts val="2710"/>
              </a:lnSpc>
              <a:spcBef>
                <a:spcPts val="257"/>
              </a:spcBef>
            </a:pPr>
            <a:r>
              <a:rPr sz="3600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3600" spc="556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yet </a:t>
            </a:r>
            <a:r>
              <a:rPr sz="3600" spc="84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anothe</a:t>
            </a:r>
            <a:r>
              <a:rPr sz="3600" spc="-93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600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sz="3600" spc="90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se</a:t>
            </a:r>
            <a:r>
              <a:rPr sz="3600" spc="-4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3600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arate </a:t>
            </a:r>
            <a:r>
              <a:rPr sz="3600" spc="90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initiative </a:t>
            </a:r>
            <a:r>
              <a:rPr sz="3600" spc="90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to </a:t>
            </a:r>
            <a:r>
              <a:rPr sz="3600" spc="80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spc="-4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3600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et </a:t>
            </a:r>
            <a:r>
              <a:rPr sz="3600" spc="84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spc="-4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3600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p </a:t>
            </a:r>
            <a:r>
              <a:rPr sz="3600" spc="80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‘</a:t>
            </a:r>
            <a:r>
              <a:rPr sz="3600" spc="-165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3600" baseline="-2147" dirty="0">
                <a:solidFill>
                  <a:srgbClr val="FF0000"/>
                </a:solidFill>
                <a:latin typeface="Times New Roman"/>
                <a:cs typeface="Times New Roman"/>
              </a:rPr>
              <a:t>akaful</a:t>
            </a:r>
            <a:endParaRPr sz="2400">
              <a:latin typeface="Times New Roman"/>
              <a:cs typeface="Times New Roman"/>
            </a:endParaRPr>
          </a:p>
          <a:p>
            <a:pPr marL="11397" marR="53077">
              <a:lnSpc>
                <a:spcPts val="2401"/>
              </a:lnSpc>
            </a:pPr>
            <a:r>
              <a:rPr sz="3600" baseline="1073" dirty="0">
                <a:solidFill>
                  <a:srgbClr val="FF0000"/>
                </a:solidFill>
                <a:latin typeface="Times New Roman"/>
                <a:cs typeface="Times New Roman"/>
              </a:rPr>
              <a:t>Clinics’</a:t>
            </a:r>
            <a:r>
              <a:rPr sz="3600" spc="-183" baseline="1073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aseline="1073" dirty="0">
                <a:solidFill>
                  <a:srgbClr val="FF0000"/>
                </a:solidFill>
                <a:latin typeface="Times New Roman"/>
                <a:cs typeface="Times New Roman"/>
              </a:rPr>
              <a:t>in city slums &amp; rural areas failed!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jcharlesgallery.com/images/paintings/Morning_Ligh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11035"/>
            <a:ext cx="9144000" cy="6969035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85F31-A3D5-44D1-86F2-4959CEDE058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" y="685800"/>
            <a:ext cx="78486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End  of  the presentation</a:t>
            </a:r>
          </a:p>
          <a:p>
            <a:pPr algn="ctr">
              <a:buNone/>
            </a:pPr>
            <a:r>
              <a:rPr lang="en-US" sz="4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Thankyou</a:t>
            </a:r>
            <a:r>
              <a:rPr lang="en-US" sz="4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for your attention</a:t>
            </a:r>
          </a:p>
          <a:p>
            <a:pPr algn="ctr">
              <a:buNone/>
            </a:pPr>
            <a:endParaRPr lang="en-US" sz="4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105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105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105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105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105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105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captain.jamil@gmail.com</a:t>
            </a:r>
            <a:endParaRPr lang="en-US" sz="4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6600" b="1" u="sng" baseline="-1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endParaRPr lang="en-US" sz="6600" u="sng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algn="just" eaLnBrk="1" fontAlgn="auto" hangingPunct="1"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sz="3500" b="1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Micro-insurance defined: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b="1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GB" b="1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Risk-pooling arrangements that are tailored to suit the low-income market in terms of cost, scope, coverage, and delivery mechanisms”.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500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sz="3500" b="1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Micro-Takaful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500" b="1" dirty="0" smtClean="0">
                <a:solidFill>
                  <a:srgbClr val="FF0000"/>
                </a:solidFill>
                <a:latin typeface="Times New Roman" pitchFamily="18" charset="0"/>
              </a:rPr>
              <a:t>r</a:t>
            </a:r>
            <a:r>
              <a:rPr lang="en-US" sz="3500" b="1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efined: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b="1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“A mechanism to provide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</a:rPr>
              <a:t>Shariah-based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protection to the blue collared,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</a:rPr>
              <a:t>under-privileged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individuals at an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</a:rPr>
              <a:t>affordable cost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</a:rPr>
              <a:t>”.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bject 43"/>
          <p:cNvSpPr txBox="1"/>
          <p:nvPr/>
        </p:nvSpPr>
        <p:spPr>
          <a:xfrm>
            <a:off x="415637" y="3807994"/>
            <a:ext cx="8312727" cy="9152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32370">
              <a:lnSpc>
                <a:spcPts val="2019"/>
              </a:lnSpc>
              <a:spcBef>
                <a:spcPts val="101"/>
              </a:spcBef>
            </a:pPr>
            <a:r>
              <a:rPr sz="3000" baseline="1317" dirty="0">
                <a:solidFill>
                  <a:srgbClr val="16365D"/>
                </a:solidFill>
                <a:latin typeface="Times New Roman"/>
                <a:cs typeface="Times New Roman"/>
              </a:rPr>
              <a:t>O  l      </a:t>
            </a:r>
            <a:r>
              <a:rPr sz="3000" spc="183" baseline="1317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1317" dirty="0">
                <a:solidFill>
                  <a:srgbClr val="16365D"/>
                </a:solidFill>
                <a:latin typeface="Times New Roman"/>
                <a:cs typeface="Times New Roman"/>
              </a:rPr>
              <a:t>5      </a:t>
            </a:r>
            <a:r>
              <a:rPr sz="3000" spc="359" baseline="1317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1317" dirty="0">
                <a:solidFill>
                  <a:srgbClr val="16365D"/>
                </a:solidFill>
                <a:latin typeface="Times New Roman"/>
                <a:cs typeface="Times New Roman"/>
              </a:rPr>
              <a:t>f                            </a:t>
            </a:r>
            <a:r>
              <a:rPr sz="3000" spc="273" baseline="1317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1317" dirty="0">
                <a:solidFill>
                  <a:srgbClr val="16365D"/>
                </a:solidFill>
                <a:latin typeface="Times New Roman"/>
                <a:cs typeface="Times New Roman"/>
              </a:rPr>
              <a:t>i       </a:t>
            </a:r>
            <a:r>
              <a:rPr sz="3000" spc="328" baseline="1317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1317" dirty="0">
                <a:solidFill>
                  <a:srgbClr val="16365D"/>
                </a:solidFill>
                <a:latin typeface="Times New Roman"/>
                <a:cs typeface="Times New Roman"/>
              </a:rPr>
              <a:t>d      </a:t>
            </a:r>
            <a:r>
              <a:rPr sz="3000" spc="435" baseline="1317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1317" dirty="0">
                <a:solidFill>
                  <a:srgbClr val="16365D"/>
                </a:solidFill>
                <a:latin typeface="Times New Roman"/>
                <a:cs typeface="Times New Roman"/>
              </a:rPr>
              <a:t>Af</a:t>
            </a:r>
            <a:r>
              <a:rPr sz="3000" spc="161" baseline="1317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1317" dirty="0">
                <a:solidFill>
                  <a:srgbClr val="16365D"/>
                </a:solidFill>
                <a:latin typeface="Times New Roman"/>
                <a:cs typeface="Times New Roman"/>
              </a:rPr>
              <a:t>i          </a:t>
            </a:r>
            <a:r>
              <a:rPr sz="3000" spc="219" baseline="1317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1317" dirty="0">
                <a:solidFill>
                  <a:srgbClr val="16365D"/>
                </a:solidFill>
                <a:latin typeface="Times New Roman"/>
                <a:cs typeface="Times New Roman"/>
              </a:rPr>
              <a:t>2006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15637" y="4636333"/>
            <a:ext cx="8312727" cy="9509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56047">
              <a:lnSpc>
                <a:spcPts val="2019"/>
              </a:lnSpc>
              <a:spcBef>
                <a:spcPts val="101"/>
              </a:spcBef>
            </a:pPr>
            <a:r>
              <a:rPr sz="3000" baseline="1317" dirty="0">
                <a:solidFill>
                  <a:srgbClr val="16365D"/>
                </a:solidFill>
                <a:latin typeface="Times New Roman"/>
                <a:cs typeface="Times New Roman"/>
              </a:rPr>
              <a:t>micro                </a:t>
            </a:r>
            <a:r>
              <a:rPr sz="3000" spc="161" baseline="1317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1317" dirty="0">
                <a:solidFill>
                  <a:srgbClr val="16365D"/>
                </a:solidFill>
                <a:latin typeface="Times New Roman"/>
                <a:cs typeface="Times New Roman"/>
              </a:rPr>
              <a:t>acti </a:t>
            </a:r>
            <a:r>
              <a:rPr sz="3000" spc="4" baseline="1317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1317" dirty="0">
                <a:solidFill>
                  <a:srgbClr val="16365D"/>
                </a:solidFill>
                <a:latin typeface="Times New Roman"/>
                <a:cs typeface="Times New Roman"/>
              </a:rPr>
              <a:t>it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31273" y="646130"/>
            <a:ext cx="7481455" cy="621254"/>
          </a:xfrm>
          <a:custGeom>
            <a:avLst/>
            <a:gdLst/>
            <a:ahLst/>
            <a:cxnLst/>
            <a:rect l="l" t="t" r="r" b="b"/>
            <a:pathLst>
              <a:path w="8229600" h="704088">
                <a:moveTo>
                  <a:pt x="8229600" y="704087"/>
                </a:moveTo>
                <a:lnTo>
                  <a:pt x="8229600" y="0"/>
                </a:lnTo>
                <a:lnTo>
                  <a:pt x="0" y="0"/>
                </a:lnTo>
                <a:lnTo>
                  <a:pt x="0" y="704088"/>
                </a:lnTo>
                <a:lnTo>
                  <a:pt x="8229600" y="704087"/>
                </a:lnTo>
                <a:close/>
              </a:path>
            </a:pathLst>
          </a:custGeom>
          <a:solidFill>
            <a:srgbClr val="DCE5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13955" y="629322"/>
            <a:ext cx="7516091" cy="1042147"/>
          </a:xfrm>
          <a:custGeom>
            <a:avLst/>
            <a:gdLst/>
            <a:ahLst/>
            <a:cxnLst/>
            <a:rect l="l" t="t" r="r" b="b"/>
            <a:pathLst>
              <a:path w="8267700" h="1181100">
                <a:moveTo>
                  <a:pt x="8267700" y="723138"/>
                </a:moveTo>
                <a:lnTo>
                  <a:pt x="8267700" y="0"/>
                </a:lnTo>
                <a:lnTo>
                  <a:pt x="38100" y="19050"/>
                </a:lnTo>
                <a:lnTo>
                  <a:pt x="8229600" y="19049"/>
                </a:lnTo>
                <a:lnTo>
                  <a:pt x="8248650" y="38099"/>
                </a:lnTo>
                <a:lnTo>
                  <a:pt x="8248650" y="723138"/>
                </a:lnTo>
                <a:lnTo>
                  <a:pt x="8267700" y="723138"/>
                </a:lnTo>
                <a:close/>
              </a:path>
              <a:path w="8267700" h="1181100">
                <a:moveTo>
                  <a:pt x="7632" y="723138"/>
                </a:moveTo>
                <a:lnTo>
                  <a:pt x="19050" y="38100"/>
                </a:lnTo>
                <a:lnTo>
                  <a:pt x="8229600" y="38100"/>
                </a:lnTo>
                <a:lnTo>
                  <a:pt x="8229600" y="723138"/>
                </a:lnTo>
                <a:lnTo>
                  <a:pt x="8248650" y="723138"/>
                </a:lnTo>
                <a:lnTo>
                  <a:pt x="8248650" y="38099"/>
                </a:lnTo>
                <a:lnTo>
                  <a:pt x="8229600" y="19049"/>
                </a:lnTo>
                <a:lnTo>
                  <a:pt x="38100" y="19050"/>
                </a:lnTo>
                <a:lnTo>
                  <a:pt x="8267700" y="0"/>
                </a:lnTo>
                <a:lnTo>
                  <a:pt x="0" y="0"/>
                </a:lnTo>
                <a:lnTo>
                  <a:pt x="0" y="723138"/>
                </a:lnTo>
                <a:lnTo>
                  <a:pt x="7632" y="723138"/>
                </a:lnTo>
                <a:close/>
              </a:path>
              <a:path w="8267700" h="1181100">
                <a:moveTo>
                  <a:pt x="38100" y="723138"/>
                </a:moveTo>
                <a:lnTo>
                  <a:pt x="38100" y="38100"/>
                </a:lnTo>
                <a:lnTo>
                  <a:pt x="19050" y="38100"/>
                </a:lnTo>
                <a:lnTo>
                  <a:pt x="7632" y="723138"/>
                </a:lnTo>
                <a:lnTo>
                  <a:pt x="38100" y="723138"/>
                </a:lnTo>
                <a:close/>
              </a:path>
            </a:pathLst>
          </a:custGeom>
          <a:solidFill>
            <a:srgbClr val="16375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15637" y="1267384"/>
            <a:ext cx="8312727" cy="863974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FEFF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15637" y="2025799"/>
            <a:ext cx="8312727" cy="114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31273" y="1267385"/>
            <a:ext cx="7481455" cy="387275"/>
          </a:xfrm>
          <a:custGeom>
            <a:avLst/>
            <a:gdLst/>
            <a:ahLst/>
            <a:cxnLst/>
            <a:rect l="l" t="t" r="r" b="b"/>
            <a:pathLst>
              <a:path w="8229600" h="438912">
                <a:moveTo>
                  <a:pt x="8229600" y="438911"/>
                </a:moveTo>
                <a:lnTo>
                  <a:pt x="8229600" y="0"/>
                </a:lnTo>
                <a:lnTo>
                  <a:pt x="0" y="0"/>
                </a:lnTo>
                <a:lnTo>
                  <a:pt x="0" y="438912"/>
                </a:lnTo>
                <a:lnTo>
                  <a:pt x="8229600" y="438911"/>
                </a:lnTo>
                <a:close/>
              </a:path>
            </a:pathLst>
          </a:custGeom>
          <a:solidFill>
            <a:srgbClr val="DCE5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13955" y="629322"/>
            <a:ext cx="7516091" cy="1042147"/>
          </a:xfrm>
          <a:custGeom>
            <a:avLst/>
            <a:gdLst/>
            <a:ahLst/>
            <a:cxnLst/>
            <a:rect l="l" t="t" r="r" b="b"/>
            <a:pathLst>
              <a:path w="8267700" h="1181100">
                <a:moveTo>
                  <a:pt x="8267700" y="723138"/>
                </a:moveTo>
                <a:lnTo>
                  <a:pt x="8248650" y="723138"/>
                </a:lnTo>
                <a:lnTo>
                  <a:pt x="8248650" y="1142999"/>
                </a:lnTo>
                <a:lnTo>
                  <a:pt x="8267700" y="1181099"/>
                </a:lnTo>
                <a:lnTo>
                  <a:pt x="8267700" y="723138"/>
                </a:lnTo>
                <a:close/>
              </a:path>
              <a:path w="8267700" h="1181100">
                <a:moveTo>
                  <a:pt x="7632" y="723138"/>
                </a:moveTo>
                <a:lnTo>
                  <a:pt x="0" y="723138"/>
                </a:lnTo>
                <a:lnTo>
                  <a:pt x="0" y="1181100"/>
                </a:lnTo>
                <a:lnTo>
                  <a:pt x="7632" y="723138"/>
                </a:lnTo>
                <a:close/>
              </a:path>
              <a:path w="8267700" h="1181100">
                <a:moveTo>
                  <a:pt x="8267700" y="1181099"/>
                </a:moveTo>
                <a:lnTo>
                  <a:pt x="8248650" y="1142999"/>
                </a:lnTo>
                <a:lnTo>
                  <a:pt x="8248650" y="723138"/>
                </a:lnTo>
                <a:lnTo>
                  <a:pt x="8229600" y="723138"/>
                </a:lnTo>
                <a:lnTo>
                  <a:pt x="8229600" y="1162049"/>
                </a:lnTo>
                <a:lnTo>
                  <a:pt x="38100" y="1162050"/>
                </a:lnTo>
                <a:lnTo>
                  <a:pt x="19050" y="1143000"/>
                </a:lnTo>
                <a:lnTo>
                  <a:pt x="0" y="1181100"/>
                </a:lnTo>
                <a:lnTo>
                  <a:pt x="8267700" y="1181099"/>
                </a:lnTo>
                <a:close/>
              </a:path>
              <a:path w="8267700" h="1181100">
                <a:moveTo>
                  <a:pt x="19050" y="1143000"/>
                </a:moveTo>
                <a:lnTo>
                  <a:pt x="38100" y="1162050"/>
                </a:lnTo>
                <a:lnTo>
                  <a:pt x="8229600" y="1162049"/>
                </a:lnTo>
                <a:lnTo>
                  <a:pt x="8229599" y="1142999"/>
                </a:lnTo>
                <a:lnTo>
                  <a:pt x="38099" y="1142999"/>
                </a:lnTo>
                <a:lnTo>
                  <a:pt x="38100" y="723138"/>
                </a:lnTo>
                <a:lnTo>
                  <a:pt x="7632" y="723138"/>
                </a:lnTo>
                <a:lnTo>
                  <a:pt x="0" y="1181100"/>
                </a:lnTo>
                <a:lnTo>
                  <a:pt x="19050" y="1143000"/>
                </a:lnTo>
                <a:close/>
              </a:path>
            </a:pathLst>
          </a:custGeom>
          <a:solidFill>
            <a:srgbClr val="16375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5938" y="2007645"/>
            <a:ext cx="8351520" cy="1452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11480" y="2011680"/>
            <a:ext cx="8321040" cy="12371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15637" y="2130686"/>
            <a:ext cx="8312727" cy="864646"/>
          </a:xfrm>
          <a:custGeom>
            <a:avLst/>
            <a:gdLst/>
            <a:ahLst/>
            <a:cxnLst/>
            <a:rect l="l" t="t" r="r" b="b"/>
            <a:pathLst>
              <a:path w="9144000" h="979932">
                <a:moveTo>
                  <a:pt x="9144000" y="979931"/>
                </a:moveTo>
                <a:lnTo>
                  <a:pt x="9144000" y="762"/>
                </a:lnTo>
                <a:lnTo>
                  <a:pt x="0" y="762"/>
                </a:lnTo>
                <a:lnTo>
                  <a:pt x="0" y="979932"/>
                </a:lnTo>
                <a:lnTo>
                  <a:pt x="9144000" y="979931"/>
                </a:lnTo>
                <a:close/>
              </a:path>
            </a:pathLst>
          </a:custGeom>
          <a:solidFill>
            <a:srgbClr val="FEFF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15637" y="2123290"/>
            <a:ext cx="8312727" cy="88078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05938" y="2093706"/>
            <a:ext cx="8351520" cy="9197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11480" y="2127996"/>
            <a:ext cx="8321040" cy="8713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15637" y="2994659"/>
            <a:ext cx="8312727" cy="864646"/>
          </a:xfrm>
          <a:custGeom>
            <a:avLst/>
            <a:gdLst/>
            <a:ahLst/>
            <a:cxnLst/>
            <a:rect l="l" t="t" r="r" b="b"/>
            <a:pathLst>
              <a:path w="9144000" h="979932">
                <a:moveTo>
                  <a:pt x="9144000" y="979931"/>
                </a:moveTo>
                <a:lnTo>
                  <a:pt x="9144000" y="761"/>
                </a:lnTo>
                <a:lnTo>
                  <a:pt x="0" y="762"/>
                </a:lnTo>
                <a:lnTo>
                  <a:pt x="0" y="979932"/>
                </a:lnTo>
                <a:lnTo>
                  <a:pt x="9144000" y="979931"/>
                </a:lnTo>
                <a:close/>
              </a:path>
            </a:pathLst>
          </a:custGeom>
          <a:solidFill>
            <a:srgbClr val="FEFF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15637" y="2987264"/>
            <a:ext cx="8312727" cy="88078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05938" y="2954318"/>
            <a:ext cx="8351520" cy="91977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11480" y="2991970"/>
            <a:ext cx="8321040" cy="87136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15637" y="3858633"/>
            <a:ext cx="8312727" cy="864646"/>
          </a:xfrm>
          <a:custGeom>
            <a:avLst/>
            <a:gdLst/>
            <a:ahLst/>
            <a:cxnLst/>
            <a:rect l="l" t="t" r="r" b="b"/>
            <a:pathLst>
              <a:path w="9144000" h="979932">
                <a:moveTo>
                  <a:pt x="9144000" y="979932"/>
                </a:moveTo>
                <a:lnTo>
                  <a:pt x="9144000" y="762"/>
                </a:lnTo>
                <a:lnTo>
                  <a:pt x="0" y="762"/>
                </a:lnTo>
                <a:lnTo>
                  <a:pt x="0" y="979932"/>
                </a:lnTo>
                <a:lnTo>
                  <a:pt x="9144000" y="979932"/>
                </a:lnTo>
                <a:close/>
              </a:path>
            </a:pathLst>
          </a:custGeom>
          <a:solidFill>
            <a:srgbClr val="FEFF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15637" y="3851237"/>
            <a:ext cx="8312727" cy="88078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05938" y="3814930"/>
            <a:ext cx="8351520" cy="9197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11480" y="3855944"/>
            <a:ext cx="8321040" cy="87136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15637" y="4722606"/>
            <a:ext cx="8312727" cy="864646"/>
          </a:xfrm>
          <a:custGeom>
            <a:avLst/>
            <a:gdLst/>
            <a:ahLst/>
            <a:cxnLst/>
            <a:rect l="l" t="t" r="r" b="b"/>
            <a:pathLst>
              <a:path w="9144000" h="979932">
                <a:moveTo>
                  <a:pt x="9144000" y="979932"/>
                </a:moveTo>
                <a:lnTo>
                  <a:pt x="9144000" y="762"/>
                </a:lnTo>
                <a:lnTo>
                  <a:pt x="0" y="762"/>
                </a:lnTo>
                <a:lnTo>
                  <a:pt x="0" y="979932"/>
                </a:lnTo>
                <a:lnTo>
                  <a:pt x="9144000" y="979932"/>
                </a:lnTo>
                <a:close/>
              </a:path>
            </a:pathLst>
          </a:custGeom>
          <a:solidFill>
            <a:srgbClr val="FEFF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15637" y="4715211"/>
            <a:ext cx="8312727" cy="88078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5939" y="4675542"/>
            <a:ext cx="8351519" cy="96280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11480" y="4719917"/>
            <a:ext cx="8321040" cy="87136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15637" y="5586580"/>
            <a:ext cx="8312727" cy="868008"/>
          </a:xfrm>
          <a:custGeom>
            <a:avLst/>
            <a:gdLst/>
            <a:ahLst/>
            <a:cxnLst/>
            <a:rect l="l" t="t" r="r" b="b"/>
            <a:pathLst>
              <a:path w="9144000" h="983742">
                <a:moveTo>
                  <a:pt x="9144000" y="762"/>
                </a:moveTo>
                <a:lnTo>
                  <a:pt x="0" y="762"/>
                </a:lnTo>
                <a:lnTo>
                  <a:pt x="0" y="983742"/>
                </a:lnTo>
                <a:lnTo>
                  <a:pt x="9144000" y="983742"/>
                </a:lnTo>
                <a:lnTo>
                  <a:pt x="9144000" y="762"/>
                </a:lnTo>
                <a:close/>
              </a:path>
            </a:pathLst>
          </a:custGeom>
          <a:solidFill>
            <a:srgbClr val="FEFF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15637" y="5579184"/>
            <a:ext cx="8312727" cy="87540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05939" y="5536154"/>
            <a:ext cx="8351519" cy="91977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11480" y="5583890"/>
            <a:ext cx="8321040" cy="86531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34275" y="2316221"/>
            <a:ext cx="150205" cy="2691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2109"/>
              </a:lnSpc>
              <a:spcBef>
                <a:spcPts val="105"/>
              </a:spcBef>
            </a:pPr>
            <a:r>
              <a:rPr sz="2000" dirty="0">
                <a:solidFill>
                  <a:srgbClr val="16365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46012" y="2057400"/>
            <a:ext cx="7058808" cy="8843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31851">
              <a:lnSpc>
                <a:spcPts val="494"/>
              </a:lnSpc>
              <a:spcBef>
                <a:spcPts val="32"/>
              </a:spcBef>
            </a:pPr>
            <a:endParaRPr sz="500"/>
          </a:p>
          <a:p>
            <a:pPr marL="11397" algn="just">
              <a:lnSpc>
                <a:spcPts val="2270"/>
              </a:lnSpc>
            </a:pP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Only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around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80</a:t>
            </a:r>
            <a:r>
              <a:rPr sz="2000" spc="9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million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out of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the </a:t>
            </a:r>
            <a:r>
              <a:rPr sz="2000" spc="-4" dirty="0">
                <a:solidFill>
                  <a:srgbClr val="16365D"/>
                </a:solidFill>
                <a:latin typeface="Times New Roman"/>
                <a:cs typeface="Times New Roman"/>
              </a:rPr>
              <a:t>w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orld's 2.75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billion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 p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oor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spc="-4" dirty="0">
                <a:solidFill>
                  <a:srgbClr val="16365D"/>
                </a:solidFill>
                <a:latin typeface="Times New Roman"/>
                <a:cs typeface="Times New Roman"/>
              </a:rPr>
              <a:t>w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ere </a:t>
            </a:r>
            <a:endParaRPr sz="2000">
              <a:latin typeface="Times New Roman"/>
              <a:cs typeface="Times New Roman"/>
            </a:endParaRPr>
          </a:p>
          <a:p>
            <a:pPr marL="11397" algn="just">
              <a:lnSpc>
                <a:spcPts val="2270"/>
              </a:lnSpc>
            </a:pP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covered</a:t>
            </a:r>
            <a:r>
              <a:rPr sz="2000" spc="9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spc="-4" dirty="0">
                <a:solidFill>
                  <a:srgbClr val="16365D"/>
                </a:solidFill>
                <a:latin typeface="Times New Roman"/>
                <a:cs typeface="Times New Roman"/>
              </a:rPr>
              <a:t>b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y </a:t>
            </a:r>
            <a:r>
              <a:rPr sz="2000" spc="-4" dirty="0">
                <a:solidFill>
                  <a:srgbClr val="16365D"/>
                </a:solidFill>
                <a:latin typeface="Times New Roman"/>
                <a:cs typeface="Times New Roman"/>
              </a:rPr>
              <a:t>s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ome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form 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o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f</a:t>
            </a:r>
            <a:r>
              <a:rPr sz="2000" spc="9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micro</a:t>
            </a:r>
            <a:r>
              <a:rPr sz="2000" spc="9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insurance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in 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2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006. </a:t>
            </a:r>
            <a:r>
              <a:rPr sz="2000" spc="-4" dirty="0">
                <a:solidFill>
                  <a:srgbClr val="16365D"/>
                </a:solidFill>
                <a:latin typeface="Times New Roman"/>
                <a:cs typeface="Times New Roman"/>
              </a:rPr>
              <a:t>B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y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spc="-4" dirty="0">
                <a:solidFill>
                  <a:srgbClr val="16365D"/>
                </a:solidFill>
                <a:latin typeface="Times New Roman"/>
                <a:cs typeface="Times New Roman"/>
              </a:rPr>
              <a:t>e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nd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2012,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the </a:t>
            </a:r>
            <a:endParaRPr sz="2000">
              <a:latin typeface="Times New Roman"/>
              <a:cs typeface="Times New Roman"/>
            </a:endParaRPr>
          </a:p>
          <a:p>
            <a:pPr marL="11397" algn="just">
              <a:lnSpc>
                <a:spcPts val="2270"/>
              </a:lnSpc>
            </a:pP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number</a:t>
            </a:r>
            <a:r>
              <a:rPr sz="2000" spc="-8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h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as</a:t>
            </a:r>
            <a:r>
              <a:rPr sz="2000" spc="-13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reached</a:t>
            </a:r>
            <a:r>
              <a:rPr sz="2000" spc="-8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close</a:t>
            </a:r>
            <a:r>
              <a:rPr sz="2000" spc="-13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to 700</a:t>
            </a:r>
            <a:r>
              <a:rPr sz="2000" spc="-13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million!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34275" y="3144560"/>
            <a:ext cx="150205" cy="2691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2109"/>
              </a:lnSpc>
              <a:spcBef>
                <a:spcPts val="105"/>
              </a:spcBef>
            </a:pPr>
            <a:r>
              <a:rPr sz="2000" dirty="0">
                <a:solidFill>
                  <a:srgbClr val="16365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46002" y="3145951"/>
            <a:ext cx="7070168" cy="9200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407">
              <a:lnSpc>
                <a:spcPts val="1807"/>
              </a:lnSpc>
              <a:spcBef>
                <a:spcPts val="90"/>
              </a:spcBef>
            </a:pPr>
            <a:r>
              <a:rPr sz="3000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Only</a:t>
            </a:r>
            <a:r>
              <a:rPr sz="3000" spc="337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3%</a:t>
            </a:r>
            <a:r>
              <a:rPr sz="3000" spc="341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of</a:t>
            </a:r>
            <a:r>
              <a:rPr sz="3000" spc="341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poor</a:t>
            </a:r>
            <a:r>
              <a:rPr sz="3000" spc="341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lives</a:t>
            </a:r>
            <a:r>
              <a:rPr sz="3000" spc="337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were</a:t>
            </a:r>
            <a:r>
              <a:rPr sz="3000" spc="341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insured</a:t>
            </a:r>
            <a:r>
              <a:rPr sz="3000" spc="337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in</a:t>
            </a:r>
            <a:r>
              <a:rPr sz="3000" spc="345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India</a:t>
            </a:r>
            <a:r>
              <a:rPr sz="3000" spc="337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and</a:t>
            </a:r>
            <a:r>
              <a:rPr sz="3000" spc="337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spc="-4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C</a:t>
            </a:r>
            <a:r>
              <a:rPr sz="3000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hina</a:t>
            </a:r>
            <a:r>
              <a:rPr sz="3000" spc="341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in</a:t>
            </a:r>
            <a:r>
              <a:rPr sz="3000" spc="337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-6588" dirty="0">
                <a:solidFill>
                  <a:srgbClr val="16365D"/>
                </a:solidFill>
                <a:latin typeface="Times New Roman"/>
                <a:cs typeface="Times New Roman"/>
              </a:rPr>
              <a:t>2006;</a:t>
            </a:r>
            <a:endParaRPr sz="2000">
              <a:latin typeface="Times New Roman"/>
              <a:cs typeface="Times New Roman"/>
            </a:endParaRPr>
          </a:p>
          <a:p>
            <a:pPr marL="11407" marR="43248">
              <a:lnSpc>
                <a:spcPts val="1718"/>
              </a:lnSpc>
            </a:pPr>
            <a:r>
              <a:rPr sz="3000" baseline="2635" dirty="0">
                <a:solidFill>
                  <a:srgbClr val="16365D"/>
                </a:solidFill>
                <a:latin typeface="Times New Roman"/>
                <a:cs typeface="Times New Roman"/>
              </a:rPr>
              <a:t>compared</a:t>
            </a:r>
            <a:r>
              <a:rPr sz="3000" spc="-8" baseline="2635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2635" dirty="0">
                <a:solidFill>
                  <a:srgbClr val="16365D"/>
                </a:solidFill>
                <a:latin typeface="Times New Roman"/>
                <a:cs typeface="Times New Roman"/>
              </a:rPr>
              <a:t>to the</a:t>
            </a:r>
            <a:r>
              <a:rPr sz="3000" spc="-8" baseline="2635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2635" dirty="0">
                <a:solidFill>
                  <a:srgbClr val="16365D"/>
                </a:solidFill>
                <a:latin typeface="Times New Roman"/>
                <a:cs typeface="Times New Roman"/>
              </a:rPr>
              <a:t>latest</a:t>
            </a:r>
            <a:r>
              <a:rPr sz="3000" spc="-8" baseline="2635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2635" dirty="0">
                <a:solidFill>
                  <a:srgbClr val="16365D"/>
                </a:solidFill>
                <a:latin typeface="Times New Roman"/>
                <a:cs typeface="Times New Roman"/>
              </a:rPr>
              <a:t>figure </a:t>
            </a:r>
            <a:r>
              <a:rPr sz="3000" spc="4" baseline="2635" dirty="0">
                <a:solidFill>
                  <a:srgbClr val="16365D"/>
                </a:solidFill>
                <a:latin typeface="Times New Roman"/>
                <a:cs typeface="Times New Roman"/>
              </a:rPr>
              <a:t>o</a:t>
            </a:r>
            <a:r>
              <a:rPr sz="3000" baseline="2635" dirty="0">
                <a:solidFill>
                  <a:srgbClr val="16365D"/>
                </a:solidFill>
                <a:latin typeface="Times New Roman"/>
                <a:cs typeface="Times New Roman"/>
              </a:rPr>
              <a:t>f around</a:t>
            </a:r>
            <a:r>
              <a:rPr sz="3000" spc="-4" baseline="2635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2635" dirty="0">
                <a:solidFill>
                  <a:srgbClr val="16365D"/>
                </a:solidFill>
                <a:latin typeface="Times New Roman"/>
                <a:cs typeface="Times New Roman"/>
              </a:rPr>
              <a:t>17%</a:t>
            </a:r>
            <a:r>
              <a:rPr sz="3000" spc="-8" baseline="2635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000" baseline="2635" dirty="0">
                <a:solidFill>
                  <a:srgbClr val="16365D"/>
                </a:solidFill>
                <a:latin typeface="Times New Roman"/>
                <a:cs typeface="Times New Roman"/>
              </a:rPr>
              <a:t>by 2012.</a:t>
            </a:r>
            <a:endParaRPr sz="2000">
              <a:latin typeface="Times New Roman"/>
              <a:cs typeface="Times New Roman"/>
            </a:endParaRPr>
          </a:p>
          <a:p>
            <a:pPr marL="11397" marR="6206">
              <a:lnSpc>
                <a:spcPct val="95825"/>
              </a:lnSpc>
              <a:spcBef>
                <a:spcPts val="1434"/>
              </a:spcBef>
            </a:pP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O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n</a:t>
            </a:r>
            <a:r>
              <a:rPr sz="2000" spc="-4" dirty="0">
                <a:solidFill>
                  <a:srgbClr val="16365D"/>
                </a:solidFill>
                <a:latin typeface="Times New Roman"/>
                <a:cs typeface="Times New Roman"/>
              </a:rPr>
              <a:t>l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y </a:t>
            </a:r>
            <a:r>
              <a:rPr sz="2000" spc="188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0</a:t>
            </a:r>
            <a:r>
              <a:rPr sz="2000" spc="-4" dirty="0">
                <a:solidFill>
                  <a:srgbClr val="16365D"/>
                </a:solidFill>
                <a:latin typeface="Times New Roman"/>
                <a:cs typeface="Times New Roman"/>
              </a:rPr>
              <a:t>.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5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% </a:t>
            </a:r>
            <a:r>
              <a:rPr sz="2000" spc="188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o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f </a:t>
            </a:r>
            <a:r>
              <a:rPr sz="2000" spc="192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t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h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e </a:t>
            </a:r>
            <a:r>
              <a:rPr sz="2000" spc="188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spc="-4" dirty="0">
                <a:solidFill>
                  <a:srgbClr val="16365D"/>
                </a:solidFill>
                <a:latin typeface="Times New Roman"/>
                <a:cs typeface="Times New Roman"/>
              </a:rPr>
              <a:t>p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oo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r </a:t>
            </a:r>
            <a:r>
              <a:rPr sz="2000" spc="192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were </a:t>
            </a:r>
            <a:r>
              <a:rPr sz="2000" spc="188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insured </a:t>
            </a:r>
            <a:r>
              <a:rPr sz="2000" spc="192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spc="-4" dirty="0">
                <a:solidFill>
                  <a:srgbClr val="16365D"/>
                </a:solidFill>
                <a:latin typeface="Times New Roman"/>
                <a:cs typeface="Times New Roman"/>
              </a:rPr>
              <a:t>i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n </a:t>
            </a:r>
            <a:r>
              <a:rPr sz="2000" spc="188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Afri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c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a </a:t>
            </a:r>
            <a:r>
              <a:rPr sz="2000" spc="192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in </a:t>
            </a:r>
            <a:r>
              <a:rPr sz="2000" spc="183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200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6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. </a:t>
            </a:r>
            <a:r>
              <a:rPr sz="2000" spc="188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This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34275" y="3795398"/>
            <a:ext cx="150206" cy="2691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2109"/>
              </a:lnSpc>
              <a:spcBef>
                <a:spcPts val="105"/>
              </a:spcBef>
            </a:pPr>
            <a:r>
              <a:rPr sz="2000" dirty="0">
                <a:solidFill>
                  <a:srgbClr val="16365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46002" y="3974278"/>
            <a:ext cx="7057133" cy="9200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400" marR="31851">
              <a:lnSpc>
                <a:spcPts val="2109"/>
              </a:lnSpc>
              <a:spcBef>
                <a:spcPts val="105"/>
              </a:spcBef>
            </a:pP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percentage</a:t>
            </a:r>
            <a:r>
              <a:rPr sz="2000" spc="-22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has</a:t>
            </a:r>
            <a:r>
              <a:rPr sz="2000" spc="-13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now</a:t>
            </a:r>
            <a:r>
              <a:rPr sz="2000" spc="-8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increased</a:t>
            </a:r>
            <a:r>
              <a:rPr sz="2000" spc="-17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to around</a:t>
            </a:r>
            <a:r>
              <a:rPr sz="2000" spc="-4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2.7%</a:t>
            </a:r>
            <a:r>
              <a:rPr sz="2000" spc="-8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by</a:t>
            </a:r>
            <a:r>
              <a:rPr sz="2000" spc="-4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2012.</a:t>
            </a:r>
            <a:endParaRPr sz="2000">
              <a:latin typeface="Times New Roman"/>
              <a:cs typeface="Times New Roman"/>
            </a:endParaRPr>
          </a:p>
          <a:p>
            <a:pPr marL="11397" indent="3">
              <a:lnSpc>
                <a:spcPts val="2270"/>
              </a:lnSpc>
              <a:spcBef>
                <a:spcPts val="2104"/>
              </a:spcBef>
            </a:pP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In</a:t>
            </a:r>
            <a:r>
              <a:rPr sz="2000" spc="75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23</a:t>
            </a:r>
            <a:r>
              <a:rPr sz="2000" spc="67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of</a:t>
            </a:r>
            <a:r>
              <a:rPr sz="2000" spc="71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the</a:t>
            </a:r>
            <a:r>
              <a:rPr sz="2000" spc="62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p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oorest</a:t>
            </a:r>
            <a:r>
              <a:rPr sz="2000" spc="71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100</a:t>
            </a:r>
            <a:r>
              <a:rPr sz="2000" spc="62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countries</a:t>
            </a:r>
            <a:r>
              <a:rPr sz="2000" spc="71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in</a:t>
            </a:r>
            <a:r>
              <a:rPr sz="2000" spc="75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the</a:t>
            </a:r>
            <a:r>
              <a:rPr sz="2000" spc="67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spc="-4" dirty="0">
                <a:solidFill>
                  <a:srgbClr val="16365D"/>
                </a:solidFill>
                <a:latin typeface="Times New Roman"/>
                <a:cs typeface="Times New Roman"/>
              </a:rPr>
              <a:t>w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orld,</a:t>
            </a:r>
            <a:r>
              <a:rPr sz="2000" spc="71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spc="-4" dirty="0">
                <a:solidFill>
                  <a:srgbClr val="16365D"/>
                </a:solidFill>
                <a:latin typeface="Times New Roman"/>
                <a:cs typeface="Times New Roman"/>
              </a:rPr>
              <a:t>t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here</a:t>
            </a:r>
            <a:r>
              <a:rPr sz="2000" spc="71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is</a:t>
            </a:r>
            <a:r>
              <a:rPr sz="2000" spc="67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currently</a:t>
            </a:r>
            <a:r>
              <a:rPr sz="2000" spc="62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no </a:t>
            </a:r>
            <a:endParaRPr sz="2000">
              <a:latin typeface="Times New Roman"/>
              <a:cs typeface="Times New Roman"/>
            </a:endParaRPr>
          </a:p>
          <a:p>
            <a:pPr marL="11397">
              <a:lnSpc>
                <a:spcPts val="2270"/>
              </a:lnSpc>
            </a:pP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identified</a:t>
            </a:r>
            <a:r>
              <a:rPr sz="2000" spc="-13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micro ins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u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rance</a:t>
            </a:r>
            <a:r>
              <a:rPr sz="2000" spc="-17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acti</a:t>
            </a:r>
            <a:r>
              <a:rPr sz="2000" spc="4" dirty="0">
                <a:solidFill>
                  <a:srgbClr val="16365D"/>
                </a:solidFill>
                <a:latin typeface="Times New Roman"/>
                <a:cs typeface="Times New Roman"/>
              </a:rPr>
              <a:t>v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it</a:t>
            </a:r>
            <a:r>
              <a:rPr sz="2000" spc="-125" dirty="0">
                <a:solidFill>
                  <a:srgbClr val="16365D"/>
                </a:solidFill>
                <a:latin typeface="Times New Roman"/>
                <a:cs typeface="Times New Roman"/>
              </a:rPr>
              <a:t>y</a:t>
            </a:r>
            <a:r>
              <a:rPr sz="2000" dirty="0">
                <a:solidFill>
                  <a:srgbClr val="16365D"/>
                </a:solidFill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4267" y="4446234"/>
            <a:ext cx="150205" cy="2691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7">
              <a:lnSpc>
                <a:spcPts val="2109"/>
              </a:lnSpc>
              <a:spcBef>
                <a:spcPts val="105"/>
              </a:spcBef>
            </a:pPr>
            <a:r>
              <a:rPr sz="2000" dirty="0">
                <a:solidFill>
                  <a:srgbClr val="16365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5637" y="646130"/>
            <a:ext cx="415635" cy="6212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794">
              <a:lnSpc>
                <a:spcPts val="897"/>
              </a:lnSpc>
            </a:pPr>
            <a:endParaRPr sz="900"/>
          </a:p>
        </p:txBody>
      </p:sp>
      <p:sp>
        <p:nvSpPr>
          <p:cNvPr id="5" name="object 5"/>
          <p:cNvSpPr txBox="1"/>
          <p:nvPr/>
        </p:nvSpPr>
        <p:spPr>
          <a:xfrm>
            <a:off x="831273" y="646130"/>
            <a:ext cx="7481455" cy="6212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97"/>
              </a:lnSpc>
            </a:pPr>
            <a:endParaRPr sz="900"/>
          </a:p>
          <a:p>
            <a:pPr marL="1748524">
              <a:lnSpc>
                <a:spcPts val="3181"/>
              </a:lnSpc>
              <a:spcBef>
                <a:spcPts val="1056"/>
              </a:spcBef>
            </a:pPr>
            <a:r>
              <a:rPr sz="5900" b="1" baseline="-16470" dirty="0">
                <a:solidFill>
                  <a:srgbClr val="FF0000"/>
                </a:solidFill>
                <a:latin typeface="Times New Roman"/>
                <a:cs typeface="Times New Roman"/>
              </a:rPr>
              <a:t>Global Landscape</a:t>
            </a:r>
            <a:endParaRPr sz="3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5637" y="1267386"/>
            <a:ext cx="8312727" cy="8639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794">
              <a:lnSpc>
                <a:spcPts val="897"/>
              </a:lnSpc>
            </a:pPr>
            <a:endParaRPr sz="900"/>
          </a:p>
        </p:txBody>
      </p:sp>
      <p:sp>
        <p:nvSpPr>
          <p:cNvPr id="3" name="object 3"/>
          <p:cNvSpPr txBox="1"/>
          <p:nvPr/>
        </p:nvSpPr>
        <p:spPr>
          <a:xfrm>
            <a:off x="831273" y="1267386"/>
            <a:ext cx="7481455" cy="3872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794">
              <a:lnSpc>
                <a:spcPts val="897"/>
              </a:lnSpc>
            </a:pPr>
            <a:endParaRPr sz="900"/>
          </a:p>
        </p:txBody>
      </p:sp>
      <p:sp>
        <p:nvSpPr>
          <p:cNvPr id="2" name="object 2"/>
          <p:cNvSpPr txBox="1"/>
          <p:nvPr/>
        </p:nvSpPr>
        <p:spPr>
          <a:xfrm>
            <a:off x="8312727" y="1267386"/>
            <a:ext cx="415636" cy="3872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794">
              <a:lnSpc>
                <a:spcPts val="897"/>
              </a:lnSpc>
            </a:pPr>
            <a:endParaRPr sz="9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Y - Size of the marke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304800"/>
            <a:ext cx="9144000" cy="6553200"/>
          </a:xfrm>
          <a:prstGeom prst="rect">
            <a:avLst/>
          </a:prstGeom>
          <a:noFill/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4800" y="53975"/>
            <a:ext cx="838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Global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Micro-insurance/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MicroTakaful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market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 for Micro-Takaful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152400" y="1371600"/>
          <a:ext cx="8839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B7B85BF-5460-4F75-889B-828C277767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graphicEl>
                                              <a:dgm id="{3B7B85BF-5460-4F75-889B-828C277767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graphicEl>
                                              <a:dgm id="{3B7B85BF-5460-4F75-889B-828C277767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2646F65-61DE-45D2-93C2-5069DDB56E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graphicEl>
                                              <a:dgm id="{E2646F65-61DE-45D2-93C2-5069DDB56E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graphicEl>
                                              <a:dgm id="{E2646F65-61DE-45D2-93C2-5069DDB56E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BAC1C4B-1D39-4266-A2A4-8AD22F5529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graphicEl>
                                              <a:dgm id="{1BAC1C4B-1D39-4266-A2A4-8AD22F5529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graphicEl>
                                              <a:dgm id="{1BAC1C4B-1D39-4266-A2A4-8AD22F5529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4314D18-DE9D-4832-8768-E96997D3CD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graphicEl>
                                              <a:dgm id="{E4314D18-DE9D-4832-8768-E96997D3CD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graphicEl>
                                              <a:dgm id="{E4314D18-DE9D-4832-8768-E96997D3CD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4341DE7-C286-4A0B-A364-3C1B323F51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graphicEl>
                                              <a:dgm id="{44341DE7-C286-4A0B-A364-3C1B323F51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graphicEl>
                                              <a:dgm id="{44341DE7-C286-4A0B-A364-3C1B323F51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0309EC4-2B2B-415C-AA8C-395BF3EAD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graphicEl>
                                              <a:dgm id="{F0309EC4-2B2B-415C-AA8C-395BF3EAD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graphicEl>
                                              <a:dgm id="{F0309EC4-2B2B-415C-AA8C-395BF3EAD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2956F05-1F11-4575-A068-E4932878C5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graphicEl>
                                              <a:dgm id="{B2956F05-1F11-4575-A068-E4932878C5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graphicEl>
                                              <a:dgm id="{B2956F05-1F11-4575-A068-E4932878C5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2E233D6-B45F-4154-8D11-8E74CAC3E9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graphicEl>
                                              <a:dgm id="{12E233D6-B45F-4154-8D11-8E74CAC3E9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graphicEl>
                                              <a:dgm id="{12E233D6-B45F-4154-8D11-8E74CAC3E9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79C3200-A377-4496-AC0E-D8A3E12324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graphicEl>
                                              <a:dgm id="{C79C3200-A377-4496-AC0E-D8A3E12324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graphicEl>
                                              <a:dgm id="{C79C3200-A377-4496-AC0E-D8A3E12324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4394DDA-642C-47A1-85A0-3FA43897C8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graphicEl>
                                              <a:dgm id="{94394DDA-642C-47A1-85A0-3FA43897C8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graphicEl>
                                              <a:dgm id="{94394DDA-642C-47A1-85A0-3FA43897C8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6ED57E7-EF82-4C15-BA85-DC2EB85AC7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graphicEl>
                                              <a:dgm id="{36ED57E7-EF82-4C15-BA85-DC2EB85AC7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graphicEl>
                                              <a:dgm id="{36ED57E7-EF82-4C15-BA85-DC2EB85AC7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7937A19-E9C2-4B66-B634-C27A1272E9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graphicEl>
                                              <a:dgm id="{57937A19-E9C2-4B66-B634-C27A1272E9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graphicEl>
                                              <a:dgm id="{57937A19-E9C2-4B66-B634-C27A1272E9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Micro-Takaful</a:t>
            </a:r>
            <a:endParaRPr lang="en-US" smtClean="0"/>
          </a:p>
        </p:txBody>
      </p:sp>
      <p:sp>
        <p:nvSpPr>
          <p:cNvPr id="4" name="Rectangle 3"/>
          <p:cNvSpPr/>
          <p:nvPr/>
        </p:nvSpPr>
        <p:spPr>
          <a:xfrm>
            <a:off x="3124200" y="1371600"/>
            <a:ext cx="2895600" cy="762000"/>
          </a:xfrm>
          <a:prstGeom prst="rect">
            <a:avLst/>
          </a:prstGeom>
          <a:solidFill>
            <a:srgbClr val="0033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Basic Takaful Principles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3886200"/>
            <a:ext cx="2895600" cy="762000"/>
          </a:xfrm>
          <a:prstGeom prst="rect">
            <a:avLst/>
          </a:prstGeom>
          <a:solidFill>
            <a:srgbClr val="0033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Flexibility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0" y="2438400"/>
            <a:ext cx="2895600" cy="762000"/>
          </a:xfrm>
          <a:prstGeom prst="rect">
            <a:avLst/>
          </a:prstGeom>
          <a:solidFill>
            <a:srgbClr val="0033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Simple &amp; Understandable products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0" y="3962400"/>
            <a:ext cx="2895600" cy="762000"/>
          </a:xfrm>
          <a:prstGeom prst="rect">
            <a:avLst/>
          </a:prstGeom>
          <a:solidFill>
            <a:srgbClr val="0033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Ease of access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0" y="2438400"/>
            <a:ext cx="2895600" cy="762000"/>
          </a:xfrm>
          <a:prstGeom prst="rect">
            <a:avLst/>
          </a:prstGeom>
          <a:solidFill>
            <a:srgbClr val="0033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Low Cost coverage</a:t>
            </a:r>
          </a:p>
        </p:txBody>
      </p:sp>
      <p:sp>
        <p:nvSpPr>
          <p:cNvPr id="9" name="Oval 8"/>
          <p:cNvSpPr/>
          <p:nvPr/>
        </p:nvSpPr>
        <p:spPr>
          <a:xfrm>
            <a:off x="3429000" y="3733800"/>
            <a:ext cx="2362200" cy="2362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Core Ingredients of Micro-Takaful</a:t>
            </a:r>
          </a:p>
        </p:txBody>
      </p:sp>
      <p:cxnSp>
        <p:nvCxnSpPr>
          <p:cNvPr id="14" name="Straight Connector 13"/>
          <p:cNvCxnSpPr>
            <a:stCxn id="4" idx="2"/>
            <a:endCxn id="9" idx="0"/>
          </p:cNvCxnSpPr>
          <p:nvPr/>
        </p:nvCxnSpPr>
        <p:spPr>
          <a:xfrm rot="16200000" flipH="1">
            <a:off x="3790950" y="2914650"/>
            <a:ext cx="1600200" cy="3810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8" idx="1"/>
          </p:cNvCxnSpPr>
          <p:nvPr/>
        </p:nvCxnSpPr>
        <p:spPr>
          <a:xfrm rot="10800000">
            <a:off x="5410200" y="2819400"/>
            <a:ext cx="685800" cy="1588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4724400" y="3124200"/>
            <a:ext cx="990600" cy="38100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7" idx="1"/>
          </p:cNvCxnSpPr>
          <p:nvPr/>
        </p:nvCxnSpPr>
        <p:spPr>
          <a:xfrm rot="10800000">
            <a:off x="5638800" y="4343400"/>
            <a:ext cx="457200" cy="1588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>
            <a:off x="3048000" y="2817813"/>
            <a:ext cx="685800" cy="1587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6200000" flipH="1">
            <a:off x="3429000" y="3124200"/>
            <a:ext cx="990600" cy="38100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3048000" y="4267200"/>
            <a:ext cx="609600" cy="1588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3988"/>
            <a:ext cx="8610600" cy="6308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baseline="-16470" dirty="0">
                <a:solidFill>
                  <a:srgbClr val="FF0000"/>
                </a:solidFill>
                <a:latin typeface="Times New Roman"/>
                <a:cs typeface="Times New Roman"/>
              </a:rPr>
              <a:t>Micro-insurance/Micro-Takaful  -- Vulnerabilities &amp; Rationale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Health Risks  -- </a:t>
            </a:r>
            <a:r>
              <a:rPr lang="en-US" sz="1900" dirty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can result in unbudgeted, high expenses on medical treatment PLUS indirect costs due to loss of job/loss of income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srgbClr val="002F8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Life Cycle Risks – </a:t>
            </a:r>
            <a:r>
              <a:rPr lang="en-US" sz="1900" dirty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un-usual expense or hardship faced due to sudden death of the family’s main bread-earner,  retirement, children marriage, children education, etc.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srgbClr val="002F8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Financial Risks – </a:t>
            </a:r>
            <a:r>
              <a:rPr lang="en-US" sz="1900" dirty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due to death of livestock, crop destruction, loss of business assets &amp; properties, sudden fall in prices due to reduced demand or buying power, etc. These factors can adversely impact the income-flow of  low-income households.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srgbClr val="002F8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Disaster Risks –  </a:t>
            </a:r>
            <a:r>
              <a:rPr lang="en-US" sz="1900" dirty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Natural disasters like Floods, typhoons, tsunamis, earthquakes, etc. can result in large-scale loss &amp; severe impact on the low-income families.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srgbClr val="002F8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Market Segments: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sz="1900" dirty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Population living above the international poverty line of USD 1.25/day but below   USD 4/day, who need commercially viable micro-insurance;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800" dirty="0">
              <a:solidFill>
                <a:srgbClr val="002F8E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sz="1900" dirty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Those living below the US$ 1.25/day poverty line, who cannot afford MI products on their own, can be covered through government </a:t>
            </a:r>
            <a:r>
              <a:rPr lang="en-US" sz="1900" dirty="0" smtClean="0">
                <a:solidFill>
                  <a:srgbClr val="002F8E"/>
                </a:solidFill>
                <a:latin typeface="Times New Roman" pitchFamily="18" charset="0"/>
                <a:cs typeface="Times New Roman" pitchFamily="18" charset="0"/>
              </a:rPr>
              <a:t>subsidies or even sponsorships. </a:t>
            </a:r>
            <a:endParaRPr lang="en-US" sz="1900" dirty="0">
              <a:solidFill>
                <a:srgbClr val="002F8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-2286000" y="990600"/>
          <a:ext cx="136398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Key Life-cycle &amp; Risk Events</a:t>
            </a:r>
            <a:endParaRPr lang="en-US" smtClean="0"/>
          </a:p>
        </p:txBody>
      </p:sp>
      <p:graphicFrame>
        <p:nvGraphicFramePr>
          <p:cNvPr id="3" name="Diagram 2"/>
          <p:cNvGraphicFramePr/>
          <p:nvPr/>
        </p:nvGraphicFramePr>
        <p:xfrm>
          <a:off x="1981200" y="2057400"/>
          <a:ext cx="52578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05200" y="3657600"/>
            <a:ext cx="22860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Vicissitudes of Life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5E54120-B1C9-4EDD-8EB4-AAABF8CDAD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graphicEl>
                                              <a:dgm id="{A5E54120-B1C9-4EDD-8EB4-AAABF8CDAD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7107D30-BB54-414D-BC9D-7BCC979D18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graphicEl>
                                              <a:dgm id="{07107D30-BB54-414D-BC9D-7BCC979D18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8FB909F-09CF-4CE3-9850-6DB9C57D28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graphicEl>
                                              <a:dgm id="{58FB909F-09CF-4CE3-9850-6DB9C57D28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79AFFAB-EFA2-4940-A3DF-CC4B94E9F8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graphicEl>
                                              <a:dgm id="{979AFFAB-EFA2-4940-A3DF-CC4B94E9F8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D1E9359-C998-4496-A8B3-6C197139C0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graphicEl>
                                              <a:dgm id="{1D1E9359-C998-4496-A8B3-6C197139C0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508038B-F23E-4281-9BE8-66DA1C5A25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graphicEl>
                                              <a:dgm id="{9508038B-F23E-4281-9BE8-66DA1C5A25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64CDD32-5E28-434C-9AD9-E8EA287F01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graphicEl>
                                              <a:dgm id="{464CDD32-5E28-434C-9AD9-E8EA287F01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084BA1C-E6C1-4CC4-ABFF-6B7BA4ECB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graphicEl>
                                              <a:dgm id="{8084BA1C-E6C1-4CC4-ABFF-6B7BA4ECBD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2A939FA-5824-4CFD-BB40-7002F1F8F2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graphicEl>
                                              <a:dgm id="{12A939FA-5824-4CFD-BB40-7002F1F8F2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FE057DA-975F-484C-B3ED-4D62C2B047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graphicEl>
                                              <a:dgm id="{EFE057DA-975F-484C-B3ED-4D62C2B047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69FBA6-34B8-41FD-8340-699F4E075C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graphicEl>
                                              <a:dgm id="{6169FBA6-34B8-41FD-8340-699F4E075C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8E2D61C-1E20-4D1D-8EDF-1E29613573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>
                                            <p:graphicEl>
                                              <a:dgm id="{48E2D61C-1E20-4D1D-8EDF-1E29613573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2B18A7E-D44F-4F08-9CD3-8112B33904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graphicEl>
                                              <a:dgm id="{52B18A7E-D44F-4F08-9CD3-8112B33904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1296EB-54A2-4605-8F9F-849709E4CF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">
                                            <p:graphicEl>
                                              <a:dgm id="{281296EB-54A2-4605-8F9F-849709E4CF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1E7E03-119E-4C72-99BF-FB08531878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graphicEl>
                                              <a:dgm id="{4A1E7E03-119E-4C72-99BF-FB08531878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055075-2BE8-4C7A-82D1-7CB46FF286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">
                                            <p:graphicEl>
                                              <a:dgm id="{A8055075-2BE8-4C7A-82D1-7CB46FF286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CF7A71-484A-4DB3-84A9-B2791214E3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">
                                            <p:graphicEl>
                                              <a:dgm id="{39CF7A71-484A-4DB3-84A9-B2791214E3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08A946-C2FA-42AA-93BD-858EB728CA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">
                                            <p:graphicEl>
                                              <a:dgm id="{3008A946-C2FA-42AA-93BD-858EB728CA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D0ADEE-9595-47CA-861D-57AD994219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">
                                            <p:graphicEl>
                                              <a:dgm id="{C8D0ADEE-9595-47CA-861D-57AD994219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A21BD74-A8FD-4E71-84D2-A8D3B079D8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">
                                            <p:graphicEl>
                                              <a:dgm id="{0A21BD74-A8FD-4E71-84D2-A8D3B079D8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00F11E-4EFF-4E90-960A-FFEE996FB7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">
                                            <p:graphicEl>
                                              <a:dgm id="{D400F11E-4EFF-4E90-960A-FFEE996FB7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8B315F8-BF83-4E7F-AC0F-CAD06DC9BD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">
                                            <p:graphicEl>
                                              <a:dgm id="{18B315F8-BF83-4E7F-AC0F-CAD06DC9BD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64961A-4EC7-4B88-B924-536D6F8761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">
                                            <p:graphicEl>
                                              <a:dgm id="{5064961A-4EC7-4B88-B924-536D6F8761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0B2F0F3-9268-47CF-9AB2-082F069319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>
                                            <p:graphicEl>
                                              <a:dgm id="{40B2F0F3-9268-47CF-9AB2-082F069319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2" grpId="0"/>
      <p:bldGraphic spid="3" grpId="0">
        <p:bldSub>
          <a:bldDgm bld="one"/>
        </p:bldSub>
      </p:bldGraphic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1626</Words>
  <Application>Microsoft Office PowerPoint</Application>
  <PresentationFormat>On-screen Show (4:3)</PresentationFormat>
  <Paragraphs>333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 4th Global Micro-Finance Forum DUBAI </vt:lpstr>
      <vt:lpstr>Contents’  Outline</vt:lpstr>
      <vt:lpstr>Definition</vt:lpstr>
      <vt:lpstr>Slide 4</vt:lpstr>
      <vt:lpstr>Slide 5</vt:lpstr>
      <vt:lpstr>Case for Micro-Takaful</vt:lpstr>
      <vt:lpstr>Micro-Takaful</vt:lpstr>
      <vt:lpstr>Slide 8</vt:lpstr>
      <vt:lpstr>Key Life-cycle &amp; Risk Events</vt:lpstr>
      <vt:lpstr>Micro-Takaful</vt:lpstr>
      <vt:lpstr>Micro-Takaful - Target Market</vt:lpstr>
      <vt:lpstr>The Takaful Advantage</vt:lpstr>
      <vt:lpstr>Slide 13</vt:lpstr>
      <vt:lpstr>Micro Takaful – An Effective Tool for Sustainable Development</vt:lpstr>
      <vt:lpstr>Micro-Takaful &amp; Best Practices</vt:lpstr>
      <vt:lpstr>Why Micro-Takaful?</vt:lpstr>
      <vt:lpstr>Why Micro-Takaful (Cont’d. …)? 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captain.jamil</dc:creator>
  <cp:lastModifiedBy>hp</cp:lastModifiedBy>
  <cp:revision>13</cp:revision>
  <dcterms:created xsi:type="dcterms:W3CDTF">2014-11-03T08:15:42Z</dcterms:created>
  <dcterms:modified xsi:type="dcterms:W3CDTF">2014-11-04T04:48:18Z</dcterms:modified>
</cp:coreProperties>
</file>