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58" r:id="rId4"/>
    <p:sldId id="274" r:id="rId5"/>
    <p:sldId id="275" r:id="rId6"/>
    <p:sldId id="259" r:id="rId7"/>
    <p:sldId id="260" r:id="rId8"/>
    <p:sldId id="261" r:id="rId9"/>
    <p:sldId id="263" r:id="rId10"/>
    <p:sldId id="264" r:id="rId11"/>
    <p:sldId id="265" r:id="rId12"/>
    <p:sldId id="266" r:id="rId13"/>
    <p:sldId id="272" r:id="rId14"/>
    <p:sldId id="267" r:id="rId15"/>
    <p:sldId id="268" r:id="rId16"/>
    <p:sldId id="273" r:id="rId17"/>
    <p:sldId id="269" r:id="rId18"/>
    <p:sldId id="270" r:id="rId19"/>
    <p:sldId id="277" r:id="rId20"/>
    <p:sldId id="271"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250" autoAdjust="0"/>
  </p:normalViewPr>
  <p:slideViewPr>
    <p:cSldViewPr>
      <p:cViewPr varScale="1">
        <p:scale>
          <a:sx n="69" d="100"/>
          <a:sy n="69" d="100"/>
        </p:scale>
        <p:origin x="-74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178C53-245D-4169-8F87-B3FC4FB5BCA7}" type="datetimeFigureOut">
              <a:rPr lang="en-US" smtClean="0"/>
              <a:t>10/29/2014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B45C35-801D-4FCA-9066-99E454E3DA5C}" type="slidenum">
              <a:rPr lang="en-US" smtClean="0"/>
              <a:t>‹#›</a:t>
            </a:fld>
            <a:endParaRPr lang="en-US"/>
          </a:p>
        </p:txBody>
      </p:sp>
    </p:spTree>
    <p:extLst>
      <p:ext uri="{BB962C8B-B14F-4D97-AF65-F5344CB8AC3E}">
        <p14:creationId xmlns:p14="http://schemas.microsoft.com/office/powerpoint/2010/main" val="3939837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B45C35-801D-4FCA-9066-99E454E3DA5C}" type="slidenum">
              <a:rPr lang="en-US" smtClean="0"/>
              <a:t>17</a:t>
            </a:fld>
            <a:endParaRPr lang="en-US"/>
          </a:p>
        </p:txBody>
      </p:sp>
    </p:spTree>
    <p:extLst>
      <p:ext uri="{BB962C8B-B14F-4D97-AF65-F5344CB8AC3E}">
        <p14:creationId xmlns:p14="http://schemas.microsoft.com/office/powerpoint/2010/main" val="9380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D51064B5-CF03-4369-B1C8-9F15A334DB89}" type="datetimeFigureOut">
              <a:rPr lang="en-US" smtClean="0"/>
              <a:t>10/29/2014</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2275175B-8DB6-49D4-9FEC-5BD4F6A252AF}"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1064B5-CF03-4369-B1C8-9F15A334DB89}" type="datetimeFigureOut">
              <a:rPr lang="en-US" smtClean="0"/>
              <a:t>10/29/2014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75175B-8DB6-49D4-9FEC-5BD4F6A252A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1064B5-CF03-4369-B1C8-9F15A334DB89}" type="datetimeFigureOut">
              <a:rPr lang="en-US" smtClean="0"/>
              <a:t>10/29/2014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75175B-8DB6-49D4-9FEC-5BD4F6A252A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1064B5-CF03-4369-B1C8-9F15A334DB89}" type="datetimeFigureOut">
              <a:rPr lang="en-US" smtClean="0"/>
              <a:t>10/29/2014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75175B-8DB6-49D4-9FEC-5BD4F6A252A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1064B5-CF03-4369-B1C8-9F15A334DB89}" type="datetimeFigureOut">
              <a:rPr lang="en-US" smtClean="0"/>
              <a:t>10/29/2014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75175B-8DB6-49D4-9FEC-5BD4F6A252A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D51064B5-CF03-4369-B1C8-9F15A334DB89}" type="datetimeFigureOut">
              <a:rPr lang="en-US" smtClean="0"/>
              <a:t>10/29/2014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75175B-8DB6-49D4-9FEC-5BD4F6A252AF}"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51064B5-CF03-4369-B1C8-9F15A334DB89}" type="datetimeFigureOut">
              <a:rPr lang="en-US" smtClean="0"/>
              <a:t>10/29/2014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75175B-8DB6-49D4-9FEC-5BD4F6A252A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1064B5-CF03-4369-B1C8-9F15A334DB89}" type="datetimeFigureOut">
              <a:rPr lang="en-US" smtClean="0"/>
              <a:t>10/29/2014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75175B-8DB6-49D4-9FEC-5BD4F6A252A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1064B5-CF03-4369-B1C8-9F15A334DB89}" type="datetimeFigureOut">
              <a:rPr lang="en-US" smtClean="0"/>
              <a:t>10/29/2014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75175B-8DB6-49D4-9FEC-5BD4F6A252A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51064B5-CF03-4369-B1C8-9F15A334DB89}" type="datetimeFigureOut">
              <a:rPr lang="en-US" smtClean="0"/>
              <a:t>10/29/2014</a:t>
            </a:fld>
            <a:endParaRPr lang="en-US"/>
          </a:p>
        </p:txBody>
      </p:sp>
      <p:sp>
        <p:nvSpPr>
          <p:cNvPr id="7" name="Slide Number Placeholder 6"/>
          <p:cNvSpPr>
            <a:spLocks noGrp="1"/>
          </p:cNvSpPr>
          <p:nvPr>
            <p:ph type="sldNum" sz="quarter" idx="12"/>
          </p:nvPr>
        </p:nvSpPr>
        <p:spPr/>
        <p:txBody>
          <a:bodyPr/>
          <a:lstStyle/>
          <a:p>
            <a:fld id="{2275175B-8DB6-49D4-9FEC-5BD4F6A252AF}"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1064B5-CF03-4369-B1C8-9F15A334DB89}" type="datetimeFigureOut">
              <a:rPr lang="en-US" smtClean="0"/>
              <a:t>10/29/2014</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2275175B-8DB6-49D4-9FEC-5BD4F6A252A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D51064B5-CF03-4369-B1C8-9F15A334DB89}" type="datetimeFigureOut">
              <a:rPr lang="en-US" smtClean="0"/>
              <a:t>10/29/2014</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2275175B-8DB6-49D4-9FEC-5BD4F6A252A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2514600"/>
            <a:ext cx="3313355" cy="1702160"/>
          </a:xfrm>
        </p:spPr>
        <p:txBody>
          <a:bodyPr>
            <a:normAutofit fontScale="90000"/>
          </a:bodyPr>
          <a:lstStyle/>
          <a:p>
            <a:r>
              <a:rPr lang="en-US" dirty="0" smtClean="0"/>
              <a:t>4</a:t>
            </a:r>
            <a:r>
              <a:rPr lang="en-US" baseline="30000" dirty="0" smtClean="0"/>
              <a:t>th</a:t>
            </a:r>
            <a:r>
              <a:rPr lang="en-US" dirty="0" smtClean="0"/>
              <a:t> Global Islamic Microfinance Forum, Dubai </a:t>
            </a:r>
            <a:br>
              <a:rPr lang="en-US" dirty="0" smtClean="0"/>
            </a:br>
            <a:r>
              <a:rPr lang="en-US" dirty="0" smtClean="0"/>
              <a:t>1-2 Nov. 2014</a:t>
            </a:r>
            <a:endParaRPr lang="en-US" dirty="0"/>
          </a:p>
        </p:txBody>
      </p:sp>
      <p:sp>
        <p:nvSpPr>
          <p:cNvPr id="3" name="Subtitle 2"/>
          <p:cNvSpPr>
            <a:spLocks noGrp="1"/>
          </p:cNvSpPr>
          <p:nvPr>
            <p:ph type="subTitle" idx="1"/>
          </p:nvPr>
        </p:nvSpPr>
        <p:spPr/>
        <p:txBody>
          <a:bodyPr>
            <a:normAutofit fontScale="85000" lnSpcReduction="10000"/>
          </a:bodyPr>
          <a:lstStyle/>
          <a:p>
            <a:r>
              <a:rPr lang="en-US" b="1" dirty="0" smtClean="0"/>
              <a:t>Rural Micro financing</a:t>
            </a:r>
          </a:p>
          <a:p>
            <a:r>
              <a:rPr lang="en-US" b="1" dirty="0" smtClean="0"/>
              <a:t>An Experience from Sindh, Pakistan</a:t>
            </a:r>
          </a:p>
          <a:p>
            <a:endParaRPr lang="en-US" b="1" dirty="0"/>
          </a:p>
          <a:p>
            <a:r>
              <a:rPr lang="en-US" b="1" dirty="0" smtClean="0"/>
              <a:t>By: </a:t>
            </a:r>
            <a:r>
              <a:rPr lang="en-US" b="1" dirty="0" err="1" smtClean="0"/>
              <a:t>Aijaz</a:t>
            </a:r>
            <a:r>
              <a:rPr lang="en-US" b="1" dirty="0" smtClean="0"/>
              <a:t> Ali </a:t>
            </a:r>
            <a:r>
              <a:rPr lang="en-US" b="1" dirty="0" err="1" smtClean="0"/>
              <a:t>Khuwaja</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5" y="381000"/>
            <a:ext cx="4572000" cy="5403273"/>
          </a:xfrm>
          <a:prstGeom prst="rect">
            <a:avLst/>
          </a:prstGeom>
        </p:spPr>
      </p:pic>
    </p:spTree>
    <p:extLst>
      <p:ext uri="{BB962C8B-B14F-4D97-AF65-F5344CB8AC3E}">
        <p14:creationId xmlns:p14="http://schemas.microsoft.com/office/powerpoint/2010/main" val="31827176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Rural Micro-financing-Case Study</a:t>
            </a:r>
            <a:endParaRPr lang="en-US" b="1" dirty="0"/>
          </a:p>
        </p:txBody>
      </p:sp>
      <p:sp>
        <p:nvSpPr>
          <p:cNvPr id="3" name="Content Placeholder 2"/>
          <p:cNvSpPr>
            <a:spLocks noGrp="1"/>
          </p:cNvSpPr>
          <p:nvPr>
            <p:ph idx="1"/>
          </p:nvPr>
        </p:nvSpPr>
        <p:spPr/>
        <p:txBody>
          <a:bodyPr>
            <a:normAutofit fontScale="85000" lnSpcReduction="20000"/>
          </a:bodyPr>
          <a:lstStyle/>
          <a:p>
            <a:r>
              <a:rPr lang="en-US" dirty="0" smtClean="0">
                <a:latin typeface="Antique Olive Roman" pitchFamily="34" charset="0"/>
              </a:rPr>
              <a:t>The most important feature of this Community Based Micro-finance initiative is that community is itself monitoring their own development and reporting to </a:t>
            </a:r>
            <a:r>
              <a:rPr lang="en-US" dirty="0" err="1" smtClean="0">
                <a:latin typeface="Antique Olive Roman" pitchFamily="34" charset="0"/>
              </a:rPr>
              <a:t>organisation</a:t>
            </a:r>
            <a:r>
              <a:rPr lang="en-US" dirty="0" smtClean="0">
                <a:latin typeface="Antique Olive Roman" pitchFamily="34" charset="0"/>
              </a:rPr>
              <a:t> on regular basis.</a:t>
            </a:r>
          </a:p>
          <a:p>
            <a:r>
              <a:rPr lang="en-US" dirty="0" smtClean="0">
                <a:latin typeface="Antique Olive Roman" pitchFamily="34" charset="0"/>
              </a:rPr>
              <a:t>300 more families are waiting for funding from SRSO due to success of this initiative.</a:t>
            </a:r>
          </a:p>
          <a:p>
            <a:r>
              <a:rPr lang="en-US" dirty="0" smtClean="0">
                <a:latin typeface="Antique Olive Roman" pitchFamily="34" charset="0"/>
              </a:rPr>
              <a:t>Mostly female CSOs have identified female members for lending of micro-finance. They are giving their own guarantee for return of money on regular basis.</a:t>
            </a:r>
          </a:p>
          <a:p>
            <a:r>
              <a:rPr lang="en-US" dirty="0" smtClean="0">
                <a:latin typeface="Antique Olive Roman" pitchFamily="34" charset="0"/>
              </a:rPr>
              <a:t>The return rate is around 93%, which is very much encouraging in first two years of this Not-for-Profit microfinance initiative</a:t>
            </a:r>
          </a:p>
          <a:p>
            <a:endParaRPr lang="en-US" dirty="0"/>
          </a:p>
        </p:txBody>
      </p:sp>
    </p:spTree>
    <p:extLst>
      <p:ext uri="{BB962C8B-B14F-4D97-AF65-F5344CB8AC3E}">
        <p14:creationId xmlns:p14="http://schemas.microsoft.com/office/powerpoint/2010/main" val="428663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0"/>
            <a:ext cx="7024744" cy="1143000"/>
          </a:xfrm>
        </p:spPr>
        <p:txBody>
          <a:bodyPr/>
          <a:lstStyle/>
          <a:p>
            <a:r>
              <a:rPr lang="en-US" b="1" dirty="0" smtClean="0"/>
              <a:t>Micro-finance Challenges</a:t>
            </a:r>
            <a:endParaRPr lang="en-US" b="1" dirty="0"/>
          </a:p>
        </p:txBody>
      </p:sp>
      <p:sp>
        <p:nvSpPr>
          <p:cNvPr id="3" name="Content Placeholder 2"/>
          <p:cNvSpPr>
            <a:spLocks noGrp="1"/>
          </p:cNvSpPr>
          <p:nvPr>
            <p:ph idx="1"/>
          </p:nvPr>
        </p:nvSpPr>
        <p:spPr/>
        <p:txBody>
          <a:bodyPr>
            <a:normAutofit fontScale="92500"/>
          </a:bodyPr>
          <a:lstStyle/>
          <a:p>
            <a:r>
              <a:rPr lang="en-US" sz="2200" dirty="0" smtClean="0">
                <a:latin typeface="Antique Olive Roman" pitchFamily="34" charset="0"/>
              </a:rPr>
              <a:t>Not for Profit </a:t>
            </a:r>
            <a:r>
              <a:rPr lang="en-US" sz="2200" dirty="0" err="1" smtClean="0">
                <a:latin typeface="Antique Olive Roman" pitchFamily="34" charset="0"/>
              </a:rPr>
              <a:t>Organisations</a:t>
            </a:r>
            <a:r>
              <a:rPr lang="en-US" sz="2200" dirty="0" smtClean="0">
                <a:latin typeface="Antique Olive Roman" pitchFamily="34" charset="0"/>
              </a:rPr>
              <a:t> &amp; Government/Private Financial Institutions are working in isolation in rural areas of Sindh.</a:t>
            </a:r>
          </a:p>
          <a:p>
            <a:r>
              <a:rPr lang="en-US" sz="2200" dirty="0" smtClean="0">
                <a:latin typeface="Antique Olive Roman" pitchFamily="34" charset="0"/>
              </a:rPr>
              <a:t>Public/Private Financial Institutions are giving less or no priority to rural downtrodden communities due to their chronic poverty and vulnerability.</a:t>
            </a:r>
          </a:p>
          <a:p>
            <a:r>
              <a:rPr lang="en-US" sz="2200" dirty="0" smtClean="0">
                <a:latin typeface="Antique Olive Roman" pitchFamily="34" charset="0"/>
              </a:rPr>
              <a:t>RSPs are giving priority but they have not sufficient funding to reach all poor areas in 24 rural districts of Sindh.</a:t>
            </a:r>
          </a:p>
          <a:p>
            <a:endParaRPr lang="en-US" dirty="0"/>
          </a:p>
        </p:txBody>
      </p:sp>
    </p:spTree>
    <p:extLst>
      <p:ext uri="{BB962C8B-B14F-4D97-AF65-F5344CB8AC3E}">
        <p14:creationId xmlns:p14="http://schemas.microsoft.com/office/powerpoint/2010/main" val="3343577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1)">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heel(1)">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0"/>
            <a:ext cx="7024744" cy="1143000"/>
          </a:xfrm>
        </p:spPr>
        <p:txBody>
          <a:bodyPr/>
          <a:lstStyle/>
          <a:p>
            <a:r>
              <a:rPr lang="en-US" b="1" dirty="0" smtClean="0"/>
              <a:t>Micro-finance Challenges</a:t>
            </a:r>
            <a:endParaRPr lang="en-US" b="1" dirty="0"/>
          </a:p>
        </p:txBody>
      </p:sp>
      <p:sp>
        <p:nvSpPr>
          <p:cNvPr id="3" name="Content Placeholder 2"/>
          <p:cNvSpPr>
            <a:spLocks noGrp="1"/>
          </p:cNvSpPr>
          <p:nvPr>
            <p:ph idx="1"/>
          </p:nvPr>
        </p:nvSpPr>
        <p:spPr>
          <a:xfrm>
            <a:off x="990600" y="2323652"/>
            <a:ext cx="6830209" cy="3543748"/>
          </a:xfrm>
        </p:spPr>
        <p:txBody>
          <a:bodyPr>
            <a:noAutofit/>
          </a:bodyPr>
          <a:lstStyle/>
          <a:p>
            <a:r>
              <a:rPr lang="en-US" sz="2000" dirty="0">
                <a:latin typeface="Antique Olive Roman" pitchFamily="34" charset="0"/>
              </a:rPr>
              <a:t>Products such as micro-insurance may be more necessary than microcredit to alleviate poverty in areas prone to natural disasters</a:t>
            </a:r>
            <a:r>
              <a:rPr lang="en-US" sz="2000" dirty="0" smtClean="0">
                <a:latin typeface="Antique Olive Roman" pitchFamily="34" charset="0"/>
              </a:rPr>
              <a:t>.</a:t>
            </a:r>
            <a:endParaRPr lang="en-US" sz="2000" dirty="0">
              <a:latin typeface="Antique Olive Roman" pitchFamily="34" charset="0"/>
            </a:endParaRPr>
          </a:p>
          <a:p>
            <a:r>
              <a:rPr lang="en-US" sz="2000" dirty="0">
                <a:latin typeface="Antique Olive Roman" pitchFamily="34" charset="0"/>
              </a:rPr>
              <a:t>It is important that banks understand that consumer protection and financial </a:t>
            </a:r>
            <a:r>
              <a:rPr lang="en-US" sz="2000" dirty="0" smtClean="0">
                <a:latin typeface="Antique Olive Roman" pitchFamily="34" charset="0"/>
              </a:rPr>
              <a:t>literacy are </a:t>
            </a:r>
            <a:r>
              <a:rPr lang="en-US" sz="2000" dirty="0">
                <a:latin typeface="Antique Olive Roman" pitchFamily="34" charset="0"/>
              </a:rPr>
              <a:t>part of the investment, not an expense</a:t>
            </a:r>
            <a:r>
              <a:rPr lang="en-US" sz="2000" dirty="0" smtClean="0">
                <a:latin typeface="Antique Olive Roman" pitchFamily="34" charset="0"/>
              </a:rPr>
              <a:t>.</a:t>
            </a:r>
            <a:endParaRPr lang="en-US" sz="2000" dirty="0">
              <a:latin typeface="Antique Olive Roman" pitchFamily="34" charset="0"/>
            </a:endParaRPr>
          </a:p>
          <a:p>
            <a:r>
              <a:rPr lang="en-US" sz="2000" dirty="0">
                <a:latin typeface="Antique Olive Roman" pitchFamily="34" charset="0"/>
              </a:rPr>
              <a:t>Aspirations of the Poor are growing, and as a result, they require loan and </a:t>
            </a:r>
            <a:r>
              <a:rPr lang="en-US" sz="2000" dirty="0" smtClean="0">
                <a:latin typeface="Antique Olive Roman" pitchFamily="34" charset="0"/>
              </a:rPr>
              <a:t>savings products </a:t>
            </a:r>
            <a:r>
              <a:rPr lang="en-US" sz="2000" dirty="0">
                <a:latin typeface="Antique Olive Roman" pitchFamily="34" charset="0"/>
              </a:rPr>
              <a:t>to invest in education, healthcare and other safety nets.</a:t>
            </a:r>
          </a:p>
          <a:p>
            <a:pPr marL="0" indent="0">
              <a:buNone/>
            </a:pPr>
            <a:endParaRPr lang="en-US" sz="2000" dirty="0">
              <a:latin typeface="Antique Olive Roman" pitchFamily="34" charset="0"/>
            </a:endParaRPr>
          </a:p>
        </p:txBody>
      </p:sp>
    </p:spTree>
    <p:extLst>
      <p:ext uri="{BB962C8B-B14F-4D97-AF65-F5344CB8AC3E}">
        <p14:creationId xmlns:p14="http://schemas.microsoft.com/office/powerpoint/2010/main" val="930967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2000"/>
                                        <p:tgtEl>
                                          <p:spTgt spid="3">
                                            <p:txEl>
                                              <p:pRg st="0" end="0"/>
                                            </p:txEl>
                                          </p:spTgt>
                                        </p:tgtEl>
                                      </p:cBhvr>
                                    </p:animEffect>
                                    <p:anim calcmode="lin" valueType="num">
                                      <p:cBhvr>
                                        <p:cTn id="26"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27"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fade">
                                      <p:cBhvr>
                                        <p:cTn id="32" dur="2000"/>
                                        <p:tgtEl>
                                          <p:spTgt spid="3">
                                            <p:txEl>
                                              <p:pRg st="1" end="1"/>
                                            </p:txEl>
                                          </p:spTgt>
                                        </p:tgtEl>
                                      </p:cBhvr>
                                    </p:animEffect>
                                    <p:anim calcmode="lin" valueType="num">
                                      <p:cBhvr>
                                        <p:cTn id="33"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34"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fade">
                                      <p:cBhvr>
                                        <p:cTn id="39" dur="2000"/>
                                        <p:tgtEl>
                                          <p:spTgt spid="3">
                                            <p:txEl>
                                              <p:pRg st="2" end="2"/>
                                            </p:txEl>
                                          </p:spTgt>
                                        </p:tgtEl>
                                      </p:cBhvr>
                                    </p:animEffect>
                                    <p:anim calcmode="lin" valueType="num">
                                      <p:cBhvr>
                                        <p:cTn id="40"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41"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0"/>
            <a:ext cx="7024744" cy="1143000"/>
          </a:xfrm>
        </p:spPr>
        <p:txBody>
          <a:bodyPr/>
          <a:lstStyle/>
          <a:p>
            <a:r>
              <a:rPr lang="en-US" b="1" dirty="0"/>
              <a:t>Micro-finance Challenges</a:t>
            </a:r>
            <a:endParaRPr lang="en-US" dirty="0"/>
          </a:p>
        </p:txBody>
      </p:sp>
      <p:sp>
        <p:nvSpPr>
          <p:cNvPr id="3" name="Content Placeholder 2"/>
          <p:cNvSpPr>
            <a:spLocks noGrp="1"/>
          </p:cNvSpPr>
          <p:nvPr>
            <p:ph idx="1"/>
          </p:nvPr>
        </p:nvSpPr>
        <p:spPr/>
        <p:txBody>
          <a:bodyPr>
            <a:normAutofit fontScale="85000" lnSpcReduction="10000"/>
          </a:bodyPr>
          <a:lstStyle/>
          <a:p>
            <a:r>
              <a:rPr lang="en-US" dirty="0">
                <a:latin typeface="Antique Olive Roman" pitchFamily="34" charset="0"/>
              </a:rPr>
              <a:t>The microfinance sector serves as a model and, in many ways, has created the foundation for future financial inclusion regulations.</a:t>
            </a:r>
          </a:p>
          <a:p>
            <a:r>
              <a:rPr lang="en-US" dirty="0">
                <a:latin typeface="Antique Olive Roman" pitchFamily="34" charset="0"/>
              </a:rPr>
              <a:t>There must be a paradigm shift – even though demand exists, financial institutions have fallen behind in innovating products to meet demand.</a:t>
            </a:r>
          </a:p>
          <a:p>
            <a:r>
              <a:rPr lang="en-US" dirty="0">
                <a:latin typeface="Antique Olive Roman" pitchFamily="34" charset="0"/>
              </a:rPr>
              <a:t>Sharing knowledge and experience is important. There must be communication among all the institutions involved, and out ‐ sourcing should be encouraged when a particular institution cannot provide a needed product.</a:t>
            </a:r>
          </a:p>
          <a:p>
            <a:pPr marL="0" indent="0">
              <a:buNone/>
            </a:pPr>
            <a:endParaRPr lang="en-US" dirty="0">
              <a:latin typeface="Antique Olive Roman" pitchFamily="34" charset="0"/>
            </a:endParaRPr>
          </a:p>
          <a:p>
            <a:endParaRPr lang="en-US" dirty="0"/>
          </a:p>
        </p:txBody>
      </p:sp>
    </p:spTree>
    <p:extLst>
      <p:ext uri="{BB962C8B-B14F-4D97-AF65-F5344CB8AC3E}">
        <p14:creationId xmlns:p14="http://schemas.microsoft.com/office/powerpoint/2010/main" val="3042779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027664"/>
            <a:ext cx="7077634" cy="953536"/>
          </a:xfrm>
        </p:spPr>
        <p:txBody>
          <a:bodyPr>
            <a:normAutofit/>
          </a:bodyPr>
          <a:lstStyle/>
          <a:p>
            <a:r>
              <a:rPr lang="en-US" b="1" dirty="0" smtClean="0"/>
              <a:t>Micro-Finance Challenges</a:t>
            </a:r>
            <a:endParaRPr lang="en-US" b="1" dirty="0"/>
          </a:p>
        </p:txBody>
      </p:sp>
      <p:sp>
        <p:nvSpPr>
          <p:cNvPr id="3" name="Content Placeholder 2"/>
          <p:cNvSpPr>
            <a:spLocks noGrp="1"/>
          </p:cNvSpPr>
          <p:nvPr>
            <p:ph idx="1"/>
          </p:nvPr>
        </p:nvSpPr>
        <p:spPr/>
        <p:txBody>
          <a:bodyPr>
            <a:normAutofit fontScale="85000" lnSpcReduction="10000"/>
          </a:bodyPr>
          <a:lstStyle/>
          <a:p>
            <a:r>
              <a:rPr lang="en-US" dirty="0" smtClean="0">
                <a:latin typeface="Antique Olive Roman" pitchFamily="34" charset="0"/>
              </a:rPr>
              <a:t>Strengthening </a:t>
            </a:r>
            <a:r>
              <a:rPr lang="en-US" dirty="0">
                <a:latin typeface="Antique Olive Roman" pitchFamily="34" charset="0"/>
              </a:rPr>
              <a:t>the role of government, in terms of policy guidance and incentives</a:t>
            </a:r>
            <a:r>
              <a:rPr lang="en-US" dirty="0" smtClean="0">
                <a:latin typeface="Antique Olive Roman" pitchFamily="34" charset="0"/>
              </a:rPr>
              <a:t>, would </a:t>
            </a:r>
            <a:r>
              <a:rPr lang="en-US" dirty="0">
                <a:latin typeface="Antique Olive Roman" pitchFamily="34" charset="0"/>
              </a:rPr>
              <a:t>accelerate the building of social credit schemes and innovation in </a:t>
            </a:r>
            <a:r>
              <a:rPr lang="en-US" dirty="0" smtClean="0">
                <a:latin typeface="Antique Olive Roman" pitchFamily="34" charset="0"/>
              </a:rPr>
              <a:t>financial inclusion</a:t>
            </a:r>
            <a:r>
              <a:rPr lang="en-US" dirty="0">
                <a:latin typeface="Antique Olive Roman" pitchFamily="34" charset="0"/>
              </a:rPr>
              <a:t>.</a:t>
            </a:r>
          </a:p>
          <a:p>
            <a:r>
              <a:rPr lang="en-US" dirty="0" smtClean="0">
                <a:latin typeface="Antique Olive Roman" pitchFamily="34" charset="0"/>
              </a:rPr>
              <a:t>Making micro-finance more Islamic &amp; demand driven as per market rules &amp; regulations.</a:t>
            </a:r>
          </a:p>
          <a:p>
            <a:r>
              <a:rPr lang="en-US" dirty="0" smtClean="0">
                <a:latin typeface="Antique Olive Roman" pitchFamily="34" charset="0"/>
              </a:rPr>
              <a:t>Lower administrative/financial cost &amp; work on roll over basis micro-finance initiatives.</a:t>
            </a:r>
          </a:p>
          <a:p>
            <a:r>
              <a:rPr lang="en-US" dirty="0" smtClean="0">
                <a:latin typeface="Antique Olive Roman" pitchFamily="34" charset="0"/>
              </a:rPr>
              <a:t>Introduction of Islamic Micro-finance public and private Banking sector in rural areas of Sindh?</a:t>
            </a:r>
            <a:endParaRPr lang="en-US" dirty="0">
              <a:latin typeface="Antique Olive Roman" pitchFamily="34" charset="0"/>
            </a:endParaRPr>
          </a:p>
          <a:p>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63765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80">
                                          <p:stCondLst>
                                            <p:cond delay="0"/>
                                          </p:stCondLst>
                                        </p:cTn>
                                        <p:tgtEl>
                                          <p:spTgt spid="3">
                                            <p:txEl>
                                              <p:pRg st="1" end="1"/>
                                            </p:txEl>
                                          </p:spTgt>
                                        </p:tgtEl>
                                      </p:cBhvr>
                                    </p:animEffect>
                                    <p:anim calcmode="lin" valueType="num">
                                      <p:cBhvr>
                                        <p:cTn id="31"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1" end="1"/>
                                            </p:txEl>
                                          </p:spTgt>
                                        </p:tgtEl>
                                      </p:cBhvr>
                                      <p:to x="100000" y="60000"/>
                                    </p:animScale>
                                    <p:animScale>
                                      <p:cBhvr>
                                        <p:cTn id="37" dur="166" decel="50000">
                                          <p:stCondLst>
                                            <p:cond delay="676"/>
                                          </p:stCondLst>
                                        </p:cTn>
                                        <p:tgtEl>
                                          <p:spTgt spid="3">
                                            <p:txEl>
                                              <p:pRg st="1" end="1"/>
                                            </p:txEl>
                                          </p:spTgt>
                                        </p:tgtEl>
                                      </p:cBhvr>
                                      <p:to x="100000" y="100000"/>
                                    </p:animScale>
                                    <p:animScale>
                                      <p:cBhvr>
                                        <p:cTn id="38" dur="26">
                                          <p:stCondLst>
                                            <p:cond delay="1312"/>
                                          </p:stCondLst>
                                        </p:cTn>
                                        <p:tgtEl>
                                          <p:spTgt spid="3">
                                            <p:txEl>
                                              <p:pRg st="1" end="1"/>
                                            </p:txEl>
                                          </p:spTgt>
                                        </p:tgtEl>
                                      </p:cBhvr>
                                      <p:to x="100000" y="80000"/>
                                    </p:animScale>
                                    <p:animScale>
                                      <p:cBhvr>
                                        <p:cTn id="39" dur="166" decel="50000">
                                          <p:stCondLst>
                                            <p:cond delay="1338"/>
                                          </p:stCondLst>
                                        </p:cTn>
                                        <p:tgtEl>
                                          <p:spTgt spid="3">
                                            <p:txEl>
                                              <p:pRg st="1" end="1"/>
                                            </p:txEl>
                                          </p:spTgt>
                                        </p:tgtEl>
                                      </p:cBhvr>
                                      <p:to x="100000" y="100000"/>
                                    </p:animScale>
                                    <p:animScale>
                                      <p:cBhvr>
                                        <p:cTn id="40" dur="26">
                                          <p:stCondLst>
                                            <p:cond delay="1642"/>
                                          </p:stCondLst>
                                        </p:cTn>
                                        <p:tgtEl>
                                          <p:spTgt spid="3">
                                            <p:txEl>
                                              <p:pRg st="1" end="1"/>
                                            </p:txEl>
                                          </p:spTgt>
                                        </p:tgtEl>
                                      </p:cBhvr>
                                      <p:to x="100000" y="90000"/>
                                    </p:animScale>
                                    <p:animScale>
                                      <p:cBhvr>
                                        <p:cTn id="41" dur="166" decel="50000">
                                          <p:stCondLst>
                                            <p:cond delay="1668"/>
                                          </p:stCondLst>
                                        </p:cTn>
                                        <p:tgtEl>
                                          <p:spTgt spid="3">
                                            <p:txEl>
                                              <p:pRg st="1" end="1"/>
                                            </p:txEl>
                                          </p:spTgt>
                                        </p:tgtEl>
                                      </p:cBhvr>
                                      <p:to x="100000" y="100000"/>
                                    </p:animScale>
                                    <p:animScale>
                                      <p:cBhvr>
                                        <p:cTn id="42" dur="26">
                                          <p:stCondLst>
                                            <p:cond delay="1808"/>
                                          </p:stCondLst>
                                        </p:cTn>
                                        <p:tgtEl>
                                          <p:spTgt spid="3">
                                            <p:txEl>
                                              <p:pRg st="1" end="1"/>
                                            </p:txEl>
                                          </p:spTgt>
                                        </p:tgtEl>
                                      </p:cBhvr>
                                      <p:to x="100000" y="95000"/>
                                    </p:animScale>
                                    <p:animScale>
                                      <p:cBhvr>
                                        <p:cTn id="43" dur="166" decel="50000">
                                          <p:stCondLst>
                                            <p:cond delay="1834"/>
                                          </p:stCondLst>
                                        </p:cTn>
                                        <p:tgtEl>
                                          <p:spTgt spid="3">
                                            <p:txEl>
                                              <p:pRg st="1" end="1"/>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3">
                                            <p:txEl>
                                              <p:pRg st="2" end="2"/>
                                            </p:txEl>
                                          </p:spTgt>
                                        </p:tgtEl>
                                        <p:attrNameLst>
                                          <p:attrName>style.visibility</p:attrName>
                                        </p:attrNameLst>
                                      </p:cBhvr>
                                      <p:to>
                                        <p:strVal val="visible"/>
                                      </p:to>
                                    </p:set>
                                    <p:animEffect transition="in" filter="wipe(down)">
                                      <p:cBhvr>
                                        <p:cTn id="48" dur="580">
                                          <p:stCondLst>
                                            <p:cond delay="0"/>
                                          </p:stCondLst>
                                        </p:cTn>
                                        <p:tgtEl>
                                          <p:spTgt spid="3">
                                            <p:txEl>
                                              <p:pRg st="2" end="2"/>
                                            </p:txEl>
                                          </p:spTgt>
                                        </p:tgtEl>
                                      </p:cBhvr>
                                    </p:animEffect>
                                    <p:anim calcmode="lin" valueType="num">
                                      <p:cBhvr>
                                        <p:cTn id="49"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3">
                                            <p:txEl>
                                              <p:pRg st="2" end="2"/>
                                            </p:txEl>
                                          </p:spTgt>
                                        </p:tgtEl>
                                      </p:cBhvr>
                                      <p:to x="100000" y="60000"/>
                                    </p:animScale>
                                    <p:animScale>
                                      <p:cBhvr>
                                        <p:cTn id="55" dur="166" decel="50000">
                                          <p:stCondLst>
                                            <p:cond delay="676"/>
                                          </p:stCondLst>
                                        </p:cTn>
                                        <p:tgtEl>
                                          <p:spTgt spid="3">
                                            <p:txEl>
                                              <p:pRg st="2" end="2"/>
                                            </p:txEl>
                                          </p:spTgt>
                                        </p:tgtEl>
                                      </p:cBhvr>
                                      <p:to x="100000" y="100000"/>
                                    </p:animScale>
                                    <p:animScale>
                                      <p:cBhvr>
                                        <p:cTn id="56" dur="26">
                                          <p:stCondLst>
                                            <p:cond delay="1312"/>
                                          </p:stCondLst>
                                        </p:cTn>
                                        <p:tgtEl>
                                          <p:spTgt spid="3">
                                            <p:txEl>
                                              <p:pRg st="2" end="2"/>
                                            </p:txEl>
                                          </p:spTgt>
                                        </p:tgtEl>
                                      </p:cBhvr>
                                      <p:to x="100000" y="80000"/>
                                    </p:animScale>
                                    <p:animScale>
                                      <p:cBhvr>
                                        <p:cTn id="57" dur="166" decel="50000">
                                          <p:stCondLst>
                                            <p:cond delay="1338"/>
                                          </p:stCondLst>
                                        </p:cTn>
                                        <p:tgtEl>
                                          <p:spTgt spid="3">
                                            <p:txEl>
                                              <p:pRg st="2" end="2"/>
                                            </p:txEl>
                                          </p:spTgt>
                                        </p:tgtEl>
                                      </p:cBhvr>
                                      <p:to x="100000" y="100000"/>
                                    </p:animScale>
                                    <p:animScale>
                                      <p:cBhvr>
                                        <p:cTn id="58" dur="26">
                                          <p:stCondLst>
                                            <p:cond delay="1642"/>
                                          </p:stCondLst>
                                        </p:cTn>
                                        <p:tgtEl>
                                          <p:spTgt spid="3">
                                            <p:txEl>
                                              <p:pRg st="2" end="2"/>
                                            </p:txEl>
                                          </p:spTgt>
                                        </p:tgtEl>
                                      </p:cBhvr>
                                      <p:to x="100000" y="90000"/>
                                    </p:animScale>
                                    <p:animScale>
                                      <p:cBhvr>
                                        <p:cTn id="59" dur="166" decel="50000">
                                          <p:stCondLst>
                                            <p:cond delay="1668"/>
                                          </p:stCondLst>
                                        </p:cTn>
                                        <p:tgtEl>
                                          <p:spTgt spid="3">
                                            <p:txEl>
                                              <p:pRg st="2" end="2"/>
                                            </p:txEl>
                                          </p:spTgt>
                                        </p:tgtEl>
                                      </p:cBhvr>
                                      <p:to x="100000" y="100000"/>
                                    </p:animScale>
                                    <p:animScale>
                                      <p:cBhvr>
                                        <p:cTn id="60" dur="26">
                                          <p:stCondLst>
                                            <p:cond delay="1808"/>
                                          </p:stCondLst>
                                        </p:cTn>
                                        <p:tgtEl>
                                          <p:spTgt spid="3">
                                            <p:txEl>
                                              <p:pRg st="2" end="2"/>
                                            </p:txEl>
                                          </p:spTgt>
                                        </p:tgtEl>
                                      </p:cBhvr>
                                      <p:to x="100000" y="95000"/>
                                    </p:animScale>
                                    <p:animScale>
                                      <p:cBhvr>
                                        <p:cTn id="61" dur="166" decel="50000">
                                          <p:stCondLst>
                                            <p:cond delay="1834"/>
                                          </p:stCondLst>
                                        </p:cTn>
                                        <p:tgtEl>
                                          <p:spTgt spid="3">
                                            <p:txEl>
                                              <p:pRg st="2" end="2"/>
                                            </p:txEl>
                                          </p:spTgt>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3">
                                            <p:txEl>
                                              <p:pRg st="3" end="3"/>
                                            </p:txEl>
                                          </p:spTgt>
                                        </p:tgtEl>
                                        <p:attrNameLst>
                                          <p:attrName>style.visibility</p:attrName>
                                        </p:attrNameLst>
                                      </p:cBhvr>
                                      <p:to>
                                        <p:strVal val="visible"/>
                                      </p:to>
                                    </p:set>
                                    <p:animEffect transition="in" filter="wipe(down)">
                                      <p:cBhvr>
                                        <p:cTn id="66" dur="580">
                                          <p:stCondLst>
                                            <p:cond delay="0"/>
                                          </p:stCondLst>
                                        </p:cTn>
                                        <p:tgtEl>
                                          <p:spTgt spid="3">
                                            <p:txEl>
                                              <p:pRg st="3" end="3"/>
                                            </p:txEl>
                                          </p:spTgt>
                                        </p:tgtEl>
                                      </p:cBhvr>
                                    </p:animEffect>
                                    <p:anim calcmode="lin" valueType="num">
                                      <p:cBhvr>
                                        <p:cTn id="67"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2" dur="26">
                                          <p:stCondLst>
                                            <p:cond delay="650"/>
                                          </p:stCondLst>
                                        </p:cTn>
                                        <p:tgtEl>
                                          <p:spTgt spid="3">
                                            <p:txEl>
                                              <p:pRg st="3" end="3"/>
                                            </p:txEl>
                                          </p:spTgt>
                                        </p:tgtEl>
                                      </p:cBhvr>
                                      <p:to x="100000" y="60000"/>
                                    </p:animScale>
                                    <p:animScale>
                                      <p:cBhvr>
                                        <p:cTn id="73" dur="166" decel="50000">
                                          <p:stCondLst>
                                            <p:cond delay="676"/>
                                          </p:stCondLst>
                                        </p:cTn>
                                        <p:tgtEl>
                                          <p:spTgt spid="3">
                                            <p:txEl>
                                              <p:pRg st="3" end="3"/>
                                            </p:txEl>
                                          </p:spTgt>
                                        </p:tgtEl>
                                      </p:cBhvr>
                                      <p:to x="100000" y="100000"/>
                                    </p:animScale>
                                    <p:animScale>
                                      <p:cBhvr>
                                        <p:cTn id="74" dur="26">
                                          <p:stCondLst>
                                            <p:cond delay="1312"/>
                                          </p:stCondLst>
                                        </p:cTn>
                                        <p:tgtEl>
                                          <p:spTgt spid="3">
                                            <p:txEl>
                                              <p:pRg st="3" end="3"/>
                                            </p:txEl>
                                          </p:spTgt>
                                        </p:tgtEl>
                                      </p:cBhvr>
                                      <p:to x="100000" y="80000"/>
                                    </p:animScale>
                                    <p:animScale>
                                      <p:cBhvr>
                                        <p:cTn id="75" dur="166" decel="50000">
                                          <p:stCondLst>
                                            <p:cond delay="1338"/>
                                          </p:stCondLst>
                                        </p:cTn>
                                        <p:tgtEl>
                                          <p:spTgt spid="3">
                                            <p:txEl>
                                              <p:pRg st="3" end="3"/>
                                            </p:txEl>
                                          </p:spTgt>
                                        </p:tgtEl>
                                      </p:cBhvr>
                                      <p:to x="100000" y="100000"/>
                                    </p:animScale>
                                    <p:animScale>
                                      <p:cBhvr>
                                        <p:cTn id="76" dur="26">
                                          <p:stCondLst>
                                            <p:cond delay="1642"/>
                                          </p:stCondLst>
                                        </p:cTn>
                                        <p:tgtEl>
                                          <p:spTgt spid="3">
                                            <p:txEl>
                                              <p:pRg st="3" end="3"/>
                                            </p:txEl>
                                          </p:spTgt>
                                        </p:tgtEl>
                                      </p:cBhvr>
                                      <p:to x="100000" y="90000"/>
                                    </p:animScale>
                                    <p:animScale>
                                      <p:cBhvr>
                                        <p:cTn id="77" dur="166" decel="50000">
                                          <p:stCondLst>
                                            <p:cond delay="1668"/>
                                          </p:stCondLst>
                                        </p:cTn>
                                        <p:tgtEl>
                                          <p:spTgt spid="3">
                                            <p:txEl>
                                              <p:pRg st="3" end="3"/>
                                            </p:txEl>
                                          </p:spTgt>
                                        </p:tgtEl>
                                      </p:cBhvr>
                                      <p:to x="100000" y="100000"/>
                                    </p:animScale>
                                    <p:animScale>
                                      <p:cBhvr>
                                        <p:cTn id="78" dur="26">
                                          <p:stCondLst>
                                            <p:cond delay="1808"/>
                                          </p:stCondLst>
                                        </p:cTn>
                                        <p:tgtEl>
                                          <p:spTgt spid="3">
                                            <p:txEl>
                                              <p:pRg st="3" end="3"/>
                                            </p:txEl>
                                          </p:spTgt>
                                        </p:tgtEl>
                                      </p:cBhvr>
                                      <p:to x="100000" y="95000"/>
                                    </p:animScale>
                                    <p:animScale>
                                      <p:cBhvr>
                                        <p:cTn id="79"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Recommendations</a:t>
            </a:r>
            <a:endParaRPr lang="en-US" b="1" dirty="0"/>
          </a:p>
        </p:txBody>
      </p:sp>
      <p:sp>
        <p:nvSpPr>
          <p:cNvPr id="3" name="Content Placeholder 2"/>
          <p:cNvSpPr>
            <a:spLocks noGrp="1"/>
          </p:cNvSpPr>
          <p:nvPr>
            <p:ph idx="1"/>
          </p:nvPr>
        </p:nvSpPr>
        <p:spPr/>
        <p:txBody>
          <a:bodyPr>
            <a:noAutofit/>
          </a:bodyPr>
          <a:lstStyle/>
          <a:p>
            <a:r>
              <a:rPr lang="en-US" sz="2000" dirty="0" smtClean="0">
                <a:latin typeface="Antique Olive Roman" pitchFamily="34" charset="0"/>
              </a:rPr>
              <a:t>Islamic Micro-financing is a new paradigm for rural masses in Sindh.</a:t>
            </a:r>
          </a:p>
          <a:p>
            <a:r>
              <a:rPr lang="en-US" sz="2000" dirty="0" smtClean="0">
                <a:latin typeface="Antique Olive Roman" pitchFamily="34" charset="0"/>
              </a:rPr>
              <a:t>Private &amp; Public extensive Banking advocacy is required to achieve Islamic ways of micro-financing.</a:t>
            </a:r>
          </a:p>
          <a:p>
            <a:r>
              <a:rPr lang="en-US" sz="2000" dirty="0" smtClean="0">
                <a:latin typeface="Antique Olive Roman" pitchFamily="34" charset="0"/>
              </a:rPr>
              <a:t>Not for Profit </a:t>
            </a:r>
            <a:r>
              <a:rPr lang="en-US" sz="2000" dirty="0" err="1" smtClean="0">
                <a:latin typeface="Antique Olive Roman" pitchFamily="34" charset="0"/>
              </a:rPr>
              <a:t>Organisations</a:t>
            </a:r>
            <a:r>
              <a:rPr lang="en-US" sz="2000" dirty="0" smtClean="0">
                <a:latin typeface="Antique Olive Roman" pitchFamily="34" charset="0"/>
              </a:rPr>
              <a:t> are now using term of “Financial Rolling” in micro-finance sector, which is a positive indicator towards “No profit No loss’’ philosophy.</a:t>
            </a:r>
          </a:p>
        </p:txBody>
      </p:sp>
    </p:spTree>
    <p:extLst>
      <p:ext uri="{BB962C8B-B14F-4D97-AF65-F5344CB8AC3E}">
        <p14:creationId xmlns:p14="http://schemas.microsoft.com/office/powerpoint/2010/main" val="2227520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7024744" cy="1143000"/>
          </a:xfrm>
        </p:spPr>
        <p:txBody>
          <a:bodyPr/>
          <a:lstStyle/>
          <a:p>
            <a:r>
              <a:rPr lang="en-US" b="1" dirty="0"/>
              <a:t>Recommendations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a:latin typeface="Antique Olive Roman" pitchFamily="34" charset="0"/>
              </a:rPr>
              <a:t>A joint venture of Public/Private &amp; Not for Profit </a:t>
            </a:r>
            <a:r>
              <a:rPr lang="en-US" dirty="0" err="1">
                <a:latin typeface="Antique Olive Roman" pitchFamily="34" charset="0"/>
              </a:rPr>
              <a:t>Organisations</a:t>
            </a:r>
            <a:r>
              <a:rPr lang="en-US" dirty="0">
                <a:latin typeface="Antique Olive Roman" pitchFamily="34" charset="0"/>
              </a:rPr>
              <a:t> in Islamic Micro-financing is required.</a:t>
            </a:r>
          </a:p>
          <a:p>
            <a:r>
              <a:rPr lang="en-US" dirty="0">
                <a:latin typeface="Antique Olive Roman" pitchFamily="34" charset="0"/>
              </a:rPr>
              <a:t>Strong Community </a:t>
            </a:r>
            <a:r>
              <a:rPr lang="en-US" dirty="0" err="1">
                <a:latin typeface="Antique Olive Roman" pitchFamily="34" charset="0"/>
              </a:rPr>
              <a:t>Mobilisation</a:t>
            </a:r>
            <a:r>
              <a:rPr lang="en-US" dirty="0">
                <a:latin typeface="Antique Olive Roman" pitchFamily="34" charset="0"/>
              </a:rPr>
              <a:t> is required for each and every micro-finance initiatives in rural setup.   </a:t>
            </a:r>
          </a:p>
          <a:p>
            <a:r>
              <a:rPr lang="en-US" sz="2200" dirty="0">
                <a:latin typeface="Antique Olive Roman" pitchFamily="34" charset="0"/>
              </a:rPr>
              <a:t>Social </a:t>
            </a:r>
            <a:r>
              <a:rPr lang="en-US" sz="2200" dirty="0" err="1">
                <a:latin typeface="Antique Olive Roman" pitchFamily="34" charset="0"/>
              </a:rPr>
              <a:t>Mobilisation</a:t>
            </a:r>
            <a:r>
              <a:rPr lang="en-US" sz="2200" dirty="0">
                <a:latin typeface="Antique Olive Roman" pitchFamily="34" charset="0"/>
              </a:rPr>
              <a:t> of Client is key of RSPs &amp; Banking Sector is relying on financial rules &amp; regulations, so joint venture of social </a:t>
            </a:r>
            <a:r>
              <a:rPr lang="en-US" sz="2200" dirty="0" err="1">
                <a:latin typeface="Antique Olive Roman" pitchFamily="34" charset="0"/>
              </a:rPr>
              <a:t>mobilisation</a:t>
            </a:r>
            <a:r>
              <a:rPr lang="en-US" sz="2200" dirty="0">
                <a:latin typeface="Antique Olive Roman" pitchFamily="34" charset="0"/>
              </a:rPr>
              <a:t> and relaxed financial rules will support to rural masses.</a:t>
            </a:r>
          </a:p>
          <a:p>
            <a:pPr marL="0" indent="0">
              <a:buNone/>
            </a:pPr>
            <a:endParaRPr lang="en-US" dirty="0"/>
          </a:p>
          <a:p>
            <a:endParaRPr lang="en-US" dirty="0"/>
          </a:p>
        </p:txBody>
      </p:sp>
    </p:spTree>
    <p:extLst>
      <p:ext uri="{BB962C8B-B14F-4D97-AF65-F5344CB8AC3E}">
        <p14:creationId xmlns:p14="http://schemas.microsoft.com/office/powerpoint/2010/main" val="39451534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024744" cy="1143000"/>
          </a:xfrm>
        </p:spPr>
        <p:txBody>
          <a:bodyPr/>
          <a:lstStyle/>
          <a:p>
            <a:r>
              <a:rPr lang="en-US" b="1" dirty="0" smtClean="0"/>
              <a:t>Recommendations</a:t>
            </a:r>
            <a:endParaRPr lang="en-US" b="1" dirty="0"/>
          </a:p>
        </p:txBody>
      </p:sp>
      <p:sp>
        <p:nvSpPr>
          <p:cNvPr id="3" name="Content Placeholder 2"/>
          <p:cNvSpPr>
            <a:spLocks noGrp="1"/>
          </p:cNvSpPr>
          <p:nvPr>
            <p:ph idx="1"/>
          </p:nvPr>
        </p:nvSpPr>
        <p:spPr>
          <a:xfrm>
            <a:off x="990600" y="1905000"/>
            <a:ext cx="6858000" cy="4191000"/>
          </a:xfrm>
        </p:spPr>
        <p:txBody>
          <a:bodyPr>
            <a:normAutofit fontScale="25000" lnSpcReduction="20000"/>
          </a:bodyPr>
          <a:lstStyle/>
          <a:p>
            <a:r>
              <a:rPr lang="en-US" sz="8000" dirty="0" smtClean="0">
                <a:latin typeface="Antique Olive Roman" pitchFamily="34" charset="0"/>
              </a:rPr>
              <a:t>Agricultural </a:t>
            </a:r>
            <a:r>
              <a:rPr lang="en-US" sz="8000" dirty="0">
                <a:latin typeface="Antique Olive Roman" pitchFamily="34" charset="0"/>
              </a:rPr>
              <a:t>microfinance must take into consideration the special </a:t>
            </a:r>
            <a:r>
              <a:rPr lang="en-US" sz="8000" dirty="0" smtClean="0">
                <a:latin typeface="Antique Olive Roman" pitchFamily="34" charset="0"/>
              </a:rPr>
              <a:t>circumstances affecting </a:t>
            </a:r>
            <a:r>
              <a:rPr lang="en-US" sz="8000" dirty="0">
                <a:latin typeface="Antique Olive Roman" pitchFamily="34" charset="0"/>
              </a:rPr>
              <a:t>agribusiness, such as seasonal fluctuations in production, changes </a:t>
            </a:r>
            <a:r>
              <a:rPr lang="en-US" sz="8000" dirty="0" smtClean="0">
                <a:latin typeface="Antique Olive Roman" pitchFamily="34" charset="0"/>
              </a:rPr>
              <a:t>in food </a:t>
            </a:r>
            <a:r>
              <a:rPr lang="en-US" sz="8000" dirty="0">
                <a:latin typeface="Antique Olive Roman" pitchFamily="34" charset="0"/>
              </a:rPr>
              <a:t>prices and problems specific to a given rural area</a:t>
            </a:r>
            <a:r>
              <a:rPr lang="en-US" sz="8000" dirty="0" smtClean="0">
                <a:latin typeface="Antique Olive Roman" pitchFamily="34" charset="0"/>
              </a:rPr>
              <a:t>.</a:t>
            </a:r>
            <a:endParaRPr lang="en-US" sz="8000" dirty="0">
              <a:latin typeface="Antique Olive Roman" pitchFamily="34" charset="0"/>
            </a:endParaRPr>
          </a:p>
          <a:p>
            <a:r>
              <a:rPr lang="en-US" sz="8000" dirty="0">
                <a:latin typeface="Antique Olive Roman" pitchFamily="34" charset="0"/>
              </a:rPr>
              <a:t>How to close the gap between specialized demand and products supplied? </a:t>
            </a:r>
            <a:r>
              <a:rPr lang="en-US" sz="8000" dirty="0" smtClean="0">
                <a:latin typeface="Antique Olive Roman" pitchFamily="34" charset="0"/>
              </a:rPr>
              <a:t>More Knowledge </a:t>
            </a:r>
            <a:r>
              <a:rPr lang="en-US" sz="8000" dirty="0">
                <a:latin typeface="Antique Olive Roman" pitchFamily="34" charset="0"/>
              </a:rPr>
              <a:t>sharing, as well as additional innovation, are needed blending approaches across business model archetypes</a:t>
            </a:r>
            <a:r>
              <a:rPr lang="en-US" sz="8000" dirty="0" smtClean="0">
                <a:latin typeface="Antique Olive Roman" pitchFamily="34" charset="0"/>
              </a:rPr>
              <a:t>.</a:t>
            </a:r>
            <a:endParaRPr lang="en-US" sz="8000" dirty="0">
              <a:latin typeface="Antique Olive Roman" pitchFamily="34" charset="0"/>
            </a:endParaRPr>
          </a:p>
          <a:p>
            <a:r>
              <a:rPr lang="en-US" sz="8000" dirty="0">
                <a:latin typeface="Antique Olive Roman" pitchFamily="34" charset="0"/>
              </a:rPr>
              <a:t>Effective financial service for small agribusiness requires specialized workable products, as well as client and risk assessment techniques that take into </a:t>
            </a:r>
            <a:r>
              <a:rPr lang="en-US" sz="8000" dirty="0" smtClean="0">
                <a:latin typeface="Antique Olive Roman" pitchFamily="34" charset="0"/>
              </a:rPr>
              <a:t>account  the variegations of farming.</a:t>
            </a:r>
          </a:p>
          <a:p>
            <a:endParaRPr lang="en-US" sz="8000" dirty="0">
              <a:latin typeface="Antique Olive Roman" pitchFamily="34" charset="0"/>
            </a:endParaRPr>
          </a:p>
          <a:p>
            <a:pPr marL="0" indent="0">
              <a:buNone/>
            </a:pPr>
            <a:endParaRPr lang="en-US" dirty="0"/>
          </a:p>
        </p:txBody>
      </p:sp>
    </p:spTree>
    <p:extLst>
      <p:ext uri="{BB962C8B-B14F-4D97-AF65-F5344CB8AC3E}">
        <p14:creationId xmlns:p14="http://schemas.microsoft.com/office/powerpoint/2010/main" val="15037298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7024744" cy="1143000"/>
          </a:xfrm>
        </p:spPr>
        <p:txBody>
          <a:bodyPr/>
          <a:lstStyle/>
          <a:p>
            <a:r>
              <a:rPr lang="en-US" b="1" dirty="0" smtClean="0"/>
              <a:t>Recommendations</a:t>
            </a:r>
            <a:endParaRPr lang="en-US" b="1" dirty="0"/>
          </a:p>
        </p:txBody>
      </p:sp>
      <p:sp>
        <p:nvSpPr>
          <p:cNvPr id="3" name="Content Placeholder 2"/>
          <p:cNvSpPr>
            <a:spLocks noGrp="1"/>
          </p:cNvSpPr>
          <p:nvPr>
            <p:ph idx="1"/>
          </p:nvPr>
        </p:nvSpPr>
        <p:spPr>
          <a:xfrm>
            <a:off x="1043493" y="2323652"/>
            <a:ext cx="6728908" cy="3772348"/>
          </a:xfrm>
        </p:spPr>
        <p:txBody>
          <a:bodyPr>
            <a:normAutofit fontScale="25000" lnSpcReduction="20000"/>
          </a:bodyPr>
          <a:lstStyle/>
          <a:p>
            <a:r>
              <a:rPr lang="en-US" sz="8000" dirty="0">
                <a:latin typeface="Antique Olive Roman" pitchFamily="34" charset="0"/>
              </a:rPr>
              <a:t>Banks </a:t>
            </a:r>
            <a:r>
              <a:rPr lang="en-US" sz="8000" dirty="0" smtClean="0">
                <a:latin typeface="Antique Olive Roman" pitchFamily="34" charset="0"/>
              </a:rPr>
              <a:t>with Islamic micro-finance portfolio should </a:t>
            </a:r>
            <a:r>
              <a:rPr lang="en-US" sz="8000" dirty="0">
                <a:latin typeface="Antique Olive Roman" pitchFamily="34" charset="0"/>
              </a:rPr>
              <a:t>take full advantage of their vast urban and rural network in order </a:t>
            </a:r>
            <a:r>
              <a:rPr lang="en-US" sz="8000" dirty="0" smtClean="0">
                <a:latin typeface="Antique Olive Roman" pitchFamily="34" charset="0"/>
              </a:rPr>
              <a:t>to reach </a:t>
            </a:r>
            <a:r>
              <a:rPr lang="en-US" sz="8000" dirty="0">
                <a:latin typeface="Antique Olive Roman" pitchFamily="34" charset="0"/>
              </a:rPr>
              <a:t>the largest number of clients</a:t>
            </a:r>
            <a:r>
              <a:rPr lang="en-US" sz="8000" dirty="0" smtClean="0">
                <a:latin typeface="Antique Olive Roman" pitchFamily="34" charset="0"/>
              </a:rPr>
              <a:t>.</a:t>
            </a:r>
            <a:endParaRPr lang="en-US" sz="8000" dirty="0">
              <a:latin typeface="Antique Olive Roman" pitchFamily="34" charset="0"/>
            </a:endParaRPr>
          </a:p>
          <a:p>
            <a:r>
              <a:rPr lang="en-US" sz="8000" dirty="0">
                <a:latin typeface="Antique Olive Roman" pitchFamily="34" charset="0"/>
              </a:rPr>
              <a:t>It may be useful to create a platform for the exchange of financial inclusion experiences, so as to diminish inconsistencies among financial inclusion </a:t>
            </a:r>
            <a:r>
              <a:rPr lang="en-US" sz="8000" dirty="0" smtClean="0">
                <a:latin typeface="Antique Olive Roman" pitchFamily="34" charset="0"/>
              </a:rPr>
              <a:t>best practices </a:t>
            </a:r>
            <a:r>
              <a:rPr lang="en-US" sz="8000" dirty="0">
                <a:latin typeface="Antique Olive Roman" pitchFamily="34" charset="0"/>
              </a:rPr>
              <a:t>in different countries</a:t>
            </a:r>
            <a:r>
              <a:rPr lang="en-US" sz="8000" dirty="0" smtClean="0">
                <a:latin typeface="Antique Olive Roman" pitchFamily="34" charset="0"/>
              </a:rPr>
              <a:t>.</a:t>
            </a:r>
            <a:endParaRPr lang="en-US" sz="8000" dirty="0">
              <a:latin typeface="Antique Olive Roman" pitchFamily="34" charset="0"/>
            </a:endParaRPr>
          </a:p>
          <a:p>
            <a:r>
              <a:rPr lang="en-US" sz="8000" dirty="0">
                <a:latin typeface="Antique Olive Roman" pitchFamily="34" charset="0"/>
              </a:rPr>
              <a:t>Strengthening the role of government, in terms of policy guidance and incentives</a:t>
            </a:r>
            <a:r>
              <a:rPr lang="en-US" sz="8000" dirty="0" smtClean="0">
                <a:latin typeface="Antique Olive Roman" pitchFamily="34" charset="0"/>
              </a:rPr>
              <a:t>, would </a:t>
            </a:r>
            <a:r>
              <a:rPr lang="en-US" sz="8000" dirty="0">
                <a:latin typeface="Antique Olive Roman" pitchFamily="34" charset="0"/>
              </a:rPr>
              <a:t>accelerate the building of social credit schemes and innovation in </a:t>
            </a:r>
            <a:r>
              <a:rPr lang="en-US" sz="8000" dirty="0" smtClean="0">
                <a:latin typeface="Antique Olive Roman" pitchFamily="34" charset="0"/>
              </a:rPr>
              <a:t>financial inclusion</a:t>
            </a:r>
            <a:r>
              <a:rPr lang="en-US" sz="8000" dirty="0">
                <a:latin typeface="Antique Olive Roman" pitchFamily="34" charset="0"/>
              </a:rPr>
              <a:t>.</a:t>
            </a:r>
          </a:p>
          <a:p>
            <a:endParaRPr lang="en-US" dirty="0"/>
          </a:p>
        </p:txBody>
      </p:sp>
    </p:spTree>
    <p:extLst>
      <p:ext uri="{BB962C8B-B14F-4D97-AF65-F5344CB8AC3E}">
        <p14:creationId xmlns:p14="http://schemas.microsoft.com/office/powerpoint/2010/main" val="378534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Recommendations</a:t>
            </a:r>
            <a:endParaRPr lang="en-US" dirty="0"/>
          </a:p>
        </p:txBody>
      </p:sp>
      <p:sp>
        <p:nvSpPr>
          <p:cNvPr id="3" name="Content Placeholder 2"/>
          <p:cNvSpPr>
            <a:spLocks noGrp="1"/>
          </p:cNvSpPr>
          <p:nvPr>
            <p:ph idx="1"/>
          </p:nvPr>
        </p:nvSpPr>
        <p:spPr/>
        <p:txBody>
          <a:bodyPr/>
          <a:lstStyle/>
          <a:p>
            <a:r>
              <a:rPr lang="en-US" dirty="0" smtClean="0"/>
              <a:t>Governments and donors that aim to extend the outreach of financial services, particularly to remote and poor areas targeting the poorest women, should invest in the role out of CIF across the organized communities in Pakistan.</a:t>
            </a:r>
          </a:p>
          <a:p>
            <a:r>
              <a:rPr lang="en-US" dirty="0" smtClean="0"/>
              <a:t>Ensure sustainability of all micro-financial initiatives to get poor out of poverty and to achieve UN declared MDGs. </a:t>
            </a:r>
            <a:endParaRPr lang="en-US" dirty="0"/>
          </a:p>
        </p:txBody>
      </p:sp>
    </p:spTree>
    <p:extLst>
      <p:ext uri="{BB962C8B-B14F-4D97-AF65-F5344CB8AC3E}">
        <p14:creationId xmlns:p14="http://schemas.microsoft.com/office/powerpoint/2010/main" val="12252863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990600"/>
            <a:ext cx="7024744" cy="1143000"/>
          </a:xfrm>
        </p:spPr>
        <p:txBody>
          <a:bodyPr>
            <a:normAutofit fontScale="90000"/>
          </a:bodyPr>
          <a:lstStyle/>
          <a:p>
            <a:r>
              <a:rPr lang="en-US" b="1" dirty="0" smtClean="0"/>
              <a:t>Sindh Society of Social Scientists- Introduction</a:t>
            </a:r>
            <a:endParaRPr lang="en-US" b="1" dirty="0"/>
          </a:p>
        </p:txBody>
      </p:sp>
      <p:sp>
        <p:nvSpPr>
          <p:cNvPr id="3" name="Content Placeholder 2"/>
          <p:cNvSpPr>
            <a:spLocks noGrp="1"/>
          </p:cNvSpPr>
          <p:nvPr>
            <p:ph idx="1"/>
          </p:nvPr>
        </p:nvSpPr>
        <p:spPr/>
        <p:txBody>
          <a:bodyPr>
            <a:normAutofit/>
          </a:bodyPr>
          <a:lstStyle/>
          <a:p>
            <a:r>
              <a:rPr lang="en-US" sz="2000" dirty="0" smtClean="0">
                <a:latin typeface="Antique Olive Roman" pitchFamily="34" charset="0"/>
              </a:rPr>
              <a:t>The Sindh Society of Social Scientists (SSSS) is a Social Think Tank, established in 2010</a:t>
            </a:r>
          </a:p>
          <a:p>
            <a:r>
              <a:rPr lang="en-US" sz="2000" dirty="0" smtClean="0">
                <a:latin typeface="Antique Olive Roman" pitchFamily="34" charset="0"/>
              </a:rPr>
              <a:t>SSSS is a consortium of Social Development </a:t>
            </a:r>
            <a:r>
              <a:rPr lang="en-US" sz="2000" dirty="0" err="1" smtClean="0">
                <a:latin typeface="Antique Olive Roman" pitchFamily="34" charset="0"/>
              </a:rPr>
              <a:t>Organisations</a:t>
            </a:r>
            <a:r>
              <a:rPr lang="en-US" sz="2000" dirty="0" smtClean="0">
                <a:latin typeface="Antique Olive Roman" pitchFamily="34" charset="0"/>
              </a:rPr>
              <a:t> working for the integrated development of rural downtrodden masses in Sindh, Pakistan</a:t>
            </a:r>
          </a:p>
          <a:p>
            <a:r>
              <a:rPr lang="en-US" sz="2000" dirty="0" smtClean="0">
                <a:latin typeface="Antique Olive Roman" pitchFamily="34" charset="0"/>
              </a:rPr>
              <a:t>SSSS is guiding CBNGOs, CSOs, NGOs, Local Networks, RSPs &amp; Govt. Initiatives in Sindh, Pakistan</a:t>
            </a:r>
            <a:endParaRPr lang="en-US" sz="2000" dirty="0">
              <a:latin typeface="Antique Olive Roman" pitchFamily="34" charset="0"/>
            </a:endParaRPr>
          </a:p>
        </p:txBody>
      </p:sp>
    </p:spTree>
    <p:extLst>
      <p:ext uri="{BB962C8B-B14F-4D97-AF65-F5344CB8AC3E}">
        <p14:creationId xmlns:p14="http://schemas.microsoft.com/office/powerpoint/2010/main" val="405997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123209"/>
            <a:ext cx="1891145" cy="183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6411" y="2227040"/>
            <a:ext cx="2258291" cy="16713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799" y="2123209"/>
            <a:ext cx="1909341" cy="175436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810" y="4100384"/>
            <a:ext cx="2055523" cy="22193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4969" y="4372625"/>
            <a:ext cx="2362200" cy="168657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7540" y="4371888"/>
            <a:ext cx="1752600" cy="190301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2000" y="685800"/>
            <a:ext cx="7548141"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600" b="1" dirty="0" smtClean="0">
                <a:solidFill>
                  <a:schemeClr val="accent1"/>
                </a:solidFill>
              </a:rPr>
              <a:t>Pictorial View of Micro-Finance Initiatives in Sindh</a:t>
            </a:r>
            <a:endParaRPr lang="en-US" sz="3600" b="1" dirty="0">
              <a:solidFill>
                <a:schemeClr val="accent1"/>
              </a:solidFill>
            </a:endParaRPr>
          </a:p>
        </p:txBody>
      </p:sp>
    </p:spTree>
    <p:extLst>
      <p:ext uri="{BB962C8B-B14F-4D97-AF65-F5344CB8AC3E}">
        <p14:creationId xmlns:p14="http://schemas.microsoft.com/office/powerpoint/2010/main" val="242625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ircle(in)">
                                      <p:cBhvr>
                                        <p:cTn id="12" dur="2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wheel(1)">
                                      <p:cBhvr>
                                        <p:cTn id="17" dur="2000"/>
                                        <p:tgtEl>
                                          <p:spTgt spid="102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circle(in)">
                                      <p:cBhvr>
                                        <p:cTn id="22" dur="2000"/>
                                        <p:tgtEl>
                                          <p:spTgt spid="1028"/>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1029"/>
                                        </p:tgtEl>
                                        <p:attrNameLst>
                                          <p:attrName>style.visibility</p:attrName>
                                        </p:attrNameLst>
                                      </p:cBhvr>
                                      <p:to>
                                        <p:strVal val="visible"/>
                                      </p:to>
                                    </p:set>
                                    <p:animEffect transition="in" filter="wheel(1)">
                                      <p:cBhvr>
                                        <p:cTn id="27" dur="2000"/>
                                        <p:tgtEl>
                                          <p:spTgt spid="1029"/>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1030"/>
                                        </p:tgtEl>
                                        <p:attrNameLst>
                                          <p:attrName>style.visibility</p:attrName>
                                        </p:attrNameLst>
                                      </p:cBhvr>
                                      <p:to>
                                        <p:strVal val="visible"/>
                                      </p:to>
                                    </p:set>
                                    <p:animEffect transition="in" filter="wheel(1)">
                                      <p:cBhvr>
                                        <p:cTn id="32" dur="2000"/>
                                        <p:tgtEl>
                                          <p:spTgt spid="1030"/>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1031"/>
                                        </p:tgtEl>
                                        <p:attrNameLst>
                                          <p:attrName>style.visibility</p:attrName>
                                        </p:attrNameLst>
                                      </p:cBhvr>
                                      <p:to>
                                        <p:strVal val="visible"/>
                                      </p:to>
                                    </p:set>
                                    <p:animEffect transition="in" filter="wheel(1)">
                                      <p:cBhvr>
                                        <p:cTn id="37" dur="20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68580" indent="0" algn="ctr">
              <a:buNone/>
            </a:pPr>
            <a:r>
              <a:rPr lang="en-US" sz="4800" b="1" dirty="0"/>
              <a:t>Thanks for Patience</a:t>
            </a:r>
          </a:p>
        </p:txBody>
      </p:sp>
    </p:spTree>
    <p:extLst>
      <p:ext uri="{BB962C8B-B14F-4D97-AF65-F5344CB8AC3E}">
        <p14:creationId xmlns:p14="http://schemas.microsoft.com/office/powerpoint/2010/main" val="28064680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Microfinance Initiatives in Pakistan</a:t>
            </a:r>
            <a:endParaRPr lang="en-US" b="1" dirty="0"/>
          </a:p>
        </p:txBody>
      </p:sp>
      <p:sp>
        <p:nvSpPr>
          <p:cNvPr id="3" name="Content Placeholder 2"/>
          <p:cNvSpPr>
            <a:spLocks noGrp="1"/>
          </p:cNvSpPr>
          <p:nvPr>
            <p:ph idx="1"/>
          </p:nvPr>
        </p:nvSpPr>
        <p:spPr/>
        <p:txBody>
          <a:bodyPr>
            <a:normAutofit fontScale="92500"/>
          </a:bodyPr>
          <a:lstStyle/>
          <a:p>
            <a:r>
              <a:rPr lang="en-US" sz="2200" dirty="0" smtClean="0">
                <a:latin typeface="Antique Olive Roman" pitchFamily="34" charset="0"/>
              </a:rPr>
              <a:t>Started from The Aga Khan Rural Support Program (AKRSP) in 1980’s &amp; then after the success of AKRSP, National Rural Support Program was established in 1990’s.</a:t>
            </a:r>
          </a:p>
          <a:p>
            <a:r>
              <a:rPr lang="en-US" sz="2200" dirty="0" err="1" smtClean="0">
                <a:latin typeface="Antique Olive Roman" pitchFamily="34" charset="0"/>
              </a:rPr>
              <a:t>Dr</a:t>
            </a:r>
            <a:r>
              <a:rPr lang="en-US" sz="2200" dirty="0" smtClean="0">
                <a:latin typeface="Antique Olive Roman" pitchFamily="34" charset="0"/>
              </a:rPr>
              <a:t> </a:t>
            </a:r>
            <a:r>
              <a:rPr lang="en-US" sz="2200" dirty="0" err="1" smtClean="0">
                <a:latin typeface="Antique Olive Roman" pitchFamily="34" charset="0"/>
              </a:rPr>
              <a:t>Akhtar</a:t>
            </a:r>
            <a:r>
              <a:rPr lang="en-US" sz="2200" dirty="0" smtClean="0">
                <a:latin typeface="Antique Olive Roman" pitchFamily="34" charset="0"/>
              </a:rPr>
              <a:t> </a:t>
            </a:r>
            <a:r>
              <a:rPr lang="en-US" sz="2200" dirty="0" err="1" smtClean="0">
                <a:latin typeface="Antique Olive Roman" pitchFamily="34" charset="0"/>
              </a:rPr>
              <a:t>Hameed</a:t>
            </a:r>
            <a:r>
              <a:rPr lang="en-US" sz="2200" dirty="0" smtClean="0">
                <a:latin typeface="Antique Olive Roman" pitchFamily="34" charset="0"/>
              </a:rPr>
              <a:t> Khan was the pioneer of Rural Support Programs in Pakistan.</a:t>
            </a:r>
          </a:p>
          <a:p>
            <a:r>
              <a:rPr lang="en-US" sz="2200" dirty="0" smtClean="0">
                <a:latin typeface="Antique Olive Roman" pitchFamily="34" charset="0"/>
              </a:rPr>
              <a:t>Now in Pakistan we have ten Provincial and National level Rural Support Programs, which are running under the leadership of Mr. </a:t>
            </a:r>
            <a:r>
              <a:rPr lang="en-US" sz="2200" dirty="0" err="1" smtClean="0">
                <a:latin typeface="Antique Olive Roman" pitchFamily="34" charset="0"/>
              </a:rPr>
              <a:t>Sohaib</a:t>
            </a:r>
            <a:r>
              <a:rPr lang="en-US" sz="2200" dirty="0" smtClean="0">
                <a:latin typeface="Antique Olive Roman" pitchFamily="34" charset="0"/>
              </a:rPr>
              <a:t> Sultan Khan, Chairman RSPN Pakistan</a:t>
            </a:r>
            <a:r>
              <a:rPr lang="en-US" dirty="0" smtClean="0"/>
              <a:t>. </a:t>
            </a:r>
            <a:endParaRPr lang="en-US" dirty="0"/>
          </a:p>
        </p:txBody>
      </p:sp>
    </p:spTree>
    <p:extLst>
      <p:ext uri="{BB962C8B-B14F-4D97-AF65-F5344CB8AC3E}">
        <p14:creationId xmlns:p14="http://schemas.microsoft.com/office/powerpoint/2010/main" val="1544710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Village </a:t>
            </a:r>
            <a:r>
              <a:rPr lang="en-US" b="1" dirty="0" err="1" smtClean="0"/>
              <a:t>Organisation</a:t>
            </a:r>
            <a:r>
              <a:rPr lang="en-US" b="1" dirty="0" smtClean="0"/>
              <a:t> Banking &amp; Community Investment Fund</a:t>
            </a:r>
            <a:endParaRPr lang="en-US" b="1" dirty="0"/>
          </a:p>
        </p:txBody>
      </p:sp>
      <p:sp>
        <p:nvSpPr>
          <p:cNvPr id="3" name="Content Placeholder 2"/>
          <p:cNvSpPr>
            <a:spLocks noGrp="1"/>
          </p:cNvSpPr>
          <p:nvPr>
            <p:ph idx="1"/>
          </p:nvPr>
        </p:nvSpPr>
        <p:spPr/>
        <p:txBody>
          <a:bodyPr>
            <a:normAutofit/>
          </a:bodyPr>
          <a:lstStyle/>
          <a:p>
            <a:r>
              <a:rPr lang="en-US" sz="2000" dirty="0" smtClean="0">
                <a:latin typeface="Antique Olive Roman" pitchFamily="34" charset="0"/>
              </a:rPr>
              <a:t>Village </a:t>
            </a:r>
            <a:r>
              <a:rPr lang="en-US" sz="2000" dirty="0" err="1" smtClean="0">
                <a:latin typeface="Antique Olive Roman" pitchFamily="34" charset="0"/>
              </a:rPr>
              <a:t>Organisation</a:t>
            </a:r>
            <a:r>
              <a:rPr lang="en-US" sz="2000" dirty="0" smtClean="0">
                <a:latin typeface="Antique Olive Roman" pitchFamily="34" charset="0"/>
              </a:rPr>
              <a:t> Banking system was first introduced by AKRSP in Pakistan</a:t>
            </a:r>
          </a:p>
          <a:p>
            <a:r>
              <a:rPr lang="en-US" sz="2000" dirty="0" smtClean="0">
                <a:latin typeface="Antique Olive Roman" pitchFamily="34" charset="0"/>
              </a:rPr>
              <a:t>VO Banking System was based on Land Development, Agriculture Development, Credit &amp; Banking &amp; Marketing</a:t>
            </a:r>
          </a:p>
          <a:p>
            <a:r>
              <a:rPr lang="en-US" sz="2000" dirty="0" smtClean="0">
                <a:latin typeface="Antique Olive Roman" pitchFamily="34" charset="0"/>
              </a:rPr>
              <a:t>After success of VO Banking system, Rural Micro-financing was started all over rural areas in Pakistan through different initiatives</a:t>
            </a:r>
            <a:endParaRPr lang="en-US" sz="2000" dirty="0">
              <a:latin typeface="Antique Olive Roman" pitchFamily="34" charset="0"/>
            </a:endParaRPr>
          </a:p>
        </p:txBody>
      </p:sp>
    </p:spTree>
    <p:extLst>
      <p:ext uri="{BB962C8B-B14F-4D97-AF65-F5344CB8AC3E}">
        <p14:creationId xmlns:p14="http://schemas.microsoft.com/office/powerpoint/2010/main" val="453788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Village </a:t>
            </a:r>
            <a:r>
              <a:rPr lang="en-US" b="1" dirty="0" err="1"/>
              <a:t>Organisation</a:t>
            </a:r>
            <a:r>
              <a:rPr lang="en-US" b="1" dirty="0"/>
              <a:t> Banking &amp; Community Investment Fund</a:t>
            </a:r>
          </a:p>
        </p:txBody>
      </p:sp>
      <p:sp>
        <p:nvSpPr>
          <p:cNvPr id="3" name="Content Placeholder 2"/>
          <p:cNvSpPr>
            <a:spLocks noGrp="1"/>
          </p:cNvSpPr>
          <p:nvPr>
            <p:ph idx="1"/>
          </p:nvPr>
        </p:nvSpPr>
        <p:spPr/>
        <p:txBody>
          <a:bodyPr>
            <a:normAutofit fontScale="92500" lnSpcReduction="10000"/>
          </a:bodyPr>
          <a:lstStyle/>
          <a:p>
            <a:r>
              <a:rPr lang="en-US" dirty="0" smtClean="0">
                <a:latin typeface="Antique Olive Roman" pitchFamily="34" charset="0"/>
              </a:rPr>
              <a:t>The Community Investment Fund (CIF) is a community managed model in which micro-finance provided to poor women.</a:t>
            </a:r>
          </a:p>
          <a:p>
            <a:r>
              <a:rPr lang="en-US" dirty="0" smtClean="0">
                <a:latin typeface="Antique Olive Roman" pitchFamily="34" charset="0"/>
              </a:rPr>
              <a:t>CIF was started from </a:t>
            </a:r>
            <a:r>
              <a:rPr lang="en-US" dirty="0" err="1" smtClean="0">
                <a:latin typeface="Antique Olive Roman" pitchFamily="34" charset="0"/>
              </a:rPr>
              <a:t>Andra</a:t>
            </a:r>
            <a:r>
              <a:rPr lang="en-US" dirty="0" smtClean="0">
                <a:latin typeface="Antique Olive Roman" pitchFamily="34" charset="0"/>
              </a:rPr>
              <a:t> </a:t>
            </a:r>
            <a:r>
              <a:rPr lang="en-US" dirty="0" err="1" smtClean="0">
                <a:latin typeface="Antique Olive Roman" pitchFamily="34" charset="0"/>
              </a:rPr>
              <a:t>Pardesh</a:t>
            </a:r>
            <a:r>
              <a:rPr lang="en-US" dirty="0" smtClean="0">
                <a:latin typeface="Antique Olive Roman" pitchFamily="34" charset="0"/>
              </a:rPr>
              <a:t>, India and piloted in Pakistan by RSPN/RSPs at Provincial level.</a:t>
            </a:r>
          </a:p>
          <a:p>
            <a:r>
              <a:rPr lang="en-US" dirty="0" smtClean="0">
                <a:latin typeface="Antique Olive Roman" pitchFamily="34" charset="0"/>
              </a:rPr>
              <a:t>The fund has lower operational costs due to community managed model. CIF is successfully running all over Pakistan through RSPs.</a:t>
            </a:r>
          </a:p>
          <a:p>
            <a:endParaRPr lang="en-US" dirty="0"/>
          </a:p>
        </p:txBody>
      </p:sp>
    </p:spTree>
    <p:extLst>
      <p:ext uri="{BB962C8B-B14F-4D97-AF65-F5344CB8AC3E}">
        <p14:creationId xmlns:p14="http://schemas.microsoft.com/office/powerpoint/2010/main" val="3428169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Sindh Rural Support Microfinance Initiatives</a:t>
            </a:r>
            <a:endParaRPr lang="en-US" b="1" dirty="0"/>
          </a:p>
        </p:txBody>
      </p:sp>
      <p:sp>
        <p:nvSpPr>
          <p:cNvPr id="3" name="Content Placeholder 2"/>
          <p:cNvSpPr>
            <a:spLocks noGrp="1"/>
          </p:cNvSpPr>
          <p:nvPr>
            <p:ph idx="1"/>
          </p:nvPr>
        </p:nvSpPr>
        <p:spPr/>
        <p:txBody>
          <a:bodyPr>
            <a:normAutofit/>
          </a:bodyPr>
          <a:lstStyle/>
          <a:p>
            <a:r>
              <a:rPr lang="en-US" sz="2000" dirty="0" smtClean="0">
                <a:latin typeface="Antique Olive Roman" pitchFamily="34" charset="0"/>
              </a:rPr>
              <a:t>Sindh Rural Support Program/</a:t>
            </a:r>
            <a:r>
              <a:rPr lang="en-US" sz="2000" dirty="0" err="1" smtClean="0">
                <a:latin typeface="Antique Olive Roman" pitchFamily="34" charset="0"/>
              </a:rPr>
              <a:t>Organisation</a:t>
            </a:r>
            <a:r>
              <a:rPr lang="en-US" sz="2000" dirty="0" smtClean="0">
                <a:latin typeface="Antique Olive Roman" pitchFamily="34" charset="0"/>
              </a:rPr>
              <a:t> (SRSO) was established in 2002</a:t>
            </a:r>
          </a:p>
          <a:p>
            <a:r>
              <a:rPr lang="en-US" sz="2000" dirty="0" smtClean="0">
                <a:latin typeface="Antique Olive Roman" pitchFamily="34" charset="0"/>
              </a:rPr>
              <a:t>AKRSP, NRSP microfinance initiatives remained successful so provincial RSPs were established all over Pakistan.</a:t>
            </a:r>
          </a:p>
          <a:p>
            <a:r>
              <a:rPr lang="en-US" sz="2000" dirty="0" smtClean="0">
                <a:latin typeface="Antique Olive Roman" pitchFamily="34" charset="0"/>
              </a:rPr>
              <a:t>Government of Sindh (</a:t>
            </a:r>
            <a:r>
              <a:rPr lang="en-US" sz="2000" dirty="0" err="1" smtClean="0">
                <a:latin typeface="Antique Olive Roman" pitchFamily="34" charset="0"/>
              </a:rPr>
              <a:t>GoS</a:t>
            </a:r>
            <a:r>
              <a:rPr lang="en-US" sz="2000" dirty="0" smtClean="0">
                <a:latin typeface="Antique Olive Roman" pitchFamily="34" charset="0"/>
              </a:rPr>
              <a:t>) supported this idea of rural micro-financing &amp; integrated rural development through establishment of SRSO.</a:t>
            </a:r>
          </a:p>
          <a:p>
            <a:r>
              <a:rPr lang="en-US" sz="2000" dirty="0" err="1" smtClean="0">
                <a:latin typeface="Antique Olive Roman" pitchFamily="34" charset="0"/>
              </a:rPr>
              <a:t>GoS</a:t>
            </a:r>
            <a:r>
              <a:rPr lang="en-US" sz="2000" dirty="0" smtClean="0">
                <a:latin typeface="Antique Olive Roman" pitchFamily="34" charset="0"/>
              </a:rPr>
              <a:t> supported SRSO through endowment funding for this noble cause.</a:t>
            </a:r>
            <a:endParaRPr lang="en-US" sz="2000" dirty="0">
              <a:latin typeface="Antique Olive Roman" pitchFamily="34" charset="0"/>
            </a:endParaRPr>
          </a:p>
        </p:txBody>
      </p:sp>
    </p:spTree>
    <p:extLst>
      <p:ext uri="{BB962C8B-B14F-4D97-AF65-F5344CB8AC3E}">
        <p14:creationId xmlns:p14="http://schemas.microsoft.com/office/powerpoint/2010/main" val="375912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838200"/>
            <a:ext cx="7024744" cy="1143000"/>
          </a:xfrm>
        </p:spPr>
        <p:txBody>
          <a:bodyPr/>
          <a:lstStyle/>
          <a:p>
            <a:r>
              <a:rPr lang="en-US" b="1" dirty="0" smtClean="0"/>
              <a:t>Rural Micro-financing</a:t>
            </a:r>
            <a:endParaRPr lang="en-US" b="1" dirty="0"/>
          </a:p>
        </p:txBody>
      </p:sp>
      <p:sp>
        <p:nvSpPr>
          <p:cNvPr id="3" name="Content Placeholder 2"/>
          <p:cNvSpPr>
            <a:spLocks noGrp="1"/>
          </p:cNvSpPr>
          <p:nvPr>
            <p:ph idx="1"/>
          </p:nvPr>
        </p:nvSpPr>
        <p:spPr/>
        <p:txBody>
          <a:bodyPr>
            <a:normAutofit fontScale="85000" lnSpcReduction="10000"/>
          </a:bodyPr>
          <a:lstStyle/>
          <a:p>
            <a:r>
              <a:rPr lang="en-US" dirty="0" smtClean="0">
                <a:latin typeface="Antique Olive Roman" pitchFamily="34" charset="0"/>
              </a:rPr>
              <a:t>SRSO is now major micro-financing </a:t>
            </a:r>
            <a:r>
              <a:rPr lang="en-US" dirty="0" err="1" smtClean="0">
                <a:latin typeface="Antique Olive Roman" pitchFamily="34" charset="0"/>
              </a:rPr>
              <a:t>organisation</a:t>
            </a:r>
            <a:r>
              <a:rPr lang="en-US" dirty="0" smtClean="0">
                <a:latin typeface="Antique Olive Roman" pitchFamily="34" charset="0"/>
              </a:rPr>
              <a:t> in not for profit social development sector beside NRSP, TRDP, OPP &amp; other locally based NGOs in Sindh.</a:t>
            </a:r>
          </a:p>
          <a:p>
            <a:r>
              <a:rPr lang="en-US" dirty="0" smtClean="0">
                <a:latin typeface="Antique Olive Roman" pitchFamily="34" charset="0"/>
              </a:rPr>
              <a:t>Micro-finance portfolio of SRSO is now around 10 billion Pakistani rupees.</a:t>
            </a:r>
          </a:p>
          <a:p>
            <a:r>
              <a:rPr lang="en-US" dirty="0" smtClean="0">
                <a:latin typeface="Antique Olive Roman" pitchFamily="34" charset="0"/>
              </a:rPr>
              <a:t>Government of Sindh has supported SRSO for different rural microfinance initiatives in Not for Profit Sector.</a:t>
            </a:r>
          </a:p>
          <a:p>
            <a:r>
              <a:rPr lang="en-US" dirty="0" smtClean="0">
                <a:latin typeface="Antique Olive Roman" pitchFamily="34" charset="0"/>
              </a:rPr>
              <a:t>Islamic way of micro-financing in Not for Profit sector is new in rural setup of Sindh, Pakistan.</a:t>
            </a:r>
            <a:endParaRPr lang="en-US" dirty="0">
              <a:latin typeface="Antique Olive Roman" pitchFamily="34" charset="0"/>
            </a:endParaRPr>
          </a:p>
        </p:txBody>
      </p:sp>
    </p:spTree>
    <p:extLst>
      <p:ext uri="{BB962C8B-B14F-4D97-AF65-F5344CB8AC3E}">
        <p14:creationId xmlns:p14="http://schemas.microsoft.com/office/powerpoint/2010/main" val="376845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7"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8"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9"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7024744" cy="1143000"/>
          </a:xfrm>
        </p:spPr>
        <p:txBody>
          <a:bodyPr>
            <a:normAutofit fontScale="90000"/>
          </a:bodyPr>
          <a:lstStyle/>
          <a:p>
            <a:r>
              <a:rPr lang="en-US" b="1" dirty="0" smtClean="0"/>
              <a:t>Rural Micro-financing in Sindh</a:t>
            </a:r>
            <a:endParaRPr lang="en-US" b="1" dirty="0"/>
          </a:p>
        </p:txBody>
      </p:sp>
      <p:sp>
        <p:nvSpPr>
          <p:cNvPr id="3" name="Content Placeholder 2"/>
          <p:cNvSpPr>
            <a:spLocks noGrp="1"/>
          </p:cNvSpPr>
          <p:nvPr>
            <p:ph idx="1"/>
          </p:nvPr>
        </p:nvSpPr>
        <p:spPr/>
        <p:txBody>
          <a:bodyPr>
            <a:normAutofit/>
          </a:bodyPr>
          <a:lstStyle/>
          <a:p>
            <a:r>
              <a:rPr lang="en-US" sz="2000" dirty="0" smtClean="0">
                <a:latin typeface="Antique Olive Roman" pitchFamily="34" charset="0"/>
              </a:rPr>
              <a:t>Rural micro-financing is still at nascent age in rural setup of Sindh.</a:t>
            </a:r>
          </a:p>
          <a:p>
            <a:r>
              <a:rPr lang="en-US" sz="2000" dirty="0" smtClean="0">
                <a:latin typeface="Antique Olive Roman" pitchFamily="34" charset="0"/>
              </a:rPr>
              <a:t>The involvement of Banking sector in rural micro-financing is yet to establish.</a:t>
            </a:r>
          </a:p>
          <a:p>
            <a:r>
              <a:rPr lang="en-US" sz="2000" dirty="0" smtClean="0">
                <a:latin typeface="Antique Olive Roman" pitchFamily="34" charset="0"/>
              </a:rPr>
              <a:t>The First Micro-Finance Bank, </a:t>
            </a:r>
            <a:r>
              <a:rPr lang="en-US" sz="2000" dirty="0" err="1" smtClean="0">
                <a:latin typeface="Antique Olive Roman" pitchFamily="34" charset="0"/>
              </a:rPr>
              <a:t>Tameer</a:t>
            </a:r>
            <a:r>
              <a:rPr lang="en-US" sz="2000" dirty="0" smtClean="0">
                <a:latin typeface="Antique Olive Roman" pitchFamily="34" charset="0"/>
              </a:rPr>
              <a:t> Bank, </a:t>
            </a:r>
            <a:r>
              <a:rPr lang="en-US" sz="2000" dirty="0" err="1" smtClean="0">
                <a:latin typeface="Antique Olive Roman" pitchFamily="34" charset="0"/>
              </a:rPr>
              <a:t>Khushali</a:t>
            </a:r>
            <a:r>
              <a:rPr lang="en-US" sz="2000" dirty="0" smtClean="0">
                <a:latin typeface="Antique Olive Roman" pitchFamily="34" charset="0"/>
              </a:rPr>
              <a:t> Bank &amp; other regular banking sector is now gradually establishing their local branches in Sindh</a:t>
            </a:r>
            <a:r>
              <a:rPr lang="en-US" dirty="0" smtClean="0"/>
              <a:t>. </a:t>
            </a:r>
            <a:endParaRPr lang="en-US" dirty="0"/>
          </a:p>
        </p:txBody>
      </p:sp>
    </p:spTree>
    <p:extLst>
      <p:ext uri="{BB962C8B-B14F-4D97-AF65-F5344CB8AC3E}">
        <p14:creationId xmlns:p14="http://schemas.microsoft.com/office/powerpoint/2010/main" val="86829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Rural Micro-financing-Case Study</a:t>
            </a:r>
            <a:endParaRPr lang="en-US" b="1" dirty="0"/>
          </a:p>
        </p:txBody>
      </p:sp>
      <p:sp>
        <p:nvSpPr>
          <p:cNvPr id="3" name="Content Placeholder 2"/>
          <p:cNvSpPr>
            <a:spLocks noGrp="1"/>
          </p:cNvSpPr>
          <p:nvPr>
            <p:ph idx="1"/>
          </p:nvPr>
        </p:nvSpPr>
        <p:spPr/>
        <p:txBody>
          <a:bodyPr>
            <a:normAutofit fontScale="92500" lnSpcReduction="20000"/>
          </a:bodyPr>
          <a:lstStyle/>
          <a:p>
            <a:r>
              <a:rPr lang="en-US" sz="2000" dirty="0" smtClean="0">
                <a:latin typeface="Antique Olive Roman" pitchFamily="34" charset="0"/>
              </a:rPr>
              <a:t>Around 300,000 families have got support through rural micro-finance initiatives of SRSO in 360 union councils of 05 Districts of upper Sindh.</a:t>
            </a:r>
          </a:p>
          <a:p>
            <a:r>
              <a:rPr lang="en-US" sz="2000" dirty="0" smtClean="0">
                <a:latin typeface="Antique Olive Roman" pitchFamily="34" charset="0"/>
              </a:rPr>
              <a:t>The poverty ratio of these targeted families was around 60%-65% (according to BBSYDP poverty score card).</a:t>
            </a:r>
          </a:p>
          <a:p>
            <a:r>
              <a:rPr lang="en-US" sz="2000" dirty="0" smtClean="0">
                <a:latin typeface="Antique Olive Roman" pitchFamily="34" charset="0"/>
              </a:rPr>
              <a:t>Though this Not for Profit Micro-finance initiative was taken in 2011, after devastating floods, positive results are now pouring in from different UCs. </a:t>
            </a:r>
          </a:p>
          <a:p>
            <a:r>
              <a:rPr lang="en-US" sz="2000" dirty="0" smtClean="0">
                <a:latin typeface="Antique Olive Roman" pitchFamily="34" charset="0"/>
              </a:rPr>
              <a:t>Families which faced powerful floods in 2010-2011 are now recovering after this micro-finance initiative.</a:t>
            </a:r>
            <a:endParaRPr lang="en-US" sz="2000" dirty="0">
              <a:latin typeface="Antique Olive Roman" pitchFamily="34" charset="0"/>
            </a:endParaRPr>
          </a:p>
        </p:txBody>
      </p:sp>
    </p:spTree>
    <p:extLst>
      <p:ext uri="{BB962C8B-B14F-4D97-AF65-F5344CB8AC3E}">
        <p14:creationId xmlns:p14="http://schemas.microsoft.com/office/powerpoint/2010/main" val="11961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174</TotalTime>
  <Words>1328</Words>
  <Application>Microsoft Office PowerPoint</Application>
  <PresentationFormat>On-screen Show (4:3)</PresentationFormat>
  <Paragraphs>85</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Austin</vt:lpstr>
      <vt:lpstr>4th Global Islamic Microfinance Forum, Dubai  1-2 Nov. 2014</vt:lpstr>
      <vt:lpstr>Sindh Society of Social Scientists- Introduction</vt:lpstr>
      <vt:lpstr>Microfinance Initiatives in Pakistan</vt:lpstr>
      <vt:lpstr>Village Organisation Banking &amp; Community Investment Fund</vt:lpstr>
      <vt:lpstr>Village Organisation Banking &amp; Community Investment Fund</vt:lpstr>
      <vt:lpstr>Sindh Rural Support Microfinance Initiatives</vt:lpstr>
      <vt:lpstr>Rural Micro-financing</vt:lpstr>
      <vt:lpstr>Rural Micro-financing in Sindh</vt:lpstr>
      <vt:lpstr>Rural Micro-financing-Case Study</vt:lpstr>
      <vt:lpstr>Rural Micro-financing-Case Study</vt:lpstr>
      <vt:lpstr>Micro-finance Challenges</vt:lpstr>
      <vt:lpstr>Micro-finance Challenges</vt:lpstr>
      <vt:lpstr>Micro-finance Challenges</vt:lpstr>
      <vt:lpstr>Micro-Finance Challenges</vt:lpstr>
      <vt:lpstr>Recommendations</vt:lpstr>
      <vt:lpstr>Recommendations</vt:lpstr>
      <vt:lpstr>Recommendations</vt:lpstr>
      <vt:lpstr>Recommendations</vt:lpstr>
      <vt:lpstr>Recommendations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4th Global Islamic Microfinance Forum, Dubai 1-2 Nov. 2014</dc:title>
  <dc:creator>Dell</dc:creator>
  <cp:lastModifiedBy>Dell</cp:lastModifiedBy>
  <cp:revision>19</cp:revision>
  <dcterms:created xsi:type="dcterms:W3CDTF">2014-10-28T17:42:09Z</dcterms:created>
  <dcterms:modified xsi:type="dcterms:W3CDTF">2014-10-28T20:37:46Z</dcterms:modified>
</cp:coreProperties>
</file>