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316" r:id="rId2"/>
    <p:sldId id="314" r:id="rId3"/>
    <p:sldId id="259" r:id="rId4"/>
    <p:sldId id="304" r:id="rId5"/>
    <p:sldId id="331" r:id="rId6"/>
    <p:sldId id="335" r:id="rId7"/>
    <p:sldId id="336" r:id="rId8"/>
    <p:sldId id="360" r:id="rId9"/>
    <p:sldId id="306" r:id="rId10"/>
    <p:sldId id="260" r:id="rId11"/>
    <p:sldId id="353" r:id="rId12"/>
    <p:sldId id="323" r:id="rId13"/>
    <p:sldId id="364" r:id="rId14"/>
    <p:sldId id="325" r:id="rId15"/>
    <p:sldId id="282" r:id="rId16"/>
    <p:sldId id="370" r:id="rId17"/>
    <p:sldId id="371" r:id="rId18"/>
    <p:sldId id="372" r:id="rId19"/>
    <p:sldId id="374" r:id="rId20"/>
    <p:sldId id="381" r:id="rId21"/>
    <p:sldId id="382" r:id="rId22"/>
    <p:sldId id="383" r:id="rId23"/>
    <p:sldId id="384" r:id="rId24"/>
    <p:sldId id="385" r:id="rId25"/>
    <p:sldId id="386" r:id="rId26"/>
    <p:sldId id="349" r:id="rId27"/>
    <p:sldId id="338" r:id="rId28"/>
    <p:sldId id="357" r:id="rId29"/>
    <p:sldId id="359" r:id="rId30"/>
    <p:sldId id="34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94572" autoAdjust="0"/>
  </p:normalViewPr>
  <p:slideViewPr>
    <p:cSldViewPr>
      <p:cViewPr>
        <p:scale>
          <a:sx n="56" d="100"/>
          <a:sy n="56" d="100"/>
        </p:scale>
        <p:origin x="-787" y="-2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3rd%20Party%20Dcouments\CWCD\CHARTS%20-%20ANNUAL%20REPORTS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BUSINESSSECTORS!$A$4:$A$10</c:f>
              <c:strCache>
                <c:ptCount val="7"/>
                <c:pt idx="0">
                  <c:v>Trading </c:v>
                </c:pt>
                <c:pt idx="1">
                  <c:v>Handicraft &amp; cottages</c:v>
                </c:pt>
                <c:pt idx="2">
                  <c:v>Manufacturing &amp; Light Engineering works</c:v>
                </c:pt>
                <c:pt idx="3">
                  <c:v>Servies Sector</c:v>
                </c:pt>
                <c:pt idx="4">
                  <c:v>Commerce and Retailing </c:v>
                </c:pt>
                <c:pt idx="5">
                  <c:v>Food Agricultural Processing</c:v>
                </c:pt>
                <c:pt idx="6">
                  <c:v>Live Stock</c:v>
                </c:pt>
              </c:strCache>
            </c:strRef>
          </c:cat>
          <c:val>
            <c:numRef>
              <c:f>BUSINESSSECTORS!$B$4:$B$10</c:f>
              <c:numCache>
                <c:formatCode>0%</c:formatCode>
                <c:ptCount val="7"/>
                <c:pt idx="0">
                  <c:v>0.30000000000000032</c:v>
                </c:pt>
                <c:pt idx="1">
                  <c:v>0.24000000000000021</c:v>
                </c:pt>
                <c:pt idx="2">
                  <c:v>0.15000000000000024</c:v>
                </c:pt>
                <c:pt idx="3">
                  <c:v>9.0000000000000066E-2</c:v>
                </c:pt>
                <c:pt idx="4">
                  <c:v>9.0000000000000066E-2</c:v>
                </c:pt>
                <c:pt idx="5">
                  <c:v>8.0000000000000224E-2</c:v>
                </c:pt>
                <c:pt idx="6">
                  <c:v>5.0000000000000114E-2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048579-FC24-472D-8D19-3306840DB69F}" type="doc">
      <dgm:prSet loTypeId="urn:microsoft.com/office/officeart/2005/8/layout/pList1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503AF7BF-2A84-4D5C-B693-0817533CFA96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Qarz-e- Hasna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E224808D-E4A0-4A12-BB24-493B29331522}" type="parTrans" cxnId="{C510BFC1-DE8A-4BB2-857C-9DA9BA1AC215}">
      <dgm:prSet/>
      <dgm:spPr/>
      <dgm:t>
        <a:bodyPr/>
        <a:lstStyle/>
        <a:p>
          <a:endParaRPr lang="en-US"/>
        </a:p>
      </dgm:t>
    </dgm:pt>
    <dgm:pt modelId="{9A23F713-9286-4607-9BD9-56E526AE9898}" type="sibTrans" cxnId="{C510BFC1-DE8A-4BB2-857C-9DA9BA1AC215}">
      <dgm:prSet/>
      <dgm:spPr/>
      <dgm:t>
        <a:bodyPr/>
        <a:lstStyle/>
        <a:p>
          <a:endParaRPr lang="en-US"/>
        </a:p>
      </dgm:t>
    </dgm:pt>
    <dgm:pt modelId="{93CB0DF1-9E95-4067-A41F-9F1C73515B6B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Provides cash to borrowers who may use for consumption purposes. The capital is riba-free.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628D7E1D-C5F8-41CE-A275-957C6BF22B76}" type="parTrans" cxnId="{E6AD0904-B674-4279-A427-0F7B8D37BDA1}">
      <dgm:prSet/>
      <dgm:spPr/>
      <dgm:t>
        <a:bodyPr/>
        <a:lstStyle/>
        <a:p>
          <a:endParaRPr lang="en-US"/>
        </a:p>
      </dgm:t>
    </dgm:pt>
    <dgm:pt modelId="{CDD6AD7C-74A8-4D96-8A9B-60DEF50CD177}" type="sibTrans" cxnId="{E6AD0904-B674-4279-A427-0F7B8D37BDA1}">
      <dgm:prSet/>
      <dgm:spPr/>
      <dgm:t>
        <a:bodyPr/>
        <a:lstStyle/>
        <a:p>
          <a:endParaRPr lang="en-US"/>
        </a:p>
      </dgm:t>
    </dgm:pt>
    <dgm:pt modelId="{1EC6C3C4-6DFC-40D4-924B-AE126BAFB702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Murabaha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9B2FCBD0-528F-4FBD-845B-A5C89D1378E1}" type="parTrans" cxnId="{93703E84-1C62-4388-8EE3-1B5F79403D4B}">
      <dgm:prSet/>
      <dgm:spPr/>
      <dgm:t>
        <a:bodyPr/>
        <a:lstStyle/>
        <a:p>
          <a:endParaRPr lang="en-US"/>
        </a:p>
      </dgm:t>
    </dgm:pt>
    <dgm:pt modelId="{2A13B3CA-98CA-4D41-ACC0-2C5BC185F834}" type="sibTrans" cxnId="{93703E84-1C62-4388-8EE3-1B5F79403D4B}">
      <dgm:prSet/>
      <dgm:spPr/>
      <dgm:t>
        <a:bodyPr/>
        <a:lstStyle/>
        <a:p>
          <a:endParaRPr lang="en-US"/>
        </a:p>
      </dgm:t>
    </dgm:pt>
    <dgm:pt modelId="{014CC110-D7F7-4421-B417-49FD904816B8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Implies a sale on cost-plus basis.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C86A3A4D-8C94-4E80-8E04-4B9B5A564D8A}" type="parTrans" cxnId="{92280777-9FF4-42CB-BA0D-DBB111A68078}">
      <dgm:prSet/>
      <dgm:spPr/>
      <dgm:t>
        <a:bodyPr/>
        <a:lstStyle/>
        <a:p>
          <a:endParaRPr lang="en-US"/>
        </a:p>
      </dgm:t>
    </dgm:pt>
    <dgm:pt modelId="{8C0E51B3-D141-4522-89E1-8D3CBE012FB1}" type="sibTrans" cxnId="{92280777-9FF4-42CB-BA0D-DBB111A68078}">
      <dgm:prSet/>
      <dgm:spPr/>
      <dgm:t>
        <a:bodyPr/>
        <a:lstStyle/>
        <a:p>
          <a:endParaRPr lang="en-US"/>
        </a:p>
      </dgm:t>
    </dgm:pt>
    <dgm:pt modelId="{0D510EDA-DB35-4B89-ACB8-3CEEF09F8C53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Mudarbah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291C142C-25D8-4F6B-97FB-E66FC6257C71}" type="parTrans" cxnId="{8AFF4177-7B19-4899-BA79-80ED3286AE95}">
      <dgm:prSet/>
      <dgm:spPr/>
      <dgm:t>
        <a:bodyPr/>
        <a:lstStyle/>
        <a:p>
          <a:endParaRPr lang="en-US"/>
        </a:p>
      </dgm:t>
    </dgm:pt>
    <dgm:pt modelId="{B9246252-7E13-4EB2-AD6E-F4CA6AAE4BC8}" type="sibTrans" cxnId="{8AFF4177-7B19-4899-BA79-80ED3286AE95}">
      <dgm:prSet/>
      <dgm:spPr/>
      <dgm:t>
        <a:bodyPr/>
        <a:lstStyle/>
        <a:p>
          <a:endParaRPr lang="en-US"/>
        </a:p>
      </dgm:t>
    </dgm:pt>
    <dgm:pt modelId="{F07128EC-02A7-4252-8ADC-3D1991873050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>
              <a:latin typeface="Calibri" pitchFamily="34" charset="0"/>
              <a:cs typeface="Calibri" pitchFamily="34" charset="0"/>
            </a:rPr>
            <a:t>Implies providing microfinance on partnership basis for scaling up small enterprises.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4FCD77BB-01AF-45B0-B9B0-57A3C9494AE7}" type="parTrans" cxnId="{0BA1CE9E-96FD-46D5-8CBE-8BF6261E35AB}">
      <dgm:prSet/>
      <dgm:spPr/>
      <dgm:t>
        <a:bodyPr/>
        <a:lstStyle/>
        <a:p>
          <a:endParaRPr lang="en-US"/>
        </a:p>
      </dgm:t>
    </dgm:pt>
    <dgm:pt modelId="{F7F8EEBD-C8D7-4766-BD6D-F9DC4CE89353}" type="sibTrans" cxnId="{0BA1CE9E-96FD-46D5-8CBE-8BF6261E35AB}">
      <dgm:prSet/>
      <dgm:spPr/>
      <dgm:t>
        <a:bodyPr/>
        <a:lstStyle/>
        <a:p>
          <a:endParaRPr lang="en-US"/>
        </a:p>
      </dgm:t>
    </dgm:pt>
    <dgm:pt modelId="{B8EA0B77-9F44-4825-9B99-0D36C61B119C}" type="pres">
      <dgm:prSet presAssocID="{04048579-FC24-472D-8D19-3306840DB69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0F02F4-9630-4F0C-9BBE-027647BE98B6}" type="pres">
      <dgm:prSet presAssocID="{503AF7BF-2A84-4D5C-B693-0817533CFA96}" presName="compNode" presStyleCnt="0"/>
      <dgm:spPr/>
    </dgm:pt>
    <dgm:pt modelId="{20727A3C-E84C-4EFB-9C6F-A7F9FC9D4C02}" type="pres">
      <dgm:prSet presAssocID="{503AF7BF-2A84-4D5C-B693-0817533CFA96}" presName="pictRect" presStyleLbl="node1" presStyleIdx="0" presStyleCnt="3" custScaleY="63288" custLinFactNeighborY="-4058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2E2D512-EB55-49B2-81DE-D25CC65016B1}" type="pres">
      <dgm:prSet presAssocID="{503AF7BF-2A84-4D5C-B693-0817533CFA96}" presName="textRect" presStyleLbl="revTx" presStyleIdx="0" presStyleCnt="3" custScaleY="336991" custLinFactNeighborY="364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095FB-FE5C-4CD3-B86B-018FE070254E}" type="pres">
      <dgm:prSet presAssocID="{9A23F713-9286-4607-9BD9-56E526AE989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87EBA77-6AA8-4A25-AE05-4E1817FB8955}" type="pres">
      <dgm:prSet presAssocID="{1EC6C3C4-6DFC-40D4-924B-AE126BAFB702}" presName="compNode" presStyleCnt="0"/>
      <dgm:spPr/>
    </dgm:pt>
    <dgm:pt modelId="{485A4792-721D-44CC-BC46-3AF8347714F4}" type="pres">
      <dgm:prSet presAssocID="{1EC6C3C4-6DFC-40D4-924B-AE126BAFB702}" presName="pictRect" presStyleLbl="node1" presStyleIdx="1" presStyleCnt="3" custScaleY="63288" custLinFactNeighborY="-4058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C36778A-6D3F-4440-B04D-84781887167D}" type="pres">
      <dgm:prSet presAssocID="{1EC6C3C4-6DFC-40D4-924B-AE126BAFB702}" presName="textRect" presStyleLbl="revTx" presStyleIdx="1" presStyleCnt="3" custScaleY="336991" custLinFactNeighborY="364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9F69E4-5C43-492A-93FF-01A2651E6C39}" type="pres">
      <dgm:prSet presAssocID="{2A13B3CA-98CA-4D41-ACC0-2C5BC185F83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9BB7106-48FC-4AE1-9389-33AA0A6C71B0}" type="pres">
      <dgm:prSet presAssocID="{0D510EDA-DB35-4B89-ACB8-3CEEF09F8C53}" presName="compNode" presStyleCnt="0"/>
      <dgm:spPr/>
    </dgm:pt>
    <dgm:pt modelId="{8D85193B-8C24-4221-B53A-A6A20756F13E}" type="pres">
      <dgm:prSet presAssocID="{0D510EDA-DB35-4B89-ACB8-3CEEF09F8C53}" presName="pictRect" presStyleLbl="node1" presStyleIdx="2" presStyleCnt="3" custScaleY="63288" custLinFactNeighborY="-4058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C421762-508A-4B09-8416-437B8E42E633}" type="pres">
      <dgm:prSet presAssocID="{0D510EDA-DB35-4B89-ACB8-3CEEF09F8C53}" presName="textRect" presStyleLbl="revTx" presStyleIdx="2" presStyleCnt="3" custScaleY="336991" custLinFactNeighborY="364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280777-9FF4-42CB-BA0D-DBB111A68078}" srcId="{1EC6C3C4-6DFC-40D4-924B-AE126BAFB702}" destId="{014CC110-D7F7-4421-B417-49FD904816B8}" srcOrd="0" destOrd="0" parTransId="{C86A3A4D-8C94-4E80-8E04-4B9B5A564D8A}" sibTransId="{8C0E51B3-D141-4522-89E1-8D3CBE012FB1}"/>
    <dgm:cxn modelId="{91F1189F-0DC4-4D59-84C3-60936038D8E8}" type="presOf" srcId="{93CB0DF1-9E95-4067-A41F-9F1C73515B6B}" destId="{02E2D512-EB55-49B2-81DE-D25CC65016B1}" srcOrd="0" destOrd="1" presId="urn:microsoft.com/office/officeart/2005/8/layout/pList1#1"/>
    <dgm:cxn modelId="{0BA1CE9E-96FD-46D5-8CBE-8BF6261E35AB}" srcId="{0D510EDA-DB35-4B89-ACB8-3CEEF09F8C53}" destId="{F07128EC-02A7-4252-8ADC-3D1991873050}" srcOrd="0" destOrd="0" parTransId="{4FCD77BB-01AF-45B0-B9B0-57A3C9494AE7}" sibTransId="{F7F8EEBD-C8D7-4766-BD6D-F9DC4CE89353}"/>
    <dgm:cxn modelId="{B73A10C3-EB3F-48DF-A8FD-87FE9E99CA7E}" type="presOf" srcId="{0D510EDA-DB35-4B89-ACB8-3CEEF09F8C53}" destId="{6C421762-508A-4B09-8416-437B8E42E633}" srcOrd="0" destOrd="0" presId="urn:microsoft.com/office/officeart/2005/8/layout/pList1#1"/>
    <dgm:cxn modelId="{B8C8C986-F350-45AD-AA0B-5EEC9AC0C1DA}" type="presOf" srcId="{04048579-FC24-472D-8D19-3306840DB69F}" destId="{B8EA0B77-9F44-4825-9B99-0D36C61B119C}" srcOrd="0" destOrd="0" presId="urn:microsoft.com/office/officeart/2005/8/layout/pList1#1"/>
    <dgm:cxn modelId="{93703E84-1C62-4388-8EE3-1B5F79403D4B}" srcId="{04048579-FC24-472D-8D19-3306840DB69F}" destId="{1EC6C3C4-6DFC-40D4-924B-AE126BAFB702}" srcOrd="1" destOrd="0" parTransId="{9B2FCBD0-528F-4FBD-845B-A5C89D1378E1}" sibTransId="{2A13B3CA-98CA-4D41-ACC0-2C5BC185F834}"/>
    <dgm:cxn modelId="{EA7E883D-CEAA-48ED-9945-FBFE67E87995}" type="presOf" srcId="{2A13B3CA-98CA-4D41-ACC0-2C5BC185F834}" destId="{409F69E4-5C43-492A-93FF-01A2651E6C39}" srcOrd="0" destOrd="0" presId="urn:microsoft.com/office/officeart/2005/8/layout/pList1#1"/>
    <dgm:cxn modelId="{27234165-3893-4072-A8D7-49CABC36C2FB}" type="presOf" srcId="{014CC110-D7F7-4421-B417-49FD904816B8}" destId="{DC36778A-6D3F-4440-B04D-84781887167D}" srcOrd="0" destOrd="1" presId="urn:microsoft.com/office/officeart/2005/8/layout/pList1#1"/>
    <dgm:cxn modelId="{D3A65258-7123-48B7-A301-DE1B5BB52D99}" type="presOf" srcId="{9A23F713-9286-4607-9BD9-56E526AE9898}" destId="{927095FB-FE5C-4CD3-B86B-018FE070254E}" srcOrd="0" destOrd="0" presId="urn:microsoft.com/office/officeart/2005/8/layout/pList1#1"/>
    <dgm:cxn modelId="{C510BFC1-DE8A-4BB2-857C-9DA9BA1AC215}" srcId="{04048579-FC24-472D-8D19-3306840DB69F}" destId="{503AF7BF-2A84-4D5C-B693-0817533CFA96}" srcOrd="0" destOrd="0" parTransId="{E224808D-E4A0-4A12-BB24-493B29331522}" sibTransId="{9A23F713-9286-4607-9BD9-56E526AE9898}"/>
    <dgm:cxn modelId="{6E78C688-E853-400C-A49D-5F5FF1DD9310}" type="presOf" srcId="{F07128EC-02A7-4252-8ADC-3D1991873050}" destId="{6C421762-508A-4B09-8416-437B8E42E633}" srcOrd="0" destOrd="1" presId="urn:microsoft.com/office/officeart/2005/8/layout/pList1#1"/>
    <dgm:cxn modelId="{F47AD240-9AC4-449D-8997-AE4FCE4FD897}" type="presOf" srcId="{1EC6C3C4-6DFC-40D4-924B-AE126BAFB702}" destId="{DC36778A-6D3F-4440-B04D-84781887167D}" srcOrd="0" destOrd="0" presId="urn:microsoft.com/office/officeart/2005/8/layout/pList1#1"/>
    <dgm:cxn modelId="{8AFF4177-7B19-4899-BA79-80ED3286AE95}" srcId="{04048579-FC24-472D-8D19-3306840DB69F}" destId="{0D510EDA-DB35-4B89-ACB8-3CEEF09F8C53}" srcOrd="2" destOrd="0" parTransId="{291C142C-25D8-4F6B-97FB-E66FC6257C71}" sibTransId="{B9246252-7E13-4EB2-AD6E-F4CA6AAE4BC8}"/>
    <dgm:cxn modelId="{A6EA37F2-D4F7-4F54-80AB-9911CD0AC224}" type="presOf" srcId="{503AF7BF-2A84-4D5C-B693-0817533CFA96}" destId="{02E2D512-EB55-49B2-81DE-D25CC65016B1}" srcOrd="0" destOrd="0" presId="urn:microsoft.com/office/officeart/2005/8/layout/pList1#1"/>
    <dgm:cxn modelId="{E6AD0904-B674-4279-A427-0F7B8D37BDA1}" srcId="{503AF7BF-2A84-4D5C-B693-0817533CFA96}" destId="{93CB0DF1-9E95-4067-A41F-9F1C73515B6B}" srcOrd="0" destOrd="0" parTransId="{628D7E1D-C5F8-41CE-A275-957C6BF22B76}" sibTransId="{CDD6AD7C-74A8-4D96-8A9B-60DEF50CD177}"/>
    <dgm:cxn modelId="{83EE6386-F694-423A-9F89-BF696D7777DE}" type="presParOf" srcId="{B8EA0B77-9F44-4825-9B99-0D36C61B119C}" destId="{D60F02F4-9630-4F0C-9BBE-027647BE98B6}" srcOrd="0" destOrd="0" presId="urn:microsoft.com/office/officeart/2005/8/layout/pList1#1"/>
    <dgm:cxn modelId="{C05C90C3-9FE8-45C7-89FF-A18BD2DE3880}" type="presParOf" srcId="{D60F02F4-9630-4F0C-9BBE-027647BE98B6}" destId="{20727A3C-E84C-4EFB-9C6F-A7F9FC9D4C02}" srcOrd="0" destOrd="0" presId="urn:microsoft.com/office/officeart/2005/8/layout/pList1#1"/>
    <dgm:cxn modelId="{8F2BC909-16A9-4A2A-9B32-0C7BB73858AC}" type="presParOf" srcId="{D60F02F4-9630-4F0C-9BBE-027647BE98B6}" destId="{02E2D512-EB55-49B2-81DE-D25CC65016B1}" srcOrd="1" destOrd="0" presId="urn:microsoft.com/office/officeart/2005/8/layout/pList1#1"/>
    <dgm:cxn modelId="{DD282722-A853-45DC-BCC7-C8B867DC9390}" type="presParOf" srcId="{B8EA0B77-9F44-4825-9B99-0D36C61B119C}" destId="{927095FB-FE5C-4CD3-B86B-018FE070254E}" srcOrd="1" destOrd="0" presId="urn:microsoft.com/office/officeart/2005/8/layout/pList1#1"/>
    <dgm:cxn modelId="{AEB96309-4EE2-48C8-8693-3BF0DAE933AE}" type="presParOf" srcId="{B8EA0B77-9F44-4825-9B99-0D36C61B119C}" destId="{687EBA77-6AA8-4A25-AE05-4E1817FB8955}" srcOrd="2" destOrd="0" presId="urn:microsoft.com/office/officeart/2005/8/layout/pList1#1"/>
    <dgm:cxn modelId="{9BE6744A-A623-4369-BC3E-8D3316D57B19}" type="presParOf" srcId="{687EBA77-6AA8-4A25-AE05-4E1817FB8955}" destId="{485A4792-721D-44CC-BC46-3AF8347714F4}" srcOrd="0" destOrd="0" presId="urn:microsoft.com/office/officeart/2005/8/layout/pList1#1"/>
    <dgm:cxn modelId="{5E827044-AAAD-4858-811B-618B5E6B4112}" type="presParOf" srcId="{687EBA77-6AA8-4A25-AE05-4E1817FB8955}" destId="{DC36778A-6D3F-4440-B04D-84781887167D}" srcOrd="1" destOrd="0" presId="urn:microsoft.com/office/officeart/2005/8/layout/pList1#1"/>
    <dgm:cxn modelId="{7A605830-4164-4851-BBEA-31A024D23AA8}" type="presParOf" srcId="{B8EA0B77-9F44-4825-9B99-0D36C61B119C}" destId="{409F69E4-5C43-492A-93FF-01A2651E6C39}" srcOrd="3" destOrd="0" presId="urn:microsoft.com/office/officeart/2005/8/layout/pList1#1"/>
    <dgm:cxn modelId="{DC66BC2B-56A0-4C98-A773-F0A47CB67BFE}" type="presParOf" srcId="{B8EA0B77-9F44-4825-9B99-0D36C61B119C}" destId="{E9BB7106-48FC-4AE1-9389-33AA0A6C71B0}" srcOrd="4" destOrd="0" presId="urn:microsoft.com/office/officeart/2005/8/layout/pList1#1"/>
    <dgm:cxn modelId="{3C9A3F38-123B-4783-B6BE-D9727CF810B9}" type="presParOf" srcId="{E9BB7106-48FC-4AE1-9389-33AA0A6C71B0}" destId="{8D85193B-8C24-4221-B53A-A6A20756F13E}" srcOrd="0" destOrd="0" presId="urn:microsoft.com/office/officeart/2005/8/layout/pList1#1"/>
    <dgm:cxn modelId="{2074B2A4-A556-4ED4-9508-36A4C84799E8}" type="presParOf" srcId="{E9BB7106-48FC-4AE1-9389-33AA0A6C71B0}" destId="{6C421762-508A-4B09-8416-437B8E42E633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719E90-FC31-41BB-B071-68D521D699B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A0B4A5-AAB3-4E63-8529-07DE1BBC5F44}">
      <dgm:prSet/>
      <dgm:spPr/>
      <dgm:t>
        <a:bodyPr/>
        <a:lstStyle/>
        <a:p>
          <a:pPr rtl="0"/>
          <a:r>
            <a:rPr lang="en-US" dirty="0" smtClean="0">
              <a:latin typeface="Calibri" pitchFamily="34" charset="0"/>
              <a:cs typeface="Calibri" pitchFamily="34" charset="0"/>
            </a:rPr>
            <a:t>Three female goats; one male goat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C3C59B9A-1918-4E36-9A89-3ADB5F62B59C}" type="parTrans" cxnId="{1DDC7865-3ADD-4803-AB7B-813D532D8184}">
      <dgm:prSet/>
      <dgm:spPr/>
      <dgm:t>
        <a:bodyPr/>
        <a:lstStyle/>
        <a:p>
          <a:endParaRPr lang="en-US"/>
        </a:p>
      </dgm:t>
    </dgm:pt>
    <dgm:pt modelId="{7C7BAE83-2CAB-43B1-B3AA-4E06D4654C8F}" type="sibTrans" cxnId="{1DDC7865-3ADD-4803-AB7B-813D532D8184}">
      <dgm:prSet/>
      <dgm:spPr/>
      <dgm:t>
        <a:bodyPr/>
        <a:lstStyle/>
        <a:p>
          <a:endParaRPr lang="en-US"/>
        </a:p>
      </dgm:t>
    </dgm:pt>
    <dgm:pt modelId="{D23D1469-069F-43C8-ACAC-0CBEB6773276}">
      <dgm:prSet/>
      <dgm:spPr/>
      <dgm:t>
        <a:bodyPr/>
        <a:lstStyle/>
        <a:p>
          <a:pPr rtl="0"/>
          <a:r>
            <a:rPr lang="en-US" dirty="0" smtClean="0">
              <a:latin typeface="Calibri" pitchFamily="34" charset="0"/>
              <a:cs typeface="Calibri" pitchFamily="34" charset="0"/>
            </a:rPr>
            <a:t>Ten hens, one roaster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B14F06C4-3788-4876-BD2F-66835E829EA5}" type="parTrans" cxnId="{08456411-52E7-444F-B09C-61565B63F126}">
      <dgm:prSet/>
      <dgm:spPr/>
      <dgm:t>
        <a:bodyPr/>
        <a:lstStyle/>
        <a:p>
          <a:endParaRPr lang="en-US"/>
        </a:p>
      </dgm:t>
    </dgm:pt>
    <dgm:pt modelId="{6AEC9577-C42E-423D-81C0-A90263B62AB9}" type="sibTrans" cxnId="{08456411-52E7-444F-B09C-61565B63F126}">
      <dgm:prSet/>
      <dgm:spPr/>
      <dgm:t>
        <a:bodyPr/>
        <a:lstStyle/>
        <a:p>
          <a:endParaRPr lang="en-US"/>
        </a:p>
      </dgm:t>
    </dgm:pt>
    <dgm:pt modelId="{F09FF527-FFD6-4299-836B-CC0B829EF177}">
      <dgm:prSet/>
      <dgm:spPr/>
      <dgm:t>
        <a:bodyPr/>
        <a:lstStyle/>
        <a:p>
          <a:pPr rtl="0"/>
          <a:r>
            <a:rPr lang="en-US" dirty="0" smtClean="0">
              <a:latin typeface="Calibri" pitchFamily="34" charset="0"/>
              <a:cs typeface="Calibri" pitchFamily="34" charset="0"/>
            </a:rPr>
            <a:t>Three plants of Chinese lemon, one Karronda( Carissa carandas) plant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AA756202-2E9E-4F35-9CE2-BB2E11DC1740}" type="parTrans" cxnId="{133A917A-02EB-42CF-ACD1-AB64A1ED2EA7}">
      <dgm:prSet/>
      <dgm:spPr/>
      <dgm:t>
        <a:bodyPr/>
        <a:lstStyle/>
        <a:p>
          <a:endParaRPr lang="en-US"/>
        </a:p>
      </dgm:t>
    </dgm:pt>
    <dgm:pt modelId="{73EFFDE7-4878-4A7D-99E5-80D7282CC0D4}" type="sibTrans" cxnId="{133A917A-02EB-42CF-ACD1-AB64A1ED2EA7}">
      <dgm:prSet/>
      <dgm:spPr/>
      <dgm:t>
        <a:bodyPr/>
        <a:lstStyle/>
        <a:p>
          <a:endParaRPr lang="en-US"/>
        </a:p>
      </dgm:t>
    </dgm:pt>
    <dgm:pt modelId="{913F741B-C825-41D8-87A9-EF7413F49BF8}">
      <dgm:prSet/>
      <dgm:spPr/>
      <dgm:t>
        <a:bodyPr/>
        <a:lstStyle/>
        <a:p>
          <a:pPr rtl="0"/>
          <a:r>
            <a:rPr lang="en-US" dirty="0" smtClean="0">
              <a:latin typeface="Calibri" pitchFamily="34" charset="0"/>
              <a:cs typeface="Calibri" pitchFamily="34" charset="0"/>
            </a:rPr>
            <a:t>Hybrid seeds and plants for seasonal vegetables enough for 10” x 20” land cultivation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5B84CDB6-752C-4399-9929-258B44CAA61F}" type="parTrans" cxnId="{9D349D45-D354-4994-B1B1-C4BEE7B47214}">
      <dgm:prSet/>
      <dgm:spPr/>
      <dgm:t>
        <a:bodyPr/>
        <a:lstStyle/>
        <a:p>
          <a:endParaRPr lang="en-US"/>
        </a:p>
      </dgm:t>
    </dgm:pt>
    <dgm:pt modelId="{DEBA74B6-5E74-4B17-A8F1-192D11A25258}" type="sibTrans" cxnId="{9D349D45-D354-4994-B1B1-C4BEE7B47214}">
      <dgm:prSet/>
      <dgm:spPr/>
      <dgm:t>
        <a:bodyPr/>
        <a:lstStyle/>
        <a:p>
          <a:endParaRPr lang="en-US"/>
        </a:p>
      </dgm:t>
    </dgm:pt>
    <dgm:pt modelId="{4308EFFF-29DA-40DB-9BDB-FC58F25980B7}">
      <dgm:prSet custT="1"/>
      <dgm:spPr/>
      <dgm:t>
        <a:bodyPr/>
        <a:lstStyle/>
        <a:p>
          <a:pPr rtl="0"/>
          <a:r>
            <a:rPr lang="en-US" sz="3600" dirty="0" smtClean="0">
              <a:latin typeface="Calibri" pitchFamily="34" charset="0"/>
              <a:cs typeface="Calibri" pitchFamily="34" charset="0"/>
            </a:rPr>
            <a:t>Sustainable Livelihood Project </a:t>
          </a:r>
          <a:endParaRPr lang="en-US" sz="3600" dirty="0">
            <a:latin typeface="Calibri" pitchFamily="34" charset="0"/>
            <a:cs typeface="Calibri" pitchFamily="34" charset="0"/>
          </a:endParaRPr>
        </a:p>
      </dgm:t>
    </dgm:pt>
    <dgm:pt modelId="{379A0B64-76BF-4C0A-A949-425B20D172A7}" type="parTrans" cxnId="{C3C4A61F-4F8A-4373-821A-DFF3742A01DB}">
      <dgm:prSet/>
      <dgm:spPr/>
      <dgm:t>
        <a:bodyPr/>
        <a:lstStyle/>
        <a:p>
          <a:endParaRPr lang="en-US"/>
        </a:p>
      </dgm:t>
    </dgm:pt>
    <dgm:pt modelId="{94C3E792-0D46-4061-A227-445B38ECAA6B}" type="sibTrans" cxnId="{C3C4A61F-4F8A-4373-821A-DFF3742A01DB}">
      <dgm:prSet/>
      <dgm:spPr/>
      <dgm:t>
        <a:bodyPr/>
        <a:lstStyle/>
        <a:p>
          <a:endParaRPr lang="en-US"/>
        </a:p>
      </dgm:t>
    </dgm:pt>
    <dgm:pt modelId="{10C8716F-A163-49E5-BD44-A314036B1A62}">
      <dgm:prSet/>
      <dgm:spPr/>
      <dgm:t>
        <a:bodyPr/>
        <a:lstStyle/>
        <a:p>
          <a:pPr rtl="0"/>
          <a:r>
            <a:rPr lang="en-US" dirty="0" smtClean="0">
              <a:latin typeface="Calibri" pitchFamily="34" charset="0"/>
              <a:cs typeface="Calibri" pitchFamily="34" charset="0"/>
            </a:rPr>
            <a:t>Period of 18 months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17F94FC5-A3E7-4604-BCAB-B265A8F413C0}" type="sibTrans" cxnId="{1469B2E6-F81E-41BC-AAC2-D578ACDBCE71}">
      <dgm:prSet/>
      <dgm:spPr/>
      <dgm:t>
        <a:bodyPr/>
        <a:lstStyle/>
        <a:p>
          <a:endParaRPr lang="en-US"/>
        </a:p>
      </dgm:t>
    </dgm:pt>
    <dgm:pt modelId="{27302067-9AF1-4072-AC36-C4B2A15357FD}" type="parTrans" cxnId="{1469B2E6-F81E-41BC-AAC2-D578ACDBCE71}">
      <dgm:prSet/>
      <dgm:spPr/>
      <dgm:t>
        <a:bodyPr/>
        <a:lstStyle/>
        <a:p>
          <a:endParaRPr lang="en-US"/>
        </a:p>
      </dgm:t>
    </dgm:pt>
    <dgm:pt modelId="{D8D86D7E-C590-49B1-9CA8-2C0B75BFAE16}">
      <dgm:prSet/>
      <dgm:spPr/>
      <dgm:t>
        <a:bodyPr/>
        <a:lstStyle/>
        <a:p>
          <a:pPr rtl="0"/>
          <a:r>
            <a:rPr lang="en-US" b="1" dirty="0" smtClean="0">
              <a:latin typeface="Calibri" pitchFamily="34" charset="0"/>
              <a:cs typeface="Calibri" pitchFamily="34" charset="0"/>
            </a:rPr>
            <a:t>Selected Clients gets the following:</a:t>
          </a:r>
          <a:endParaRPr lang="en-US" b="1" dirty="0">
            <a:latin typeface="Calibri" pitchFamily="34" charset="0"/>
            <a:cs typeface="Calibri" pitchFamily="34" charset="0"/>
          </a:endParaRPr>
        </a:p>
      </dgm:t>
    </dgm:pt>
    <dgm:pt modelId="{7CEA4DE7-9509-4494-B389-44EB0D148C4E}" type="parTrans" cxnId="{27870E56-F205-4051-BFB1-46B1936A6FD9}">
      <dgm:prSet/>
      <dgm:spPr/>
    </dgm:pt>
    <dgm:pt modelId="{21368EAF-F104-4686-9781-6F59480CA621}" type="sibTrans" cxnId="{27870E56-F205-4051-BFB1-46B1936A6FD9}">
      <dgm:prSet/>
      <dgm:spPr/>
    </dgm:pt>
    <dgm:pt modelId="{864E1EEF-F3AB-40CB-91BD-FC8C2A71A64C}">
      <dgm:prSet/>
      <dgm:spPr/>
      <dgm:t>
        <a:bodyPr/>
        <a:lstStyle/>
        <a:p>
          <a:pPr rtl="0"/>
          <a:endParaRPr lang="en-US" b="1" dirty="0">
            <a:latin typeface="Calibri" pitchFamily="34" charset="0"/>
            <a:cs typeface="Calibri" pitchFamily="34" charset="0"/>
          </a:endParaRPr>
        </a:p>
      </dgm:t>
    </dgm:pt>
    <dgm:pt modelId="{B33E6A40-0EF1-45EA-A3CC-B21490A9A2ED}" type="parTrans" cxnId="{0A1DBA67-37FB-4713-BC6D-90E525B5C197}">
      <dgm:prSet/>
      <dgm:spPr/>
    </dgm:pt>
    <dgm:pt modelId="{75ED6CC1-0942-43A1-8D68-07F82B9CC77C}" type="sibTrans" cxnId="{0A1DBA67-37FB-4713-BC6D-90E525B5C197}">
      <dgm:prSet/>
      <dgm:spPr/>
    </dgm:pt>
    <dgm:pt modelId="{B7A1264E-5540-4CF8-821C-CB1F56E2ABB5}" type="pres">
      <dgm:prSet presAssocID="{3A719E90-FC31-41BB-B071-68D521D699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E9EB4E-7FC3-4E95-A57E-A4135A071221}" type="pres">
      <dgm:prSet presAssocID="{4308EFFF-29DA-40DB-9BDB-FC58F25980B7}" presName="composite" presStyleCnt="0"/>
      <dgm:spPr/>
    </dgm:pt>
    <dgm:pt modelId="{398514C8-572A-44CF-B769-3C3B2D373BC9}" type="pres">
      <dgm:prSet presAssocID="{4308EFFF-29DA-40DB-9BDB-FC58F25980B7}" presName="parTx" presStyleLbl="alignNode1" presStyleIdx="0" presStyleCnt="1" custLinFactNeighborY="36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947D0-709B-4A43-9C71-864402BC7B66}" type="pres">
      <dgm:prSet presAssocID="{4308EFFF-29DA-40DB-9BDB-FC58F25980B7}" presName="desTx" presStyleLbl="alignAccFollowNode1" presStyleIdx="0" presStyleCnt="1" custLinFactNeighborY="-4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92B293-CC49-4D4E-AE21-0E2F361F0D5D}" type="presOf" srcId="{4308EFFF-29DA-40DB-9BDB-FC58F25980B7}" destId="{398514C8-572A-44CF-B769-3C3B2D373BC9}" srcOrd="0" destOrd="0" presId="urn:microsoft.com/office/officeart/2005/8/layout/hList1"/>
    <dgm:cxn modelId="{9D349D45-D354-4994-B1B1-C4BEE7B47214}" srcId="{4308EFFF-29DA-40DB-9BDB-FC58F25980B7}" destId="{913F741B-C825-41D8-87A9-EF7413F49BF8}" srcOrd="5" destOrd="0" parTransId="{5B84CDB6-752C-4399-9929-258B44CAA61F}" sibTransId="{DEBA74B6-5E74-4B17-A8F1-192D11A25258}"/>
    <dgm:cxn modelId="{08456411-52E7-444F-B09C-61565B63F126}" srcId="{4308EFFF-29DA-40DB-9BDB-FC58F25980B7}" destId="{D23D1469-069F-43C8-ACAC-0CBEB6773276}" srcOrd="3" destOrd="0" parTransId="{B14F06C4-3788-4876-BD2F-66835E829EA5}" sibTransId="{6AEC9577-C42E-423D-81C0-A90263B62AB9}"/>
    <dgm:cxn modelId="{6B9AFED3-096D-4C58-8EEE-452848E377B3}" type="presOf" srcId="{D8D86D7E-C590-49B1-9CA8-2C0B75BFAE16}" destId="{DDB947D0-709B-4A43-9C71-864402BC7B66}" srcOrd="0" destOrd="0" presId="urn:microsoft.com/office/officeart/2005/8/layout/hList1"/>
    <dgm:cxn modelId="{27870E56-F205-4051-BFB1-46B1936A6FD9}" srcId="{4308EFFF-29DA-40DB-9BDB-FC58F25980B7}" destId="{D8D86D7E-C590-49B1-9CA8-2C0B75BFAE16}" srcOrd="0" destOrd="0" parTransId="{7CEA4DE7-9509-4494-B389-44EB0D148C4E}" sibTransId="{21368EAF-F104-4686-9781-6F59480CA621}"/>
    <dgm:cxn modelId="{1DDC7865-3ADD-4803-AB7B-813D532D8184}" srcId="{4308EFFF-29DA-40DB-9BDB-FC58F25980B7}" destId="{69A0B4A5-AAB3-4E63-8529-07DE1BBC5F44}" srcOrd="2" destOrd="0" parTransId="{C3C59B9A-1918-4E36-9A89-3ADB5F62B59C}" sibTransId="{7C7BAE83-2CAB-43B1-B3AA-4E06D4654C8F}"/>
    <dgm:cxn modelId="{133A917A-02EB-42CF-ACD1-AB64A1ED2EA7}" srcId="{4308EFFF-29DA-40DB-9BDB-FC58F25980B7}" destId="{F09FF527-FFD6-4299-836B-CC0B829EF177}" srcOrd="4" destOrd="0" parTransId="{AA756202-2E9E-4F35-9CE2-BB2E11DC1740}" sibTransId="{73EFFDE7-4878-4A7D-99E5-80D7282CC0D4}"/>
    <dgm:cxn modelId="{785C46ED-FFE1-422C-BD4A-C85C60225805}" type="presOf" srcId="{913F741B-C825-41D8-87A9-EF7413F49BF8}" destId="{DDB947D0-709B-4A43-9C71-864402BC7B66}" srcOrd="0" destOrd="5" presId="urn:microsoft.com/office/officeart/2005/8/layout/hList1"/>
    <dgm:cxn modelId="{3E2D2466-9D09-41D5-AC2F-36F7AD8D6577}" type="presOf" srcId="{F09FF527-FFD6-4299-836B-CC0B829EF177}" destId="{DDB947D0-709B-4A43-9C71-864402BC7B66}" srcOrd="0" destOrd="4" presId="urn:microsoft.com/office/officeart/2005/8/layout/hList1"/>
    <dgm:cxn modelId="{C3C4A61F-4F8A-4373-821A-DFF3742A01DB}" srcId="{3A719E90-FC31-41BB-B071-68D521D699BD}" destId="{4308EFFF-29DA-40DB-9BDB-FC58F25980B7}" srcOrd="0" destOrd="0" parTransId="{379A0B64-76BF-4C0A-A949-425B20D172A7}" sibTransId="{94C3E792-0D46-4061-A227-445B38ECAA6B}"/>
    <dgm:cxn modelId="{E9DC5898-D8CF-426F-AC8D-A648EFA18A0E}" type="presOf" srcId="{D23D1469-069F-43C8-ACAC-0CBEB6773276}" destId="{DDB947D0-709B-4A43-9C71-864402BC7B66}" srcOrd="0" destOrd="3" presId="urn:microsoft.com/office/officeart/2005/8/layout/hList1"/>
    <dgm:cxn modelId="{97F33CAE-454F-467F-A796-5FCC3D0DAB94}" type="presOf" srcId="{864E1EEF-F3AB-40CB-91BD-FC8C2A71A64C}" destId="{DDB947D0-709B-4A43-9C71-864402BC7B66}" srcOrd="0" destOrd="1" presId="urn:microsoft.com/office/officeart/2005/8/layout/hList1"/>
    <dgm:cxn modelId="{1469B2E6-F81E-41BC-AAC2-D578ACDBCE71}" srcId="{4308EFFF-29DA-40DB-9BDB-FC58F25980B7}" destId="{10C8716F-A163-49E5-BD44-A314036B1A62}" srcOrd="6" destOrd="0" parTransId="{27302067-9AF1-4072-AC36-C4B2A15357FD}" sibTransId="{17F94FC5-A3E7-4604-BCAB-B265A8F413C0}"/>
    <dgm:cxn modelId="{9C4C1ECF-160D-42AF-A583-46722C703B9E}" type="presOf" srcId="{10C8716F-A163-49E5-BD44-A314036B1A62}" destId="{DDB947D0-709B-4A43-9C71-864402BC7B66}" srcOrd="0" destOrd="6" presId="urn:microsoft.com/office/officeart/2005/8/layout/hList1"/>
    <dgm:cxn modelId="{0A1DBA67-37FB-4713-BC6D-90E525B5C197}" srcId="{4308EFFF-29DA-40DB-9BDB-FC58F25980B7}" destId="{864E1EEF-F3AB-40CB-91BD-FC8C2A71A64C}" srcOrd="1" destOrd="0" parTransId="{B33E6A40-0EF1-45EA-A3CC-B21490A9A2ED}" sibTransId="{75ED6CC1-0942-43A1-8D68-07F82B9CC77C}"/>
    <dgm:cxn modelId="{BDCA8441-E390-45D4-80E5-66567FF2EBC7}" type="presOf" srcId="{3A719E90-FC31-41BB-B071-68D521D699BD}" destId="{B7A1264E-5540-4CF8-821C-CB1F56E2ABB5}" srcOrd="0" destOrd="0" presId="urn:microsoft.com/office/officeart/2005/8/layout/hList1"/>
    <dgm:cxn modelId="{3D838892-EB85-4C30-B91F-0C8FBEFE3B16}" type="presOf" srcId="{69A0B4A5-AAB3-4E63-8529-07DE1BBC5F44}" destId="{DDB947D0-709B-4A43-9C71-864402BC7B66}" srcOrd="0" destOrd="2" presId="urn:microsoft.com/office/officeart/2005/8/layout/hList1"/>
    <dgm:cxn modelId="{3E678F44-8895-4C76-BDC1-E208E34A6B4F}" type="presParOf" srcId="{B7A1264E-5540-4CF8-821C-CB1F56E2ABB5}" destId="{31E9EB4E-7FC3-4E95-A57E-A4135A071221}" srcOrd="0" destOrd="0" presId="urn:microsoft.com/office/officeart/2005/8/layout/hList1"/>
    <dgm:cxn modelId="{566245C3-53AE-4BCD-A7AD-088E23D6E3F0}" type="presParOf" srcId="{31E9EB4E-7FC3-4E95-A57E-A4135A071221}" destId="{398514C8-572A-44CF-B769-3C3B2D373BC9}" srcOrd="0" destOrd="0" presId="urn:microsoft.com/office/officeart/2005/8/layout/hList1"/>
    <dgm:cxn modelId="{D1E0F47A-8124-44C0-B412-A480A8B6CD50}" type="presParOf" srcId="{31E9EB4E-7FC3-4E95-A57E-A4135A071221}" destId="{DDB947D0-709B-4A43-9C71-864402BC7B6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54494C-2CC1-4658-B847-DAC5B77B95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D78C10-AE02-4D95-96AB-3C2DD87C0D9A}">
      <dgm:prSet/>
      <dgm:spPr/>
      <dgm:t>
        <a:bodyPr/>
        <a:lstStyle/>
        <a:p>
          <a:pPr rtl="0"/>
          <a:r>
            <a:rPr lang="en-US" dirty="0" smtClean="0">
              <a:latin typeface="Calibri" pitchFamily="34" charset="0"/>
              <a:cs typeface="Calibri" pitchFamily="34" charset="0"/>
            </a:rPr>
            <a:t>           Media Highlights </a:t>
          </a:r>
          <a:endParaRPr lang="en-US" dirty="0">
            <a:latin typeface="Calibri" pitchFamily="34" charset="0"/>
            <a:cs typeface="Calibri" pitchFamily="34" charset="0"/>
          </a:endParaRPr>
        </a:p>
      </dgm:t>
    </dgm:pt>
    <dgm:pt modelId="{139F4F8B-D55D-447F-94D2-60A2DED0221D}" type="parTrans" cxnId="{FC975512-EAC1-4A8D-A7D0-F8494CBCD3DF}">
      <dgm:prSet/>
      <dgm:spPr/>
      <dgm:t>
        <a:bodyPr/>
        <a:lstStyle/>
        <a:p>
          <a:endParaRPr lang="en-US"/>
        </a:p>
      </dgm:t>
    </dgm:pt>
    <dgm:pt modelId="{493C8EEE-34FB-43D2-A713-2FCF0C888B0C}" type="sibTrans" cxnId="{FC975512-EAC1-4A8D-A7D0-F8494CBCD3DF}">
      <dgm:prSet/>
      <dgm:spPr/>
      <dgm:t>
        <a:bodyPr/>
        <a:lstStyle/>
        <a:p>
          <a:endParaRPr lang="en-US"/>
        </a:p>
      </dgm:t>
    </dgm:pt>
    <dgm:pt modelId="{1016CAB6-311A-4ED5-B386-68FAFE0CCB6B}" type="pres">
      <dgm:prSet presAssocID="{DC54494C-2CC1-4658-B847-DAC5B77B95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8FAA29-4417-49F2-B440-4AC7F5BFAA37}" type="pres">
      <dgm:prSet presAssocID="{AED78C10-AE02-4D95-96AB-3C2DD87C0D9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975512-EAC1-4A8D-A7D0-F8494CBCD3DF}" srcId="{DC54494C-2CC1-4658-B847-DAC5B77B95B4}" destId="{AED78C10-AE02-4D95-96AB-3C2DD87C0D9A}" srcOrd="0" destOrd="0" parTransId="{139F4F8B-D55D-447F-94D2-60A2DED0221D}" sibTransId="{493C8EEE-34FB-43D2-A713-2FCF0C888B0C}"/>
    <dgm:cxn modelId="{24F81F4A-21A5-41EE-B7E9-94A331EC08A3}" type="presOf" srcId="{AED78C10-AE02-4D95-96AB-3C2DD87C0D9A}" destId="{4A8FAA29-4417-49F2-B440-4AC7F5BFAA37}" srcOrd="0" destOrd="0" presId="urn:microsoft.com/office/officeart/2005/8/layout/vList2"/>
    <dgm:cxn modelId="{545B41C2-7143-4E44-B648-35A169523403}" type="presOf" srcId="{DC54494C-2CC1-4658-B847-DAC5B77B95B4}" destId="{1016CAB6-311A-4ED5-B386-68FAFE0CCB6B}" srcOrd="0" destOrd="0" presId="urn:microsoft.com/office/officeart/2005/8/layout/vList2"/>
    <dgm:cxn modelId="{47045404-A0CD-4ED8-977A-8FE45AAECFE8}" type="presParOf" srcId="{1016CAB6-311A-4ED5-B386-68FAFE0CCB6B}" destId="{4A8FAA29-4417-49F2-B440-4AC7F5BFAA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27A3C-E84C-4EFB-9C6F-A7F9FC9D4C02}">
      <dsp:nvSpPr>
        <dsp:cNvPr id="0" name=""/>
        <dsp:cNvSpPr/>
      </dsp:nvSpPr>
      <dsp:spPr>
        <a:xfrm>
          <a:off x="1665" y="0"/>
          <a:ext cx="2642077" cy="115208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2D512-EB55-49B2-81DE-D25CC65016B1}">
      <dsp:nvSpPr>
        <dsp:cNvPr id="0" name=""/>
        <dsp:cNvSpPr/>
      </dsp:nvSpPr>
      <dsp:spPr>
        <a:xfrm>
          <a:off x="1665" y="1344984"/>
          <a:ext cx="2642077" cy="330322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Calibri" pitchFamily="34" charset="0"/>
              <a:cs typeface="Calibri" pitchFamily="34" charset="0"/>
            </a:rPr>
            <a:t>Qarz-e- Hasna</a:t>
          </a:r>
          <a:endParaRPr lang="en-US" sz="3000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>
              <a:latin typeface="Calibri" pitchFamily="34" charset="0"/>
              <a:cs typeface="Calibri" pitchFamily="34" charset="0"/>
            </a:rPr>
            <a:t>Provides cash to borrowers who may use for consumption purposes. The capital is riba-free.</a:t>
          </a:r>
          <a:endParaRPr lang="en-US" sz="2300" kern="1200" dirty="0">
            <a:latin typeface="Calibri" pitchFamily="34" charset="0"/>
            <a:cs typeface="Calibri" pitchFamily="34" charset="0"/>
          </a:endParaRPr>
        </a:p>
      </dsp:txBody>
      <dsp:txXfrm>
        <a:off x="1665" y="1344984"/>
        <a:ext cx="2642077" cy="3303221"/>
      </dsp:txXfrm>
    </dsp:sp>
    <dsp:sp modelId="{485A4792-721D-44CC-BC46-3AF8347714F4}">
      <dsp:nvSpPr>
        <dsp:cNvPr id="0" name=""/>
        <dsp:cNvSpPr/>
      </dsp:nvSpPr>
      <dsp:spPr>
        <a:xfrm>
          <a:off x="2908061" y="0"/>
          <a:ext cx="2642077" cy="1152089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6778A-6D3F-4440-B04D-84781887167D}">
      <dsp:nvSpPr>
        <dsp:cNvPr id="0" name=""/>
        <dsp:cNvSpPr/>
      </dsp:nvSpPr>
      <dsp:spPr>
        <a:xfrm>
          <a:off x="2908061" y="1344984"/>
          <a:ext cx="2642077" cy="330322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Calibri" pitchFamily="34" charset="0"/>
              <a:cs typeface="Calibri" pitchFamily="34" charset="0"/>
            </a:rPr>
            <a:t>Murabaha</a:t>
          </a:r>
          <a:endParaRPr lang="en-US" sz="3000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>
              <a:latin typeface="Calibri" pitchFamily="34" charset="0"/>
              <a:cs typeface="Calibri" pitchFamily="34" charset="0"/>
            </a:rPr>
            <a:t>Implies a sale on cost-plus basis.</a:t>
          </a:r>
          <a:endParaRPr lang="en-US" sz="2300" kern="1200" dirty="0">
            <a:latin typeface="Calibri" pitchFamily="34" charset="0"/>
            <a:cs typeface="Calibri" pitchFamily="34" charset="0"/>
          </a:endParaRPr>
        </a:p>
      </dsp:txBody>
      <dsp:txXfrm>
        <a:off x="2908061" y="1344984"/>
        <a:ext cx="2642077" cy="3303221"/>
      </dsp:txXfrm>
    </dsp:sp>
    <dsp:sp modelId="{8D85193B-8C24-4221-B53A-A6A20756F13E}">
      <dsp:nvSpPr>
        <dsp:cNvPr id="0" name=""/>
        <dsp:cNvSpPr/>
      </dsp:nvSpPr>
      <dsp:spPr>
        <a:xfrm>
          <a:off x="5814457" y="0"/>
          <a:ext cx="2642077" cy="1152089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21762-508A-4B09-8416-437B8E42E633}">
      <dsp:nvSpPr>
        <dsp:cNvPr id="0" name=""/>
        <dsp:cNvSpPr/>
      </dsp:nvSpPr>
      <dsp:spPr>
        <a:xfrm>
          <a:off x="5814457" y="1344984"/>
          <a:ext cx="2642077" cy="330322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latin typeface="Calibri" pitchFamily="34" charset="0"/>
              <a:cs typeface="Calibri" pitchFamily="34" charset="0"/>
            </a:rPr>
            <a:t>Mudarbah</a:t>
          </a:r>
          <a:endParaRPr lang="en-US" sz="3000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>
              <a:latin typeface="Calibri" pitchFamily="34" charset="0"/>
              <a:cs typeface="Calibri" pitchFamily="34" charset="0"/>
            </a:rPr>
            <a:t>Implies providing microfinance on partnership basis for scaling up small enterprises.</a:t>
          </a:r>
          <a:endParaRPr lang="en-US" sz="2300" kern="1200" dirty="0">
            <a:latin typeface="Calibri" pitchFamily="34" charset="0"/>
            <a:cs typeface="Calibri" pitchFamily="34" charset="0"/>
          </a:endParaRPr>
        </a:p>
      </dsp:txBody>
      <dsp:txXfrm>
        <a:off x="5814457" y="1344984"/>
        <a:ext cx="2642077" cy="33032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514C8-572A-44CF-B769-3C3B2D373BC9}">
      <dsp:nvSpPr>
        <dsp:cNvPr id="0" name=""/>
        <dsp:cNvSpPr/>
      </dsp:nvSpPr>
      <dsp:spPr>
        <a:xfrm>
          <a:off x="0" y="111610"/>
          <a:ext cx="8229599" cy="8267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Calibri" pitchFamily="34" charset="0"/>
              <a:cs typeface="Calibri" pitchFamily="34" charset="0"/>
            </a:rPr>
            <a:t>Sustainable Livelihood Project </a:t>
          </a:r>
          <a:endParaRPr lang="en-US" sz="3600" kern="1200" dirty="0">
            <a:latin typeface="Calibri" pitchFamily="34" charset="0"/>
            <a:cs typeface="Calibri" pitchFamily="34" charset="0"/>
          </a:endParaRPr>
        </a:p>
      </dsp:txBody>
      <dsp:txXfrm>
        <a:off x="0" y="111610"/>
        <a:ext cx="8229599" cy="826740"/>
      </dsp:txXfrm>
    </dsp:sp>
    <dsp:sp modelId="{DDB947D0-709B-4A43-9C71-864402BC7B66}">
      <dsp:nvSpPr>
        <dsp:cNvPr id="0" name=""/>
        <dsp:cNvSpPr/>
      </dsp:nvSpPr>
      <dsp:spPr>
        <a:xfrm>
          <a:off x="0" y="892979"/>
          <a:ext cx="8229599" cy="35355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>
              <a:latin typeface="Calibri" pitchFamily="34" charset="0"/>
              <a:cs typeface="Calibri" pitchFamily="34" charset="0"/>
            </a:rPr>
            <a:t>Selected Clients gets the following:</a:t>
          </a:r>
          <a:endParaRPr lang="en-US" sz="2300" b="1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300" b="1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>
              <a:latin typeface="Calibri" pitchFamily="34" charset="0"/>
              <a:cs typeface="Calibri" pitchFamily="34" charset="0"/>
            </a:rPr>
            <a:t>Three female goats; one male goat</a:t>
          </a:r>
          <a:endParaRPr lang="en-US" sz="2300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>
              <a:latin typeface="Calibri" pitchFamily="34" charset="0"/>
              <a:cs typeface="Calibri" pitchFamily="34" charset="0"/>
            </a:rPr>
            <a:t>Ten hens, one roaster</a:t>
          </a:r>
          <a:endParaRPr lang="en-US" sz="2300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>
              <a:latin typeface="Calibri" pitchFamily="34" charset="0"/>
              <a:cs typeface="Calibri" pitchFamily="34" charset="0"/>
            </a:rPr>
            <a:t>Three plants of Chinese lemon, one Karronda( Carissa carandas) plant</a:t>
          </a:r>
          <a:endParaRPr lang="en-US" sz="2300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>
              <a:latin typeface="Calibri" pitchFamily="34" charset="0"/>
              <a:cs typeface="Calibri" pitchFamily="34" charset="0"/>
            </a:rPr>
            <a:t>Hybrid seeds and plants for seasonal vegetables enough for 10” x 20” land cultivation</a:t>
          </a:r>
          <a:endParaRPr lang="en-US" sz="2300" kern="1200" dirty="0">
            <a:latin typeface="Calibri" pitchFamily="34" charset="0"/>
            <a:cs typeface="Calibri" pitchFamily="34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>
              <a:latin typeface="Calibri" pitchFamily="34" charset="0"/>
              <a:cs typeface="Calibri" pitchFamily="34" charset="0"/>
            </a:rPr>
            <a:t>Period of 18 months</a:t>
          </a:r>
          <a:endParaRPr lang="en-US" sz="2300" kern="1200" dirty="0">
            <a:latin typeface="Calibri" pitchFamily="34" charset="0"/>
            <a:cs typeface="Calibri" pitchFamily="34" charset="0"/>
          </a:endParaRPr>
        </a:p>
      </dsp:txBody>
      <dsp:txXfrm>
        <a:off x="0" y="892979"/>
        <a:ext cx="8229599" cy="35355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FAA29-4417-49F2-B440-4AC7F5BFAA37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>
              <a:latin typeface="Calibri" pitchFamily="34" charset="0"/>
              <a:cs typeface="Calibri" pitchFamily="34" charset="0"/>
            </a:rPr>
            <a:t>           Media Highlights </a:t>
          </a:r>
          <a:endParaRPr lang="en-US" sz="4700" kern="1200" dirty="0">
            <a:latin typeface="Calibri" pitchFamily="34" charset="0"/>
            <a:cs typeface="Calibri" pitchFamily="34" charset="0"/>
          </a:endParaRPr>
        </a:p>
      </dsp:txBody>
      <dsp:txXfrm>
        <a:off x="55030" y="62882"/>
        <a:ext cx="8119540" cy="1017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E5B40-AC33-4EA9-9018-294D245F2F0A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EAE78-0B08-4308-A5B0-335C0668C8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0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AE78-0B08-4308-A5B0-335C0668C8C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09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EAE78-0B08-4308-A5B0-335C0668C8C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66693-D57C-466E-9963-6CE327A840B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F70436-F5B4-43D5-B350-25F8D3201466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793845D-25BD-408C-912B-709BD21C68E5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3D2768F-DE52-4583-8BCA-8CD8C0338B06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516BB03-5644-4255-AF06-050D4BD8A6B0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91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85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9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53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3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9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011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33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0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7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5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940CD-3EC1-4A00-BBA7-266019895005}" type="datetimeFigureOut">
              <a:rPr lang="en-US" smtClean="0"/>
              <a:pPr/>
              <a:t>01-Nov-14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1AE29-98A8-40BA-B24B-8B2785D4F6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7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4.png"/><Relationship Id="rId4" Type="http://schemas.openxmlformats.org/officeDocument/2006/relationships/image" Target="../media/image26.jpeg"/><Relationship Id="rId9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4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gif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12" Type="http://schemas.openxmlformats.org/officeDocument/2006/relationships/image" Target="../media/image68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4.pn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Naymet Trust 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51038"/>
            <a:ext cx="28956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http://www.naymet.org/images/naymet-urd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74241"/>
            <a:ext cx="7260771" cy="9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ismillah sharif wallpaper.jpg"/>
          <p:cNvPicPr>
            <a:picLocks noChangeAspect="1"/>
          </p:cNvPicPr>
          <p:nvPr/>
        </p:nvPicPr>
        <p:blipFill rotWithShape="1">
          <a:blip r:embed="rId4" cstate="print"/>
          <a:srcRect l="18833" t="23111" r="16833" b="27778"/>
          <a:stretch/>
        </p:blipFill>
        <p:spPr>
          <a:xfrm>
            <a:off x="2362200" y="167640"/>
            <a:ext cx="3825240" cy="1432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368753" y="4057935"/>
            <a:ext cx="2406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NAYMET TRUST</a:t>
            </a:r>
          </a:p>
          <a:p>
            <a:r>
              <a:rPr lang="en-US" sz="2400" b="1" i="1" u="sng" dirty="0" smtClean="0"/>
              <a:t>www.naymet.org</a:t>
            </a:r>
            <a:endParaRPr lang="en-US" sz="2400" b="1" i="1" u="sng" dirty="0"/>
          </a:p>
        </p:txBody>
      </p:sp>
    </p:spTree>
    <p:extLst>
      <p:ext uri="{BB962C8B-B14F-4D97-AF65-F5344CB8AC3E}">
        <p14:creationId xmlns:p14="http://schemas.microsoft.com/office/powerpoint/2010/main" val="258528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26593"/>
            <a:ext cx="7772400" cy="1039091"/>
          </a:xfrm>
        </p:spPr>
        <p:txBody>
          <a:bodyPr anchor="ctr">
            <a:normAutofit fontScale="90000"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Naymet Microfinance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Models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192978"/>
              </p:ext>
            </p:extLst>
          </p:nvPr>
        </p:nvGraphicFramePr>
        <p:xfrm>
          <a:off x="152400" y="1325880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0" y="0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      Performance Highlights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sz="2200" dirty="0" smtClean="0">
                <a:latin typeface="Calibri" pitchFamily="34" charset="0"/>
                <a:cs typeface="Calibri" pitchFamily="34" charset="0"/>
              </a:rPr>
              <a:t>Qarz-e-Hasna, Murabaha &amp; livelihood (Sep 2009-OCT 2014) 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2705656"/>
              </p:ext>
            </p:extLst>
          </p:nvPr>
        </p:nvGraphicFramePr>
        <p:xfrm>
          <a:off x="914400" y="2438400"/>
          <a:ext cx="7239000" cy="319087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619500"/>
                <a:gridCol w="3619500"/>
              </a:tblGrid>
              <a:tr h="63817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clients served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7500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817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 disbursement</a:t>
                      </a:r>
                      <a:r>
                        <a:rPr lang="en-US" b="1" baseline="0" dirty="0" smtClean="0"/>
                        <a:t> 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PKR 75 Millions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817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Male and female ratio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52% female</a:t>
                      </a:r>
                      <a:r>
                        <a:rPr lang="en-US" b="1" baseline="0" dirty="0" smtClean="0"/>
                        <a:t> &amp; 48 % Male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8175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n-lt"/>
                          <a:cs typeface="+mn-cs"/>
                        </a:rPr>
                        <a:t>PAR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n-lt"/>
                          <a:cs typeface="+mn-cs"/>
                        </a:rPr>
                        <a:t>o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817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Overdue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n-lt"/>
                          <a:cs typeface="+mn-cs"/>
                        </a:rPr>
                        <a:t>o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4149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4114800" cy="6858000"/>
            <a:chOff x="0" y="0"/>
            <a:chExt cx="4114800" cy="6858000"/>
          </a:xfrm>
          <a:noFill/>
        </p:grpSpPr>
        <p:pic>
          <p:nvPicPr>
            <p:cNvPr id="3" name="Picture 2" descr="DSC00168.JP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0" y="0"/>
              <a:ext cx="2206752" cy="1655064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 descr="DSC00157.JP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0" y="1676400"/>
              <a:ext cx="1085850" cy="1447800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 descr="DSC00162.JPG"/>
            <p:cNvPicPr>
              <a:picLocks noChangeAspect="1"/>
            </p:cNvPicPr>
            <p:nvPr/>
          </p:nvPicPr>
          <p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0" y="3124200"/>
              <a:ext cx="2054352" cy="1540764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 descr="DSC00163.JPG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0" y="4622800"/>
              <a:ext cx="1676400" cy="2235200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 descr="DSC00158.JPG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1676400" y="3200400"/>
              <a:ext cx="1885950" cy="2514600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DSC00183.JPG"/>
            <p:cNvPicPr>
              <a:picLocks noChangeAspect="1"/>
            </p:cNvPicPr>
            <p:nvPr/>
          </p:nvPicPr>
          <p:blipFill>
            <a:blip r:embed="rId7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1676401" y="5029200"/>
              <a:ext cx="2438399" cy="1828799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DSC00156.JPG"/>
            <p:cNvPicPr>
              <a:picLocks noChangeAspect="1"/>
            </p:cNvPicPr>
            <p:nvPr/>
          </p:nvPicPr>
          <p:blipFill>
            <a:blip r:embed="rId8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1066800" y="1295400"/>
              <a:ext cx="1543050" cy="2057400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</p:grpSp>
      <p:sp>
        <p:nvSpPr>
          <p:cNvPr id="11267" name="TextBox 9"/>
          <p:cNvSpPr txBox="1">
            <a:spLocks noChangeArrowheads="1"/>
          </p:cNvSpPr>
          <p:nvPr/>
        </p:nvSpPr>
        <p:spPr bwMode="auto">
          <a:xfrm>
            <a:off x="-76200" y="228600"/>
            <a:ext cx="9220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400" b="1" dirty="0">
                <a:latin typeface="Book Antiqua" pitchFamily="18" charset="0"/>
              </a:rPr>
              <a:t> </a:t>
            </a:r>
            <a:r>
              <a:rPr lang="en-US" sz="4400" b="1" dirty="0">
                <a:cs typeface="Calibri" pitchFamily="34" charset="0"/>
              </a:rPr>
              <a:t>BUSINESS SECTORS SERVED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295400"/>
            <a:ext cx="70866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>
                <a:latin typeface="Calibri" pitchFamily="34" charset="0"/>
              </a:rPr>
              <a:t> Trading	- 30%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Calibri" pitchFamily="34" charset="0"/>
              </a:rPr>
              <a:t> Tailoring  – </a:t>
            </a:r>
            <a:r>
              <a:rPr lang="en-US" sz="2800" dirty="0" smtClean="0">
                <a:latin typeface="Calibri" pitchFamily="34" charset="0"/>
              </a:rPr>
              <a:t>24%</a:t>
            </a:r>
            <a:endParaRPr lang="en-US" sz="2800" dirty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Calibri" pitchFamily="34" charset="0"/>
              </a:rPr>
              <a:t> Manufacturing Light Engineering Works-15%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Calibri" pitchFamily="34" charset="0"/>
              </a:rPr>
              <a:t> Services Sector – 9%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 Food &amp; Agriculture  </a:t>
            </a:r>
            <a:r>
              <a:rPr lang="en-US" sz="2800" dirty="0">
                <a:latin typeface="Calibri" pitchFamily="34" charset="0"/>
              </a:rPr>
              <a:t>– 9%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Calibri" pitchFamily="34" charset="0"/>
              </a:rPr>
              <a:t> Handicraft &amp; Embroidery – 8%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Calibri" pitchFamily="34" charset="0"/>
              </a:rPr>
              <a:t> Live Stock – 5%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3968750" y="2749550"/>
          <a:ext cx="5638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86947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4114800" cy="6858000"/>
            <a:chOff x="0" y="0"/>
            <a:chExt cx="4114800" cy="6858000"/>
          </a:xfrm>
          <a:noFill/>
        </p:grpSpPr>
        <p:pic>
          <p:nvPicPr>
            <p:cNvPr id="3" name="Picture 2" descr="DSC00168.JP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0" y="0"/>
              <a:ext cx="2206752" cy="1655064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 descr="DSC00157.JPG"/>
            <p:cNvPicPr>
              <a:picLocks noChangeAspect="1"/>
            </p:cNvPicPr>
            <p:nvPr/>
          </p:nvPicPr>
          <p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0" y="1676400"/>
              <a:ext cx="1085850" cy="1447800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 descr="DSC00162.JPG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0" y="3124200"/>
              <a:ext cx="2054352" cy="1540764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 descr="DSC00163.JPG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0" y="4622800"/>
              <a:ext cx="1676400" cy="2235200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 descr="DSC00158.JPG"/>
            <p:cNvPicPr>
              <a:picLocks noChangeAspect="1"/>
            </p:cNvPicPr>
            <p:nvPr/>
          </p:nvPicPr>
          <p:blipFill>
            <a:blip r:embed="rId7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1676400" y="3200400"/>
              <a:ext cx="1885950" cy="2514600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DSC00183.JPG"/>
            <p:cNvPicPr>
              <a:picLocks noChangeAspect="1"/>
            </p:cNvPicPr>
            <p:nvPr/>
          </p:nvPicPr>
          <p:blipFill>
            <a:blip r:embed="rId8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1676401" y="5029200"/>
              <a:ext cx="2438399" cy="1828799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DSC00156.JPG"/>
            <p:cNvPicPr>
              <a:picLocks noChangeAspect="1"/>
            </p:cNvPicPr>
            <p:nvPr/>
          </p:nvPicPr>
          <p:blipFill>
            <a:blip r:embed="rId9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lum/>
            </a:blip>
            <a:stretch>
              <a:fillRect/>
            </a:stretch>
          </p:blipFill>
          <p:spPr>
            <a:xfrm>
              <a:off x="1066800" y="1295400"/>
              <a:ext cx="1543050" cy="2057400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</p:grpSp>
      <p:sp>
        <p:nvSpPr>
          <p:cNvPr id="1026" name="AutoShape 2"/>
          <p:cNvSpPr>
            <a:spLocks noChangeArrowheads="1"/>
          </p:cNvSpPr>
          <p:nvPr/>
        </p:nvSpPr>
        <p:spPr bwMode="auto">
          <a:xfrm rot="19387910">
            <a:off x="968877" y="3093872"/>
            <a:ext cx="7433612" cy="2029395"/>
          </a:xfrm>
          <a:prstGeom prst="notchedRightArrow">
            <a:avLst>
              <a:gd name="adj1" fmla="val 50000"/>
              <a:gd name="adj2" fmla="val 86980"/>
            </a:avLst>
          </a:prstGeom>
          <a:gradFill rotWithShape="0">
            <a:gsLst>
              <a:gs pos="0">
                <a:srgbClr val="4F81BD"/>
              </a:gs>
              <a:gs pos="100000">
                <a:srgbClr val="4F81BD">
                  <a:gamma/>
                  <a:tint val="50196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228600" y="5410200"/>
            <a:ext cx="2133600" cy="1295400"/>
          </a:xfrm>
          <a:prstGeom prst="rect">
            <a:avLst/>
          </a:prstGeom>
          <a:gradFill rotWithShape="0">
            <a:gsLst>
              <a:gs pos="0">
                <a:srgbClr val="FFFFFF">
                  <a:alpha val="50000"/>
                </a:srgbClr>
              </a:gs>
              <a:gs pos="100000">
                <a:srgbClr val="F2F2F2">
                  <a:alpha val="20000"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Copperplate Gothic Bold"/>
                <a:cs typeface="Arial" pitchFamily="34" charset="0"/>
              </a:rPr>
              <a:t>Oct 2009</a:t>
            </a:r>
            <a:endParaRPr lang="en-US" sz="2000" b="1" dirty="0">
              <a:solidFill>
                <a:srgbClr val="C00000"/>
              </a:solidFill>
              <a:latin typeface="Copperplate Gothic Bold"/>
              <a:cs typeface="Arial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Copperplate Gothic Bold"/>
                <a:cs typeface="Arial" pitchFamily="34" charset="0"/>
              </a:rPr>
              <a:t>Rs.674,000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Copperplate Gothic Bold"/>
                <a:cs typeface="Arial" pitchFamily="34" charset="0"/>
              </a:rPr>
              <a:t>01 </a:t>
            </a:r>
            <a:r>
              <a:rPr lang="en-US" sz="2000" b="1" dirty="0" smtClean="0">
                <a:solidFill>
                  <a:srgbClr val="C00000"/>
                </a:solidFill>
                <a:latin typeface="Copperplate Gothic Bold"/>
                <a:cs typeface="Arial" pitchFamily="34" charset="0"/>
              </a:rPr>
              <a:t>office </a:t>
            </a:r>
            <a:endParaRPr lang="en-US" sz="2000" dirty="0">
              <a:cs typeface="Arial" pitchFamily="34" charset="0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248400" y="152400"/>
            <a:ext cx="2724150" cy="1785938"/>
          </a:xfrm>
          <a:prstGeom prst="rect">
            <a:avLst/>
          </a:prstGeom>
          <a:gradFill rotWithShape="0">
            <a:gsLst>
              <a:gs pos="0">
                <a:srgbClr val="FFFFFF">
                  <a:alpha val="50000"/>
                </a:srgbClr>
              </a:gs>
              <a:gs pos="100000">
                <a:srgbClr val="F2F2F2">
                  <a:alpha val="20000"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sz="2600" b="1" dirty="0" smtClean="0">
                <a:solidFill>
                  <a:srgbClr val="5F497A"/>
                </a:solidFill>
                <a:latin typeface="Copperplate Gothic Bold"/>
                <a:cs typeface="Arial" pitchFamily="34" charset="0"/>
              </a:rPr>
              <a:t>OCT 2014 </a:t>
            </a:r>
            <a:endParaRPr lang="en-US" sz="1000" b="1" dirty="0">
              <a:solidFill>
                <a:srgbClr val="5F497A"/>
              </a:solidFill>
              <a:latin typeface="Copperplate Gothic Bold"/>
              <a:cs typeface="Arial" pitchFamily="34" charset="0"/>
            </a:endParaRPr>
          </a:p>
          <a:p>
            <a:pPr algn="ctr">
              <a:defRPr/>
            </a:pPr>
            <a:r>
              <a:rPr lang="en-US" b="1" i="1" dirty="0" smtClean="0">
                <a:latin typeface="Copperplate Gothic Bold"/>
                <a:cs typeface="Arial" pitchFamily="34" charset="0"/>
              </a:rPr>
              <a:t>75million</a:t>
            </a:r>
            <a:endParaRPr lang="en-US" b="1" i="1" dirty="0">
              <a:latin typeface="Copperplate Gothic Bold"/>
              <a:cs typeface="Arial" pitchFamily="34" charset="0"/>
            </a:endParaRPr>
          </a:p>
          <a:p>
            <a:pPr algn="ctr">
              <a:defRPr/>
            </a:pPr>
            <a:r>
              <a:rPr lang="en-US" b="1" i="1" dirty="0" smtClean="0">
                <a:latin typeface="Copperplate Gothic Bold"/>
                <a:cs typeface="Arial" pitchFamily="34" charset="0"/>
              </a:rPr>
              <a:t>06 Branch Office Punjab &amp; GB</a:t>
            </a:r>
            <a:endParaRPr lang="en-US" b="1" i="1" dirty="0">
              <a:latin typeface="Copperplate Gothic Bold"/>
              <a:cs typeface="Arial" pitchFamily="34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304800" y="228600"/>
            <a:ext cx="3225800" cy="1676400"/>
          </a:xfrm>
          <a:prstGeom prst="rect">
            <a:avLst/>
          </a:prstGeom>
          <a:gradFill rotWithShape="1">
            <a:gsLst>
              <a:gs pos="0">
                <a:srgbClr val="FFFF00">
                  <a:alpha val="39998"/>
                </a:srgbClr>
              </a:gs>
              <a:gs pos="100000">
                <a:srgbClr val="FFFFDB">
                  <a:alpha val="4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4F6228"/>
                </a:solidFill>
                <a:latin typeface="Copperplate Gothic Bold"/>
                <a:cs typeface="Arial" pitchFamily="34" charset="0"/>
              </a:rPr>
              <a:t>Vision </a:t>
            </a:r>
            <a:r>
              <a:rPr lang="en-US" sz="2800" b="1" dirty="0" smtClean="0">
                <a:solidFill>
                  <a:srgbClr val="4F6228"/>
                </a:solidFill>
                <a:latin typeface="Copperplate Gothic Bold"/>
                <a:cs typeface="Arial" pitchFamily="34" charset="0"/>
              </a:rPr>
              <a:t>2015</a:t>
            </a:r>
            <a:endParaRPr lang="en-US" sz="2800" b="1" dirty="0">
              <a:solidFill>
                <a:srgbClr val="4F6228"/>
              </a:solidFill>
              <a:latin typeface="Copperplate Gothic Bold"/>
              <a:cs typeface="Arial" pitchFamily="34" charset="0"/>
            </a:endParaRPr>
          </a:p>
          <a:p>
            <a:pPr algn="ctr" eaLnBrk="1" hangingPunct="1"/>
            <a:r>
              <a:rPr lang="en-US" sz="2000" i="1" dirty="0" smtClean="0">
                <a:latin typeface="Copperplate Gothic Bold"/>
                <a:cs typeface="Arial" pitchFamily="34" charset="0"/>
              </a:rPr>
              <a:t>100 </a:t>
            </a:r>
            <a:r>
              <a:rPr lang="en-US" sz="2000" i="1" dirty="0">
                <a:latin typeface="Copperplate Gothic Bold"/>
                <a:cs typeface="Arial" pitchFamily="34" charset="0"/>
              </a:rPr>
              <a:t>Millions</a:t>
            </a:r>
          </a:p>
          <a:p>
            <a:pPr algn="ctr" eaLnBrk="1" hangingPunct="1"/>
            <a:r>
              <a:rPr lang="en-US" sz="2000" i="1" dirty="0" smtClean="0">
                <a:latin typeface="Copperplate Gothic Bold"/>
                <a:cs typeface="Arial" pitchFamily="34" charset="0"/>
              </a:rPr>
              <a:t>04 New  </a:t>
            </a:r>
            <a:r>
              <a:rPr lang="en-US" sz="2000" i="1" dirty="0">
                <a:latin typeface="Copperplate Gothic Bold"/>
                <a:cs typeface="Arial" pitchFamily="34" charset="0"/>
              </a:rPr>
              <a:t>Branch Offices</a:t>
            </a:r>
          </a:p>
          <a:p>
            <a:pPr algn="ctr" eaLnBrk="1" hangingPunct="1"/>
            <a:r>
              <a:rPr lang="en-US" sz="2000" i="1" dirty="0" smtClean="0">
                <a:latin typeface="Copperplate Gothic Bold"/>
                <a:cs typeface="Arial" pitchFamily="34" charset="0"/>
              </a:rPr>
              <a:t>In Punjab &amp; KPK</a:t>
            </a:r>
            <a:endParaRPr lang="en-US" sz="2000" i="1" dirty="0">
              <a:latin typeface="Copperplate Gothic Bold"/>
              <a:cs typeface="Arial" pitchFamily="34" charset="0"/>
            </a:endParaRPr>
          </a:p>
        </p:txBody>
      </p:sp>
      <p:sp>
        <p:nvSpPr>
          <p:cNvPr id="18" name="Left Arrow 17"/>
          <p:cNvSpPr/>
          <p:nvPr/>
        </p:nvSpPr>
        <p:spPr>
          <a:xfrm>
            <a:off x="3352800" y="228600"/>
            <a:ext cx="3048000" cy="990600"/>
          </a:xfrm>
          <a:prstGeom prst="leftArrow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2844800"/>
            <a:ext cx="43434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TIME LINE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21929" y="4695679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038715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latin typeface="Calibri" pitchFamily="34" charset="0"/>
                <a:cs typeface="Calibri" pitchFamily="34" charset="0"/>
              </a:rPr>
              <a:t>Sustainable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Livelihood Project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Bahawalnager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&amp; Pattoki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828800"/>
            <a:ext cx="9144000" cy="4343400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8214" y="1748969"/>
            <a:ext cx="3124200" cy="439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774370"/>
            <a:ext cx="3048000" cy="439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naymet.org/wp/wp-content/uploads/2014/05/12-05-2014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14" y="1774370"/>
            <a:ext cx="2957286" cy="455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546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412406"/>
              </p:ext>
            </p:extLst>
          </p:nvPr>
        </p:nvGraphicFramePr>
        <p:xfrm>
          <a:off x="457200" y="304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457200" y="5297556"/>
            <a:ext cx="8153400" cy="1027044"/>
            <a:chOff x="4383989" y="102459"/>
            <a:chExt cx="3845569" cy="1027044"/>
          </a:xfrm>
        </p:grpSpPr>
        <p:sp>
          <p:nvSpPr>
            <p:cNvPr id="18" name="Rectangle 17"/>
            <p:cNvSpPr/>
            <p:nvPr/>
          </p:nvSpPr>
          <p:spPr>
            <a:xfrm>
              <a:off x="4383989" y="102459"/>
              <a:ext cx="3845569" cy="1027044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4383989" y="102459"/>
              <a:ext cx="3845569" cy="1027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3-5 females are selected from Progress out of Poverty Progress(PPI)</a:t>
              </a:r>
              <a:endParaRPr lang="en-US" sz="2000" kern="1200" dirty="0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0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AAS Foundation\AAS FOUNDATION\Running Projects\Ultra Poor Project\Documentry of Project\PPI Matran Sanps\Photo0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334000"/>
            <a:ext cx="2514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Client Identification through </a:t>
            </a:r>
          </a:p>
          <a:p>
            <a:pPr algn="ctr">
              <a:defRPr/>
            </a:pPr>
            <a:r>
              <a:rPr lang="en-US" b="1" dirty="0"/>
              <a:t>Progress Out of Poverty Index (PPI)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9697056"/>
      </p:ext>
    </p:extLst>
  </p:cSld>
  <p:clrMapOvr>
    <a:masterClrMapping/>
  </p:clrMapOvr>
  <p:transition advClick="0" advTm="7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DSCN60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334000"/>
            <a:ext cx="2514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Application Form Filling of </a:t>
            </a:r>
          </a:p>
          <a:p>
            <a:pPr algn="ctr">
              <a:defRPr/>
            </a:pPr>
            <a:r>
              <a:rPr lang="en-US" b="1" dirty="0"/>
              <a:t> Ultra Poor Community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903548"/>
      </p:ext>
    </p:extLst>
  </p:cSld>
  <p:clrMapOvr>
    <a:masterClrMapping/>
  </p:clrMapOvr>
  <p:transition advClick="0" advTm="7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AAS Foundation\AAS FOUNDATION\Running Projects\Ultra Poor Project\Documentry of Project\Kitchen garden Kasim Ka\DSCN6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29400" y="5334000"/>
            <a:ext cx="2514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Preparation </a:t>
            </a:r>
          </a:p>
          <a:p>
            <a:pPr algn="ctr">
              <a:defRPr/>
            </a:pPr>
            <a:r>
              <a:rPr lang="en-US" b="1" dirty="0"/>
              <a:t>Of </a:t>
            </a:r>
          </a:p>
          <a:p>
            <a:pPr algn="ctr">
              <a:defRPr/>
            </a:pPr>
            <a:r>
              <a:rPr lang="en-US" b="1" dirty="0"/>
              <a:t>Kitchen Gardening Plots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1363838"/>
      </p:ext>
    </p:extLst>
  </p:cSld>
  <p:clrMapOvr>
    <a:masterClrMapping/>
  </p:clrMapOvr>
  <p:transition advClick="0" advTm="7000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AAS Foundation\AAS FOUNDATION\Running Projects\Ultra Poor Project\Documentry of Project\Distribution of Lemo Plants\DSCN63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410200"/>
            <a:ext cx="25146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Plantation </a:t>
            </a:r>
          </a:p>
          <a:p>
            <a:pPr algn="ctr">
              <a:defRPr/>
            </a:pPr>
            <a:r>
              <a:rPr lang="en-US" b="1" dirty="0"/>
              <a:t>of </a:t>
            </a:r>
          </a:p>
          <a:p>
            <a:pPr algn="ctr">
              <a:defRPr/>
            </a:pPr>
            <a:r>
              <a:rPr lang="en-US" b="1" dirty="0"/>
              <a:t>Lemon &amp; </a:t>
            </a:r>
            <a:r>
              <a:rPr lang="en-US" b="1" dirty="0" err="1"/>
              <a:t>Kronta</a:t>
            </a:r>
            <a:r>
              <a:rPr lang="en-US" b="1" dirty="0"/>
              <a:t> Plants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4167848"/>
      </p:ext>
    </p:extLst>
  </p:cSld>
  <p:clrMapOvr>
    <a:masterClrMapping/>
  </p:clrMapOvr>
  <p:transition advClick="0" advTm="7000"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Calibri" pitchFamily="34" charset="0"/>
                <a:cs typeface="Calibri" pitchFamily="34" charset="0"/>
              </a:rPr>
              <a:t>Introduction</a:t>
            </a:r>
            <a:endParaRPr lang="en-US" sz="5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956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33400" indent="-533400"/>
            <a:endParaRPr lang="en-GB" altLang="ko-KR" sz="2400" dirty="0" smtClean="0">
              <a:latin typeface="Calibri" pitchFamily="34" charset="0"/>
              <a:ea typeface="굴림" pitchFamily="34" charset="-127"/>
              <a:cs typeface="Calibri" pitchFamily="34" charset="0"/>
            </a:endParaRPr>
          </a:p>
          <a:p>
            <a:pPr marL="0" indent="0">
              <a:buNone/>
            </a:pPr>
            <a:endParaRPr lang="en-GB" altLang="ko-KR" sz="3600" dirty="0" smtClean="0">
              <a:latin typeface="Calibri" pitchFamily="34" charset="0"/>
              <a:ea typeface="굴림" pitchFamily="34" charset="-127"/>
              <a:cs typeface="Calibri" pitchFamily="34" charset="0"/>
            </a:endParaRPr>
          </a:p>
          <a:p>
            <a:pPr marL="533400" indent="-533400"/>
            <a:r>
              <a:rPr lang="en-GB" altLang="ko-KR" sz="3600" dirty="0" smtClean="0">
                <a:latin typeface="Calibri" pitchFamily="34" charset="0"/>
                <a:ea typeface="굴림" pitchFamily="34" charset="-127"/>
                <a:cs typeface="Calibri" pitchFamily="34" charset="0"/>
              </a:rPr>
              <a:t>Registered </a:t>
            </a:r>
            <a:r>
              <a:rPr lang="en-GB" altLang="ko-KR" sz="3600" dirty="0">
                <a:latin typeface="Calibri" pitchFamily="34" charset="0"/>
                <a:ea typeface="굴림" pitchFamily="34" charset="-127"/>
                <a:cs typeface="Calibri" pitchFamily="34" charset="0"/>
              </a:rPr>
              <a:t>in </a:t>
            </a:r>
            <a:r>
              <a:rPr lang="en-GB" altLang="ko-KR" sz="3600" dirty="0" smtClean="0">
                <a:latin typeface="Calibri" pitchFamily="34" charset="0"/>
                <a:ea typeface="굴림" pitchFamily="34" charset="-127"/>
                <a:cs typeface="Calibri" pitchFamily="34" charset="0"/>
              </a:rPr>
              <a:t>2005</a:t>
            </a:r>
            <a:endParaRPr lang="en-GB" altLang="ko-KR" sz="3600" dirty="0">
              <a:latin typeface="Calibri" pitchFamily="34" charset="0"/>
              <a:ea typeface="굴림" pitchFamily="34" charset="-127"/>
              <a:cs typeface="Calibri" pitchFamily="34" charset="0"/>
            </a:endParaRPr>
          </a:p>
          <a:p>
            <a:pPr marL="533400" indent="-533400"/>
            <a:r>
              <a:rPr lang="en-GB" altLang="ko-KR" sz="3600" dirty="0" smtClean="0">
                <a:latin typeface="Calibri" pitchFamily="34" charset="0"/>
                <a:ea typeface="굴림" pitchFamily="34" charset="-127"/>
                <a:cs typeface="Calibri" pitchFamily="34" charset="0"/>
              </a:rPr>
              <a:t>Head </a:t>
            </a:r>
            <a:r>
              <a:rPr lang="en-GB" altLang="ko-KR" sz="3600" dirty="0">
                <a:latin typeface="Calibri" pitchFamily="34" charset="0"/>
                <a:ea typeface="굴림" pitchFamily="34" charset="-127"/>
                <a:cs typeface="Calibri" pitchFamily="34" charset="0"/>
              </a:rPr>
              <a:t>Office: </a:t>
            </a:r>
            <a:r>
              <a:rPr lang="en-GB" altLang="ko-KR" sz="3600" dirty="0" smtClean="0">
                <a:latin typeface="Calibri" pitchFamily="34" charset="0"/>
                <a:ea typeface="굴림" pitchFamily="34" charset="-127"/>
                <a:cs typeface="Calibri" pitchFamily="34" charset="0"/>
              </a:rPr>
              <a:t>Lahore, Pakistan</a:t>
            </a:r>
            <a:endParaRPr lang="en-GB" altLang="ko-KR" sz="3600" dirty="0">
              <a:latin typeface="Calibri" pitchFamily="34" charset="0"/>
              <a:ea typeface="굴림" pitchFamily="34" charset="-127"/>
              <a:cs typeface="Calibri" pitchFamily="34" charset="0"/>
            </a:endParaRPr>
          </a:p>
          <a:p>
            <a:pPr marL="533400" indent="-533400"/>
            <a:r>
              <a:rPr lang="en-GB" altLang="ko-KR" sz="3600" dirty="0" smtClean="0">
                <a:latin typeface="Calibri" pitchFamily="34" charset="0"/>
                <a:ea typeface="굴림" pitchFamily="34" charset="-127"/>
                <a:cs typeface="Calibri" pitchFamily="34" charset="0"/>
              </a:rPr>
              <a:t>Program office: </a:t>
            </a:r>
            <a:r>
              <a:rPr lang="en-GB" altLang="ko-KR" sz="3600" dirty="0" smtClean="0">
                <a:latin typeface="Calibri" pitchFamily="34" charset="0"/>
                <a:ea typeface="굴림" pitchFamily="34" charset="-127"/>
                <a:cs typeface="Calibri" pitchFamily="34" charset="0"/>
              </a:rPr>
              <a:t>Lahore, Pakistan</a:t>
            </a:r>
            <a:endParaRPr lang="en-GB" altLang="ko-KR" sz="3600" dirty="0">
              <a:latin typeface="Calibri" pitchFamily="34" charset="0"/>
              <a:ea typeface="굴림" pitchFamily="34" charset="-127"/>
              <a:cs typeface="Calibri" pitchFamily="34" charset="0"/>
            </a:endParaRPr>
          </a:p>
          <a:p>
            <a:pPr marL="533400" indent="-533400"/>
            <a:r>
              <a:rPr lang="en-GB" altLang="ko-KR" sz="3600" dirty="0" smtClean="0">
                <a:latin typeface="Calibri" pitchFamily="34" charset="0"/>
                <a:ea typeface="굴림" pitchFamily="34" charset="-127"/>
                <a:cs typeface="Calibri" pitchFamily="34" charset="0"/>
              </a:rPr>
              <a:t>Branches: 6 (Punjab &amp; Gilgit </a:t>
            </a:r>
            <a:r>
              <a:rPr lang="en-GB" altLang="ko-KR" sz="3600" dirty="0" err="1" smtClean="0">
                <a:latin typeface="Calibri" pitchFamily="34" charset="0"/>
                <a:ea typeface="굴림" pitchFamily="34" charset="-127"/>
                <a:cs typeface="Calibri" pitchFamily="34" charset="0"/>
              </a:rPr>
              <a:t>Baltistan</a:t>
            </a:r>
            <a:r>
              <a:rPr lang="en-GB" altLang="ko-KR" sz="3600" dirty="0" smtClean="0">
                <a:latin typeface="Calibri" pitchFamily="34" charset="0"/>
                <a:ea typeface="굴림" pitchFamily="34" charset="-127"/>
                <a:cs typeface="Calibri" pitchFamily="34" charset="0"/>
              </a:rPr>
              <a:t>)</a:t>
            </a:r>
            <a:endParaRPr lang="en-GB" altLang="ko-KR" sz="3600" dirty="0">
              <a:latin typeface="Calibri" pitchFamily="34" charset="0"/>
              <a:ea typeface="굴림" pitchFamily="34" charset="-127"/>
              <a:cs typeface="Calibri" pitchFamily="34" charset="0"/>
            </a:endParaRPr>
          </a:p>
          <a:p>
            <a:pPr algn="just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29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>
                <a:latin typeface="Calibri" pitchFamily="34" charset="0"/>
                <a:cs typeface="Calibri" pitchFamily="34" charset="0"/>
              </a:rPr>
              <a:t>Breeding of </a:t>
            </a:r>
            <a:r>
              <a:rPr lang="en-US" sz="4000" b="1" dirty="0" smtClean="0">
                <a:latin typeface="Calibri" pitchFamily="34" charset="0"/>
                <a:cs typeface="Calibri" pitchFamily="34" charset="0"/>
              </a:rPr>
              <a:t>Goats</a:t>
            </a:r>
            <a:endParaRPr lang="en-US" sz="4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4514850" cy="4525963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Objectives: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Regular livestock asset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building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To meet nutritional value of their children </a:t>
            </a: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To get regular income through goat milk production </a:t>
            </a: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Self confidence and ownership building </a:t>
            </a:r>
          </a:p>
          <a:p>
            <a:pPr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143000"/>
            <a:ext cx="4171950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117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latin typeface="Calibri" pitchFamily="34" charset="0"/>
                <a:cs typeface="Calibri" pitchFamily="34" charset="0"/>
              </a:rPr>
              <a:t>Breeding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of Hens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Regular poultry asset building </a:t>
            </a:r>
          </a:p>
          <a:p>
            <a:pPr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To meet nutritional value of their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children</a:t>
            </a:r>
          </a:p>
          <a:p>
            <a:pPr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To get regular income through poultry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egg production &amp; chicken.</a:t>
            </a:r>
          </a:p>
          <a:p>
            <a:pPr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Self confidence and ownership building </a:t>
            </a:r>
          </a:p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803650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28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latin typeface="Calibri" pitchFamily="34" charset="0"/>
                <a:cs typeface="Calibri" pitchFamily="34" charset="0"/>
              </a:rPr>
              <a:t>Progress of Kitchen Gardening </a:t>
            </a:r>
            <a:endParaRPr lang="en-US" sz="4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5181600" cy="4525963"/>
          </a:xfrm>
        </p:spPr>
        <p:txBody>
          <a:bodyPr/>
          <a:lstStyle/>
          <a:p>
            <a:pPr>
              <a:defRPr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Regular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organic farming </a:t>
            </a:r>
          </a:p>
          <a:p>
            <a:pPr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To meet nutritional value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of their children </a:t>
            </a:r>
          </a:p>
          <a:p>
            <a:pPr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To get regular income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through vegetable production </a:t>
            </a:r>
          </a:p>
          <a:p>
            <a:pPr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Marketing linkages and networking </a:t>
            </a:r>
          </a:p>
          <a:p>
            <a:pPr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Self confidence and ownership building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1928813"/>
            <a:ext cx="3948112" cy="2871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99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Trainings</a:t>
            </a:r>
            <a:endParaRPr lang="en-US" sz="4000" dirty="0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45" y="1524000"/>
            <a:ext cx="4043749" cy="518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95" y="1524000"/>
            <a:ext cx="4335505" cy="518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03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820"/>
            <a:ext cx="9144000" cy="531918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232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548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7376608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Media Coverage of Naymet Annual Day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" y="1752600"/>
            <a:ext cx="3593431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Media Coverage of Naymet Ramazan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29200" y="1752600"/>
            <a:ext cx="3649579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5391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Calibri" pitchFamily="34" charset="0"/>
                <a:cs typeface="Calibri" pitchFamily="34" charset="0"/>
              </a:rPr>
              <a:t>Naymet Annual functions /events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2133600" cy="575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Documents and Settings\UserXp\Desktop\DSC_17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6823456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96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          </a:t>
            </a:r>
            <a:r>
              <a:rPr lang="en-US" u="sng" dirty="0" smtClean="0">
                <a:solidFill>
                  <a:srgbClr val="00B050"/>
                </a:solidFill>
              </a:rPr>
              <a:t>Our Partners</a:t>
            </a:r>
            <a:endParaRPr lang="en-US" u="sng" dirty="0">
              <a:solidFill>
                <a:srgbClr val="00B050"/>
              </a:solidFill>
            </a:endParaRPr>
          </a:p>
        </p:txBody>
      </p:sp>
      <p:pic>
        <p:nvPicPr>
          <p:cNvPr id="5" name="Content Placeholder 4" descr="http://www.wajdacom.com/imgs/wajd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1"/>
            <a:ext cx="29718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partner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3" y="228600"/>
            <a:ext cx="2392719" cy="1256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Documents and Settings\UserXp\Local Settings\Temporary Internet Files\Content.Word\B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752601"/>
            <a:ext cx="1828800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Documents and Settings\UserXp\Local Settings\Temporary Internet Files\Content.Word\kIVA LOGO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14" y="1637666"/>
            <a:ext cx="3122386" cy="110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http://www.naymet.org/images/bottom/b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9426" y="2990850"/>
            <a:ext cx="1473174" cy="2038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://www.naymet.org/images/bottom/b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067366"/>
            <a:ext cx="1676400" cy="188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C:\Documents and Settings\Muhammad Abdullah\Desktop\untitled553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22247" y="3210242"/>
            <a:ext cx="1480457" cy="159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rc_mi" descr="http://www.alhudacibe.com/3wle/images/supporters/09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707" y="3067366"/>
            <a:ext cx="2514601" cy="1885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LogoImage" descr="APOLLO SPORTS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08447"/>
            <a:ext cx="2295525" cy="1092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home_0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57900" y="5086350"/>
            <a:ext cx="2362200" cy="130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58000" y="228600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57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          </a:t>
            </a:r>
            <a:r>
              <a:rPr lang="en-US" sz="4000" u="sng" dirty="0" smtClean="0">
                <a:solidFill>
                  <a:srgbClr val="00B050"/>
                </a:solidFill>
              </a:rPr>
              <a:t>Our Network</a:t>
            </a:r>
            <a:endParaRPr lang="en-US" sz="4000" u="sng" dirty="0">
              <a:solidFill>
                <a:srgbClr val="00B050"/>
              </a:solidFill>
            </a:endParaRPr>
          </a:p>
        </p:txBody>
      </p:sp>
      <p:pic>
        <p:nvPicPr>
          <p:cNvPr id="6" name="Picture 13" descr="http://www.seepnetwork.org/filebin/images/events/annualcon/pmn_logo_blu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57" y="1795909"/>
            <a:ext cx="27099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legal_networ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2235200" cy="139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42485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http://upload.wikimedia.org/wikipedia/commons/6/6a/HRD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34778"/>
            <a:ext cx="12192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http://www.ffo.org.pk/admin/ckeditor/ckfinder/userfiles/images/Punjab%20Microfinance%20Network%20(PMFN)%20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206" y="1567309"/>
            <a:ext cx="12668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www.naymet.org/images/bottom/b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38911" y="1534418"/>
            <a:ext cx="2238375" cy="1132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http://t2.gstatic.com/images?q=tbn:ANd9GcRi9CvRIlOKz4wbsEQz0vXQ0v4Ht0IaXJKPydWjn61ZxXNDrI2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00306"/>
            <a:ext cx="1676400" cy="136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announcement_ico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2900306"/>
            <a:ext cx="1955800" cy="13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lHuda logo +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671669" y="2895600"/>
            <a:ext cx="1524000" cy="1371600"/>
          </a:xfrm>
          <a:prstGeom prst="rect">
            <a:avLst/>
          </a:prstGeom>
          <a:noFill/>
          <a:ln/>
        </p:spPr>
      </p:pic>
      <p:pic>
        <p:nvPicPr>
          <p:cNvPr id="13" name="Picture 4" descr="C:\Documents and Settings\Muhammad Abdullah\Desktop\BureauVeritasCertification-UKAS9001-2000-ID(Trust)\Slide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05600" y="2743200"/>
            <a:ext cx="2071686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rc_mi" descr="http://pakistan.jobz.pk/wp-content/uploads/2013/06/FBR-Official-Logo.gif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69278"/>
            <a:ext cx="2643186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C:\Documents and Settings\Muhammad Abdullah\Desktop\untitled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19155" y="4577745"/>
            <a:ext cx="2400298" cy="1430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rc_mi" descr="http://i1.tribune.com.pk/wp-content/uploads/2011/02/State-Bank-logo21111-640x480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85557"/>
            <a:ext cx="3294967" cy="2215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16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14400"/>
            <a:ext cx="7772400" cy="36576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Calibri" pitchFamily="34" charset="0"/>
                <a:cs typeface="Calibri" pitchFamily="34" charset="0"/>
              </a:rPr>
              <a:t>Vision:</a:t>
            </a:r>
            <a:br>
              <a:rPr lang="en-US" b="1" dirty="0" smtClean="0"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latin typeface="Calibri" pitchFamily="34" charset="0"/>
                <a:cs typeface="Calibri" pitchFamily="34" charset="0"/>
              </a:rPr>
              <a:t>Mission: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286000"/>
            <a:ext cx="6400800" cy="40386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Micro </a:t>
            </a:r>
            <a:r>
              <a:rPr lang="en-US" b="1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Actions-Macro </a:t>
            </a:r>
            <a:r>
              <a:rPr lang="en-US" b="1" dirty="0" smtClean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effects</a:t>
            </a:r>
          </a:p>
          <a:p>
            <a:pPr algn="l"/>
            <a:endParaRPr lang="en-US" b="1" dirty="0">
              <a:solidFill>
                <a:schemeClr val="accent3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US" b="1" dirty="0" smtClean="0">
              <a:solidFill>
                <a:schemeClr val="accent3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b="1" dirty="0">
                <a:solidFill>
                  <a:schemeClr val="accent3"/>
                </a:solidFill>
                <a:latin typeface="Calibri" pitchFamily="34" charset="0"/>
                <a:cs typeface="Calibri" pitchFamily="34" charset="0"/>
              </a:rPr>
              <a:t>Sustainable socio-economic development with focus on poverty alleviation and gender equality. </a:t>
            </a:r>
          </a:p>
          <a:p>
            <a:pPr algn="l"/>
            <a:endParaRPr lang="en-US" sz="40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0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4" name="Picture 7" descr="DSC_44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52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DSC_43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28956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C_44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_43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3" y="2895600"/>
            <a:ext cx="3370943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SC_44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3124200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SC_439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3" y="2895600"/>
            <a:ext cx="2775857" cy="3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4339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Thank You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2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6000" dirty="0">
                <a:latin typeface="Calibri" pitchFamily="34" charset="0"/>
                <a:ea typeface="굴림" pitchFamily="34" charset="-127"/>
                <a:cs typeface="Calibri" pitchFamily="34" charset="0"/>
              </a:rPr>
              <a:t>Programs </a:t>
            </a:r>
            <a:endParaRPr lang="en-US" sz="6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0"/>
            <a:ext cx="6553200" cy="3124200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>
                <a:latin typeface="Calibri" pitchFamily="34" charset="0"/>
                <a:cs typeface="Calibri" pitchFamily="34" charset="0"/>
              </a:rPr>
              <a:t>Islamic Microfinance</a:t>
            </a:r>
            <a:endParaRPr lang="en-US" sz="36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3600" dirty="0" smtClean="0">
                <a:latin typeface="Calibri" pitchFamily="34" charset="0"/>
                <a:cs typeface="Calibri" pitchFamily="34" charset="0"/>
              </a:rPr>
              <a:t>Health care Centres</a:t>
            </a:r>
          </a:p>
          <a:p>
            <a:r>
              <a:rPr lang="en-US" sz="3600" dirty="0" smtClean="0">
                <a:latin typeface="Calibri" pitchFamily="34" charset="0"/>
                <a:cs typeface="Calibri" pitchFamily="34" charset="0"/>
              </a:rPr>
              <a:t>Skill Development Centres</a:t>
            </a:r>
          </a:p>
          <a:p>
            <a:r>
              <a:rPr lang="en-US" sz="3600" dirty="0" smtClean="0">
                <a:latin typeface="Calibri" pitchFamily="34" charset="0"/>
                <a:cs typeface="Calibri" pitchFamily="34" charset="0"/>
              </a:rPr>
              <a:t>Water Wells</a:t>
            </a:r>
          </a:p>
          <a:p>
            <a:r>
              <a:rPr lang="en-US" sz="3600" dirty="0" smtClean="0">
                <a:latin typeface="Calibri" pitchFamily="34" charset="0"/>
                <a:cs typeface="Calibri" pitchFamily="34" charset="0"/>
              </a:rPr>
              <a:t>Disaster Management</a:t>
            </a:r>
          </a:p>
          <a:p>
            <a:r>
              <a:rPr lang="en-US" sz="3600" dirty="0" smtClean="0">
                <a:latin typeface="Calibri" pitchFamily="34" charset="0"/>
                <a:cs typeface="Calibri" pitchFamily="34" charset="0"/>
              </a:rPr>
              <a:t>Seasonal projects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28600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309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6286"/>
            <a:ext cx="8229600" cy="1265238"/>
          </a:xfrm>
        </p:spPr>
        <p:txBody>
          <a:bodyPr/>
          <a:lstStyle/>
          <a:p>
            <a:pPr algn="ctr"/>
            <a:r>
              <a:rPr lang="en-US" dirty="0" smtClean="0"/>
              <a:t>       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>Naymet Micro Shops  </a:t>
            </a:r>
            <a:endParaRPr lang="en-US" sz="4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Content Placeholder 3" descr="download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46482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ownload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066799"/>
            <a:ext cx="4495800" cy="289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62400"/>
            <a:ext cx="46482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 descr="18-02-2014-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962400"/>
            <a:ext cx="4495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244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dirty="0" smtClean="0">
                <a:latin typeface="Calibri" pitchFamily="34" charset="0"/>
                <a:cs typeface="Calibri" pitchFamily="34" charset="0"/>
              </a:rPr>
              <a:t>        Water </a:t>
            </a:r>
            <a:r>
              <a:rPr lang="en-US" sz="4800" dirty="0" smtClean="0">
                <a:latin typeface="Calibri" pitchFamily="34" charset="0"/>
                <a:cs typeface="Calibri" pitchFamily="34" charset="0"/>
              </a:rPr>
              <a:t>Wells</a:t>
            </a:r>
            <a:endParaRPr lang="en-US" sz="4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5" descr="Naymet%20Water%20Tanky%20012-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5051" y="1481138"/>
            <a:ext cx="6965949" cy="522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69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alibri" pitchFamily="34" charset="0"/>
                <a:cs typeface="Calibri" pitchFamily="34" charset="0"/>
              </a:rPr>
              <a:t>Disaster management Flood,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latin typeface="Calibri" pitchFamily="34" charset="0"/>
                <a:cs typeface="Calibri" pitchFamily="34" charset="0"/>
              </a:rPr>
              <a:t>Earthquake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&amp; drought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5" descr="P1012609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4495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P10126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615543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C:\Documents and Settings\UserXp\Desktop\uvas\IMG_11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200400" cy="2982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Documents and Settings\UserXp\Desktop\uvas\IMG_119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82" y="3886200"/>
            <a:ext cx="2131518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Documents and Settings\UserXp\Desktop\IMG_97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0"/>
            <a:ext cx="2307771" cy="2982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Documents and Settings\UserXp\Desktop\Governor House Naymat\flood 2014&amp; schoolprogram\SAM_009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86200"/>
            <a:ext cx="2362200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1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0" dirty="0" smtClean="0">
                <a:latin typeface="Calibri" pitchFamily="34" charset="0"/>
                <a:cs typeface="Calibri" pitchFamily="34" charset="0"/>
              </a:rPr>
              <a:t>IDPs 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(North Waziristan) 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b="0" dirty="0" smtClean="0">
                <a:latin typeface="Calibri" pitchFamily="34" charset="0"/>
                <a:cs typeface="Calibri" pitchFamily="34" charset="0"/>
              </a:rPr>
            </a:br>
            <a:r>
              <a:rPr lang="en-US" b="0" dirty="0" smtClean="0">
                <a:latin typeface="Calibri" pitchFamily="34" charset="0"/>
                <a:cs typeface="Calibri" pitchFamily="34" charset="0"/>
              </a:rPr>
              <a:t>Relief 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work at Bannu (KPK)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9" name="Picture 5" descr="C:\Documents and Settings\UserXp\Desktop\IMG_45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199"/>
            <a:ext cx="4419600" cy="2209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8770"/>
            <a:ext cx="9144000" cy="1705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198"/>
            <a:ext cx="9144000" cy="1524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Documents and Settings\UserXp\Desktop\IMG_45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648199"/>
            <a:ext cx="4724400" cy="220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0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40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26593"/>
            <a:ext cx="8229600" cy="1039091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Area of operations</a:t>
            </a:r>
            <a:endParaRPr lang="en-US" sz="4800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hp\Downloads\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3082" t="9569" r="15177"/>
          <a:stretch/>
        </p:blipFill>
        <p:spPr bwMode="auto">
          <a:xfrm>
            <a:off x="457200" y="1295400"/>
            <a:ext cx="84582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"/>
            <a:ext cx="1600200" cy="110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04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1892</TotalTime>
  <Words>396</Words>
  <Application>Microsoft Office PowerPoint</Application>
  <PresentationFormat>On-screen Show (4:3)</PresentationFormat>
  <Paragraphs>126</Paragraphs>
  <Slides>30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Introduction</vt:lpstr>
      <vt:lpstr>Vision:   Mission:</vt:lpstr>
      <vt:lpstr>Programs </vt:lpstr>
      <vt:lpstr>       Naymet Micro Shops  </vt:lpstr>
      <vt:lpstr>        Water Wells</vt:lpstr>
      <vt:lpstr>Disaster management Flood,  Earthquake &amp; drought</vt:lpstr>
      <vt:lpstr>IDPs (North Waziristan)  Relief work at Bannu (KPK)</vt:lpstr>
      <vt:lpstr>Area of operations</vt:lpstr>
      <vt:lpstr>Naymet Microfinance  (3 Models)</vt:lpstr>
      <vt:lpstr>       Performance Highlights Qarz-e-Hasna, Murabaha &amp; livelihood (Sep 2009-OCT 2014) </vt:lpstr>
      <vt:lpstr>PowerPoint Presentation</vt:lpstr>
      <vt:lpstr>PowerPoint Presentation</vt:lpstr>
      <vt:lpstr> Sustainable Livelihood Project  Bahawalnager &amp; Pattoki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Breeding of Goats</vt:lpstr>
      <vt:lpstr> Breeding of Hens  </vt:lpstr>
      <vt:lpstr>Progress of Kitchen Gardening </vt:lpstr>
      <vt:lpstr>Trainings</vt:lpstr>
      <vt:lpstr>Case Study</vt:lpstr>
      <vt:lpstr>Case Study</vt:lpstr>
      <vt:lpstr>PowerPoint Presentation</vt:lpstr>
      <vt:lpstr>Naymet Annual functions /events</vt:lpstr>
      <vt:lpstr>                Our Partners</vt:lpstr>
      <vt:lpstr>                Our Network</vt:lpstr>
      <vt:lpstr>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shahid-vaio</cp:lastModifiedBy>
  <cp:revision>210</cp:revision>
  <dcterms:created xsi:type="dcterms:W3CDTF">2014-07-08T05:23:53Z</dcterms:created>
  <dcterms:modified xsi:type="dcterms:W3CDTF">2014-11-01T06:58:38Z</dcterms:modified>
</cp:coreProperties>
</file>