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</p:sldMasterIdLst>
  <p:notesMasterIdLst>
    <p:notesMasterId r:id="rId19"/>
  </p:notesMasterIdLst>
  <p:sldIdLst>
    <p:sldId id="286" r:id="rId3"/>
    <p:sldId id="287" r:id="rId4"/>
    <p:sldId id="290" r:id="rId5"/>
    <p:sldId id="292" r:id="rId6"/>
    <p:sldId id="288" r:id="rId7"/>
    <p:sldId id="293" r:id="rId8"/>
    <p:sldId id="296" r:id="rId9"/>
    <p:sldId id="291" r:id="rId10"/>
    <p:sldId id="300" r:id="rId11"/>
    <p:sldId id="301" r:id="rId12"/>
    <p:sldId id="297" r:id="rId13"/>
    <p:sldId id="298" r:id="rId14"/>
    <p:sldId id="299" r:id="rId15"/>
    <p:sldId id="294" r:id="rId16"/>
    <p:sldId id="295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4407" autoAdjust="0"/>
  </p:normalViewPr>
  <p:slideViewPr>
    <p:cSldViewPr>
      <p:cViewPr>
        <p:scale>
          <a:sx n="50" d="100"/>
          <a:sy n="50" d="100"/>
        </p:scale>
        <p:origin x="-1650" y="-330"/>
      </p:cViewPr>
      <p:guideLst>
        <p:guide orient="horz" pos="3231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\Users$\mohammed.kroessin\My%20Documents\Microfinance_PPA\Planning%20(RF%20etc)\030113_ProposedFinal_IRW_PPA_Logical_Framework_to_DFID_MK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5"/>
  <c:chart>
    <c:autoTitleDeleted val="1"/>
    <c:view3D>
      <c:rAngAx val="1"/>
    </c:view3D>
    <c:plotArea>
      <c:layout/>
      <c:bar3DChart>
        <c:barDir val="col"/>
        <c:grouping val="standard"/>
        <c:dLbls>
          <c:showVal val="1"/>
        </c:dLbls>
        <c:shape val="cylinder"/>
        <c:axId val="82840960"/>
        <c:axId val="82891904"/>
        <c:axId val="82692288"/>
      </c:bar3DChart>
      <c:catAx>
        <c:axId val="828409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 algn="just">
              <a:defRPr sz="2200"/>
            </a:pPr>
            <a:endParaRPr lang="en-US"/>
          </a:p>
        </c:txPr>
        <c:crossAx val="82891904"/>
        <c:crosses val="autoZero"/>
        <c:auto val="1"/>
        <c:lblAlgn val="ctr"/>
        <c:lblOffset val="100"/>
      </c:catAx>
      <c:valAx>
        <c:axId val="828919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840960"/>
        <c:crosses val="autoZero"/>
        <c:crossBetween val="between"/>
      </c:valAx>
      <c:serAx>
        <c:axId val="82692288"/>
        <c:scaling>
          <c:orientation val="minMax"/>
        </c:scaling>
        <c:delete val="1"/>
        <c:axPos val="b"/>
        <c:tickLblPos val="none"/>
        <c:crossAx val="82891904"/>
        <c:crosses val="autoZero"/>
      </c:ser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636BD-A1D0-4DC0-9451-75739A24B3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607FECE-788C-4AE8-8B98-DFEC08539D3B}">
      <dgm:prSet phldrT="[Text]"/>
      <dgm:spPr/>
      <dgm:t>
        <a:bodyPr/>
        <a:lstStyle/>
        <a:p>
          <a:r>
            <a:rPr lang="en-GB" dirty="0" smtClean="0"/>
            <a:t>Phase 1</a:t>
          </a:r>
        </a:p>
        <a:p>
          <a:r>
            <a:rPr lang="en-GB" dirty="0" smtClean="0"/>
            <a:t>Experimental</a:t>
          </a:r>
          <a:endParaRPr lang="en-GB" dirty="0"/>
        </a:p>
      </dgm:t>
    </dgm:pt>
    <dgm:pt modelId="{C6929357-7E7D-44DC-B7DD-D39B87BDFC7B}" type="parTrans" cxnId="{AA91651D-8D97-4A8E-B0C8-02526D0A9FB8}">
      <dgm:prSet/>
      <dgm:spPr/>
      <dgm:t>
        <a:bodyPr/>
        <a:lstStyle/>
        <a:p>
          <a:endParaRPr lang="en-GB"/>
        </a:p>
      </dgm:t>
    </dgm:pt>
    <dgm:pt modelId="{7B4D0C20-1B36-4FD1-8757-71F937FADFAB}" type="sibTrans" cxnId="{AA91651D-8D97-4A8E-B0C8-02526D0A9FB8}">
      <dgm:prSet/>
      <dgm:spPr/>
      <dgm:t>
        <a:bodyPr/>
        <a:lstStyle/>
        <a:p>
          <a:endParaRPr lang="en-GB"/>
        </a:p>
      </dgm:t>
    </dgm:pt>
    <dgm:pt modelId="{D8DDC207-4956-4252-933B-30926F7DB0E9}">
      <dgm:prSet phldrT="[Text]"/>
      <dgm:spPr/>
      <dgm:t>
        <a:bodyPr/>
        <a:lstStyle/>
        <a:p>
          <a:r>
            <a:rPr lang="en-GB" dirty="0" smtClean="0"/>
            <a:t>Phase 2</a:t>
          </a:r>
        </a:p>
        <a:p>
          <a:r>
            <a:rPr lang="en-GB" dirty="0" smtClean="0"/>
            <a:t>Replication of good practice	</a:t>
          </a:r>
          <a:endParaRPr lang="en-GB" dirty="0"/>
        </a:p>
      </dgm:t>
    </dgm:pt>
    <dgm:pt modelId="{6BBF5C4C-326A-4464-830E-872E6B82B2A9}" type="parTrans" cxnId="{EFFA4458-826C-4811-93A7-50202F6A107D}">
      <dgm:prSet/>
      <dgm:spPr/>
      <dgm:t>
        <a:bodyPr/>
        <a:lstStyle/>
        <a:p>
          <a:endParaRPr lang="en-GB"/>
        </a:p>
      </dgm:t>
    </dgm:pt>
    <dgm:pt modelId="{5FEFEB59-BF08-4F3F-A35F-BEDBC18A373A}" type="sibTrans" cxnId="{EFFA4458-826C-4811-93A7-50202F6A107D}">
      <dgm:prSet/>
      <dgm:spPr/>
      <dgm:t>
        <a:bodyPr/>
        <a:lstStyle/>
        <a:p>
          <a:endParaRPr lang="en-GB"/>
        </a:p>
      </dgm:t>
    </dgm:pt>
    <dgm:pt modelId="{85AC3054-635E-4874-B466-EEEFED2F8A53}">
      <dgm:prSet phldrT="[Text]"/>
      <dgm:spPr/>
      <dgm:t>
        <a:bodyPr/>
        <a:lstStyle/>
        <a:p>
          <a:r>
            <a:rPr lang="en-GB" dirty="0" smtClean="0"/>
            <a:t>Phase 3</a:t>
          </a:r>
        </a:p>
        <a:p>
          <a:r>
            <a:rPr lang="en-GB" dirty="0" smtClean="0"/>
            <a:t>Expansion and full commercialisation</a:t>
          </a:r>
          <a:endParaRPr lang="en-GB" dirty="0"/>
        </a:p>
      </dgm:t>
    </dgm:pt>
    <dgm:pt modelId="{67160FC5-883E-4578-AC5C-41E5357382C0}" type="parTrans" cxnId="{1A3B05D2-3EB1-487E-AEF8-6D41A5C4B0F1}">
      <dgm:prSet/>
      <dgm:spPr/>
      <dgm:t>
        <a:bodyPr/>
        <a:lstStyle/>
        <a:p>
          <a:endParaRPr lang="en-GB"/>
        </a:p>
      </dgm:t>
    </dgm:pt>
    <dgm:pt modelId="{B9A9EC29-9803-4CB9-B6E8-ECA40BBE17D5}" type="sibTrans" cxnId="{1A3B05D2-3EB1-487E-AEF8-6D41A5C4B0F1}">
      <dgm:prSet/>
      <dgm:spPr/>
      <dgm:t>
        <a:bodyPr/>
        <a:lstStyle/>
        <a:p>
          <a:endParaRPr lang="en-GB"/>
        </a:p>
      </dgm:t>
    </dgm:pt>
    <dgm:pt modelId="{318D7B7E-011A-433B-824F-B0F4955A3164}" type="pres">
      <dgm:prSet presAssocID="{BAB636BD-A1D0-4DC0-9451-75739A24B317}" presName="Name0" presStyleCnt="0">
        <dgm:presLayoutVars>
          <dgm:dir/>
          <dgm:animLvl val="lvl"/>
          <dgm:resizeHandles val="exact"/>
        </dgm:presLayoutVars>
      </dgm:prSet>
      <dgm:spPr/>
    </dgm:pt>
    <dgm:pt modelId="{12EA01AC-6BAE-4429-83CA-0B578A01958F}" type="pres">
      <dgm:prSet presAssocID="{2607FECE-788C-4AE8-8B98-DFEC08539D3B}" presName="parTxOnly" presStyleLbl="node1" presStyleIdx="0" presStyleCnt="3" custLinFactNeighborX="49209" custLinFactNeighborY="-37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C8D23A-9EE3-42DD-9D1D-0B3E5C1BF036}" type="pres">
      <dgm:prSet presAssocID="{7B4D0C20-1B36-4FD1-8757-71F937FADFAB}" presName="parTxOnlySpace" presStyleCnt="0"/>
      <dgm:spPr/>
    </dgm:pt>
    <dgm:pt modelId="{E60F47D9-BF8C-4271-8094-6AFAD1502714}" type="pres">
      <dgm:prSet presAssocID="{D8DDC207-4956-4252-933B-30926F7DB0E9}" presName="parTxOnly" presStyleLbl="node1" presStyleIdx="1" presStyleCnt="3" custLinFactNeighborX="-293" custLinFactNeighborY="-37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26ACD2-9989-4A9F-95E0-F64B360E2BBC}" type="pres">
      <dgm:prSet presAssocID="{5FEFEB59-BF08-4F3F-A35F-BEDBC18A373A}" presName="parTxOnlySpace" presStyleCnt="0"/>
      <dgm:spPr/>
    </dgm:pt>
    <dgm:pt modelId="{BDC7FD99-9250-4DF3-9C75-BE7D5F68D7A5}" type="pres">
      <dgm:prSet presAssocID="{85AC3054-635E-4874-B466-EEEFED2F8A53}" presName="parTxOnly" presStyleLbl="node1" presStyleIdx="2" presStyleCnt="3" custLinFactNeighborX="-49795" custLinFactNeighborY="-37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775B1A-0721-4ECD-A70A-DF6BE03CAA67}" type="presOf" srcId="{D8DDC207-4956-4252-933B-30926F7DB0E9}" destId="{E60F47D9-BF8C-4271-8094-6AFAD1502714}" srcOrd="0" destOrd="0" presId="urn:microsoft.com/office/officeart/2005/8/layout/chevron1"/>
    <dgm:cxn modelId="{EFFA4458-826C-4811-93A7-50202F6A107D}" srcId="{BAB636BD-A1D0-4DC0-9451-75739A24B317}" destId="{D8DDC207-4956-4252-933B-30926F7DB0E9}" srcOrd="1" destOrd="0" parTransId="{6BBF5C4C-326A-4464-830E-872E6B82B2A9}" sibTransId="{5FEFEB59-BF08-4F3F-A35F-BEDBC18A373A}"/>
    <dgm:cxn modelId="{4070216F-47EE-4050-87E4-C36B5A31FBCC}" type="presOf" srcId="{BAB636BD-A1D0-4DC0-9451-75739A24B317}" destId="{318D7B7E-011A-433B-824F-B0F4955A3164}" srcOrd="0" destOrd="0" presId="urn:microsoft.com/office/officeart/2005/8/layout/chevron1"/>
    <dgm:cxn modelId="{1A3B05D2-3EB1-487E-AEF8-6D41A5C4B0F1}" srcId="{BAB636BD-A1D0-4DC0-9451-75739A24B317}" destId="{85AC3054-635E-4874-B466-EEEFED2F8A53}" srcOrd="2" destOrd="0" parTransId="{67160FC5-883E-4578-AC5C-41E5357382C0}" sibTransId="{B9A9EC29-9803-4CB9-B6E8-ECA40BBE17D5}"/>
    <dgm:cxn modelId="{8B5F4294-6147-4263-8BC5-3FEAFD86D90E}" type="presOf" srcId="{2607FECE-788C-4AE8-8B98-DFEC08539D3B}" destId="{12EA01AC-6BAE-4429-83CA-0B578A01958F}" srcOrd="0" destOrd="0" presId="urn:microsoft.com/office/officeart/2005/8/layout/chevron1"/>
    <dgm:cxn modelId="{AA91651D-8D97-4A8E-B0C8-02526D0A9FB8}" srcId="{BAB636BD-A1D0-4DC0-9451-75739A24B317}" destId="{2607FECE-788C-4AE8-8B98-DFEC08539D3B}" srcOrd="0" destOrd="0" parTransId="{C6929357-7E7D-44DC-B7DD-D39B87BDFC7B}" sibTransId="{7B4D0C20-1B36-4FD1-8757-71F937FADFAB}"/>
    <dgm:cxn modelId="{5B56B908-54AD-4509-A972-06A84DE5613F}" type="presOf" srcId="{85AC3054-635E-4874-B466-EEEFED2F8A53}" destId="{BDC7FD99-9250-4DF3-9C75-BE7D5F68D7A5}" srcOrd="0" destOrd="0" presId="urn:microsoft.com/office/officeart/2005/8/layout/chevron1"/>
    <dgm:cxn modelId="{1D79BD76-3C47-4276-B2CE-A58CD464D495}" type="presParOf" srcId="{318D7B7E-011A-433B-824F-B0F4955A3164}" destId="{12EA01AC-6BAE-4429-83CA-0B578A01958F}" srcOrd="0" destOrd="0" presId="urn:microsoft.com/office/officeart/2005/8/layout/chevron1"/>
    <dgm:cxn modelId="{25E85555-9E55-4E34-9D83-C8CD32F61239}" type="presParOf" srcId="{318D7B7E-011A-433B-824F-B0F4955A3164}" destId="{CFC8D23A-9EE3-42DD-9D1D-0B3E5C1BF036}" srcOrd="1" destOrd="0" presId="urn:microsoft.com/office/officeart/2005/8/layout/chevron1"/>
    <dgm:cxn modelId="{BB85DE93-3AA7-49C1-B2CA-9BA5E3E86C86}" type="presParOf" srcId="{318D7B7E-011A-433B-824F-B0F4955A3164}" destId="{E60F47D9-BF8C-4271-8094-6AFAD1502714}" srcOrd="2" destOrd="0" presId="urn:microsoft.com/office/officeart/2005/8/layout/chevron1"/>
    <dgm:cxn modelId="{0B8EC5BA-4A32-493F-80DC-A2C75523F261}" type="presParOf" srcId="{318D7B7E-011A-433B-824F-B0F4955A3164}" destId="{7A26ACD2-9989-4A9F-95E0-F64B360E2BBC}" srcOrd="3" destOrd="0" presId="urn:microsoft.com/office/officeart/2005/8/layout/chevron1"/>
    <dgm:cxn modelId="{F728B8CA-CD45-4D55-A9BB-7F3DAAF88A88}" type="presParOf" srcId="{318D7B7E-011A-433B-824F-B0F4955A3164}" destId="{BDC7FD99-9250-4DF3-9C75-BE7D5F68D7A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B59A11-C570-4757-B1A7-CE59ED0735C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DB62A6-D43D-4B74-8822-0177A69B749F}">
      <dgm:prSet phldrT="[Text]"/>
      <dgm:spPr/>
      <dgm:t>
        <a:bodyPr/>
        <a:lstStyle/>
        <a:p>
          <a:r>
            <a:rPr lang="en-GB" dirty="0" smtClean="0"/>
            <a:t>Local poor communities</a:t>
          </a:r>
          <a:endParaRPr lang="en-GB" dirty="0"/>
        </a:p>
      </dgm:t>
    </dgm:pt>
    <dgm:pt modelId="{7B171BA6-BF50-4133-8157-1E3A39BD1193}" type="parTrans" cxnId="{80DB309D-EB51-43E3-9A82-48C9C3BA683F}">
      <dgm:prSet/>
      <dgm:spPr/>
      <dgm:t>
        <a:bodyPr/>
        <a:lstStyle/>
        <a:p>
          <a:endParaRPr lang="en-GB"/>
        </a:p>
      </dgm:t>
    </dgm:pt>
    <dgm:pt modelId="{EC006CC1-07E2-428A-9350-06B5F3686E60}" type="sibTrans" cxnId="{80DB309D-EB51-43E3-9A82-48C9C3BA683F}">
      <dgm:prSet/>
      <dgm:spPr/>
      <dgm:t>
        <a:bodyPr/>
        <a:lstStyle/>
        <a:p>
          <a:endParaRPr lang="en-GB"/>
        </a:p>
      </dgm:t>
    </dgm:pt>
    <dgm:pt modelId="{0D6D089D-1DBA-4D20-A837-7580A0FD8ACC}">
      <dgm:prSet phldrT="[Text]" custT="1"/>
      <dgm:spPr/>
      <dgm:t>
        <a:bodyPr/>
        <a:lstStyle/>
        <a:p>
          <a:r>
            <a:rPr lang="en-GB" sz="1800" dirty="0" smtClean="0"/>
            <a:t>Savings mobilisation</a:t>
          </a:r>
          <a:endParaRPr lang="en-GB" sz="1800" dirty="0"/>
        </a:p>
      </dgm:t>
    </dgm:pt>
    <dgm:pt modelId="{014F4A0D-DDDB-4FE8-9142-0E7719ACF299}" type="parTrans" cxnId="{C4824B98-224E-4480-B087-12DCE8AA43C1}">
      <dgm:prSet/>
      <dgm:spPr/>
      <dgm:t>
        <a:bodyPr/>
        <a:lstStyle/>
        <a:p>
          <a:endParaRPr lang="en-GB"/>
        </a:p>
      </dgm:t>
    </dgm:pt>
    <dgm:pt modelId="{1E798B4E-ABA1-473D-B2C5-1A85375CB820}" type="sibTrans" cxnId="{C4824B98-224E-4480-B087-12DCE8AA43C1}">
      <dgm:prSet/>
      <dgm:spPr/>
      <dgm:t>
        <a:bodyPr/>
        <a:lstStyle/>
        <a:p>
          <a:endParaRPr lang="en-GB"/>
        </a:p>
      </dgm:t>
    </dgm:pt>
    <dgm:pt modelId="{A28AB2BD-7E34-4B99-BB3B-4D272BF5BB0E}">
      <dgm:prSet phldrT="[Text]"/>
      <dgm:spPr/>
      <dgm:t>
        <a:bodyPr/>
        <a:lstStyle/>
        <a:p>
          <a:r>
            <a:rPr lang="en-GB" dirty="0" smtClean="0"/>
            <a:t>Development agencies</a:t>
          </a:r>
          <a:endParaRPr lang="en-GB" dirty="0"/>
        </a:p>
      </dgm:t>
    </dgm:pt>
    <dgm:pt modelId="{B8AD8854-7A14-4E3C-9066-FA6C18BCADA7}" type="parTrans" cxnId="{2E31653B-DEE5-45E2-8878-9B66C6166032}">
      <dgm:prSet/>
      <dgm:spPr/>
      <dgm:t>
        <a:bodyPr/>
        <a:lstStyle/>
        <a:p>
          <a:endParaRPr lang="en-GB"/>
        </a:p>
      </dgm:t>
    </dgm:pt>
    <dgm:pt modelId="{97E2AB29-EEED-42E8-A531-2BCF5AC81440}" type="sibTrans" cxnId="{2E31653B-DEE5-45E2-8878-9B66C6166032}">
      <dgm:prSet/>
      <dgm:spPr/>
      <dgm:t>
        <a:bodyPr/>
        <a:lstStyle/>
        <a:p>
          <a:endParaRPr lang="en-GB"/>
        </a:p>
      </dgm:t>
    </dgm:pt>
    <dgm:pt modelId="{06843287-5B61-41D5-A120-7DBC5521CEA2}">
      <dgm:prSet phldrT="[Text]" custT="1"/>
      <dgm:spPr/>
      <dgm:t>
        <a:bodyPr/>
        <a:lstStyle/>
        <a:p>
          <a:r>
            <a:rPr lang="en-GB" sz="2000" dirty="0" smtClean="0"/>
            <a:t>Promote &amp; facilitate economic growth </a:t>
          </a:r>
          <a:endParaRPr lang="en-GB" sz="2000" dirty="0"/>
        </a:p>
      </dgm:t>
    </dgm:pt>
    <dgm:pt modelId="{6C2EA97B-361C-4F02-B8ED-9523853926D9}" type="parTrans" cxnId="{BE12407A-B52F-46C6-97E5-E331F437DEDF}">
      <dgm:prSet/>
      <dgm:spPr/>
      <dgm:t>
        <a:bodyPr/>
        <a:lstStyle/>
        <a:p>
          <a:endParaRPr lang="en-GB"/>
        </a:p>
      </dgm:t>
    </dgm:pt>
    <dgm:pt modelId="{BE741CC0-56FA-4981-BECE-5989C6E52BCE}" type="sibTrans" cxnId="{BE12407A-B52F-46C6-97E5-E331F437DEDF}">
      <dgm:prSet/>
      <dgm:spPr/>
      <dgm:t>
        <a:bodyPr/>
        <a:lstStyle/>
        <a:p>
          <a:endParaRPr lang="en-GB"/>
        </a:p>
      </dgm:t>
    </dgm:pt>
    <dgm:pt modelId="{3BEF1869-4235-41F5-A8A2-718C821FB9BE}">
      <dgm:prSet phldrT="[Text]"/>
      <dgm:spPr/>
      <dgm:t>
        <a:bodyPr/>
        <a:lstStyle/>
        <a:p>
          <a:r>
            <a:rPr lang="en-GB" dirty="0" smtClean="0"/>
            <a:t>Governments &amp; multi-laterals</a:t>
          </a:r>
          <a:endParaRPr lang="en-GB" dirty="0"/>
        </a:p>
      </dgm:t>
    </dgm:pt>
    <dgm:pt modelId="{610662DA-9D8A-4627-9D3F-556B985CA63D}" type="parTrans" cxnId="{144782DF-4C69-48F1-92DE-7F412D009BB7}">
      <dgm:prSet/>
      <dgm:spPr/>
      <dgm:t>
        <a:bodyPr/>
        <a:lstStyle/>
        <a:p>
          <a:endParaRPr lang="en-GB"/>
        </a:p>
      </dgm:t>
    </dgm:pt>
    <dgm:pt modelId="{2B37252A-2F91-4C0C-BBD1-C56ADB0D1806}" type="sibTrans" cxnId="{144782DF-4C69-48F1-92DE-7F412D009BB7}">
      <dgm:prSet/>
      <dgm:spPr/>
      <dgm:t>
        <a:bodyPr/>
        <a:lstStyle/>
        <a:p>
          <a:endParaRPr lang="en-GB"/>
        </a:p>
      </dgm:t>
    </dgm:pt>
    <dgm:pt modelId="{BF64B26D-B107-48DD-BEC4-2170FC1E3DB7}">
      <dgm:prSet phldrT="[Text]"/>
      <dgm:spPr/>
      <dgm:t>
        <a:bodyPr/>
        <a:lstStyle/>
        <a:p>
          <a:r>
            <a:rPr lang="en-GB" dirty="0" smtClean="0"/>
            <a:t>Conducive policies, incentives &amp; regulation</a:t>
          </a:r>
          <a:endParaRPr lang="en-GB" dirty="0"/>
        </a:p>
      </dgm:t>
    </dgm:pt>
    <dgm:pt modelId="{9782AD54-C2E2-4408-A20A-6EE177E7D92F}" type="parTrans" cxnId="{F957D989-93DB-4EE0-93DF-F911D52F5BE6}">
      <dgm:prSet/>
      <dgm:spPr/>
      <dgm:t>
        <a:bodyPr/>
        <a:lstStyle/>
        <a:p>
          <a:endParaRPr lang="en-GB"/>
        </a:p>
      </dgm:t>
    </dgm:pt>
    <dgm:pt modelId="{BE7174A8-274D-4FF1-A4D8-29923D8A621E}" type="sibTrans" cxnId="{F957D989-93DB-4EE0-93DF-F911D52F5BE6}">
      <dgm:prSet/>
      <dgm:spPr/>
      <dgm:t>
        <a:bodyPr/>
        <a:lstStyle/>
        <a:p>
          <a:endParaRPr lang="en-GB"/>
        </a:p>
      </dgm:t>
    </dgm:pt>
    <dgm:pt modelId="{711A51FB-4FDE-4A5D-A861-7C3926DEDDB6}">
      <dgm:prSet phldrT="[Text]"/>
      <dgm:spPr/>
      <dgm:t>
        <a:bodyPr/>
        <a:lstStyle/>
        <a:p>
          <a:r>
            <a:rPr lang="en-GB" dirty="0" smtClean="0"/>
            <a:t>Islamic financial institutions</a:t>
          </a:r>
          <a:endParaRPr lang="en-GB" dirty="0"/>
        </a:p>
      </dgm:t>
    </dgm:pt>
    <dgm:pt modelId="{40B65872-B700-4E3C-84CA-02E3C329462F}" type="parTrans" cxnId="{3978E199-DBB4-42D4-9A9A-EB90C3BD63E4}">
      <dgm:prSet/>
      <dgm:spPr/>
      <dgm:t>
        <a:bodyPr/>
        <a:lstStyle/>
        <a:p>
          <a:endParaRPr lang="en-GB"/>
        </a:p>
      </dgm:t>
    </dgm:pt>
    <dgm:pt modelId="{D1E7EB7B-5039-4EFF-8803-5132EA44015C}" type="sibTrans" cxnId="{3978E199-DBB4-42D4-9A9A-EB90C3BD63E4}">
      <dgm:prSet/>
      <dgm:spPr/>
      <dgm:t>
        <a:bodyPr/>
        <a:lstStyle/>
        <a:p>
          <a:endParaRPr lang="en-GB"/>
        </a:p>
      </dgm:t>
    </dgm:pt>
    <dgm:pt modelId="{02025A21-3272-4F04-8B5E-0898AF881E26}">
      <dgm:prSet phldrT="[Text]" custT="1"/>
      <dgm:spPr/>
      <dgm:t>
        <a:bodyPr/>
        <a:lstStyle/>
        <a:p>
          <a:r>
            <a:rPr lang="en-GB" sz="1800" dirty="0" smtClean="0"/>
            <a:t>Invest and collaborate with social development agencies</a:t>
          </a:r>
          <a:endParaRPr lang="en-GB" sz="1800" dirty="0"/>
        </a:p>
      </dgm:t>
    </dgm:pt>
    <dgm:pt modelId="{0B9C9965-E270-4F45-A3B9-64EB975E8C60}" type="parTrans" cxnId="{95256E9D-0A5D-4519-AD20-EED7B40C994D}">
      <dgm:prSet/>
      <dgm:spPr/>
      <dgm:t>
        <a:bodyPr/>
        <a:lstStyle/>
        <a:p>
          <a:endParaRPr lang="en-GB"/>
        </a:p>
      </dgm:t>
    </dgm:pt>
    <dgm:pt modelId="{936EBB58-E046-4187-A78A-D7FA6936334D}" type="sibTrans" cxnId="{95256E9D-0A5D-4519-AD20-EED7B40C994D}">
      <dgm:prSet/>
      <dgm:spPr/>
      <dgm:t>
        <a:bodyPr/>
        <a:lstStyle/>
        <a:p>
          <a:endParaRPr lang="en-GB"/>
        </a:p>
      </dgm:t>
    </dgm:pt>
    <dgm:pt modelId="{65359E2C-14D8-47AA-9A38-FC5C45D2A08C}">
      <dgm:prSet phldrT="[Text]" custT="1"/>
      <dgm:spPr/>
      <dgm:t>
        <a:bodyPr/>
        <a:lstStyle/>
        <a:p>
          <a:r>
            <a:rPr lang="en-GB" sz="1800" dirty="0" smtClean="0"/>
            <a:t>Put values first</a:t>
          </a:r>
          <a:endParaRPr lang="en-GB" sz="1800" dirty="0"/>
        </a:p>
      </dgm:t>
    </dgm:pt>
    <dgm:pt modelId="{790AC205-D555-45DF-B736-6ED597DF6BE1}" type="parTrans" cxnId="{20A0EF04-F7E0-4A96-8EF9-2A01BAA3D78C}">
      <dgm:prSet/>
      <dgm:spPr/>
      <dgm:t>
        <a:bodyPr/>
        <a:lstStyle/>
        <a:p>
          <a:endParaRPr lang="en-GB"/>
        </a:p>
      </dgm:t>
    </dgm:pt>
    <dgm:pt modelId="{A4A82F1D-1AE7-40C8-9E79-341B6535D8F9}" type="sibTrans" cxnId="{20A0EF04-F7E0-4A96-8EF9-2A01BAA3D78C}">
      <dgm:prSet/>
      <dgm:spPr/>
      <dgm:t>
        <a:bodyPr/>
        <a:lstStyle/>
        <a:p>
          <a:endParaRPr lang="en-GB"/>
        </a:p>
      </dgm:t>
    </dgm:pt>
    <dgm:pt modelId="{6B62A4EC-831D-4A99-97F3-FA452B86157A}" type="pres">
      <dgm:prSet presAssocID="{17B59A11-C570-4757-B1A7-CE59ED0735C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A1EFE5-926A-483D-AF6E-962278D49D22}" type="pres">
      <dgm:prSet presAssocID="{17B59A11-C570-4757-B1A7-CE59ED0735CA}" presName="children" presStyleCnt="0"/>
      <dgm:spPr/>
    </dgm:pt>
    <dgm:pt modelId="{62FAA373-4D75-4DAA-AFC1-EA6CBF05F302}" type="pres">
      <dgm:prSet presAssocID="{17B59A11-C570-4757-B1A7-CE59ED0735CA}" presName="child1group" presStyleCnt="0"/>
      <dgm:spPr/>
    </dgm:pt>
    <dgm:pt modelId="{7F9A8B93-CF95-4E94-8208-2B0961AA0793}" type="pres">
      <dgm:prSet presAssocID="{17B59A11-C570-4757-B1A7-CE59ED0735CA}" presName="child1" presStyleLbl="bgAcc1" presStyleIdx="0" presStyleCnt="4"/>
      <dgm:spPr/>
      <dgm:t>
        <a:bodyPr/>
        <a:lstStyle/>
        <a:p>
          <a:endParaRPr lang="en-GB"/>
        </a:p>
      </dgm:t>
    </dgm:pt>
    <dgm:pt modelId="{99035C58-A1B8-4207-A42F-B5FC3E639BF0}" type="pres">
      <dgm:prSet presAssocID="{17B59A11-C570-4757-B1A7-CE59ED0735C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97C427-E611-48DB-B92A-84C6C902B422}" type="pres">
      <dgm:prSet presAssocID="{17B59A11-C570-4757-B1A7-CE59ED0735CA}" presName="child2group" presStyleCnt="0"/>
      <dgm:spPr/>
    </dgm:pt>
    <dgm:pt modelId="{761E9F6E-99D7-4278-825D-DE3D986BE350}" type="pres">
      <dgm:prSet presAssocID="{17B59A11-C570-4757-B1A7-CE59ED0735CA}" presName="child2" presStyleLbl="bgAcc1" presStyleIdx="1" presStyleCnt="4" custLinFactNeighborX="33708" custLinFactNeighborY="1239"/>
      <dgm:spPr/>
      <dgm:t>
        <a:bodyPr/>
        <a:lstStyle/>
        <a:p>
          <a:endParaRPr lang="en-GB"/>
        </a:p>
      </dgm:t>
    </dgm:pt>
    <dgm:pt modelId="{2C4ED9A9-8014-45E4-80D3-B941BE32AA31}" type="pres">
      <dgm:prSet presAssocID="{17B59A11-C570-4757-B1A7-CE59ED0735C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B49C67-4469-43EF-BE98-16C9197B60F7}" type="pres">
      <dgm:prSet presAssocID="{17B59A11-C570-4757-B1A7-CE59ED0735CA}" presName="child3group" presStyleCnt="0"/>
      <dgm:spPr/>
    </dgm:pt>
    <dgm:pt modelId="{BFE1C7E0-0D32-4E89-BB5B-B8A0CC20D2BF}" type="pres">
      <dgm:prSet presAssocID="{17B59A11-C570-4757-B1A7-CE59ED0735CA}" presName="child3" presStyleLbl="bgAcc1" presStyleIdx="2" presStyleCnt="4" custScaleX="133662" custLinFactNeighborX="27585" custLinFactNeighborY="2841"/>
      <dgm:spPr/>
      <dgm:t>
        <a:bodyPr/>
        <a:lstStyle/>
        <a:p>
          <a:endParaRPr lang="en-GB"/>
        </a:p>
      </dgm:t>
    </dgm:pt>
    <dgm:pt modelId="{E6DB5CAF-1F5C-4227-B141-C6F29DD9B26B}" type="pres">
      <dgm:prSet presAssocID="{17B59A11-C570-4757-B1A7-CE59ED0735C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6479B0-2062-4588-AEA5-CAE673CC6DF2}" type="pres">
      <dgm:prSet presAssocID="{17B59A11-C570-4757-B1A7-CE59ED0735CA}" presName="child4group" presStyleCnt="0"/>
      <dgm:spPr/>
    </dgm:pt>
    <dgm:pt modelId="{0FDC8691-6FE0-4D00-8437-13315A3D9F69}" type="pres">
      <dgm:prSet presAssocID="{17B59A11-C570-4757-B1A7-CE59ED0735CA}" presName="child4" presStyleLbl="bgAcc1" presStyleIdx="3" presStyleCnt="4" custScaleX="118440" custScaleY="110535"/>
      <dgm:spPr/>
      <dgm:t>
        <a:bodyPr/>
        <a:lstStyle/>
        <a:p>
          <a:endParaRPr lang="en-GB"/>
        </a:p>
      </dgm:t>
    </dgm:pt>
    <dgm:pt modelId="{5AD1B9FC-DCB7-40B0-B6B9-BE1C90C9AAAD}" type="pres">
      <dgm:prSet presAssocID="{17B59A11-C570-4757-B1A7-CE59ED0735C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7B0AB5-9D5E-4DF2-85C3-D5353FEA0544}" type="pres">
      <dgm:prSet presAssocID="{17B59A11-C570-4757-B1A7-CE59ED0735CA}" presName="childPlaceholder" presStyleCnt="0"/>
      <dgm:spPr/>
    </dgm:pt>
    <dgm:pt modelId="{D9EF3A08-B88F-4355-A85B-578022E52A26}" type="pres">
      <dgm:prSet presAssocID="{17B59A11-C570-4757-B1A7-CE59ED0735CA}" presName="circle" presStyleCnt="0"/>
      <dgm:spPr/>
    </dgm:pt>
    <dgm:pt modelId="{CE010410-4D30-4FEE-9C7A-AC87A9DC47E9}" type="pres">
      <dgm:prSet presAssocID="{17B59A11-C570-4757-B1A7-CE59ED0735C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B3DE71-8BFC-4347-9C9A-9A0B171CF571}" type="pres">
      <dgm:prSet presAssocID="{17B59A11-C570-4757-B1A7-CE59ED0735C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7F4EA2-41CB-47D2-AF7D-1A12B080D153}" type="pres">
      <dgm:prSet presAssocID="{17B59A11-C570-4757-B1A7-CE59ED0735C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0AD73C-22D4-4E5C-8B94-A9D312518932}" type="pres">
      <dgm:prSet presAssocID="{17B59A11-C570-4757-B1A7-CE59ED0735C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8885A1-F388-4FC9-A5F6-90A14C349EC7}" type="pres">
      <dgm:prSet presAssocID="{17B59A11-C570-4757-B1A7-CE59ED0735CA}" presName="quadrantPlaceholder" presStyleCnt="0"/>
      <dgm:spPr/>
    </dgm:pt>
    <dgm:pt modelId="{E299482A-E629-4F40-A339-74E8031C67DF}" type="pres">
      <dgm:prSet presAssocID="{17B59A11-C570-4757-B1A7-CE59ED0735CA}" presName="center1" presStyleLbl="fgShp" presStyleIdx="0" presStyleCnt="2"/>
      <dgm:spPr/>
    </dgm:pt>
    <dgm:pt modelId="{636FD9E6-2237-4055-8CAC-EB636808E4EF}" type="pres">
      <dgm:prSet presAssocID="{17B59A11-C570-4757-B1A7-CE59ED0735CA}" presName="center2" presStyleLbl="fgShp" presStyleIdx="1" presStyleCnt="2"/>
      <dgm:spPr/>
    </dgm:pt>
  </dgm:ptLst>
  <dgm:cxnLst>
    <dgm:cxn modelId="{BCFAAE9B-DD19-45FE-B97B-13F3A486623B}" type="presOf" srcId="{65359E2C-14D8-47AA-9A38-FC5C45D2A08C}" destId="{99035C58-A1B8-4207-A42F-B5FC3E639BF0}" srcOrd="1" destOrd="1" presId="urn:microsoft.com/office/officeart/2005/8/layout/cycle4"/>
    <dgm:cxn modelId="{144782DF-4C69-48F1-92DE-7F412D009BB7}" srcId="{17B59A11-C570-4757-B1A7-CE59ED0735CA}" destId="{3BEF1869-4235-41F5-A8A2-718C821FB9BE}" srcOrd="2" destOrd="0" parTransId="{610662DA-9D8A-4627-9D3F-556B985CA63D}" sibTransId="{2B37252A-2F91-4C0C-BBD1-C56ADB0D1806}"/>
    <dgm:cxn modelId="{29CB3647-970E-4FA2-ADDF-31757A3F96B5}" type="presOf" srcId="{711A51FB-4FDE-4A5D-A861-7C3926DEDDB6}" destId="{B50AD73C-22D4-4E5C-8B94-A9D312518932}" srcOrd="0" destOrd="0" presId="urn:microsoft.com/office/officeart/2005/8/layout/cycle4"/>
    <dgm:cxn modelId="{95256E9D-0A5D-4519-AD20-EED7B40C994D}" srcId="{711A51FB-4FDE-4A5D-A861-7C3926DEDDB6}" destId="{02025A21-3272-4F04-8B5E-0898AF881E26}" srcOrd="0" destOrd="0" parTransId="{0B9C9965-E270-4F45-A3B9-64EB975E8C60}" sibTransId="{936EBB58-E046-4187-A78A-D7FA6936334D}"/>
    <dgm:cxn modelId="{3978E199-DBB4-42D4-9A9A-EB90C3BD63E4}" srcId="{17B59A11-C570-4757-B1A7-CE59ED0735CA}" destId="{711A51FB-4FDE-4A5D-A861-7C3926DEDDB6}" srcOrd="3" destOrd="0" parTransId="{40B65872-B700-4E3C-84CA-02E3C329462F}" sibTransId="{D1E7EB7B-5039-4EFF-8803-5132EA44015C}"/>
    <dgm:cxn modelId="{09A465A8-F4A5-41B9-B1C7-4E3DD141961B}" type="presOf" srcId="{A28AB2BD-7E34-4B99-BB3B-4D272BF5BB0E}" destId="{21B3DE71-8BFC-4347-9C9A-9A0B171CF571}" srcOrd="0" destOrd="0" presId="urn:microsoft.com/office/officeart/2005/8/layout/cycle4"/>
    <dgm:cxn modelId="{0D15725C-19F7-4794-9E55-F0C5D3C5EB1D}" type="presOf" srcId="{02025A21-3272-4F04-8B5E-0898AF881E26}" destId="{5AD1B9FC-DCB7-40B0-B6B9-BE1C90C9AAAD}" srcOrd="1" destOrd="0" presId="urn:microsoft.com/office/officeart/2005/8/layout/cycle4"/>
    <dgm:cxn modelId="{4C88B7FA-B2D3-4D2B-9628-B49BAF3F8EDC}" type="presOf" srcId="{0D6D089D-1DBA-4D20-A837-7580A0FD8ACC}" destId="{99035C58-A1B8-4207-A42F-B5FC3E639BF0}" srcOrd="1" destOrd="0" presId="urn:microsoft.com/office/officeart/2005/8/layout/cycle4"/>
    <dgm:cxn modelId="{A1C42BD0-1812-4682-A1D6-0389C9C9E9B9}" type="presOf" srcId="{BF64B26D-B107-48DD-BEC4-2170FC1E3DB7}" destId="{E6DB5CAF-1F5C-4227-B141-C6F29DD9B26B}" srcOrd="1" destOrd="0" presId="urn:microsoft.com/office/officeart/2005/8/layout/cycle4"/>
    <dgm:cxn modelId="{F957D989-93DB-4EE0-93DF-F911D52F5BE6}" srcId="{3BEF1869-4235-41F5-A8A2-718C821FB9BE}" destId="{BF64B26D-B107-48DD-BEC4-2170FC1E3DB7}" srcOrd="0" destOrd="0" parTransId="{9782AD54-C2E2-4408-A20A-6EE177E7D92F}" sibTransId="{BE7174A8-274D-4FF1-A4D8-29923D8A621E}"/>
    <dgm:cxn modelId="{A7886B41-A2DA-47A5-80B2-FA469CB6DA34}" type="presOf" srcId="{BF64B26D-B107-48DD-BEC4-2170FC1E3DB7}" destId="{BFE1C7E0-0D32-4E89-BB5B-B8A0CC20D2BF}" srcOrd="0" destOrd="0" presId="urn:microsoft.com/office/officeart/2005/8/layout/cycle4"/>
    <dgm:cxn modelId="{D19E064C-F2C0-4268-9C2F-B7A231998FA2}" type="presOf" srcId="{65359E2C-14D8-47AA-9A38-FC5C45D2A08C}" destId="{7F9A8B93-CF95-4E94-8208-2B0961AA0793}" srcOrd="0" destOrd="1" presId="urn:microsoft.com/office/officeart/2005/8/layout/cycle4"/>
    <dgm:cxn modelId="{BE12407A-B52F-46C6-97E5-E331F437DEDF}" srcId="{A28AB2BD-7E34-4B99-BB3B-4D272BF5BB0E}" destId="{06843287-5B61-41D5-A120-7DBC5521CEA2}" srcOrd="0" destOrd="0" parTransId="{6C2EA97B-361C-4F02-B8ED-9523853926D9}" sibTransId="{BE741CC0-56FA-4981-BECE-5989C6E52BCE}"/>
    <dgm:cxn modelId="{DEC54D0C-0B4C-490D-93AC-F3E861223845}" type="presOf" srcId="{06843287-5B61-41D5-A120-7DBC5521CEA2}" destId="{761E9F6E-99D7-4278-825D-DE3D986BE350}" srcOrd="0" destOrd="0" presId="urn:microsoft.com/office/officeart/2005/8/layout/cycle4"/>
    <dgm:cxn modelId="{80DB309D-EB51-43E3-9A82-48C9C3BA683F}" srcId="{17B59A11-C570-4757-B1A7-CE59ED0735CA}" destId="{61DB62A6-D43D-4B74-8822-0177A69B749F}" srcOrd="0" destOrd="0" parTransId="{7B171BA6-BF50-4133-8157-1E3A39BD1193}" sibTransId="{EC006CC1-07E2-428A-9350-06B5F3686E60}"/>
    <dgm:cxn modelId="{C4824B98-224E-4480-B087-12DCE8AA43C1}" srcId="{61DB62A6-D43D-4B74-8822-0177A69B749F}" destId="{0D6D089D-1DBA-4D20-A837-7580A0FD8ACC}" srcOrd="0" destOrd="0" parTransId="{014F4A0D-DDDB-4FE8-9142-0E7719ACF299}" sibTransId="{1E798B4E-ABA1-473D-B2C5-1A85375CB820}"/>
    <dgm:cxn modelId="{37F03200-F7D4-463A-8F81-741E1E218197}" type="presOf" srcId="{0D6D089D-1DBA-4D20-A837-7580A0FD8ACC}" destId="{7F9A8B93-CF95-4E94-8208-2B0961AA0793}" srcOrd="0" destOrd="0" presId="urn:microsoft.com/office/officeart/2005/8/layout/cycle4"/>
    <dgm:cxn modelId="{2E31653B-DEE5-45E2-8878-9B66C6166032}" srcId="{17B59A11-C570-4757-B1A7-CE59ED0735CA}" destId="{A28AB2BD-7E34-4B99-BB3B-4D272BF5BB0E}" srcOrd="1" destOrd="0" parTransId="{B8AD8854-7A14-4E3C-9066-FA6C18BCADA7}" sibTransId="{97E2AB29-EEED-42E8-A531-2BCF5AC81440}"/>
    <dgm:cxn modelId="{B945E64B-EA3D-4463-8B0C-5EDC8EA26630}" type="presOf" srcId="{61DB62A6-D43D-4B74-8822-0177A69B749F}" destId="{CE010410-4D30-4FEE-9C7A-AC87A9DC47E9}" srcOrd="0" destOrd="0" presId="urn:microsoft.com/office/officeart/2005/8/layout/cycle4"/>
    <dgm:cxn modelId="{BCC4B9DC-4F62-4520-9597-7F8F64B811EF}" type="presOf" srcId="{06843287-5B61-41D5-A120-7DBC5521CEA2}" destId="{2C4ED9A9-8014-45E4-80D3-B941BE32AA31}" srcOrd="1" destOrd="0" presId="urn:microsoft.com/office/officeart/2005/8/layout/cycle4"/>
    <dgm:cxn modelId="{271FCCFF-F952-4C32-B0DB-AECA37EFBA0F}" type="presOf" srcId="{3BEF1869-4235-41F5-A8A2-718C821FB9BE}" destId="{3A7F4EA2-41CB-47D2-AF7D-1A12B080D153}" srcOrd="0" destOrd="0" presId="urn:microsoft.com/office/officeart/2005/8/layout/cycle4"/>
    <dgm:cxn modelId="{20A0EF04-F7E0-4A96-8EF9-2A01BAA3D78C}" srcId="{61DB62A6-D43D-4B74-8822-0177A69B749F}" destId="{65359E2C-14D8-47AA-9A38-FC5C45D2A08C}" srcOrd="1" destOrd="0" parTransId="{790AC205-D555-45DF-B736-6ED597DF6BE1}" sibTransId="{A4A82F1D-1AE7-40C8-9E79-341B6535D8F9}"/>
    <dgm:cxn modelId="{F1207BFB-82BB-4436-97C7-C22B6C955BD8}" type="presOf" srcId="{02025A21-3272-4F04-8B5E-0898AF881E26}" destId="{0FDC8691-6FE0-4D00-8437-13315A3D9F69}" srcOrd="0" destOrd="0" presId="urn:microsoft.com/office/officeart/2005/8/layout/cycle4"/>
    <dgm:cxn modelId="{00E5E2A1-9B0D-4B99-A893-D771770FDA21}" type="presOf" srcId="{17B59A11-C570-4757-B1A7-CE59ED0735CA}" destId="{6B62A4EC-831D-4A99-97F3-FA452B86157A}" srcOrd="0" destOrd="0" presId="urn:microsoft.com/office/officeart/2005/8/layout/cycle4"/>
    <dgm:cxn modelId="{FA9CBD47-E525-4B34-8C1A-B9D1AC874A68}" type="presParOf" srcId="{6B62A4EC-831D-4A99-97F3-FA452B86157A}" destId="{63A1EFE5-926A-483D-AF6E-962278D49D22}" srcOrd="0" destOrd="0" presId="urn:microsoft.com/office/officeart/2005/8/layout/cycle4"/>
    <dgm:cxn modelId="{D01BCD06-58EE-4894-AFBD-2EA2E7949BFD}" type="presParOf" srcId="{63A1EFE5-926A-483D-AF6E-962278D49D22}" destId="{62FAA373-4D75-4DAA-AFC1-EA6CBF05F302}" srcOrd="0" destOrd="0" presId="urn:microsoft.com/office/officeart/2005/8/layout/cycle4"/>
    <dgm:cxn modelId="{1573AAF5-312F-43EE-A8A3-F481E7DCB94A}" type="presParOf" srcId="{62FAA373-4D75-4DAA-AFC1-EA6CBF05F302}" destId="{7F9A8B93-CF95-4E94-8208-2B0961AA0793}" srcOrd="0" destOrd="0" presId="urn:microsoft.com/office/officeart/2005/8/layout/cycle4"/>
    <dgm:cxn modelId="{368E3D87-B5BF-4B21-AF01-209622D88D3C}" type="presParOf" srcId="{62FAA373-4D75-4DAA-AFC1-EA6CBF05F302}" destId="{99035C58-A1B8-4207-A42F-B5FC3E639BF0}" srcOrd="1" destOrd="0" presId="urn:microsoft.com/office/officeart/2005/8/layout/cycle4"/>
    <dgm:cxn modelId="{129627AC-3507-4722-8C9E-53EF718E6E57}" type="presParOf" srcId="{63A1EFE5-926A-483D-AF6E-962278D49D22}" destId="{DB97C427-E611-48DB-B92A-84C6C902B422}" srcOrd="1" destOrd="0" presId="urn:microsoft.com/office/officeart/2005/8/layout/cycle4"/>
    <dgm:cxn modelId="{DE86EED9-960D-4103-A87C-CB17790A5930}" type="presParOf" srcId="{DB97C427-E611-48DB-B92A-84C6C902B422}" destId="{761E9F6E-99D7-4278-825D-DE3D986BE350}" srcOrd="0" destOrd="0" presId="urn:microsoft.com/office/officeart/2005/8/layout/cycle4"/>
    <dgm:cxn modelId="{AAE03C88-C396-43D4-BD02-2AFEC271D509}" type="presParOf" srcId="{DB97C427-E611-48DB-B92A-84C6C902B422}" destId="{2C4ED9A9-8014-45E4-80D3-B941BE32AA31}" srcOrd="1" destOrd="0" presId="urn:microsoft.com/office/officeart/2005/8/layout/cycle4"/>
    <dgm:cxn modelId="{E878F29A-AFA6-40FC-9ECF-472CFBC521AB}" type="presParOf" srcId="{63A1EFE5-926A-483D-AF6E-962278D49D22}" destId="{21B49C67-4469-43EF-BE98-16C9197B60F7}" srcOrd="2" destOrd="0" presId="urn:microsoft.com/office/officeart/2005/8/layout/cycle4"/>
    <dgm:cxn modelId="{B5BD9EB4-C785-4209-A88D-D762904B1363}" type="presParOf" srcId="{21B49C67-4469-43EF-BE98-16C9197B60F7}" destId="{BFE1C7E0-0D32-4E89-BB5B-B8A0CC20D2BF}" srcOrd="0" destOrd="0" presId="urn:microsoft.com/office/officeart/2005/8/layout/cycle4"/>
    <dgm:cxn modelId="{B920163E-B307-48D0-A040-BFC366479ECA}" type="presParOf" srcId="{21B49C67-4469-43EF-BE98-16C9197B60F7}" destId="{E6DB5CAF-1F5C-4227-B141-C6F29DD9B26B}" srcOrd="1" destOrd="0" presId="urn:microsoft.com/office/officeart/2005/8/layout/cycle4"/>
    <dgm:cxn modelId="{80E00FED-9436-4695-8D79-E95A3654DB7D}" type="presParOf" srcId="{63A1EFE5-926A-483D-AF6E-962278D49D22}" destId="{7F6479B0-2062-4588-AEA5-CAE673CC6DF2}" srcOrd="3" destOrd="0" presId="urn:microsoft.com/office/officeart/2005/8/layout/cycle4"/>
    <dgm:cxn modelId="{6DA1BDBD-02CA-40F6-AB36-8339F4D1CEE6}" type="presParOf" srcId="{7F6479B0-2062-4588-AEA5-CAE673CC6DF2}" destId="{0FDC8691-6FE0-4D00-8437-13315A3D9F69}" srcOrd="0" destOrd="0" presId="urn:microsoft.com/office/officeart/2005/8/layout/cycle4"/>
    <dgm:cxn modelId="{409B2DDC-F75C-4573-883A-37A6E4631ECD}" type="presParOf" srcId="{7F6479B0-2062-4588-AEA5-CAE673CC6DF2}" destId="{5AD1B9FC-DCB7-40B0-B6B9-BE1C90C9AAAD}" srcOrd="1" destOrd="0" presId="urn:microsoft.com/office/officeart/2005/8/layout/cycle4"/>
    <dgm:cxn modelId="{7BE4A678-8F68-4BB9-A764-A2DFD49D424B}" type="presParOf" srcId="{63A1EFE5-926A-483D-AF6E-962278D49D22}" destId="{297B0AB5-9D5E-4DF2-85C3-D5353FEA0544}" srcOrd="4" destOrd="0" presId="urn:microsoft.com/office/officeart/2005/8/layout/cycle4"/>
    <dgm:cxn modelId="{7045C13E-119A-4A57-883E-90E571A29492}" type="presParOf" srcId="{6B62A4EC-831D-4A99-97F3-FA452B86157A}" destId="{D9EF3A08-B88F-4355-A85B-578022E52A26}" srcOrd="1" destOrd="0" presId="urn:microsoft.com/office/officeart/2005/8/layout/cycle4"/>
    <dgm:cxn modelId="{12B5077F-1E14-4ADD-972E-F4E275F9323F}" type="presParOf" srcId="{D9EF3A08-B88F-4355-A85B-578022E52A26}" destId="{CE010410-4D30-4FEE-9C7A-AC87A9DC47E9}" srcOrd="0" destOrd="0" presId="urn:microsoft.com/office/officeart/2005/8/layout/cycle4"/>
    <dgm:cxn modelId="{92C44B04-18CE-4F45-98F3-BD0BD39D4592}" type="presParOf" srcId="{D9EF3A08-B88F-4355-A85B-578022E52A26}" destId="{21B3DE71-8BFC-4347-9C9A-9A0B171CF571}" srcOrd="1" destOrd="0" presId="urn:microsoft.com/office/officeart/2005/8/layout/cycle4"/>
    <dgm:cxn modelId="{A8F6C79E-B936-482C-B3FC-137AF6DE09FC}" type="presParOf" srcId="{D9EF3A08-B88F-4355-A85B-578022E52A26}" destId="{3A7F4EA2-41CB-47D2-AF7D-1A12B080D153}" srcOrd="2" destOrd="0" presId="urn:microsoft.com/office/officeart/2005/8/layout/cycle4"/>
    <dgm:cxn modelId="{81EF01B4-7ADD-493E-BA26-F375079252BC}" type="presParOf" srcId="{D9EF3A08-B88F-4355-A85B-578022E52A26}" destId="{B50AD73C-22D4-4E5C-8B94-A9D312518932}" srcOrd="3" destOrd="0" presId="urn:microsoft.com/office/officeart/2005/8/layout/cycle4"/>
    <dgm:cxn modelId="{C81764A8-414F-4A0F-BEF0-12A4CE967BE9}" type="presParOf" srcId="{D9EF3A08-B88F-4355-A85B-578022E52A26}" destId="{758885A1-F388-4FC9-A5F6-90A14C349EC7}" srcOrd="4" destOrd="0" presId="urn:microsoft.com/office/officeart/2005/8/layout/cycle4"/>
    <dgm:cxn modelId="{8FDD31F7-C5C6-4628-BDD7-5B290380D71A}" type="presParOf" srcId="{6B62A4EC-831D-4A99-97F3-FA452B86157A}" destId="{E299482A-E629-4F40-A339-74E8031C67DF}" srcOrd="2" destOrd="0" presId="urn:microsoft.com/office/officeart/2005/8/layout/cycle4"/>
    <dgm:cxn modelId="{7E560E84-E471-4E04-965E-2693F21CFC34}" type="presParOf" srcId="{6B62A4EC-831D-4A99-97F3-FA452B86157A}" destId="{636FD9E6-2237-4055-8CAC-EB636808E4E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EA01AC-6BAE-4429-83CA-0B578A01958F}">
      <dsp:nvSpPr>
        <dsp:cNvPr id="0" name=""/>
        <dsp:cNvSpPr/>
      </dsp:nvSpPr>
      <dsp:spPr>
        <a:xfrm>
          <a:off x="144017" y="288035"/>
          <a:ext cx="2878632" cy="11514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Phase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Experimental</a:t>
          </a:r>
          <a:endParaRPr lang="en-GB" sz="1800" kern="1200" dirty="0"/>
        </a:p>
      </dsp:txBody>
      <dsp:txXfrm>
        <a:off x="144017" y="288035"/>
        <a:ext cx="2878632" cy="1151452"/>
      </dsp:txXfrm>
    </dsp:sp>
    <dsp:sp modelId="{E60F47D9-BF8C-4271-8094-6AFAD1502714}">
      <dsp:nvSpPr>
        <dsp:cNvPr id="0" name=""/>
        <dsp:cNvSpPr/>
      </dsp:nvSpPr>
      <dsp:spPr>
        <a:xfrm>
          <a:off x="2592288" y="288035"/>
          <a:ext cx="2878632" cy="11514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Phase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Replication of good practice	</a:t>
          </a:r>
          <a:endParaRPr lang="en-GB" sz="1800" kern="1200" dirty="0"/>
        </a:p>
      </dsp:txBody>
      <dsp:txXfrm>
        <a:off x="2592288" y="288035"/>
        <a:ext cx="2878632" cy="1151452"/>
      </dsp:txXfrm>
    </dsp:sp>
    <dsp:sp modelId="{BDC7FD99-9250-4DF3-9C75-BE7D5F68D7A5}">
      <dsp:nvSpPr>
        <dsp:cNvPr id="0" name=""/>
        <dsp:cNvSpPr/>
      </dsp:nvSpPr>
      <dsp:spPr>
        <a:xfrm>
          <a:off x="5040559" y="288035"/>
          <a:ext cx="2878632" cy="11514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Phase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Expansion and full commercialisation</a:t>
          </a:r>
          <a:endParaRPr lang="en-GB" sz="1800" kern="1200" dirty="0"/>
        </a:p>
      </dsp:txBody>
      <dsp:txXfrm>
        <a:off x="5040559" y="288035"/>
        <a:ext cx="2878632" cy="11514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1C7E0-0D32-4E89-BB5B-B8A0CC20D2BF}">
      <dsp:nvSpPr>
        <dsp:cNvPr id="0" name=""/>
        <dsp:cNvSpPr/>
      </dsp:nvSpPr>
      <dsp:spPr>
        <a:xfrm>
          <a:off x="4924794" y="3052938"/>
          <a:ext cx="2942264" cy="1425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Conducive policies, incentives &amp; regulation</a:t>
          </a:r>
          <a:endParaRPr lang="en-GB" sz="1800" kern="1200" dirty="0"/>
        </a:p>
      </dsp:txBody>
      <dsp:txXfrm>
        <a:off x="5807473" y="3409419"/>
        <a:ext cx="2059585" cy="1069444"/>
      </dsp:txXfrm>
    </dsp:sp>
    <dsp:sp modelId="{0FDC8691-6FE0-4D00-8437-13315A3D9F69}">
      <dsp:nvSpPr>
        <dsp:cNvPr id="0" name=""/>
        <dsp:cNvSpPr/>
      </dsp:nvSpPr>
      <dsp:spPr>
        <a:xfrm>
          <a:off x="893562" y="2937317"/>
          <a:ext cx="2607186" cy="1576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Invest and collaborate with social development agencies</a:t>
          </a:r>
          <a:endParaRPr lang="en-GB" sz="1800" kern="1200" dirty="0"/>
        </a:p>
      </dsp:txBody>
      <dsp:txXfrm>
        <a:off x="893562" y="3331353"/>
        <a:ext cx="1825030" cy="1182109"/>
      </dsp:txXfrm>
    </dsp:sp>
    <dsp:sp modelId="{761E9F6E-99D7-4278-825D-DE3D986BE350}">
      <dsp:nvSpPr>
        <dsp:cNvPr id="0" name=""/>
        <dsp:cNvSpPr/>
      </dsp:nvSpPr>
      <dsp:spPr>
        <a:xfrm>
          <a:off x="5430074" y="3"/>
          <a:ext cx="2201272" cy="1425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Promote &amp; facilitate economic growth </a:t>
          </a:r>
          <a:endParaRPr lang="en-GB" sz="2000" kern="1200" dirty="0"/>
        </a:p>
      </dsp:txBody>
      <dsp:txXfrm>
        <a:off x="6090455" y="3"/>
        <a:ext cx="1540890" cy="1069444"/>
      </dsp:txXfrm>
    </dsp:sp>
    <dsp:sp modelId="{7F9A8B93-CF95-4E94-8208-2B0961AA0793}">
      <dsp:nvSpPr>
        <dsp:cNvPr id="0" name=""/>
        <dsp:cNvSpPr/>
      </dsp:nvSpPr>
      <dsp:spPr>
        <a:xfrm>
          <a:off x="1096519" y="-17663"/>
          <a:ext cx="2201272" cy="1425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Savings mobilisation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Put values first</a:t>
          </a:r>
          <a:endParaRPr lang="en-GB" sz="1800" kern="1200" dirty="0"/>
        </a:p>
      </dsp:txBody>
      <dsp:txXfrm>
        <a:off x="1096519" y="-17663"/>
        <a:ext cx="1540890" cy="1069444"/>
      </dsp:txXfrm>
    </dsp:sp>
    <dsp:sp modelId="{CE010410-4D30-4FEE-9C7A-AC87A9DC47E9}">
      <dsp:nvSpPr>
        <dsp:cNvPr id="0" name=""/>
        <dsp:cNvSpPr/>
      </dsp:nvSpPr>
      <dsp:spPr>
        <a:xfrm>
          <a:off x="2102684" y="273884"/>
          <a:ext cx="1929455" cy="19294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Local poor communities</a:t>
          </a:r>
          <a:endParaRPr lang="en-GB" sz="1700" kern="1200" dirty="0"/>
        </a:p>
      </dsp:txBody>
      <dsp:txXfrm>
        <a:off x="2102684" y="273884"/>
        <a:ext cx="1929455" cy="1929455"/>
      </dsp:txXfrm>
    </dsp:sp>
    <dsp:sp modelId="{21B3DE71-8BFC-4347-9C9A-9A0B171CF571}">
      <dsp:nvSpPr>
        <dsp:cNvPr id="0" name=""/>
        <dsp:cNvSpPr/>
      </dsp:nvSpPr>
      <dsp:spPr>
        <a:xfrm rot="5400000">
          <a:off x="4121260" y="273884"/>
          <a:ext cx="1929455" cy="19294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Development agencies</a:t>
          </a:r>
          <a:endParaRPr lang="en-GB" sz="1700" kern="1200" dirty="0"/>
        </a:p>
      </dsp:txBody>
      <dsp:txXfrm rot="5400000">
        <a:off x="4121260" y="273884"/>
        <a:ext cx="1929455" cy="1929455"/>
      </dsp:txXfrm>
    </dsp:sp>
    <dsp:sp modelId="{3A7F4EA2-41CB-47D2-AF7D-1A12B080D153}">
      <dsp:nvSpPr>
        <dsp:cNvPr id="0" name=""/>
        <dsp:cNvSpPr/>
      </dsp:nvSpPr>
      <dsp:spPr>
        <a:xfrm rot="10800000">
          <a:off x="4121260" y="2292460"/>
          <a:ext cx="1929455" cy="19294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Governments &amp; multi-laterals</a:t>
          </a:r>
          <a:endParaRPr lang="en-GB" sz="1700" kern="1200" dirty="0"/>
        </a:p>
      </dsp:txBody>
      <dsp:txXfrm rot="10800000">
        <a:off x="4121260" y="2292460"/>
        <a:ext cx="1929455" cy="1929455"/>
      </dsp:txXfrm>
    </dsp:sp>
    <dsp:sp modelId="{B50AD73C-22D4-4E5C-8B94-A9D312518932}">
      <dsp:nvSpPr>
        <dsp:cNvPr id="0" name=""/>
        <dsp:cNvSpPr/>
      </dsp:nvSpPr>
      <dsp:spPr>
        <a:xfrm rot="16200000">
          <a:off x="2102684" y="2292460"/>
          <a:ext cx="1929455" cy="192945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Islamic financial institutions</a:t>
          </a:r>
          <a:endParaRPr lang="en-GB" sz="1700" kern="1200" dirty="0"/>
        </a:p>
      </dsp:txBody>
      <dsp:txXfrm rot="16200000">
        <a:off x="2102684" y="2292460"/>
        <a:ext cx="1929455" cy="1929455"/>
      </dsp:txXfrm>
    </dsp:sp>
    <dsp:sp modelId="{E299482A-E629-4F40-A339-74E8031C67DF}">
      <dsp:nvSpPr>
        <dsp:cNvPr id="0" name=""/>
        <dsp:cNvSpPr/>
      </dsp:nvSpPr>
      <dsp:spPr>
        <a:xfrm>
          <a:off x="3743612" y="1846858"/>
          <a:ext cx="666174" cy="579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FD9E6-2237-4055-8CAC-EB636808E4EF}">
      <dsp:nvSpPr>
        <dsp:cNvPr id="0" name=""/>
        <dsp:cNvSpPr/>
      </dsp:nvSpPr>
      <dsp:spPr>
        <a:xfrm rot="10800000">
          <a:off x="3743612" y="2069659"/>
          <a:ext cx="666174" cy="57928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0B797-6DC6-42A9-995D-D289D60A6317}" type="datetimeFigureOut">
              <a:rPr lang="en-GB" smtClean="0"/>
              <a:pPr/>
              <a:t>01/11/2014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5EFCB-CF2B-4C39-AC97-F566397C1E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153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6512" y="-4524"/>
            <a:ext cx="9217025" cy="686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178C3972-D529-49F5-99E4-9E05313F65F8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63889" y="0"/>
            <a:ext cx="5580112" cy="6042545"/>
          </a:xfrm>
          <a:prstGeom prst="rect">
            <a:avLst/>
          </a:prstGeom>
        </p:spPr>
      </p:pic>
      <p:pic>
        <p:nvPicPr>
          <p:cNvPr id="12" name="Picture 11" descr="ir_logo_black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92573" y="6021288"/>
            <a:ext cx="940403" cy="72008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aseline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Islamic Relief Worldwide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2232F1D0-3292-4190-B99C-1F169FE2F9FC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F77F194-19C5-4A80-9B5F-4ADA2B063DB6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63889" y="0"/>
            <a:ext cx="5580112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fld id="{F8552860-ACFD-49B5-B135-DFE492CAE384}" type="datetime2">
              <a:rPr lang="en-GB" smtClean="0"/>
              <a:pPr/>
              <a:t>Saturday, 01 November 2014</a:t>
            </a:fld>
            <a:endParaRPr lang="en-GB" dirty="0"/>
          </a:p>
        </p:txBody>
      </p:sp>
      <p:pic>
        <p:nvPicPr>
          <p:cNvPr id="15" name="Picture 14" descr="ir_logo_black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1573664"/>
            <a:ext cx="1295128" cy="101965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7FE641A-0AC9-4DE3-BD95-8A22E1D6C431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953940B0-DD7A-4B90-9A92-48F9D03ED042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31325-4ACB-4AA0-A3A6-E342C61FDF4C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CEDD1-E325-4CA1-BFE8-6C4416C023EB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46E21-F155-4AD5-9193-FEADBCC91F29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>
                <a:latin typeface="Calibri" pitchFamily="34" charset="0"/>
                <a:cs typeface="Calibri" pitchFamily="34" charset="0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716C3DB3-8735-46CB-B188-9B9D27D398AA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 cstate="screen">
            <a:alphaModFix amt="8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1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63889" y="0"/>
            <a:ext cx="5580112" cy="68580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b="1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r"/>
            <a:fld id="{133BFD94-850B-4911-BD5D-BA4DB000EAB0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FCDE09E-D207-4C57-9F80-AF54FD2D069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C9B1B-875E-48A6-9D0A-3738424E4F8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4C8DF-BBD8-4DBF-BC8F-F4CFBDDFB6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ston.ac.uk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ixmarke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microrate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630016"/>
          </a:xfrm>
        </p:spPr>
        <p:txBody>
          <a:bodyPr>
            <a:normAutofit fontScale="55000" lnSpcReduction="20000"/>
          </a:bodyPr>
          <a:lstStyle/>
          <a:p>
            <a:r>
              <a:rPr lang="en-US" sz="7000" b="1" dirty="0" smtClean="0"/>
              <a:t>Issues and Challenges in Sharia-compliant Financial Inclusion</a:t>
            </a:r>
            <a:endParaRPr lang="en-US" b="1" dirty="0" smtClean="0"/>
          </a:p>
          <a:p>
            <a:pPr algn="r"/>
            <a:endParaRPr lang="en-US" sz="4000" b="1" dirty="0" smtClean="0"/>
          </a:p>
          <a:p>
            <a:r>
              <a:rPr lang="en-US" sz="4000" b="1" dirty="0" smtClean="0"/>
              <a:t>Dr Mohammed Kroessin</a:t>
            </a:r>
          </a:p>
          <a:p>
            <a:r>
              <a:rPr lang="en-US" sz="4000" b="1" dirty="0" smtClean="0"/>
              <a:t>Head, Islamic Microfinance Unit</a:t>
            </a:r>
          </a:p>
          <a:p>
            <a:r>
              <a:rPr lang="en-US" sz="4000" b="1" dirty="0" smtClean="0"/>
              <a:t>Islamic Relief Worldwide</a:t>
            </a:r>
            <a:endParaRPr lang="en-GB" sz="40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“Islamic microfinance at the crossroads”</a:t>
            </a:r>
            <a:endParaRPr lang="en-GB" sz="3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0736-ACCB-4853-AD49-97A15582ED8D}" type="datetime2">
              <a:rPr lang="en-GB" smtClean="0"/>
              <a:pPr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363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Standards 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Financial reporting</a:t>
            </a:r>
          </a:p>
          <a:p>
            <a:pPr lvl="1"/>
            <a:r>
              <a:rPr lang="en-GB" dirty="0" smtClean="0"/>
              <a:t>SEEP</a:t>
            </a:r>
          </a:p>
          <a:p>
            <a:pPr lvl="1">
              <a:buNone/>
            </a:pPr>
            <a:endParaRPr lang="en-GB" sz="1000" b="1" dirty="0" smtClean="0"/>
          </a:p>
          <a:p>
            <a:r>
              <a:rPr lang="en-GB" b="1" dirty="0" smtClean="0"/>
              <a:t>Social performance indicators</a:t>
            </a:r>
          </a:p>
          <a:p>
            <a:pPr lvl="1"/>
            <a:r>
              <a:rPr lang="en-GB" dirty="0" smtClean="0"/>
              <a:t>Social Performance Task Force (SPTF)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b="1" dirty="0" smtClean="0"/>
              <a:t>Regulatory </a:t>
            </a:r>
          </a:p>
          <a:p>
            <a:pPr lvl="1"/>
            <a:r>
              <a:rPr lang="en-GB" dirty="0" smtClean="0"/>
              <a:t>Banking industry: capital adequacy ratio etc </a:t>
            </a:r>
          </a:p>
          <a:p>
            <a:endParaRPr lang="en-GB" sz="1900" b="1" dirty="0" smtClean="0"/>
          </a:p>
          <a:p>
            <a:r>
              <a:rPr lang="en-GB" b="1" dirty="0" smtClean="0"/>
              <a:t>Shariah compliance</a:t>
            </a:r>
          </a:p>
          <a:p>
            <a:pPr lvl="1"/>
            <a:r>
              <a:rPr lang="en-GB" dirty="0" smtClean="0"/>
              <a:t>AAOIFI, IFSB</a:t>
            </a:r>
          </a:p>
          <a:p>
            <a:pPr lvl="2"/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I-MF industry: Human capital 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15336" cy="4925144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GB" sz="3400" b="1" dirty="0" smtClean="0"/>
              <a:t>A. Lending Services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Loan/self-help group formation 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Loan assessment and approval (both for </a:t>
            </a:r>
            <a:r>
              <a:rPr lang="en-GB" sz="3400" i="1" dirty="0" smtClean="0"/>
              <a:t>peer-based lending and</a:t>
            </a:r>
            <a:r>
              <a:rPr lang="en-GB" sz="3400" dirty="0" smtClean="0"/>
              <a:t> </a:t>
            </a:r>
            <a:r>
              <a:rPr lang="en-GB" sz="3400" i="1" dirty="0" smtClean="0"/>
              <a:t>assessment-based lending</a:t>
            </a:r>
            <a:r>
              <a:rPr lang="en-GB" sz="3400" dirty="0" smtClean="0"/>
              <a:t>)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Financing/credit delivery &amp; recovery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Portfolio and risk management </a:t>
            </a:r>
          </a:p>
          <a:p>
            <a:pPr lvl="0">
              <a:spcBef>
                <a:spcPts val="0"/>
              </a:spcBef>
              <a:buNone/>
            </a:pPr>
            <a:endParaRPr lang="en-GB" sz="800" dirty="0" smtClean="0"/>
          </a:p>
          <a:p>
            <a:pPr>
              <a:spcBef>
                <a:spcPts val="0"/>
              </a:spcBef>
              <a:buNone/>
            </a:pPr>
            <a:r>
              <a:rPr lang="en-GB" sz="3400" b="1" dirty="0" smtClean="0"/>
              <a:t>B. Business Development</a:t>
            </a:r>
          </a:p>
          <a:p>
            <a:pPr>
              <a:spcBef>
                <a:spcPts val="0"/>
              </a:spcBef>
            </a:pPr>
            <a:r>
              <a:rPr lang="en-GB" sz="3400" dirty="0" smtClean="0"/>
              <a:t>Business consulting/advisory </a:t>
            </a:r>
          </a:p>
          <a:p>
            <a:pPr>
              <a:spcBef>
                <a:spcPts val="0"/>
              </a:spcBef>
              <a:buNone/>
            </a:pPr>
            <a:endParaRPr lang="en-GB" sz="800" dirty="0" smtClean="0"/>
          </a:p>
          <a:p>
            <a:pPr>
              <a:spcBef>
                <a:spcPts val="0"/>
              </a:spcBef>
              <a:buNone/>
            </a:pPr>
            <a:r>
              <a:rPr lang="en-GB" sz="3400" b="1" dirty="0" smtClean="0"/>
              <a:t>C. Marketing and Customer Service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Marketing strategy development and implementation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Promotion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Customer service </a:t>
            </a:r>
          </a:p>
          <a:p>
            <a:pPr lvl="0">
              <a:spcBef>
                <a:spcPts val="0"/>
              </a:spcBef>
              <a:buNone/>
            </a:pPr>
            <a:endParaRPr lang="en-GB" sz="800" dirty="0" smtClean="0"/>
          </a:p>
          <a:p>
            <a:pPr>
              <a:spcBef>
                <a:spcPts val="0"/>
              </a:spcBef>
              <a:buNone/>
            </a:pPr>
            <a:r>
              <a:rPr lang="en-GB" sz="3400" b="1" dirty="0" smtClean="0"/>
              <a:t>D. Research, Product Development and Knowledge Management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Client research/analysis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Product development and innovation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Capturing knowledge</a:t>
            </a:r>
          </a:p>
          <a:p>
            <a:pPr lvl="0">
              <a:spcBef>
                <a:spcPts val="0"/>
              </a:spcBef>
            </a:pPr>
            <a:r>
              <a:rPr lang="en-GB" sz="3400" dirty="0" smtClean="0"/>
              <a:t>Knowledge dissemination</a:t>
            </a:r>
          </a:p>
          <a:p>
            <a:pPr>
              <a:spcBef>
                <a:spcPts val="0"/>
              </a:spcBef>
              <a:buNone/>
            </a:pPr>
            <a:endParaRPr lang="en-GB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0" y="1556792"/>
            <a:ext cx="4283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E. Finance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Accounting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Financial reporting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Budgeting and budget control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Financial analysis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Funds management, treasury and cash management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Funds mobilization </a:t>
            </a:r>
          </a:p>
          <a:p>
            <a:pPr lvl="0">
              <a:spcBef>
                <a:spcPts val="0"/>
              </a:spcBef>
              <a:buNone/>
            </a:pPr>
            <a:endParaRPr lang="en-GB" sz="3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F. Internal Control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Internal control 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Sharia compliance</a:t>
            </a:r>
          </a:p>
          <a:p>
            <a:pPr lvl="0">
              <a:spcBef>
                <a:spcPts val="0"/>
              </a:spcBef>
              <a:buNone/>
            </a:pPr>
            <a:endParaRPr lang="en-GB" sz="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G. Management Information Systems (MIS)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Design of and delivery of MIS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Database management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Hardware/network management </a:t>
            </a:r>
          </a:p>
          <a:p>
            <a:pPr lvl="0">
              <a:spcBef>
                <a:spcPts val="0"/>
              </a:spcBef>
              <a:buNone/>
            </a:pPr>
            <a:endParaRPr lang="en-GB" sz="3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I. Corporate Affairs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Legal services &amp; corporate governance</a:t>
            </a:r>
          </a:p>
          <a:p>
            <a:pPr lvl="0">
              <a:spcBef>
                <a:spcPts val="0"/>
              </a:spcBef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Stakeholder management &amp; regulatory requirements</a:t>
            </a:r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I-MF industry: Human capital 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Recruitment &amp; retention</a:t>
            </a:r>
          </a:p>
          <a:p>
            <a:r>
              <a:rPr lang="en-GB" b="1" dirty="0" smtClean="0"/>
              <a:t>Lack of specific recruitment channels</a:t>
            </a:r>
          </a:p>
          <a:p>
            <a:pPr lvl="1"/>
            <a:r>
              <a:rPr lang="en-GB" b="1" dirty="0" smtClean="0"/>
              <a:t>Al Huda’s ‘I-MF News’</a:t>
            </a:r>
          </a:p>
          <a:p>
            <a:pPr>
              <a:buNone/>
            </a:pPr>
            <a:r>
              <a:rPr lang="en-GB" b="1" dirty="0" smtClean="0"/>
              <a:t> </a:t>
            </a:r>
            <a:endParaRPr lang="en-GB" sz="1600" b="1" dirty="0" smtClean="0"/>
          </a:p>
          <a:p>
            <a:r>
              <a:rPr lang="en-GB" b="1" dirty="0" smtClean="0"/>
              <a:t>Training &amp; CPD</a:t>
            </a:r>
          </a:p>
          <a:p>
            <a:pPr lvl="1"/>
            <a:r>
              <a:rPr lang="en-GB" b="1" dirty="0" smtClean="0"/>
              <a:t>Al Huda’s </a:t>
            </a:r>
            <a:r>
              <a:rPr lang="en-GB" b="1" dirty="0" err="1" smtClean="0"/>
              <a:t>Certi</a:t>
            </a:r>
            <a:r>
              <a:rPr lang="en-GB" b="1" dirty="0" smtClean="0"/>
              <a:t>-</a:t>
            </a:r>
          </a:p>
          <a:p>
            <a:pPr lvl="1">
              <a:buNone/>
            </a:pPr>
            <a:r>
              <a:rPr lang="en-GB" b="1" dirty="0" err="1" smtClean="0"/>
              <a:t>fied</a:t>
            </a:r>
            <a:r>
              <a:rPr lang="en-GB" b="1" dirty="0" smtClean="0"/>
              <a:t> I-MF Manager</a:t>
            </a:r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sz="3900" b="1" dirty="0" smtClean="0"/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Skills shortages: absolute (competence) &amp; relative (competition)</a:t>
            </a:r>
          </a:p>
          <a:p>
            <a:pPr lvl="1">
              <a:buNone/>
            </a:pPr>
            <a:endParaRPr lang="en-GB" b="1" dirty="0" smtClean="0"/>
          </a:p>
          <a:p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30413" t="14760" r="31788" b="12476"/>
          <a:stretch>
            <a:fillRect/>
          </a:stretch>
        </p:blipFill>
        <p:spPr bwMode="auto">
          <a:xfrm>
            <a:off x="6876256" y="1700808"/>
            <a:ext cx="149627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10922" t="13815" r="11116" b="10000"/>
          <a:stretch>
            <a:fillRect/>
          </a:stretch>
        </p:blipFill>
        <p:spPr bwMode="auto">
          <a:xfrm>
            <a:off x="3779912" y="3284984"/>
            <a:ext cx="2952328" cy="18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I-MF industry: </a:t>
            </a: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Knowledge &amp; technology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Knowledge</a:t>
            </a:r>
          </a:p>
          <a:p>
            <a:r>
              <a:rPr lang="en-GB" sz="3300" dirty="0" smtClean="0"/>
              <a:t>Islamic microfinance research</a:t>
            </a:r>
          </a:p>
          <a:p>
            <a:pPr lvl="1"/>
            <a:r>
              <a:rPr lang="en-GB" sz="2800" dirty="0" smtClean="0"/>
              <a:t>Many attempts but no systemic exploration of I-MF as a field of knowledge</a:t>
            </a:r>
          </a:p>
          <a:p>
            <a:pPr lvl="1"/>
            <a:r>
              <a:rPr lang="en-GB" sz="2800" dirty="0" smtClean="0"/>
              <a:t>The first SR of the literature on the impact of I-MF now being conducted by the El Sharaani Centre for Islamic Finance at Aston Business in the UK </a:t>
            </a:r>
          </a:p>
          <a:p>
            <a:pPr lvl="1"/>
            <a:r>
              <a:rPr lang="en-GB" sz="2800" dirty="0" smtClean="0"/>
              <a:t>R&amp;D</a:t>
            </a:r>
          </a:p>
          <a:p>
            <a:pPr lvl="1"/>
            <a:endParaRPr lang="en-GB" sz="1600" dirty="0" smtClean="0"/>
          </a:p>
          <a:p>
            <a:pPr>
              <a:buNone/>
            </a:pPr>
            <a:r>
              <a:rPr lang="en-GB" b="1" dirty="0" smtClean="0"/>
              <a:t>Technology </a:t>
            </a:r>
          </a:p>
          <a:p>
            <a:r>
              <a:rPr lang="en-GB" sz="2800" dirty="0" smtClean="0"/>
              <a:t>MIS</a:t>
            </a:r>
          </a:p>
          <a:p>
            <a:r>
              <a:rPr lang="en-GB" sz="2800" dirty="0" smtClean="0"/>
              <a:t>Mobile payments</a:t>
            </a:r>
          </a:p>
          <a:p>
            <a:r>
              <a:rPr lang="en-GB" sz="2800" dirty="0" smtClean="0"/>
              <a:t>Crowd-funding</a:t>
            </a:r>
            <a:endParaRPr lang="en-GB" sz="2800" dirty="0"/>
          </a:p>
        </p:txBody>
      </p:sp>
      <p:pic>
        <p:nvPicPr>
          <p:cNvPr id="38914" name="Picture 2" descr="http://www.aston.ac.uk/EasySiteWeb/EasySite/StyleData/13-ABS-Landing/Images/header-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1628800"/>
            <a:ext cx="2543175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>
                <a:latin typeface="Calibri" pitchFamily="34" charset="0"/>
                <a:cs typeface="Calibri" pitchFamily="34" charset="0"/>
              </a:rPr>
              <a:pPr/>
              <a:t>14</a:t>
            </a:fld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State of affairs: summary</a:t>
            </a:r>
            <a:endParaRPr lang="en-GB" b="1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-540568" y="4437112"/>
          <a:ext cx="43204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>
              <a:buNone/>
            </a:pPr>
            <a:endParaRPr lang="en-GB" b="1" dirty="0" smtClean="0"/>
          </a:p>
          <a:p>
            <a:pPr lvl="1"/>
            <a:r>
              <a:rPr lang="en-GB" b="1" dirty="0" smtClean="0"/>
              <a:t>I-MF industry</a:t>
            </a:r>
          </a:p>
          <a:p>
            <a:pPr lvl="2"/>
            <a:r>
              <a:rPr lang="en-GB" b="1" dirty="0" smtClean="0"/>
              <a:t>Business models</a:t>
            </a:r>
          </a:p>
          <a:p>
            <a:pPr lvl="2"/>
            <a:r>
              <a:rPr lang="en-GB" b="1" dirty="0" smtClean="0"/>
              <a:t>Products</a:t>
            </a:r>
          </a:p>
          <a:p>
            <a:pPr>
              <a:buNone/>
            </a:pP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1560" y="1844824"/>
          <a:ext cx="7560840" cy="450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764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cMF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I-MF</a:t>
                      </a:r>
                      <a:endParaRPr lang="en-GB" dirty="0"/>
                    </a:p>
                  </a:txBody>
                  <a:tcPr/>
                </a:tc>
              </a:tr>
              <a:tr h="66087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Effective business model/</a:t>
                      </a:r>
                    </a:p>
                    <a:p>
                      <a:r>
                        <a:rPr lang="en-GB" b="1" dirty="0" smtClean="0"/>
                        <a:t>product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 √ 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(√)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9441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Capital mobilisation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 √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 √ 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(√)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66087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√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√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√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√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6087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Human capital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 √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√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441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Knowledge &amp; technology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√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√ √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√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urved Down Arrow 14"/>
          <p:cNvSpPr/>
          <p:nvPr/>
        </p:nvSpPr>
        <p:spPr>
          <a:xfrm>
            <a:off x="4788024" y="2708920"/>
            <a:ext cx="187220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>
            <a:off x="4716016" y="3645024"/>
            <a:ext cx="1872208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>
            <a:off x="2771800" y="3429000"/>
            <a:ext cx="4320480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>
            <a:off x="4788024" y="4509120"/>
            <a:ext cx="2160240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>
            <a:off x="2843808" y="4365104"/>
            <a:ext cx="4320480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>
            <a:off x="6588224" y="4293096"/>
            <a:ext cx="1296144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>
            <a:off x="2699792" y="2564904"/>
            <a:ext cx="4392488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2843808" y="5013176"/>
            <a:ext cx="4536504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>
            <a:off x="3347864" y="1844824"/>
            <a:ext cx="4608512" cy="3600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>
            <a:off x="4860032" y="1772816"/>
            <a:ext cx="2880320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64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Why is I-MF at the cross-roads and what next?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Cross-roads:</a:t>
            </a:r>
          </a:p>
          <a:p>
            <a:r>
              <a:rPr lang="en-GB" dirty="0" smtClean="0"/>
              <a:t>Competition from crowd-funding &amp; mobile tech</a:t>
            </a:r>
          </a:p>
          <a:p>
            <a:r>
              <a:rPr lang="en-GB" dirty="0" smtClean="0"/>
              <a:t>Insufficient scale (capital &amp; model)</a:t>
            </a:r>
          </a:p>
          <a:p>
            <a:r>
              <a:rPr lang="en-GB" dirty="0" smtClean="0"/>
              <a:t>Not attracting &amp; retaining talent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Establish a global working group on:</a:t>
            </a:r>
          </a:p>
          <a:p>
            <a:r>
              <a:rPr lang="en-GB" dirty="0" smtClean="0"/>
              <a:t>Standards &amp; strategies</a:t>
            </a:r>
          </a:p>
          <a:p>
            <a:pPr lvl="1"/>
            <a:r>
              <a:rPr lang="en-GB" dirty="0" smtClean="0"/>
              <a:t>Financial reporting to attract investors</a:t>
            </a:r>
          </a:p>
          <a:p>
            <a:pPr lvl="1"/>
            <a:r>
              <a:rPr lang="en-GB" dirty="0" smtClean="0"/>
              <a:t>Sharia compliance</a:t>
            </a:r>
          </a:p>
          <a:p>
            <a:pPr lvl="1"/>
            <a:r>
              <a:rPr lang="en-GB" dirty="0" smtClean="0"/>
              <a:t>Social performance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platform for future action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16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39552" y="1556792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6"/>
          <p:cNvSpPr/>
          <p:nvPr/>
        </p:nvSpPr>
        <p:spPr>
          <a:xfrm>
            <a:off x="1763688" y="2780928"/>
            <a:ext cx="936104" cy="172819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 smtClean="0"/>
              <a:t>IF literacy</a:t>
            </a:r>
            <a:endParaRPr lang="en-GB" sz="2000" b="1" dirty="0"/>
          </a:p>
        </p:txBody>
      </p:sp>
      <p:sp>
        <p:nvSpPr>
          <p:cNvPr id="8" name="Up Arrow 7"/>
          <p:cNvSpPr/>
          <p:nvPr/>
        </p:nvSpPr>
        <p:spPr>
          <a:xfrm rot="10800000">
            <a:off x="6948264" y="2852936"/>
            <a:ext cx="1224136" cy="172819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 smtClean="0"/>
              <a:t>Social performance</a:t>
            </a:r>
            <a:endParaRPr lang="en-GB" sz="2000" b="1" dirty="0"/>
          </a:p>
        </p:txBody>
      </p:sp>
      <p:sp>
        <p:nvSpPr>
          <p:cNvPr id="9" name="Up Arrow 8"/>
          <p:cNvSpPr/>
          <p:nvPr/>
        </p:nvSpPr>
        <p:spPr>
          <a:xfrm rot="16200000">
            <a:off x="3901616" y="4819464"/>
            <a:ext cx="1340768" cy="201622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 smtClean="0"/>
              <a:t>Financial performance</a:t>
            </a:r>
            <a:endParaRPr lang="en-GB" sz="2000" b="1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4211960" y="1052736"/>
            <a:ext cx="1152128" cy="1728192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 smtClean="0"/>
              <a:t>Support services</a:t>
            </a:r>
            <a:endParaRPr lang="en-GB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/>
              <a:t>Issues and Challenges in Sharia-compliant Financial Inclusion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 smtClean="0"/>
              <a:t>Assessing the ‘state of affairs’ as a platform to move forward</a:t>
            </a:r>
          </a:p>
          <a:p>
            <a:pPr>
              <a:buFont typeface="Wingdings" pitchFamily="2" charset="2"/>
              <a:buChar char="Ø"/>
            </a:pPr>
            <a:r>
              <a:rPr lang="en-GB" b="1" dirty="0" smtClean="0"/>
              <a:t>CRITICAL SUCCESS FACTORS:</a:t>
            </a:r>
          </a:p>
          <a:p>
            <a:pPr lvl="1"/>
            <a:r>
              <a:rPr lang="en-GB" b="1" dirty="0" smtClean="0"/>
              <a:t>Delivery mechanisms</a:t>
            </a:r>
          </a:p>
          <a:p>
            <a:pPr lvl="2"/>
            <a:r>
              <a:rPr lang="en-GB" b="1" dirty="0" smtClean="0"/>
              <a:t>Business models</a:t>
            </a:r>
          </a:p>
          <a:p>
            <a:pPr lvl="2"/>
            <a:r>
              <a:rPr lang="en-GB" b="1" dirty="0" smtClean="0"/>
              <a:t>Products</a:t>
            </a:r>
          </a:p>
          <a:p>
            <a:pPr lvl="1"/>
            <a:r>
              <a:rPr lang="en-GB" b="1" dirty="0" smtClean="0"/>
              <a:t>Capital mobilisation </a:t>
            </a:r>
          </a:p>
          <a:p>
            <a:pPr lvl="2"/>
            <a:r>
              <a:rPr lang="en-GB" b="1" dirty="0" smtClean="0"/>
              <a:t>Funding sources</a:t>
            </a:r>
          </a:p>
          <a:p>
            <a:pPr lvl="2"/>
            <a:r>
              <a:rPr lang="en-GB" b="1" dirty="0" smtClean="0"/>
              <a:t>Performance data / ratings</a:t>
            </a:r>
          </a:p>
          <a:p>
            <a:pPr lvl="1"/>
            <a:r>
              <a:rPr lang="en-GB" b="1" dirty="0" smtClean="0"/>
              <a:t>Standards</a:t>
            </a:r>
          </a:p>
          <a:p>
            <a:pPr lvl="2"/>
            <a:r>
              <a:rPr lang="en-GB" b="1" dirty="0" smtClean="0"/>
              <a:t>Regulatory &amp; Shariah compliance</a:t>
            </a:r>
          </a:p>
          <a:p>
            <a:pPr lvl="2"/>
            <a:r>
              <a:rPr lang="en-GB" b="1" dirty="0" smtClean="0"/>
              <a:t>Financial  and social performance indicators</a:t>
            </a:r>
          </a:p>
          <a:p>
            <a:pPr lvl="1"/>
            <a:r>
              <a:rPr lang="en-GB" b="1" dirty="0" smtClean="0"/>
              <a:t>Human capital</a:t>
            </a:r>
          </a:p>
          <a:p>
            <a:pPr lvl="2"/>
            <a:r>
              <a:rPr lang="en-GB" b="1" dirty="0" smtClean="0"/>
              <a:t>Recruitment &amp; retention</a:t>
            </a:r>
          </a:p>
          <a:p>
            <a:pPr lvl="2"/>
            <a:r>
              <a:rPr lang="en-GB" b="1" dirty="0" smtClean="0"/>
              <a:t>Training &amp; CPD</a:t>
            </a:r>
          </a:p>
          <a:p>
            <a:pPr lvl="1"/>
            <a:r>
              <a:rPr lang="en-GB" b="1" dirty="0" smtClean="0"/>
              <a:t>Knowledge &amp; technology</a:t>
            </a:r>
          </a:p>
          <a:p>
            <a:pPr lvl="2"/>
            <a:r>
              <a:rPr lang="en-GB" b="1" dirty="0" smtClean="0"/>
              <a:t>R&amp;D</a:t>
            </a:r>
          </a:p>
          <a:p>
            <a:pPr lvl="2"/>
            <a:r>
              <a:rPr lang="en-GB" b="1" dirty="0" smtClean="0"/>
              <a:t>Systems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Islamic microfinance at the crossroads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/>
              <a:t>Reference points:</a:t>
            </a:r>
          </a:p>
          <a:p>
            <a:r>
              <a:rPr lang="en-GB" dirty="0" smtClean="0"/>
              <a:t>Conventional microfinance sector </a:t>
            </a:r>
          </a:p>
          <a:p>
            <a:r>
              <a:rPr lang="en-GB" dirty="0" smtClean="0"/>
              <a:t>Islamic finance industry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GB" dirty="0" smtClean="0"/>
              <a:t>Help in avoiding mistakes and improve planning for the future</a:t>
            </a:r>
          </a:p>
          <a:p>
            <a:endParaRPr lang="en-GB" dirty="0" smtClean="0"/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539552" y="2924944"/>
          <a:ext cx="806489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39552" y="4653136"/>
            <a:ext cx="79208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9552" y="47251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1950	1960	1970	1980	1990		2000		2014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01317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Rural credit</a:t>
            </a:r>
            <a:r>
              <a:rPr lang="en-GB" dirty="0" smtClean="0"/>
              <a:t>	</a:t>
            </a:r>
            <a:r>
              <a:rPr lang="en-GB" sz="1100" dirty="0" err="1" smtClean="0"/>
              <a:t>Mit</a:t>
            </a:r>
            <a:r>
              <a:rPr lang="en-GB" sz="1100" dirty="0" smtClean="0"/>
              <a:t> </a:t>
            </a:r>
            <a:r>
              <a:rPr lang="en-GB" sz="1100" dirty="0" err="1" smtClean="0"/>
              <a:t>Ghamr</a:t>
            </a:r>
            <a:r>
              <a:rPr lang="en-GB" sz="1100" dirty="0" smtClean="0"/>
              <a:t> </a:t>
            </a:r>
            <a:r>
              <a:rPr lang="en-GB" dirty="0" smtClean="0"/>
              <a:t>	      </a:t>
            </a:r>
            <a:r>
              <a:rPr lang="en-GB" sz="1200" dirty="0" smtClean="0"/>
              <a:t>Dubai IB  Grameen</a:t>
            </a:r>
            <a:r>
              <a:rPr lang="en-GB" dirty="0" smtClean="0"/>
              <a:t> 	          </a:t>
            </a:r>
            <a:r>
              <a:rPr lang="en-GB" sz="1200" dirty="0" smtClean="0"/>
              <a:t> 	</a:t>
            </a:r>
            <a:r>
              <a:rPr lang="en-GB" dirty="0" smtClean="0"/>
              <a:t>	  </a:t>
            </a:r>
            <a:r>
              <a:rPr lang="en-GB" sz="1100" dirty="0" err="1" smtClean="0"/>
              <a:t>MiX</a:t>
            </a:r>
            <a:r>
              <a:rPr lang="en-GB" sz="1100" dirty="0" smtClean="0"/>
              <a:t>    Sovereign </a:t>
            </a:r>
            <a:r>
              <a:rPr lang="en-GB" sz="1100" dirty="0" err="1" smtClean="0"/>
              <a:t>Sukuk</a:t>
            </a:r>
            <a:r>
              <a:rPr lang="en-GB" sz="1100" dirty="0" smtClean="0"/>
              <a:t>    </a:t>
            </a:r>
            <a:r>
              <a:rPr lang="en-GB" sz="1100" dirty="0" err="1" smtClean="0"/>
              <a:t>Compartamos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40152" y="2636912"/>
            <a:ext cx="248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$ 1.5 TRILLION (</a:t>
            </a:r>
            <a:r>
              <a:rPr lang="en-GB" b="1" dirty="0" err="1" smtClean="0"/>
              <a:t>AuM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0152" y="2132856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$ 50 BILLION (portfolio </a:t>
            </a:r>
            <a:r>
              <a:rPr lang="en-GB" b="1" dirty="0" err="1" smtClean="0"/>
              <a:t>outst</a:t>
            </a:r>
            <a:r>
              <a:rPr lang="en-GB" b="1" dirty="0" smtClean="0"/>
              <a:t>.)</a:t>
            </a:r>
            <a:endParaRPr lang="en-GB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IR’s microfinance portfolio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lnSpcReduction="10000"/>
          </a:bodyPr>
          <a:lstStyle/>
          <a:p>
            <a:r>
              <a:rPr lang="en-GB" sz="3200" u="sng" dirty="0" smtClean="0">
                <a:latin typeface="Arial" pitchFamily="34" charset="0"/>
                <a:cs typeface="Arial" pitchFamily="34" charset="0"/>
              </a:rPr>
              <a:t>Start year: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1994 (Bangladesh &amp; Albania)</a:t>
            </a:r>
          </a:p>
          <a:p>
            <a:r>
              <a:rPr lang="en-GB" sz="3200" u="sng" dirty="0" smtClean="0">
                <a:latin typeface="Arial" pitchFamily="34" charset="0"/>
                <a:cs typeface="Arial" pitchFamily="34" charset="0"/>
              </a:rPr>
              <a:t>Total clients: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45,813</a:t>
            </a:r>
          </a:p>
          <a:p>
            <a:r>
              <a:rPr lang="en-GB" sz="3200" u="sng" dirty="0" smtClean="0">
                <a:latin typeface="Arial" pitchFamily="34" charset="0"/>
                <a:cs typeface="Arial" pitchFamily="34" charset="0"/>
              </a:rPr>
              <a:t>Active loan portfolio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: $10 million</a:t>
            </a:r>
          </a:p>
          <a:p>
            <a:r>
              <a:rPr lang="en-GB" sz="3200" u="sng" dirty="0" err="1" smtClean="0">
                <a:latin typeface="Arial" pitchFamily="34" charset="0"/>
                <a:cs typeface="Arial" pitchFamily="34" charset="0"/>
              </a:rPr>
              <a:t>Avg</a:t>
            </a:r>
            <a:r>
              <a:rPr lang="en-GB" sz="3200" u="sng" dirty="0" smtClean="0">
                <a:latin typeface="Arial" pitchFamily="34" charset="0"/>
                <a:cs typeface="Arial" pitchFamily="34" charset="0"/>
              </a:rPr>
              <a:t> .recovery rate: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&gt;95%</a:t>
            </a:r>
          </a:p>
          <a:p>
            <a:r>
              <a:rPr lang="en-GB" sz="3200" u="sng" dirty="0" smtClean="0">
                <a:latin typeface="Arial" pitchFamily="34" charset="0"/>
                <a:cs typeface="Arial" pitchFamily="34" charset="0"/>
              </a:rPr>
              <a:t>Products: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Qard Hassan, Murabaha, Mudharaba, Diminishing Musharaka, Salam</a:t>
            </a:r>
          </a:p>
          <a:p>
            <a:r>
              <a:rPr lang="en-GB" sz="3200" u="sng" dirty="0" smtClean="0">
                <a:latin typeface="Arial" pitchFamily="34" charset="0"/>
                <a:cs typeface="Arial" pitchFamily="34" charset="0"/>
              </a:rPr>
              <a:t>Business model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: from village-banking to fully regulated NBFI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IR’s global outreach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6" descr="mp00158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4000" contrast="-46000"/>
          </a:blip>
          <a:srcRect/>
          <a:stretch>
            <a:fillRect/>
          </a:stretch>
        </p:blipFill>
        <p:spPr bwMode="auto">
          <a:xfrm>
            <a:off x="0" y="1484784"/>
            <a:ext cx="9144000" cy="492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43808" y="2852936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</a:rPr>
              <a:t>  ME-EE: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Bosnia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Kosova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Chechnya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Palestine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Yemen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4365104"/>
            <a:ext cx="1224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</a:rPr>
              <a:t>Africa: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Chad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Ethiopia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Kenya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Malawi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Mali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 Niger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62864" y="3212976"/>
            <a:ext cx="1081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prstClr val="black"/>
                </a:solidFill>
              </a:rPr>
              <a:t>Asia:</a:t>
            </a:r>
          </a:p>
          <a:p>
            <a:pPr>
              <a:buFontTx/>
              <a:buChar char="-"/>
            </a:pPr>
            <a:r>
              <a:rPr lang="en-GB" dirty="0" err="1" smtClean="0">
                <a:solidFill>
                  <a:prstClr val="black"/>
                </a:solidFill>
              </a:rPr>
              <a:t>B’desh</a:t>
            </a:r>
            <a:endParaRPr lang="en-GB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China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</a:rPr>
              <a:t>Pakistan</a:t>
            </a:r>
          </a:p>
        </p:txBody>
      </p:sp>
      <p:sp>
        <p:nvSpPr>
          <p:cNvPr id="13" name="Diamond 12"/>
          <p:cNvSpPr/>
          <p:nvPr/>
        </p:nvSpPr>
        <p:spPr>
          <a:xfrm>
            <a:off x="5004048" y="5157192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iamond 13"/>
          <p:cNvSpPr/>
          <p:nvPr/>
        </p:nvSpPr>
        <p:spPr>
          <a:xfrm>
            <a:off x="3923928" y="4077072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iamond 14"/>
          <p:cNvSpPr/>
          <p:nvPr/>
        </p:nvSpPr>
        <p:spPr>
          <a:xfrm>
            <a:off x="4139952" y="3933056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iamond 15"/>
          <p:cNvSpPr/>
          <p:nvPr/>
        </p:nvSpPr>
        <p:spPr>
          <a:xfrm>
            <a:off x="4427984" y="3861048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iamond 16"/>
          <p:cNvSpPr/>
          <p:nvPr/>
        </p:nvSpPr>
        <p:spPr>
          <a:xfrm>
            <a:off x="5076056" y="4653136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iamond 17"/>
          <p:cNvSpPr/>
          <p:nvPr/>
        </p:nvSpPr>
        <p:spPr>
          <a:xfrm>
            <a:off x="4860032" y="4077072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iamond 18"/>
          <p:cNvSpPr/>
          <p:nvPr/>
        </p:nvSpPr>
        <p:spPr>
          <a:xfrm>
            <a:off x="5148064" y="3645024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iamond 19"/>
          <p:cNvSpPr/>
          <p:nvPr/>
        </p:nvSpPr>
        <p:spPr>
          <a:xfrm>
            <a:off x="4572000" y="2996952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iamond 20"/>
          <p:cNvSpPr/>
          <p:nvPr/>
        </p:nvSpPr>
        <p:spPr>
          <a:xfrm>
            <a:off x="4716016" y="3140968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iamond 21"/>
          <p:cNvSpPr/>
          <p:nvPr/>
        </p:nvSpPr>
        <p:spPr>
          <a:xfrm>
            <a:off x="4932040" y="3068960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iamond 22"/>
          <p:cNvSpPr/>
          <p:nvPr/>
        </p:nvSpPr>
        <p:spPr>
          <a:xfrm>
            <a:off x="5364088" y="4149080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iamond 23"/>
          <p:cNvSpPr/>
          <p:nvPr/>
        </p:nvSpPr>
        <p:spPr>
          <a:xfrm>
            <a:off x="5148064" y="4293096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iamond 24"/>
          <p:cNvSpPr/>
          <p:nvPr/>
        </p:nvSpPr>
        <p:spPr>
          <a:xfrm>
            <a:off x="6084168" y="3573016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iamond 25"/>
          <p:cNvSpPr/>
          <p:nvPr/>
        </p:nvSpPr>
        <p:spPr>
          <a:xfrm>
            <a:off x="6588224" y="3861048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iamond 26"/>
          <p:cNvSpPr/>
          <p:nvPr/>
        </p:nvSpPr>
        <p:spPr>
          <a:xfrm>
            <a:off x="6804248" y="3501008"/>
            <a:ext cx="216024" cy="144016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I-MF industry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57188" indent="-319088"/>
            <a:r>
              <a:rPr lang="en-GB" b="1" dirty="0" smtClean="0"/>
              <a:t>Business models</a:t>
            </a:r>
          </a:p>
          <a:p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0244" t="19486" r="19023" b="7547"/>
          <a:stretch>
            <a:fillRect/>
          </a:stretch>
        </p:blipFill>
        <p:spPr bwMode="auto">
          <a:xfrm>
            <a:off x="827584" y="2204864"/>
            <a:ext cx="72728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9385" t="19403" r="20773" b="13433"/>
          <a:stretch>
            <a:fillRect/>
          </a:stretch>
        </p:blipFill>
        <p:spPr bwMode="auto">
          <a:xfrm>
            <a:off x="3923928" y="1700808"/>
            <a:ext cx="4762609" cy="208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23928" y="17008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2826" t="21184" r="21739" b="27150"/>
          <a:stretch>
            <a:fillRect/>
          </a:stretch>
        </p:blipFill>
        <p:spPr bwMode="auto">
          <a:xfrm>
            <a:off x="3707904" y="1628800"/>
            <a:ext cx="4754487" cy="240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23928" y="1700808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8347" t="22973" r="19078" b="18919"/>
          <a:stretch>
            <a:fillRect/>
          </a:stretch>
        </p:blipFill>
        <p:spPr bwMode="auto">
          <a:xfrm>
            <a:off x="251520" y="2276872"/>
            <a:ext cx="712027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3050" marR="0" lvl="1" indent="-27305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I-MF industry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 smtClean="0"/>
              <a:t>Products</a:t>
            </a: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95536" y="2420888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6205" t="16129" r="18216" b="9677"/>
          <a:stretch>
            <a:fillRect/>
          </a:stretch>
        </p:blipFill>
        <p:spPr bwMode="auto">
          <a:xfrm>
            <a:off x="3635896" y="1556792"/>
            <a:ext cx="4763961" cy="2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63888" y="1556792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The I-MF industry: </a:t>
            </a:r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</a:rPr>
              <a:t>Capital mobilisation </a:t>
            </a:r>
            <a:endParaRPr lang="en-GB" sz="36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dirty="0" smtClean="0"/>
              <a:t>Current funding sources</a:t>
            </a:r>
          </a:p>
          <a:p>
            <a:r>
              <a:rPr lang="en-GB" b="1" dirty="0" smtClean="0"/>
              <a:t>Donations (NGO/co-op business model)</a:t>
            </a:r>
          </a:p>
          <a:p>
            <a:r>
              <a:rPr lang="en-GB" b="1" dirty="0" smtClean="0"/>
              <a:t>Deposits (co-op, village banks, NBFI)</a:t>
            </a:r>
          </a:p>
          <a:p>
            <a:r>
              <a:rPr lang="en-GB" b="1" dirty="0" smtClean="0"/>
              <a:t>Financial markets (commercial banks)  </a:t>
            </a:r>
          </a:p>
          <a:p>
            <a:endParaRPr lang="en-GB" b="1" dirty="0" smtClean="0"/>
          </a:p>
          <a:p>
            <a:pPr>
              <a:buNone/>
            </a:pPr>
            <a:r>
              <a:rPr lang="en-GB" b="1" dirty="0" smtClean="0"/>
              <a:t>Very common in </a:t>
            </a:r>
            <a:r>
              <a:rPr lang="en-GB" b="1" dirty="0" err="1" smtClean="0"/>
              <a:t>cMF</a:t>
            </a:r>
            <a:r>
              <a:rPr lang="en-GB" b="1" dirty="0" smtClean="0"/>
              <a:t>:</a:t>
            </a:r>
          </a:p>
          <a:p>
            <a:r>
              <a:rPr lang="en-GB" b="1" dirty="0" smtClean="0"/>
              <a:t>MF Investment Vehicles</a:t>
            </a:r>
          </a:p>
          <a:p>
            <a:pPr lvl="1"/>
            <a:r>
              <a:rPr lang="en-GB" b="1" dirty="0" smtClean="0"/>
              <a:t>Ratings agencies: </a:t>
            </a:r>
            <a:r>
              <a:rPr lang="en-GB" b="1" dirty="0" err="1" smtClean="0"/>
              <a:t>MicroRate</a:t>
            </a:r>
            <a:endParaRPr lang="en-GB" b="1" dirty="0" smtClean="0"/>
          </a:p>
          <a:p>
            <a:pPr lvl="1"/>
            <a:r>
              <a:rPr lang="en-GB" b="1" dirty="0" smtClean="0"/>
              <a:t>Performance data: </a:t>
            </a:r>
            <a:r>
              <a:rPr lang="en-GB" b="1" dirty="0" err="1" smtClean="0"/>
              <a:t>MiX</a:t>
            </a:r>
            <a:r>
              <a:rPr lang="en-GB" b="1" dirty="0" smtClean="0"/>
              <a:t> Market</a:t>
            </a:r>
          </a:p>
          <a:p>
            <a:pPr lvl="2"/>
            <a:endParaRPr lang="en-GB" b="1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074" name="AutoShape 2" descr="Image result for mix market"/>
          <p:cNvSpPr>
            <a:spLocks noChangeAspect="1" noChangeArrowheads="1"/>
          </p:cNvSpPr>
          <p:nvPr/>
        </p:nvSpPr>
        <p:spPr bwMode="auto">
          <a:xfrm>
            <a:off x="63500" y="-136525"/>
            <a:ext cx="1438275" cy="685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517232"/>
            <a:ext cx="1428750" cy="247650"/>
          </a:xfrm>
          <a:prstGeom prst="rect">
            <a:avLst/>
          </a:prstGeom>
          <a:noFill/>
        </p:spPr>
      </p:pic>
      <p:pic>
        <p:nvPicPr>
          <p:cNvPr id="3078" name="Picture 6" descr="MicroRate │ Microfinance Ratings and Services for Microfinance Institutions , MFIs  and MIVs , Microfinance Fund and Microfinance Investment analysis">
            <a:hlinkClick r:id="rId4" tooltip="MicroRate │ Microfinance Ratings and Services for Microfinance Institutions , MFIs  and MIVs , Microfinance Fund and Microfinance Investment analysis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869160"/>
            <a:ext cx="2505075" cy="666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Standards 1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8AB0736-ACCB-4853-AD49-97A15582ED8D}" type="datetime2">
              <a:rPr lang="en-GB" smtClean="0"/>
              <a:pPr algn="r"/>
              <a:t>Saturday, 01 November 2014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FCDE09E-D207-4C57-9F80-AF54FD2D069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273050" lvl="1" indent="-273050">
              <a:buNone/>
            </a:pPr>
            <a:r>
              <a:rPr lang="en-GB" sz="2900" b="1" dirty="0" smtClean="0"/>
              <a:t>CGAP Principles (2004):</a:t>
            </a:r>
          </a:p>
          <a:p>
            <a:r>
              <a:rPr lang="en-GB" dirty="0" smtClean="0"/>
              <a:t>Poor people need not just loans but also savings, insurance and money transfer services.</a:t>
            </a:r>
          </a:p>
          <a:p>
            <a:r>
              <a:rPr lang="en-GB" dirty="0" smtClean="0"/>
              <a:t>Microfinance must be useful to poor households: income, assets  &amp; against external shocks.</a:t>
            </a:r>
          </a:p>
          <a:p>
            <a:r>
              <a:rPr lang="en-GB" dirty="0" smtClean="0"/>
              <a:t>Microfinance can pay for itself.</a:t>
            </a:r>
          </a:p>
          <a:p>
            <a:r>
              <a:rPr lang="en-GB" dirty="0" smtClean="0"/>
              <a:t>Microfinance also means integrating the financial needs of poor people into a country's mainstream financial system.</a:t>
            </a:r>
          </a:p>
          <a:p>
            <a:r>
              <a:rPr lang="en-GB" dirty="0" smtClean="0"/>
              <a:t>The job of government is to enable financial services, not to provide them.</a:t>
            </a:r>
          </a:p>
          <a:p>
            <a:r>
              <a:rPr lang="en-GB" dirty="0" smtClean="0"/>
              <a:t>Donor funds should complement private capital, not compete with it.</a:t>
            </a:r>
          </a:p>
          <a:p>
            <a:r>
              <a:rPr lang="en-GB" dirty="0" smtClean="0"/>
              <a:t>Donors should focus on capacity building.</a:t>
            </a:r>
          </a:p>
          <a:p>
            <a:r>
              <a:rPr lang="en-GB" dirty="0" smtClean="0"/>
              <a:t>Interest rate ceilings hurt poor people by preventing microfinance institutions from covering their costs, which chokes off the supply of credit.</a:t>
            </a:r>
          </a:p>
          <a:p>
            <a:r>
              <a:rPr lang="en-GB" dirty="0" smtClean="0"/>
              <a:t>Microfinance institutions should measure and disclose their performance—both financially and socially.</a:t>
            </a:r>
          </a:p>
          <a:p>
            <a:pPr lvl="1">
              <a:buNone/>
            </a:pPr>
            <a:endParaRPr lang="en-GB" b="1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4576</TotalTime>
  <Words>852</Words>
  <Application>Microsoft Office PowerPoint</Application>
  <PresentationFormat>On-screen Show (4:3)</PresentationFormat>
  <Paragraphs>254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Median</vt:lpstr>
      <vt:lpstr>IRTheme1</vt:lpstr>
      <vt:lpstr>“Islamic microfinance at the crossroads”</vt:lpstr>
      <vt:lpstr>Issues and Challenges in Sharia-compliant Financial Inclusion</vt:lpstr>
      <vt:lpstr>Islamic microfinance at the crossroads</vt:lpstr>
      <vt:lpstr>IR’s microfinance portfolio</vt:lpstr>
      <vt:lpstr>IR’s global outreach</vt:lpstr>
      <vt:lpstr>The I-MF industry</vt:lpstr>
      <vt:lpstr>The I-MF industry</vt:lpstr>
      <vt:lpstr>The I-MF industry: Capital mobilisation </vt:lpstr>
      <vt:lpstr>Standards 1</vt:lpstr>
      <vt:lpstr>Standards 2</vt:lpstr>
      <vt:lpstr>The I-MF industry: Human capital 1</vt:lpstr>
      <vt:lpstr>The I-MF industry: Human capital 2</vt:lpstr>
      <vt:lpstr>The I-MF industry: Knowledge &amp; technology</vt:lpstr>
      <vt:lpstr>State of affairs: summary</vt:lpstr>
      <vt:lpstr>Why is I-MF at the cross-roads and what next?</vt:lpstr>
      <vt:lpstr>A platform for future action</vt:lpstr>
    </vt:vector>
  </TitlesOfParts>
  <Company>Islamic Relief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Nabil Ahmed</dc:creator>
  <cp:lastModifiedBy>mohammed.kroessin</cp:lastModifiedBy>
  <cp:revision>315</cp:revision>
  <dcterms:created xsi:type="dcterms:W3CDTF">2012-08-05T09:23:18Z</dcterms:created>
  <dcterms:modified xsi:type="dcterms:W3CDTF">2014-11-01T05:24:51Z</dcterms:modified>
</cp:coreProperties>
</file>