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 id="2147483921" r:id="rId2"/>
  </p:sldMasterIdLst>
  <p:notesMasterIdLst>
    <p:notesMasterId r:id="rId41"/>
  </p:notesMasterIdLst>
  <p:sldIdLst>
    <p:sldId id="256" r:id="rId3"/>
    <p:sldId id="304" r:id="rId4"/>
    <p:sldId id="334" r:id="rId5"/>
    <p:sldId id="336" r:id="rId6"/>
    <p:sldId id="307" r:id="rId7"/>
    <p:sldId id="311" r:id="rId8"/>
    <p:sldId id="312" r:id="rId9"/>
    <p:sldId id="313" r:id="rId10"/>
    <p:sldId id="266" r:id="rId11"/>
    <p:sldId id="328" r:id="rId12"/>
    <p:sldId id="330" r:id="rId13"/>
    <p:sldId id="324" r:id="rId14"/>
    <p:sldId id="325" r:id="rId15"/>
    <p:sldId id="327" r:id="rId16"/>
    <p:sldId id="270" r:id="rId17"/>
    <p:sldId id="344" r:id="rId18"/>
    <p:sldId id="345" r:id="rId19"/>
    <p:sldId id="349" r:id="rId20"/>
    <p:sldId id="350" r:id="rId21"/>
    <p:sldId id="351" r:id="rId22"/>
    <p:sldId id="354" r:id="rId23"/>
    <p:sldId id="356" r:id="rId24"/>
    <p:sldId id="357" r:id="rId25"/>
    <p:sldId id="359" r:id="rId26"/>
    <p:sldId id="361" r:id="rId27"/>
    <p:sldId id="363" r:id="rId28"/>
    <p:sldId id="365" r:id="rId29"/>
    <p:sldId id="378" r:id="rId30"/>
    <p:sldId id="382" r:id="rId31"/>
    <p:sldId id="386" r:id="rId32"/>
    <p:sldId id="367" r:id="rId33"/>
    <p:sldId id="369" r:id="rId34"/>
    <p:sldId id="380" r:id="rId35"/>
    <p:sldId id="371" r:id="rId36"/>
    <p:sldId id="376" r:id="rId37"/>
    <p:sldId id="279" r:id="rId38"/>
    <p:sldId id="338" r:id="rId39"/>
    <p:sldId id="384"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0" autoAdjust="0"/>
  </p:normalViewPr>
  <p:slideViewPr>
    <p:cSldViewPr>
      <p:cViewPr varScale="1">
        <p:scale>
          <a:sx n="93" d="100"/>
          <a:sy n="93" d="100"/>
        </p:scale>
        <p:origin x="726" y="66"/>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B634C-C1C6-4F92-AA07-8738598BC01D}" type="datetimeFigureOut">
              <a:rPr lang="en-US" smtClean="0"/>
              <a:t>10/23/2014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A1E27-5865-4177-BF31-7AF28219EA35}" type="slidenum">
              <a:rPr lang="en-US" smtClean="0"/>
              <a:t>‹#›</a:t>
            </a:fld>
            <a:endParaRPr lang="en-US"/>
          </a:p>
        </p:txBody>
      </p:sp>
    </p:spTree>
    <p:extLst>
      <p:ext uri="{BB962C8B-B14F-4D97-AF65-F5344CB8AC3E}">
        <p14:creationId xmlns:p14="http://schemas.microsoft.com/office/powerpoint/2010/main" val="80957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30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201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246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40585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350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0176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00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4574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389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3000"/>
            </a:lvl1pPr>
          </a:lstStyle>
          <a:p>
            <a:r>
              <a:rPr lang="en-US" smtClean="0"/>
              <a:t>Click to edit Master title style</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1500">
                <a:solidFill>
                  <a:schemeClr val="tx2">
                    <a:lumMod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8130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076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982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24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350">
                <a:solidFill>
                  <a:schemeClr val="tx2">
                    <a:lumMod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71854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662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6656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824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7571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1800" b="0"/>
            </a:lvl1pPr>
          </a:lstStyle>
          <a:p>
            <a:r>
              <a:rPr lang="en-US" smtClean="0"/>
              <a:t>Click to edit Master title style</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1922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040293"/>
            <a:ext cx="3481387" cy="834941"/>
          </a:xfrm>
        </p:spPr>
        <p:txBody>
          <a:bodyPr anchor="b">
            <a:normAutofit/>
          </a:bodyPr>
          <a:lstStyle>
            <a:lvl1pPr algn="l">
              <a:defRPr sz="18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
        <p:nvSpPr>
          <p:cNvPr id="32"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3"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9"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8"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4"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5"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716532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325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201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19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619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88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110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974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634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654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1D8BD707-D9CF-40AE-B4C6-C98DA3205C09}" type="datetimeFigureOut">
              <a:rPr lang="en-US" smtClean="0"/>
              <a:pPr/>
              <a:t>10/23/2014</a:t>
            </a:fld>
            <a:endParaRPr lang="en-US"/>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24212543"/>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5" y="49740"/>
            <a:ext cx="2575511" cy="5097800"/>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defTabSz="342900"/>
                  <a:endParaRPr lang="en-US" sz="1350">
                    <a:solidFill>
                      <a:prstClr val="white"/>
                    </a:solidFill>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defTabSz="342900"/>
                  <a:endParaRPr lang="en-US" sz="1350">
                    <a:solidFill>
                      <a:prstClr val="white"/>
                    </a:solidFill>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defTabSz="342900"/>
                  <a:endParaRPr lang="en-US" sz="1350">
                    <a:solidFill>
                      <a:prstClr val="white"/>
                    </a:solidFill>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350">
                    <a:solidFill>
                      <a:prstClr val="white"/>
                    </a:solidFill>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350">
                    <a:solidFill>
                      <a:prstClr val="white"/>
                    </a:solidFill>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defTabSz="342900"/>
              <a:endParaRPr lang="en-US" sz="1350">
                <a:solidFill>
                  <a:prstClr val="white"/>
                </a:solidFill>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prstClr val="white"/>
                </a:solidFill>
              </a:endParaRPr>
            </a:p>
          </p:txBody>
        </p:sp>
      </p:grpSp>
      <p:sp>
        <p:nvSpPr>
          <p:cNvPr id="2" name="Title Placeholder 1"/>
          <p:cNvSpPr>
            <a:spLocks noGrp="1"/>
          </p:cNvSpPr>
          <p:nvPr>
            <p:ph type="title"/>
          </p:nvPr>
        </p:nvSpPr>
        <p:spPr>
          <a:xfrm>
            <a:off x="1009443" y="506794"/>
            <a:ext cx="7125113" cy="69335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355521"/>
            <a:ext cx="7125112" cy="303857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4463858"/>
            <a:ext cx="2133600" cy="273844"/>
          </a:xfrm>
          <a:prstGeom prst="rect">
            <a:avLst/>
          </a:prstGeom>
        </p:spPr>
        <p:txBody>
          <a:bodyPr vert="horz" lIns="91440" tIns="45720" rIns="91440" bIns="45720" rtlCol="0" anchor="b"/>
          <a:lstStyle>
            <a:lvl1pPr algn="r">
              <a:defRPr sz="675">
                <a:solidFill>
                  <a:schemeClr val="tx1">
                    <a:tint val="75000"/>
                  </a:schemeClr>
                </a:solidFill>
              </a:defRPr>
            </a:lvl1pPr>
          </a:lstStyle>
          <a:p>
            <a:fld id="{1D8BD707-D9CF-40AE-B4C6-C98DA3205C09}" type="datetimeFigureOut">
              <a:rPr lang="en-US" smtClean="0">
                <a:solidFill>
                  <a:prstClr val="white">
                    <a:tint val="75000"/>
                  </a:prstClr>
                </a:solidFill>
              </a:rPr>
              <a:pPr/>
              <a:t>10/23/2014</a:t>
            </a:fld>
            <a:endParaRPr lang="en-US">
              <a:solidFill>
                <a:prstClr val="white">
                  <a:tint val="75000"/>
                </a:prstClr>
              </a:solidFill>
            </a:endParaRPr>
          </a:p>
        </p:txBody>
      </p:sp>
      <p:sp>
        <p:nvSpPr>
          <p:cNvPr id="5" name="Footer Placeholder 4"/>
          <p:cNvSpPr>
            <a:spLocks noGrp="1"/>
          </p:cNvSpPr>
          <p:nvPr>
            <p:ph type="ftr" sz="quarter" idx="3"/>
          </p:nvPr>
        </p:nvSpPr>
        <p:spPr>
          <a:xfrm>
            <a:off x="1180946" y="4463858"/>
            <a:ext cx="5256399" cy="273844"/>
          </a:xfrm>
          <a:prstGeom prst="rect">
            <a:avLst/>
          </a:prstGeom>
        </p:spPr>
        <p:txBody>
          <a:bodyPr vert="horz" lIns="91440" tIns="45720" rIns="91440" bIns="45720" rtlCol="0" anchor="b"/>
          <a:lstStyle>
            <a:lvl1pPr algn="l">
              <a:defRPr sz="675">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572659" y="4463858"/>
            <a:ext cx="608287" cy="273844"/>
          </a:xfrm>
          <a:prstGeom prst="rect">
            <a:avLst/>
          </a:prstGeom>
        </p:spPr>
        <p:txBody>
          <a:bodyPr vert="horz" lIns="91440" tIns="45720" rIns="91440" bIns="45720" rtlCol="0" anchor="b"/>
          <a:lstStyle>
            <a:lvl1pPr algn="l">
              <a:defRPr sz="135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8255656"/>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342900" rtl="0" eaLnBrk="1" latinLnBrk="0" hangingPunct="1">
        <a:spcBef>
          <a:spcPct val="0"/>
        </a:spcBef>
        <a:buNone/>
        <a:defRPr sz="24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tx2"/>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tx2"/>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tx2"/>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tx2"/>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tx2"/>
        </a:buClr>
        <a:buFont typeface="Wingdings 2" charset="2"/>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m/imgres?q=slum+in+dhaka+city&amp;hl=en&amp;sa=X&amp;tbo=d&amp;biw=1093&amp;bih=520&amp;tbm=isch&amp;tbnid=P7ehIwxMroI9WM:&amp;imgrefurl=http://asadbinyousuf.wordpress.com/page/4/&amp;docid=GIhmyglIG6dtrM&amp;imgurl=http://asadbinyousuf.files.wordpress.com/2009/03/risky-life-of-slum-people-copy.jpg&amp;w=639&amp;h=480&amp;ei=fb2WUPKcH6b30gHMzIHIDQ&amp;zoom=1&amp;iact=hc&amp;vpx=651&amp;vpy=39&amp;dur=2188&amp;hovh=195&amp;hovw=259&amp;tx=113.800048828125&amp;ty=89&amp;sig=111012663894494912127&amp;page=1&amp;tbnh=145&amp;tbnw=195&amp;start=0&amp;ndsp=15&amp;ved=1t:429,r:3,s:0,i:83" TargetMode="External"/><Relationship Id="rId1" Type="http://schemas.openxmlformats.org/officeDocument/2006/relationships/slideLayout" Target="../slideLayouts/slideLayout2.xml"/><Relationship Id="rId6" Type="http://schemas.openxmlformats.org/officeDocument/2006/relationships/hyperlink" Target="http://www.google.com/imgres?q=slum+in+dhaka+city&amp;hl=en&amp;sa=X&amp;tbo=d&amp;biw=1093&amp;bih=520&amp;tbm=isch&amp;tbnid=FrSrCIlWfgJL6M:&amp;imgrefurl=http://birdflujourney.typepad.com/a_journey_through_the_wor/2007/07/pandemic-and-me.html&amp;docid=ix4yB2S5OZPlMM&amp;imgurl=http://birdflujourney.typepad.com/a_journey_through_the_wor/072607_0023_Pandemicand2.jpg&amp;w=654&amp;h=329&amp;ei=fb2WUPKcH6b30gHMzIHIDQ&amp;zoom=1&amp;iact=hc&amp;vpx=196&amp;vpy=119&amp;dur=219&amp;hovh=159&amp;hovw=317&amp;tx=142.4000244140625&amp;ty=97.80000305175781&amp;sig=111012663894494912127&amp;page=2&amp;tbnh=137&amp;tbnw=258&amp;start=15&amp;ndsp=16&amp;ved=1t:429,r:16,s:0,i:122" TargetMode="External"/><Relationship Id="rId5" Type="http://schemas.openxmlformats.org/officeDocument/2006/relationships/image" Target="../media/image5.jpeg"/><Relationship Id="rId4" Type="http://schemas.openxmlformats.org/officeDocument/2006/relationships/hyperlink" Target="http://www.google.com/imgres?q=slum+in+dhaka+city&amp;hl=en&amp;sa=X&amp;tbo=d&amp;biw=1093&amp;bih=520&amp;tbm=isch&amp;tbnid=7F_SW4wvjgk9IM:&amp;imgrefurl=http://www.asiantrendsmonitoring.com/category/pro-poor-issues/page/2/&amp;docid=QwOIgZXnmtrFvM&amp;imgurl=http://www.asiantrendsmonitoring.com/wp-content/uploads/2012/02/DSCN6991_small.jpg&amp;w=2592&amp;h=1944&amp;ei=fb2WUPKcH6b30gHMzIHIDQ&amp;zoom=1&amp;iact=hc&amp;vpx=564&amp;vpy=211&amp;dur=1722&amp;hovh=194&amp;hovw=259&amp;tx=100&amp;ty=147.4000244140625&amp;sig=111012663894494912127&amp;page=1&amp;tbnh=148&amp;tbnw=216&amp;start=0&amp;ndsp=15&amp;ved=1t:429,r:13,s:0,i:11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google.com/imgres?client=safari&amp;sa=X&amp;hl=en&amp;biw=1024&amp;bih=672&amp;tbm=isch&amp;tbnid=rOauQ8_EylkGOM:&amp;imgrefurl=http://policy-practice.oxfam.org.uk/blog/2013/04/income-inequality-and-social-mobility&amp;docid=o6cEDJ2qUF5rXM&amp;imgurl=http://policy-practice.oxfam.org.uk/~/media/49AC791F4FA944A7887A77394F052F0E.ashx&amp;w=650&amp;h=275&amp;ei=Sd4cUreyMsO2sATgpoCwDA&amp;zoom=1&amp;ved=1t:3588,r:57,s:0,i:260"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oogle.com/imgres?client=safari&amp;sa=X&amp;hl=en&amp;biw=1024&amp;bih=672&amp;tbm=isch&amp;tbnid=cTH43ndSyxE0rM:&amp;imgrefurl=http://www.unhcr.org/4b1e6f1a9.html&amp;docid=8iGAthcjfXsZzM&amp;imgurl=http://www.unhcr.org/thumb1/4b1e6ed76.jpg&amp;w=800&amp;h=531&amp;ei=Sd4cUreyMsO2sATgpoCwDA&amp;zoom=1&amp;ved=1t:3588,r:35,s:0,i:194" TargetMode="External"/><Relationship Id="rId1" Type="http://schemas.openxmlformats.org/officeDocument/2006/relationships/slideLayout" Target="../slideLayouts/slideLayout2.xml"/><Relationship Id="rId6" Type="http://schemas.openxmlformats.org/officeDocument/2006/relationships/hyperlink" Target="http://www.google.com/imgres?client=safari&amp;sa=X&amp;hl=en&amp;biw=1024&amp;bih=672&amp;tbm=isch&amp;tbnid=IqcOENjJuo1P8M:&amp;imgrefurl=http://usa.chinadaily.com.cn/china/2011-09/21/content_13745143.htm&amp;docid=7tYJJuZJG1kb4M&amp;imgurl=http://usa.chinadaily.com.cn/china/attachement/jpg/site1/20110921/0023ae6962090fe363eb04.jpg&amp;w=600&amp;h=400&amp;ei=Sd4cUreyMsO2sATgpoCwDA&amp;zoom=1&amp;ved=1t:3588,r:42,s:0,i:215" TargetMode="External"/><Relationship Id="rId5" Type="http://schemas.openxmlformats.org/officeDocument/2006/relationships/image" Target="../media/image27.jpeg"/><Relationship Id="rId4" Type="http://schemas.openxmlformats.org/officeDocument/2006/relationships/hyperlink" Target="http://www.google.com/imgres?client=safari&amp;sa=X&amp;hl=en&amp;biw=1024&amp;bih=672&amp;tbm=isch&amp;tbnid=uRHohsujcbLqhM:&amp;imgrefurl=http://www.flickr.com/photos/dziadek/6742222877/&amp;docid=8NsthJFbD-xC6M&amp;imgurl=http://farm8.staticflickr.com/7014/6742222877_f13bffae7d_z.jpg&amp;w=640&amp;h=427&amp;ei=Sd4cUreyMsO2sATgpoCwDA&amp;zoom=1&amp;ved=1t:3588,r:40,s:0,i:209" TargetMode="External"/><Relationship Id="rId9" Type="http://schemas.openxmlformats.org/officeDocument/2006/relationships/image" Target="../media/image29.jpeg"/></Relationships>
</file>

<file path=ppt/slides/_rels/slide3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com/imgres?client=safari&amp;sa=X&amp;hl=en&amp;biw=1024&amp;bih=672&amp;tbm=isch&amp;tbnid=NJ_ULJVMA153oM:&amp;imgrefurl=http://www.theroadtothehorizon.org/2009/05/real-slums-of-slumdog-millionaire.html&amp;docid=YOPn6rq5hyW7lM&amp;imgurl=http://theroadtothehorizon.net/photo/garib%20nagar%20slum.jpg&amp;w=400&amp;h=235&amp;ei=Sd4cUreyMsO2sATgpoCwDA&amp;zoom=1&amp;ved=1t:3588,r:7,s:0,i:102" TargetMode="External"/><Relationship Id="rId1" Type="http://schemas.openxmlformats.org/officeDocument/2006/relationships/slideLayout" Target="../slideLayouts/slideLayout2.xml"/><Relationship Id="rId6" Type="http://schemas.openxmlformats.org/officeDocument/2006/relationships/hyperlink" Target="http://www.google.com/imgres?client=safari&amp;sa=X&amp;hl=en&amp;biw=1024&amp;bih=672&amp;tbm=isch&amp;tbnid=ilwwNcc4DNlwiM:&amp;imgrefurl=http://www.amnestyusa.org/research/reports/fleeing-war-finding-misery-the-plight-of-the-internally-displaced-in-afghanistan&amp;docid=Uv_flMhuiu_O6M&amp;imgurl=http://www.amnestyusa.org/sites/default/files/imagecache/Content_Template_Full_Node/afghanistan_idps_and_slums_500x245.jpg&amp;w=500&amp;h=245&amp;ei=Sd4cUreyMsO2sATgpoCwDA&amp;zoom=1&amp;ved=1t:3588,r:58,s:0,i:263" TargetMode="External"/><Relationship Id="rId5" Type="http://schemas.openxmlformats.org/officeDocument/2006/relationships/image" Target="../media/image31.jpeg"/><Relationship Id="rId4" Type="http://schemas.openxmlformats.org/officeDocument/2006/relationships/hyperlink" Target="http://www.google.com/imgres?client=safari&amp;sa=X&amp;hl=en&amp;biw=1024&amp;bih=672&amp;tbm=isch&amp;tbnid=zxdiEjboBSKfzM:&amp;imgrefurl=http://www.boston.com/bigpicture/2012/02/slum_life.html&amp;docid=nIQ1eWbo07kdrM&amp;imgurl=http://inapcache.boston.com/universal/site_graphics/blogs/bigpicture/slumlife_020312/bp13.jpg&amp;w=990&amp;h=612&amp;ei=Sd4cUreyMsO2sATgpoCwDA&amp;zoom=1&amp;ved=1t:3588,r:22,s:0,i:15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youtube.com/watch?v=MENjFkEAj9g"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www.apuhf.info/"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09550"/>
            <a:ext cx="6736180" cy="1601835"/>
          </a:xfrm>
        </p:spPr>
        <p:txBody>
          <a:bodyPr>
            <a:normAutofit fontScale="90000"/>
          </a:bodyPr>
          <a:lstStyle/>
          <a:p>
            <a:pPr algn="ctr"/>
            <a:r>
              <a:rPr lang="en-US" sz="2800" b="1" dirty="0"/>
              <a:t>Housing and Housing finance challenges in OIC Member Countries, with a focus on housing Microfinance".</a:t>
            </a:r>
          </a:p>
        </p:txBody>
      </p:sp>
      <p:sp>
        <p:nvSpPr>
          <p:cNvPr id="3" name="Subtitle 2"/>
          <p:cNvSpPr>
            <a:spLocks noGrp="1"/>
          </p:cNvSpPr>
          <p:nvPr>
            <p:ph type="subTitle" idx="1"/>
          </p:nvPr>
        </p:nvSpPr>
        <p:spPr>
          <a:xfrm>
            <a:off x="1066800" y="3524250"/>
            <a:ext cx="7117180" cy="800100"/>
          </a:xfrm>
        </p:spPr>
        <p:txBody>
          <a:bodyPr>
            <a:noAutofit/>
          </a:bodyPr>
          <a:lstStyle/>
          <a:p>
            <a:pPr algn="ctr"/>
            <a:r>
              <a:rPr lang="en-US" sz="1400" b="1" dirty="0" err="1" smtClean="0">
                <a:solidFill>
                  <a:srgbClr val="FFFF00"/>
                </a:solidFill>
              </a:rPr>
              <a:t>Zaigham</a:t>
            </a:r>
            <a:r>
              <a:rPr lang="en-US" sz="1400" b="1" dirty="0" smtClean="0">
                <a:solidFill>
                  <a:srgbClr val="FFFF00"/>
                </a:solidFill>
              </a:rPr>
              <a:t> M. Rizvi</a:t>
            </a:r>
          </a:p>
          <a:p>
            <a:pPr algn="ctr"/>
            <a:r>
              <a:rPr lang="en-US" sz="1400" b="1" dirty="0" smtClean="0">
                <a:solidFill>
                  <a:srgbClr val="FFFF00"/>
                </a:solidFill>
              </a:rPr>
              <a:t>Secretary General,</a:t>
            </a:r>
          </a:p>
          <a:p>
            <a:pPr algn="ctr"/>
            <a:r>
              <a:rPr lang="en-US" sz="1400" b="1" dirty="0" smtClean="0">
                <a:solidFill>
                  <a:srgbClr val="FFFF00"/>
                </a:solidFill>
              </a:rPr>
              <a:t>Asia-Pacific union for Housing Finance</a:t>
            </a:r>
          </a:p>
          <a:p>
            <a:pPr algn="ctr"/>
            <a:r>
              <a:rPr lang="en-US" sz="1400" b="1" dirty="0" smtClean="0">
                <a:solidFill>
                  <a:srgbClr val="FFFF00"/>
                </a:solidFill>
              </a:rPr>
              <a:t>zaigham2r@yahoo.com</a:t>
            </a:r>
            <a:endParaRPr lang="en-US" sz="1400" b="1" dirty="0">
              <a:solidFill>
                <a:srgbClr val="FFFF00"/>
              </a:solidFill>
            </a:endParaRPr>
          </a:p>
        </p:txBody>
      </p:sp>
      <p:cxnSp>
        <p:nvCxnSpPr>
          <p:cNvPr id="4" name="Straight Connector 3"/>
          <p:cNvCxnSpPr/>
          <p:nvPr/>
        </p:nvCxnSpPr>
        <p:spPr>
          <a:xfrm>
            <a:off x="539552" y="2038350"/>
            <a:ext cx="8064896"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95400" y="2190750"/>
            <a:ext cx="6659980" cy="923330"/>
          </a:xfrm>
          <a:prstGeom prst="rect">
            <a:avLst/>
          </a:prstGeom>
          <a:noFill/>
        </p:spPr>
        <p:txBody>
          <a:bodyPr wrap="square" rtlCol="0">
            <a:spAutoFit/>
          </a:bodyPr>
          <a:lstStyle/>
          <a:p>
            <a:pPr algn="ctr"/>
            <a:r>
              <a:rPr lang="en-US" b="1" dirty="0">
                <a:solidFill>
                  <a:schemeClr val="accent5">
                    <a:lumMod val="20000"/>
                    <a:lumOff val="80000"/>
                  </a:schemeClr>
                </a:solidFill>
              </a:rPr>
              <a:t>4</a:t>
            </a:r>
            <a:r>
              <a:rPr lang="en-US" b="1" baseline="30000" dirty="0" smtClean="0">
                <a:solidFill>
                  <a:schemeClr val="accent5">
                    <a:lumMod val="20000"/>
                    <a:lumOff val="80000"/>
                  </a:schemeClr>
                </a:solidFill>
              </a:rPr>
              <a:t>rd</a:t>
            </a:r>
            <a:r>
              <a:rPr lang="en-US" b="1" dirty="0" smtClean="0">
                <a:solidFill>
                  <a:schemeClr val="accent5">
                    <a:lumMod val="20000"/>
                    <a:lumOff val="80000"/>
                  </a:schemeClr>
                </a:solidFill>
              </a:rPr>
              <a:t> Global Islamic Microfinance Forum</a:t>
            </a:r>
          </a:p>
          <a:p>
            <a:pPr algn="ctr"/>
            <a:r>
              <a:rPr lang="en-US" b="1" dirty="0" smtClean="0">
                <a:solidFill>
                  <a:schemeClr val="accent5">
                    <a:lumMod val="20000"/>
                    <a:lumOff val="80000"/>
                  </a:schemeClr>
                </a:solidFill>
              </a:rPr>
              <a:t>Nov 01-02, 2014</a:t>
            </a:r>
          </a:p>
          <a:p>
            <a:pPr algn="ctr"/>
            <a:r>
              <a:rPr lang="en-US" b="1" dirty="0" smtClean="0">
                <a:solidFill>
                  <a:schemeClr val="accent5">
                    <a:lumMod val="20000"/>
                    <a:lumOff val="80000"/>
                  </a:schemeClr>
                </a:solidFill>
              </a:rPr>
              <a:t>Dubai, UAE</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val="786048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52400" y="1657350"/>
            <a:ext cx="8839200" cy="1569660"/>
          </a:xfrm>
          <a:prstGeom prst="rect">
            <a:avLst/>
          </a:prstGeom>
          <a:noFill/>
        </p:spPr>
        <p:txBody>
          <a:bodyPr wrap="square" rtlCol="0">
            <a:spAutoFit/>
          </a:bodyPr>
          <a:lstStyle/>
          <a:p>
            <a:pPr algn="ctr"/>
            <a:r>
              <a:rPr lang="en-US" sz="3200" b="1" dirty="0" smtClean="0">
                <a:solidFill>
                  <a:srgbClr val="FFFF00"/>
                </a:solidFill>
              </a:rPr>
              <a:t>Urbanization, Unban Congestion, Slums </a:t>
            </a:r>
          </a:p>
          <a:p>
            <a:pPr algn="ctr"/>
            <a:r>
              <a:rPr lang="en-US" sz="3200" b="1" dirty="0" smtClean="0">
                <a:solidFill>
                  <a:srgbClr val="FFFF00"/>
                </a:solidFill>
              </a:rPr>
              <a:t>and </a:t>
            </a:r>
          </a:p>
          <a:p>
            <a:pPr algn="ctr"/>
            <a:r>
              <a:rPr lang="en-US" sz="3200" b="1" dirty="0" smtClean="0">
                <a:solidFill>
                  <a:srgbClr val="FFFF00"/>
                </a:solidFill>
              </a:rPr>
              <a:t>Housing Microfinance</a:t>
            </a:r>
            <a:endParaRPr lang="en-US" sz="3200" b="1" dirty="0">
              <a:solidFill>
                <a:srgbClr val="FFFF00"/>
              </a:solidFill>
            </a:endParaRPr>
          </a:p>
        </p:txBody>
      </p:sp>
    </p:spTree>
    <p:extLst>
      <p:ext uri="{BB962C8B-B14F-4D97-AF65-F5344CB8AC3E}">
        <p14:creationId xmlns:p14="http://schemas.microsoft.com/office/powerpoint/2010/main" val="1516011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
            </a:r>
            <a:br>
              <a:rPr lang="en-US" dirty="0"/>
            </a:br>
            <a:endParaRPr lang="en-US" dirty="0"/>
          </a:p>
          <a:p>
            <a:fld id="{4D9C180A-73B3-47ED-A314-732E941878C3}" type="slidenum">
              <a:rPr lang="en-US" smtClean="0"/>
              <a:pPr/>
              <a:t>11</a:t>
            </a:fld>
            <a:endParaRPr lang="en-US" dirty="0"/>
          </a:p>
        </p:txBody>
      </p:sp>
      <p:sp>
        <p:nvSpPr>
          <p:cNvPr id="3" name="Rectangle 2"/>
          <p:cNvSpPr/>
          <p:nvPr/>
        </p:nvSpPr>
        <p:spPr>
          <a:xfrm>
            <a:off x="669565" y="510352"/>
            <a:ext cx="7848600" cy="3453253"/>
          </a:xfrm>
          <a:prstGeom prst="rect">
            <a:avLst/>
          </a:prstGeom>
        </p:spPr>
        <p:txBody>
          <a:bodyPr wrap="square">
            <a:spAutoFit/>
          </a:bodyPr>
          <a:lstStyle/>
          <a:p>
            <a:pPr defTabSz="914608">
              <a:spcBef>
                <a:spcPct val="20000"/>
              </a:spcBef>
              <a:spcAft>
                <a:spcPct val="0"/>
              </a:spcAft>
              <a:buClr>
                <a:schemeClr val="tx2"/>
              </a:buClr>
              <a:defRPr/>
            </a:pPr>
            <a:r>
              <a:rPr lang="en-US" sz="1400" b="1" i="1" kern="0" dirty="0" smtClean="0"/>
              <a:t>Urbanization</a:t>
            </a:r>
            <a:r>
              <a:rPr lang="en-US" sz="1400" kern="0" dirty="0" smtClean="0"/>
              <a:t>:</a:t>
            </a:r>
          </a:p>
          <a:p>
            <a:pPr marL="441325" indent="-236538" defTabSz="914608">
              <a:spcBef>
                <a:spcPct val="20000"/>
              </a:spcBef>
              <a:spcAft>
                <a:spcPct val="0"/>
              </a:spcAft>
              <a:buClr>
                <a:schemeClr val="tx1"/>
              </a:buClr>
              <a:buFontTx/>
              <a:buChar char="•"/>
              <a:defRPr/>
            </a:pPr>
            <a:r>
              <a:rPr lang="en-US" sz="1400" kern="0" dirty="0" smtClean="0"/>
              <a:t>World </a:t>
            </a:r>
            <a:r>
              <a:rPr lang="en-US" sz="1400" kern="0" dirty="0"/>
              <a:t>Urbanization in 2010 – </a:t>
            </a:r>
            <a:r>
              <a:rPr lang="en-US" sz="1400" kern="0" dirty="0" smtClean="0"/>
              <a:t>51%, and by </a:t>
            </a:r>
            <a:r>
              <a:rPr lang="en-US" sz="1400" kern="0" dirty="0"/>
              <a:t>2030 – 61</a:t>
            </a:r>
            <a:r>
              <a:rPr lang="en-US" sz="1400" kern="0" dirty="0" smtClean="0"/>
              <a:t>% </a:t>
            </a:r>
          </a:p>
          <a:p>
            <a:pPr marL="441325" lvl="0" indent="-236538" defTabSz="914608">
              <a:spcBef>
                <a:spcPct val="20000"/>
              </a:spcBef>
              <a:spcAft>
                <a:spcPct val="0"/>
              </a:spcAft>
              <a:buClr>
                <a:schemeClr val="tx1"/>
              </a:buClr>
              <a:buFontTx/>
              <a:buChar char="•"/>
              <a:defRPr/>
            </a:pPr>
            <a:r>
              <a:rPr lang="en-US" sz="1400" dirty="0"/>
              <a:t>Cities in developing countries are expected to absorb 95 per cent of urban population growth in the next two decades, increasing the slum population by nearly 500 million between now and 2020.  </a:t>
            </a:r>
          </a:p>
          <a:p>
            <a:pPr defTabSz="914608">
              <a:spcBef>
                <a:spcPct val="20000"/>
              </a:spcBef>
              <a:spcAft>
                <a:spcPct val="0"/>
              </a:spcAft>
              <a:buClr>
                <a:schemeClr val="tx2"/>
              </a:buClr>
              <a:defRPr/>
            </a:pPr>
            <a:r>
              <a:rPr lang="en-US" sz="1400" b="1" i="1" kern="0" dirty="0" smtClean="0"/>
              <a:t>Slums</a:t>
            </a:r>
            <a:r>
              <a:rPr lang="en-US" sz="1400" kern="0" dirty="0" smtClean="0"/>
              <a:t>:</a:t>
            </a:r>
            <a:endParaRPr lang="en-US" sz="1400" kern="0" dirty="0"/>
          </a:p>
          <a:p>
            <a:pPr marL="441325" indent="-236538" defTabSz="914608">
              <a:spcBef>
                <a:spcPct val="20000"/>
              </a:spcBef>
              <a:spcAft>
                <a:spcPct val="0"/>
              </a:spcAft>
              <a:buClr>
                <a:schemeClr val="tx1"/>
              </a:buClr>
              <a:buFontTx/>
              <a:buChar char="•"/>
              <a:defRPr/>
            </a:pPr>
            <a:r>
              <a:rPr lang="en-US" sz="1400" dirty="0"/>
              <a:t>One billion people live in slums. That's one </a:t>
            </a:r>
            <a:r>
              <a:rPr lang="en-US" sz="1400" dirty="0" smtClean="0"/>
              <a:t>out of </a:t>
            </a:r>
            <a:r>
              <a:rPr lang="en-US" sz="1400" dirty="0"/>
              <a:t>seven of us. Unless urgent action is taken, 1.4 billion people will live in slums by 2020</a:t>
            </a:r>
          </a:p>
          <a:p>
            <a:pPr marL="441325" lvl="0" indent="-236538" defTabSz="914608">
              <a:spcBef>
                <a:spcPct val="20000"/>
              </a:spcBef>
              <a:spcAft>
                <a:spcPct val="0"/>
              </a:spcAft>
              <a:buClr>
                <a:schemeClr val="tx1"/>
              </a:buClr>
              <a:buFontTx/>
              <a:buChar char="•"/>
              <a:defRPr/>
            </a:pPr>
            <a:r>
              <a:rPr lang="en-US" sz="1400" dirty="0"/>
              <a:t>Cities account for some 70 per cent of global GDP and city slums are often economically vibrant; around 85 per cent of all new employment opportunities around the world occur in the informal </a:t>
            </a:r>
            <a:r>
              <a:rPr lang="en-US" sz="1400" dirty="0" smtClean="0"/>
              <a:t>economy</a:t>
            </a:r>
          </a:p>
          <a:p>
            <a:pPr marL="441325" indent="-236538" defTabSz="914608">
              <a:spcBef>
                <a:spcPct val="20000"/>
              </a:spcBef>
              <a:spcAft>
                <a:spcPct val="0"/>
              </a:spcAft>
              <a:buClr>
                <a:schemeClr val="tx1"/>
              </a:buClr>
              <a:buFontTx/>
              <a:buChar char="•"/>
              <a:defRPr/>
            </a:pPr>
            <a:r>
              <a:rPr lang="en-US" sz="1400" dirty="0" smtClean="0"/>
              <a:t>Slum dwellers grew from 777mn to 850mn during  2000-2010</a:t>
            </a:r>
          </a:p>
          <a:p>
            <a:pPr marL="441325" indent="-236538" defTabSz="914608">
              <a:spcBef>
                <a:spcPct val="20000"/>
              </a:spcBef>
              <a:spcAft>
                <a:spcPct val="0"/>
              </a:spcAft>
              <a:buClr>
                <a:schemeClr val="tx1"/>
              </a:buClr>
              <a:buFontTx/>
              <a:buChar char="•"/>
              <a:defRPr/>
            </a:pPr>
            <a:r>
              <a:rPr lang="en-US" sz="1400" dirty="0" smtClean="0"/>
              <a:t>Positive </a:t>
            </a:r>
            <a:r>
              <a:rPr lang="en-US" sz="1400" dirty="0"/>
              <a:t>factor: 227 million moved from </a:t>
            </a:r>
            <a:r>
              <a:rPr lang="en-US" sz="1400" dirty="0" smtClean="0"/>
              <a:t>slums during this period; </a:t>
            </a:r>
            <a:r>
              <a:rPr lang="en-US" sz="1400" dirty="0"/>
              <a:t>doubling MDG goals</a:t>
            </a:r>
          </a:p>
          <a:p>
            <a:pPr defTabSz="914608">
              <a:spcBef>
                <a:spcPct val="20000"/>
              </a:spcBef>
              <a:spcAft>
                <a:spcPct val="0"/>
              </a:spcAft>
              <a:buClr>
                <a:schemeClr val="tx2"/>
              </a:buClr>
              <a:defRPr/>
            </a:pPr>
            <a:endParaRPr lang="en-US" sz="1400" dirty="0"/>
          </a:p>
        </p:txBody>
      </p:sp>
      <p:sp>
        <p:nvSpPr>
          <p:cNvPr id="5" name="TextBox 4"/>
          <p:cNvSpPr txBox="1"/>
          <p:nvPr/>
        </p:nvSpPr>
        <p:spPr>
          <a:xfrm>
            <a:off x="685800" y="3757940"/>
            <a:ext cx="8077200" cy="261610"/>
          </a:xfrm>
          <a:prstGeom prst="rect">
            <a:avLst/>
          </a:prstGeom>
          <a:noFill/>
        </p:spPr>
        <p:txBody>
          <a:bodyPr wrap="square" rtlCol="0">
            <a:spAutoFit/>
          </a:bodyPr>
          <a:lstStyle/>
          <a:p>
            <a:r>
              <a:rPr lang="en-US" sz="1100" i="1" u="sng" dirty="0">
                <a:latin typeface="Arial" pitchFamily="34" charset="0"/>
                <a:cs typeface="Arial" pitchFamily="34" charset="0"/>
              </a:rPr>
              <a:t>Source: Homeless International  http://www.homeless-international.org/About-Slums</a:t>
            </a:r>
            <a:endParaRPr lang="en-US" sz="1100" i="1" dirty="0">
              <a:latin typeface="Arial" pitchFamily="34" charset="0"/>
              <a:cs typeface="Arial" pitchFamily="34" charset="0"/>
            </a:endParaRPr>
          </a:p>
        </p:txBody>
      </p:sp>
      <p:sp>
        <p:nvSpPr>
          <p:cNvPr id="6" name="TextBox 5"/>
          <p:cNvSpPr txBox="1"/>
          <p:nvPr/>
        </p:nvSpPr>
        <p:spPr>
          <a:xfrm>
            <a:off x="552431" y="4393913"/>
            <a:ext cx="8323772" cy="461665"/>
          </a:xfrm>
          <a:prstGeom prst="rect">
            <a:avLst/>
          </a:prstGeom>
          <a:noFill/>
        </p:spPr>
        <p:txBody>
          <a:bodyPr wrap="square" rtlCol="0">
            <a:spAutoFit/>
          </a:bodyPr>
          <a:lstStyle/>
          <a:p>
            <a:r>
              <a:rPr lang="en-US" sz="2400" b="1" dirty="0" smtClean="0">
                <a:solidFill>
                  <a:srgbClr val="FFFF00"/>
                </a:solidFill>
                <a:latin typeface="Arial Rounded MT Bold" panose="020F0704030504030204" pitchFamily="34" charset="0"/>
              </a:rPr>
              <a:t>Unplanned Urbanization leads to Slums</a:t>
            </a:r>
            <a:endParaRPr lang="en-US" sz="2400" b="1"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150434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171950"/>
            <a:ext cx="7162800" cy="857250"/>
          </a:xfrm>
        </p:spPr>
        <p:txBody>
          <a:bodyPr>
            <a:normAutofit/>
          </a:bodyPr>
          <a:lstStyle/>
          <a:p>
            <a:r>
              <a:rPr lang="en-US" sz="2400" b="1" dirty="0" smtClean="0">
                <a:solidFill>
                  <a:srgbClr val="FFFF00"/>
                </a:solidFill>
                <a:latin typeface="Arial Rounded MT Bold" panose="020F0704030504030204" pitchFamily="34" charset="0"/>
              </a:rPr>
              <a:t>Urbanization and Slums</a:t>
            </a:r>
            <a:endParaRPr lang="en-US" sz="2400" b="1" dirty="0">
              <a:solidFill>
                <a:srgbClr val="FFFF00"/>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361950"/>
            <a:ext cx="5638800" cy="3886200"/>
          </a:xfrm>
        </p:spPr>
      </p:pic>
    </p:spTree>
    <p:extLst>
      <p:ext uri="{BB962C8B-B14F-4D97-AF65-F5344CB8AC3E}">
        <p14:creationId xmlns:p14="http://schemas.microsoft.com/office/powerpoint/2010/main" val="2428755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30190"/>
            <a:ext cx="3409951" cy="3371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530190"/>
            <a:ext cx="3802428" cy="3371850"/>
          </a:xfrm>
          <a:prstGeom prst="rect">
            <a:avLst/>
          </a:prstGeom>
        </p:spPr>
      </p:pic>
      <p:sp>
        <p:nvSpPr>
          <p:cNvPr id="6" name="TextBox 5"/>
          <p:cNvSpPr txBox="1"/>
          <p:nvPr/>
        </p:nvSpPr>
        <p:spPr>
          <a:xfrm>
            <a:off x="587830" y="4476750"/>
            <a:ext cx="8305802" cy="461665"/>
          </a:xfrm>
          <a:prstGeom prst="rect">
            <a:avLst/>
          </a:prstGeom>
          <a:noFill/>
        </p:spPr>
        <p:txBody>
          <a:bodyPr wrap="square" rtlCol="0">
            <a:spAutoFit/>
          </a:bodyPr>
          <a:lstStyle/>
          <a:p>
            <a:r>
              <a:rPr lang="en-US" sz="2400" b="1" dirty="0" smtClean="0">
                <a:solidFill>
                  <a:srgbClr val="FFFF00"/>
                </a:solidFill>
                <a:latin typeface="Arial Rounded MT Bold" panose="020F0704030504030204" pitchFamily="34" charset="0"/>
              </a:rPr>
              <a:t>URBANIZATION OF THIRD WORLD SOCIETIES</a:t>
            </a:r>
            <a:endParaRPr lang="en-US" sz="2400" dirty="0">
              <a:solidFill>
                <a:srgbClr val="FFFF00"/>
              </a:solidFill>
              <a:latin typeface="Arial Rounded MT Bold" panose="020F0704030504030204" pitchFamily="34" charset="0"/>
            </a:endParaRPr>
          </a:p>
        </p:txBody>
      </p:sp>
      <p:sp>
        <p:nvSpPr>
          <p:cNvPr id="7" name="TextBox 6"/>
          <p:cNvSpPr txBox="1"/>
          <p:nvPr/>
        </p:nvSpPr>
        <p:spPr>
          <a:xfrm>
            <a:off x="566059" y="4023192"/>
            <a:ext cx="8305801" cy="276999"/>
          </a:xfrm>
          <a:prstGeom prst="rect">
            <a:avLst/>
          </a:prstGeom>
          <a:noFill/>
        </p:spPr>
        <p:txBody>
          <a:bodyPr wrap="square" rtlCol="0">
            <a:spAutoFit/>
          </a:bodyPr>
          <a:lstStyle/>
          <a:p>
            <a:r>
              <a:rPr lang="en-US" sz="1200" i="1" dirty="0" smtClean="0">
                <a:latin typeface="Arial" pitchFamily="34" charset="0"/>
                <a:cs typeface="Arial" pitchFamily="34" charset="0"/>
              </a:rPr>
              <a:t>Source: http</a:t>
            </a:r>
            <a:r>
              <a:rPr lang="en-US" sz="1200" i="1" dirty="0">
                <a:latin typeface="Arial" pitchFamily="34" charset="0"/>
                <a:cs typeface="Arial" pitchFamily="34" charset="0"/>
              </a:rPr>
              <a:t>://www.faculty.fairfield.edu/faculty/hodgson/Courses/so11/population/urbanization.htm</a:t>
            </a:r>
          </a:p>
        </p:txBody>
      </p:sp>
    </p:spTree>
    <p:extLst>
      <p:ext uri="{BB962C8B-B14F-4D97-AF65-F5344CB8AC3E}">
        <p14:creationId xmlns:p14="http://schemas.microsoft.com/office/powerpoint/2010/main" val="2741102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287" y="4435079"/>
            <a:ext cx="7125113" cy="514350"/>
          </a:xfrm>
        </p:spPr>
        <p:txBody>
          <a:bodyPr>
            <a:normAutofit/>
          </a:bodyPr>
          <a:lstStyle/>
          <a:p>
            <a:r>
              <a:rPr lang="en-US" b="1" dirty="0" smtClean="0">
                <a:solidFill>
                  <a:srgbClr val="FFFF00"/>
                </a:solidFill>
                <a:latin typeface="Arial Rounded MT Bold" panose="020F0704030504030204" pitchFamily="34" charset="0"/>
              </a:rPr>
              <a:t>Slums Prevalence in Asia</a:t>
            </a:r>
            <a:endParaRPr lang="en-GB"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609600" y="590550"/>
            <a:ext cx="8019484" cy="3394472"/>
          </a:xfrm>
        </p:spPr>
        <p:txBody>
          <a:bodyPr>
            <a:noAutofit/>
          </a:bodyPr>
          <a:lstStyle/>
          <a:p>
            <a:pPr>
              <a:spcAft>
                <a:spcPts val="600"/>
              </a:spcAft>
            </a:pPr>
            <a:r>
              <a:rPr lang="en-US" sz="1600" b="1" dirty="0" smtClean="0">
                <a:solidFill>
                  <a:schemeClr val="tx1"/>
                </a:solidFill>
              </a:rPr>
              <a:t>Afghanistan</a:t>
            </a:r>
            <a:r>
              <a:rPr lang="en-US" sz="1600" dirty="0" smtClean="0">
                <a:solidFill>
                  <a:schemeClr val="tx1"/>
                </a:solidFill>
              </a:rPr>
              <a:t>: 80% of Kabul’s population (total 5 </a:t>
            </a:r>
            <a:r>
              <a:rPr lang="en-US" sz="1600" dirty="0" err="1" smtClean="0">
                <a:solidFill>
                  <a:schemeClr val="tx1"/>
                </a:solidFill>
              </a:rPr>
              <a:t>mn</a:t>
            </a:r>
            <a:r>
              <a:rPr lang="en-US" sz="1600" dirty="0" smtClean="0">
                <a:solidFill>
                  <a:schemeClr val="tx1"/>
                </a:solidFill>
              </a:rPr>
              <a:t>+) live in slums, hill housing or in houses damaged/destroyed during decades of wars</a:t>
            </a:r>
          </a:p>
          <a:p>
            <a:pPr>
              <a:spcAft>
                <a:spcPts val="600"/>
              </a:spcAft>
            </a:pPr>
            <a:r>
              <a:rPr lang="en-US" sz="1600" b="1" dirty="0" smtClean="0">
                <a:solidFill>
                  <a:schemeClr val="tx1"/>
                </a:solidFill>
              </a:rPr>
              <a:t>Bangladesh</a:t>
            </a:r>
            <a:r>
              <a:rPr lang="en-US" sz="1600" dirty="0" smtClean="0">
                <a:solidFill>
                  <a:schemeClr val="tx1"/>
                </a:solidFill>
              </a:rPr>
              <a:t>: 2,100 slums.  In Dhaka, 2 </a:t>
            </a:r>
            <a:r>
              <a:rPr lang="en-US" sz="1600" dirty="0" err="1" smtClean="0">
                <a:solidFill>
                  <a:schemeClr val="tx1"/>
                </a:solidFill>
              </a:rPr>
              <a:t>mn</a:t>
            </a:r>
            <a:r>
              <a:rPr lang="en-US" sz="1600" dirty="0" smtClean="0">
                <a:solidFill>
                  <a:schemeClr val="tx1"/>
                </a:solidFill>
              </a:rPr>
              <a:t> people live either in slums or are without any proper shelter </a:t>
            </a:r>
          </a:p>
          <a:p>
            <a:pPr>
              <a:spcAft>
                <a:spcPts val="600"/>
              </a:spcAft>
            </a:pPr>
            <a:r>
              <a:rPr lang="en-US" sz="1600" b="1" dirty="0" smtClean="0">
                <a:solidFill>
                  <a:schemeClr val="tx1"/>
                </a:solidFill>
              </a:rPr>
              <a:t>India</a:t>
            </a:r>
            <a:r>
              <a:rPr lang="en-US" sz="1600" dirty="0" smtClean="0">
                <a:solidFill>
                  <a:schemeClr val="tx1"/>
                </a:solidFill>
              </a:rPr>
              <a:t>: 52,000 slums provide housing to 8 </a:t>
            </a:r>
            <a:r>
              <a:rPr lang="en-US" sz="1600" dirty="0" err="1" smtClean="0">
                <a:solidFill>
                  <a:schemeClr val="tx1"/>
                </a:solidFill>
              </a:rPr>
              <a:t>mn</a:t>
            </a:r>
            <a:r>
              <a:rPr lang="en-US" sz="1600" dirty="0" smtClean="0">
                <a:solidFill>
                  <a:schemeClr val="tx1"/>
                </a:solidFill>
              </a:rPr>
              <a:t> people (about 14% of the total urban population)</a:t>
            </a:r>
          </a:p>
          <a:p>
            <a:pPr>
              <a:spcAft>
                <a:spcPts val="600"/>
              </a:spcAft>
            </a:pPr>
            <a:r>
              <a:rPr lang="en-US" sz="1600" b="1" dirty="0" smtClean="0">
                <a:solidFill>
                  <a:schemeClr val="tx1"/>
                </a:solidFill>
              </a:rPr>
              <a:t>Pakistan</a:t>
            </a:r>
            <a:r>
              <a:rPr lang="en-US" sz="1600" dirty="0" smtClean="0">
                <a:solidFill>
                  <a:schemeClr val="tx1"/>
                </a:solidFill>
              </a:rPr>
              <a:t>: Karachi alone has between 600-800 slums sheltering 7.6 </a:t>
            </a:r>
            <a:r>
              <a:rPr lang="en-US" sz="1600" dirty="0" err="1" smtClean="0">
                <a:solidFill>
                  <a:schemeClr val="tx1"/>
                </a:solidFill>
              </a:rPr>
              <a:t>mn</a:t>
            </a:r>
            <a:r>
              <a:rPr lang="en-US" sz="1600" dirty="0" smtClean="0">
                <a:solidFill>
                  <a:schemeClr val="tx1"/>
                </a:solidFill>
              </a:rPr>
              <a:t> people (1 million households) out of the total city’s population of 15.1 </a:t>
            </a:r>
            <a:r>
              <a:rPr lang="en-US" sz="1600" dirty="0" err="1" smtClean="0">
                <a:solidFill>
                  <a:schemeClr val="tx1"/>
                </a:solidFill>
              </a:rPr>
              <a:t>mn</a:t>
            </a:r>
            <a:r>
              <a:rPr lang="en-US" sz="1600" dirty="0" smtClean="0">
                <a:solidFill>
                  <a:schemeClr val="tx1"/>
                </a:solidFill>
              </a:rPr>
              <a:t> people</a:t>
            </a:r>
          </a:p>
          <a:p>
            <a:pPr>
              <a:spcAft>
                <a:spcPts val="600"/>
              </a:spcAft>
            </a:pPr>
            <a:r>
              <a:rPr lang="en-US" sz="1600" b="1" dirty="0" smtClean="0">
                <a:solidFill>
                  <a:schemeClr val="tx1"/>
                </a:solidFill>
              </a:rPr>
              <a:t>Sri Lanka</a:t>
            </a:r>
            <a:r>
              <a:rPr lang="en-US" sz="1600" dirty="0" smtClean="0">
                <a:solidFill>
                  <a:schemeClr val="tx1"/>
                </a:solidFill>
              </a:rPr>
              <a:t>: A considerable share of the population of Sri Lanka lives in plantations, slums or  shanties</a:t>
            </a:r>
          </a:p>
          <a:p>
            <a:pPr>
              <a:spcAft>
                <a:spcPts val="600"/>
              </a:spcAft>
            </a:pPr>
            <a:r>
              <a:rPr lang="en-US" sz="1600" b="1" dirty="0" smtClean="0">
                <a:solidFill>
                  <a:schemeClr val="tx1"/>
                </a:solidFill>
              </a:rPr>
              <a:t>Mongolia</a:t>
            </a:r>
            <a:r>
              <a:rPr lang="en-US" sz="1600" dirty="0" smtClean="0">
                <a:solidFill>
                  <a:schemeClr val="tx1"/>
                </a:solidFill>
              </a:rPr>
              <a:t>: 51% of the population residing in temporary ‘</a:t>
            </a:r>
            <a:r>
              <a:rPr lang="en-US" sz="1600" dirty="0" err="1" smtClean="0">
                <a:solidFill>
                  <a:schemeClr val="tx1"/>
                </a:solidFill>
              </a:rPr>
              <a:t>ger</a:t>
            </a:r>
            <a:r>
              <a:rPr lang="en-US" sz="1600" dirty="0" smtClean="0">
                <a:solidFill>
                  <a:schemeClr val="tx1"/>
                </a:solidFill>
              </a:rPr>
              <a:t>’ dwellings</a:t>
            </a:r>
          </a:p>
          <a:p>
            <a:pPr>
              <a:spcAft>
                <a:spcPts val="600"/>
              </a:spcAft>
            </a:pPr>
            <a:r>
              <a:rPr lang="en-US" sz="1600" b="1" dirty="0" smtClean="0">
                <a:solidFill>
                  <a:schemeClr val="tx1"/>
                </a:solidFill>
              </a:rPr>
              <a:t>Indonesia</a:t>
            </a:r>
            <a:r>
              <a:rPr lang="en-US" sz="1600" dirty="0" smtClean="0">
                <a:solidFill>
                  <a:schemeClr val="tx1"/>
                </a:solidFill>
              </a:rPr>
              <a:t>: 17.2 </a:t>
            </a:r>
            <a:r>
              <a:rPr lang="en-US" sz="1600" dirty="0" err="1" smtClean="0">
                <a:solidFill>
                  <a:schemeClr val="tx1"/>
                </a:solidFill>
              </a:rPr>
              <a:t>mn</a:t>
            </a:r>
            <a:r>
              <a:rPr lang="en-US" sz="1600" dirty="0" smtClean="0">
                <a:solidFill>
                  <a:schemeClr val="tx1"/>
                </a:solidFill>
              </a:rPr>
              <a:t> families live in approximately 10,000 slum areas</a:t>
            </a:r>
          </a:p>
        </p:txBody>
      </p:sp>
      <p:sp>
        <p:nvSpPr>
          <p:cNvPr id="12" name="Slide Number Placeholder 11"/>
          <p:cNvSpPr>
            <a:spLocks noGrp="1"/>
          </p:cNvSpPr>
          <p:nvPr>
            <p:ph type="sldNum" sz="quarter" idx="12"/>
          </p:nvPr>
        </p:nvSpPr>
        <p:spPr/>
        <p:txBody>
          <a:bodyPr/>
          <a:lstStyle/>
          <a:p>
            <a:fld id="{0D03FCAF-3107-4F14-97F4-3C7779A2A69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66175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8086" y="4400550"/>
            <a:ext cx="8686800" cy="675252"/>
          </a:xfrm>
        </p:spPr>
        <p:txBody>
          <a:bodyPr>
            <a:normAutofit/>
          </a:bodyPr>
          <a:lstStyle/>
          <a:p>
            <a:r>
              <a:rPr lang="en-US" sz="2400" b="1" dirty="0">
                <a:solidFill>
                  <a:srgbClr val="FFFF00"/>
                </a:solidFill>
                <a:latin typeface="Arial Rounded MT Bold" panose="020F0704030504030204" pitchFamily="34" charset="0"/>
              </a:rPr>
              <a:t>Urban Realities – A glimpse into reality</a:t>
            </a:r>
            <a:endParaRPr lang="en-GB" sz="2400" b="1" dirty="0">
              <a:solidFill>
                <a:srgbClr val="FFFF00"/>
              </a:solidFill>
              <a:latin typeface="Arial Rounded MT Bold" panose="020F0704030504030204" pitchFamily="34" charset="0"/>
            </a:endParaRPr>
          </a:p>
        </p:txBody>
      </p:sp>
      <p:pic>
        <p:nvPicPr>
          <p:cNvPr id="4" name="Content Placeholder 3" descr="http://t1.gstatic.com/images?q=tbn:ANd9GcSjfLWKavZeM7etSo4VBTcuW5uEErRhDKSD9OQyUKIRpynVShrl">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336070"/>
            <a:ext cx="4252664" cy="1933566"/>
          </a:xfrm>
          <a:prstGeom prst="rect">
            <a:avLst/>
          </a:prstGeom>
          <a:noFill/>
          <a:ln>
            <a:noFill/>
          </a:ln>
        </p:spPr>
      </p:pic>
      <p:pic>
        <p:nvPicPr>
          <p:cNvPr id="5" name="Picture 4" descr="http://t2.gstatic.com/images?q=tbn:ANd9GcSQRR1880xJsUkaMWYJ7mTbtvIXHxtmrYK7LdSPCXfsmM5rIuvN">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833690" y="327906"/>
            <a:ext cx="4078061" cy="1909073"/>
          </a:xfrm>
          <a:prstGeom prst="rect">
            <a:avLst/>
          </a:prstGeom>
          <a:noFill/>
          <a:ln>
            <a:noFill/>
          </a:ln>
        </p:spPr>
      </p:pic>
      <p:pic>
        <p:nvPicPr>
          <p:cNvPr id="6" name="Picture 5" descr="http://t3.gstatic.com/images?q=tbn:ANd9GcTkCoXHombSiQqy1x3w6C1ZX-dgZY9COZhbZMzFiSHPr4n5SwCN">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57200" y="2361995"/>
            <a:ext cx="4252664" cy="1962355"/>
          </a:xfrm>
          <a:prstGeom prst="rect">
            <a:avLst/>
          </a:prstGeom>
          <a:noFill/>
          <a:ln>
            <a:noFill/>
          </a:ln>
        </p:spPr>
      </p:pic>
      <p:pic>
        <p:nvPicPr>
          <p:cNvPr id="7" name="Picture 6" descr="navimumbai_sl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3690" y="2361995"/>
            <a:ext cx="4078061" cy="19623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7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24350"/>
            <a:ext cx="6400800" cy="628649"/>
          </a:xfrm>
        </p:spPr>
        <p:txBody>
          <a:bodyPr>
            <a:normAutofit/>
          </a:bodyPr>
          <a:lstStyle/>
          <a:p>
            <a:r>
              <a:rPr lang="en-US" sz="2400" b="1" dirty="0" smtClean="0">
                <a:solidFill>
                  <a:srgbClr val="FFFF00"/>
                </a:solidFill>
                <a:latin typeface="Arial Rounded MT Bold" panose="020F0704030504030204" pitchFamily="34" charset="0"/>
              </a:rPr>
              <a:t>Characteristics of slums</a:t>
            </a:r>
            <a:endParaRPr lang="en-US" sz="2400"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685800" y="285750"/>
            <a:ext cx="7924800" cy="4038600"/>
          </a:xfrm>
        </p:spPr>
        <p:txBody>
          <a:bodyPr>
            <a:normAutofit fontScale="62500" lnSpcReduction="20000"/>
          </a:bodyPr>
          <a:lstStyle/>
          <a:p>
            <a:pPr lvl="0">
              <a:lnSpc>
                <a:spcPct val="110000"/>
              </a:lnSpc>
            </a:pPr>
            <a:r>
              <a:rPr lang="en-US" sz="2325" dirty="0">
                <a:solidFill>
                  <a:schemeClr val="tx1"/>
                </a:solidFill>
              </a:rPr>
              <a:t>Poor structural quality and non-durability of housing</a:t>
            </a:r>
          </a:p>
          <a:p>
            <a:pPr lvl="0">
              <a:lnSpc>
                <a:spcPct val="110000"/>
              </a:lnSpc>
            </a:pPr>
            <a:r>
              <a:rPr lang="en-US" sz="2325" dirty="0">
                <a:solidFill>
                  <a:schemeClr val="tx1"/>
                </a:solidFill>
              </a:rPr>
              <a:t>Insufficient living areas and indecent living conditions</a:t>
            </a:r>
          </a:p>
          <a:p>
            <a:pPr lvl="0">
              <a:lnSpc>
                <a:spcPct val="110000"/>
              </a:lnSpc>
            </a:pPr>
            <a:r>
              <a:rPr lang="en-US" sz="2325" dirty="0">
                <a:solidFill>
                  <a:schemeClr val="tx1"/>
                </a:solidFill>
              </a:rPr>
              <a:t>In </a:t>
            </a:r>
            <a:r>
              <a:rPr lang="en-US" sz="2325" dirty="0" err="1">
                <a:solidFill>
                  <a:schemeClr val="tx1"/>
                </a:solidFill>
              </a:rPr>
              <a:t>Kibera</a:t>
            </a:r>
            <a:r>
              <a:rPr lang="en-US" sz="2325" dirty="0">
                <a:solidFill>
                  <a:schemeClr val="tx1"/>
                </a:solidFill>
              </a:rPr>
              <a:t>-Nairobi, at times, on a 40 Sq.mt plot, three bedrooms accommodate three families,  with an average persons/room density of 6+</a:t>
            </a:r>
          </a:p>
          <a:p>
            <a:pPr lvl="0">
              <a:lnSpc>
                <a:spcPct val="110000"/>
              </a:lnSpc>
            </a:pPr>
            <a:r>
              <a:rPr lang="en-US" sz="2325" dirty="0">
                <a:solidFill>
                  <a:schemeClr val="tx1"/>
                </a:solidFill>
              </a:rPr>
              <a:t>Situation is similar in slums of Afghanistan, India, Pakistan, Bangladesh and many other countries of Asia-Pacific</a:t>
            </a:r>
          </a:p>
          <a:p>
            <a:pPr lvl="0">
              <a:lnSpc>
                <a:spcPct val="110000"/>
              </a:lnSpc>
            </a:pPr>
            <a:r>
              <a:rPr lang="en-US" sz="2325" dirty="0">
                <a:solidFill>
                  <a:schemeClr val="tx1"/>
                </a:solidFill>
              </a:rPr>
              <a:t>Lack of secure tenure, thus no motivation to make improvement in the shelter</a:t>
            </a:r>
          </a:p>
          <a:p>
            <a:pPr lvl="0">
              <a:lnSpc>
                <a:spcPct val="110000"/>
              </a:lnSpc>
            </a:pPr>
            <a:r>
              <a:rPr lang="en-US" sz="2325" dirty="0">
                <a:solidFill>
                  <a:schemeClr val="tx1"/>
                </a:solidFill>
              </a:rPr>
              <a:t>Poor access to water, sanitation, sewerage </a:t>
            </a:r>
            <a:r>
              <a:rPr lang="en-US" sz="2325" dirty="0" err="1">
                <a:solidFill>
                  <a:schemeClr val="tx1"/>
                </a:solidFill>
              </a:rPr>
              <a:t>etc</a:t>
            </a:r>
            <a:endParaRPr lang="en-US" sz="2325" dirty="0">
              <a:solidFill>
                <a:schemeClr val="tx1"/>
              </a:solidFill>
            </a:endParaRPr>
          </a:p>
          <a:p>
            <a:pPr lvl="0">
              <a:lnSpc>
                <a:spcPct val="110000"/>
              </a:lnSpc>
            </a:pPr>
            <a:r>
              <a:rPr lang="en-US" sz="2400" dirty="0">
                <a:solidFill>
                  <a:schemeClr val="tx1"/>
                </a:solidFill>
              </a:rPr>
              <a:t>Diseases like cholera, pneumonia, malaria, HIV and diarrhea are prevalent in many slums</a:t>
            </a:r>
            <a:endParaRPr lang="en-US" sz="2325" dirty="0">
              <a:solidFill>
                <a:schemeClr val="tx1"/>
              </a:solidFill>
            </a:endParaRPr>
          </a:p>
          <a:p>
            <a:pPr>
              <a:lnSpc>
                <a:spcPct val="110000"/>
              </a:lnSpc>
            </a:pPr>
            <a:r>
              <a:rPr lang="en-US" sz="2325" dirty="0">
                <a:solidFill>
                  <a:schemeClr val="tx1"/>
                </a:solidFill>
              </a:rPr>
              <a:t>A slum is more than an area of concentrated poverty; it is an area of physical </a:t>
            </a:r>
            <a:r>
              <a:rPr lang="en-US" sz="2400" dirty="0">
                <a:solidFill>
                  <a:schemeClr val="tx1"/>
                </a:solidFill>
              </a:rPr>
              <a:t>and social deterioration</a:t>
            </a:r>
          </a:p>
          <a:p>
            <a:pPr>
              <a:lnSpc>
                <a:spcPct val="110000"/>
              </a:lnSpc>
            </a:pPr>
            <a:r>
              <a:rPr lang="en-US" sz="2400" dirty="0">
                <a:solidFill>
                  <a:schemeClr val="tx1"/>
                </a:solidFill>
              </a:rPr>
              <a:t>High crime rates. Slum dwellers are considered to be involved in serious crimes like drug and alcohol abuse, juvenile delinquency, gang violence etc</a:t>
            </a:r>
            <a:r>
              <a:rPr lang="en-US" sz="2400" dirty="0" smtClean="0">
                <a:solidFill>
                  <a:schemeClr val="tx1"/>
                </a:solidFill>
              </a:rPr>
              <a:t>.</a:t>
            </a:r>
            <a:endParaRPr lang="en-US" dirty="0" smtClean="0">
              <a:solidFill>
                <a:schemeClr val="tx1"/>
              </a:solidFill>
            </a:endParaRPr>
          </a:p>
        </p:txBody>
      </p:sp>
    </p:spTree>
    <p:extLst>
      <p:ext uri="{BB962C8B-B14F-4D97-AF65-F5344CB8AC3E}">
        <p14:creationId xmlns:p14="http://schemas.microsoft.com/office/powerpoint/2010/main" val="154909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44" y="4171950"/>
            <a:ext cx="7362655" cy="673100"/>
          </a:xfrm>
        </p:spPr>
        <p:txBody>
          <a:bodyPr>
            <a:normAutofit/>
          </a:bodyPr>
          <a:lstStyle/>
          <a:p>
            <a:r>
              <a:rPr lang="en-US" b="1" dirty="0" smtClean="0">
                <a:solidFill>
                  <a:srgbClr val="FFFF00"/>
                </a:solidFill>
                <a:latin typeface="Arial Rounded MT Bold" panose="020F0704030504030204" pitchFamily="34" charset="0"/>
              </a:rPr>
              <a:t>Biggest slums around the world</a:t>
            </a:r>
            <a:endParaRPr lang="en-US"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838200" y="282436"/>
            <a:ext cx="7772400" cy="3107556"/>
          </a:xfrm>
        </p:spPr>
        <p:txBody>
          <a:bodyPr/>
          <a:lstStyle/>
          <a:p>
            <a:pPr marL="0" indent="0">
              <a:buNone/>
            </a:pPr>
            <a:r>
              <a:rPr lang="en-US" sz="1800" dirty="0">
                <a:solidFill>
                  <a:schemeClr val="tx1"/>
                </a:solidFill>
              </a:rPr>
              <a:t>Some of these slums are:</a:t>
            </a:r>
          </a:p>
          <a:p>
            <a:r>
              <a:rPr lang="en-US" sz="1800" dirty="0">
                <a:solidFill>
                  <a:schemeClr val="tx1"/>
                </a:solidFill>
              </a:rPr>
              <a:t>DHARAVI SLUM IN MUMBAI, INDIA</a:t>
            </a:r>
          </a:p>
          <a:p>
            <a:r>
              <a:rPr lang="en-US" sz="1800" dirty="0">
                <a:solidFill>
                  <a:schemeClr val="tx1"/>
                </a:solidFill>
              </a:rPr>
              <a:t>ORANGI TOWN, KARACHI, PAKISTAN</a:t>
            </a:r>
          </a:p>
          <a:p>
            <a:r>
              <a:rPr lang="en-US" sz="1800" dirty="0">
                <a:solidFill>
                  <a:schemeClr val="tx1"/>
                </a:solidFill>
              </a:rPr>
              <a:t>KIBERA SLUM, NAIROBI, AFRICA</a:t>
            </a:r>
          </a:p>
          <a:p>
            <a:r>
              <a:rPr lang="en-US" sz="1800" dirty="0">
                <a:solidFill>
                  <a:schemeClr val="tx1"/>
                </a:solidFill>
              </a:rPr>
              <a:t>Favela (Slums) of RIO DE JANEIRO, BRAZIL</a:t>
            </a:r>
          </a:p>
          <a:p>
            <a:r>
              <a:rPr lang="en-US" sz="1800" dirty="0">
                <a:solidFill>
                  <a:schemeClr val="tx1"/>
                </a:solidFill>
              </a:rPr>
              <a:t>KABUL, AFGHANISTAN</a:t>
            </a:r>
          </a:p>
          <a:p>
            <a:pPr marL="48006" indent="0">
              <a:buNone/>
            </a:pPr>
            <a:endParaRPr lang="en-US" dirty="0">
              <a:solidFill>
                <a:schemeClr val="tx1"/>
              </a:solidFill>
            </a:endParaRPr>
          </a:p>
        </p:txBody>
      </p:sp>
      <p:sp>
        <p:nvSpPr>
          <p:cNvPr id="4" name="TextBox 3"/>
          <p:cNvSpPr txBox="1"/>
          <p:nvPr/>
        </p:nvSpPr>
        <p:spPr>
          <a:xfrm>
            <a:off x="856059" y="3112993"/>
            <a:ext cx="6057900" cy="276999"/>
          </a:xfrm>
          <a:prstGeom prst="rect">
            <a:avLst/>
          </a:prstGeom>
          <a:noFill/>
        </p:spPr>
        <p:txBody>
          <a:bodyPr wrap="square" rtlCol="0">
            <a:spAutoFit/>
          </a:bodyPr>
          <a:lstStyle/>
          <a:p>
            <a:r>
              <a:rPr lang="en-US" sz="1200" i="1" dirty="0">
                <a:solidFill>
                  <a:prstClr val="white"/>
                </a:solidFill>
                <a:latin typeface="Arial" pitchFamily="34" charset="0"/>
                <a:cs typeface="Arial" pitchFamily="34" charset="0"/>
              </a:rPr>
              <a:t>*Source: </a:t>
            </a:r>
            <a:r>
              <a:rPr lang="en-US" sz="1200" i="1" u="sng" dirty="0">
                <a:solidFill>
                  <a:prstClr val="white"/>
                </a:solidFill>
                <a:latin typeface="Arial" pitchFamily="34" charset="0"/>
                <a:cs typeface="Arial" pitchFamily="34" charset="0"/>
              </a:rPr>
              <a:t>http://factspy.net/biggest-and-dirtiest-slums-from-around-the-world/</a:t>
            </a:r>
            <a:endParaRPr lang="en-US" sz="1200"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20420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57" y="4355011"/>
            <a:ext cx="7543800" cy="685800"/>
          </a:xfrm>
        </p:spPr>
        <p:txBody>
          <a:bodyPr>
            <a:normAutofit fontScale="90000"/>
          </a:bodyPr>
          <a:lstStyle/>
          <a:p>
            <a:r>
              <a:rPr lang="en-US" sz="2700" b="1" dirty="0">
                <a:latin typeface="Arial Rounded MT Bold" panose="020F0704030504030204" pitchFamily="34" charset="0"/>
              </a:rPr>
              <a:t/>
            </a:r>
            <a:br>
              <a:rPr lang="en-US" sz="2700" b="1" dirty="0">
                <a:latin typeface="Arial Rounded MT Bold" panose="020F0704030504030204" pitchFamily="34" charset="0"/>
              </a:rPr>
            </a:br>
            <a:r>
              <a:rPr lang="en-US" sz="2700" b="1" dirty="0">
                <a:solidFill>
                  <a:srgbClr val="FFFF00"/>
                </a:solidFill>
                <a:latin typeface="Arial Rounded MT Bold" panose="020F0704030504030204" pitchFamily="34" charset="0"/>
              </a:rPr>
              <a:t>Dharavi Slum in Mumbai, India</a:t>
            </a:r>
            <a:r>
              <a:rPr lang="en-US" b="1" dirty="0">
                <a:solidFill>
                  <a:srgbClr val="FFFF00"/>
                </a:solidFill>
                <a:latin typeface="Arial Rounded MT Bold" panose="020F0704030504030204" pitchFamily="34" charset="0"/>
              </a:rPr>
              <a:t/>
            </a:r>
            <a:br>
              <a:rPr lang="en-US" b="1" dirty="0">
                <a:solidFill>
                  <a:srgbClr val="FFFF00"/>
                </a:solidFill>
                <a:latin typeface="Arial Rounded MT Bold" panose="020F0704030504030204" pitchFamily="34" charset="0"/>
              </a:rPr>
            </a:br>
            <a:endParaRPr lang="en-US"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800100" y="391160"/>
            <a:ext cx="7924800" cy="3628390"/>
          </a:xfrm>
        </p:spPr>
        <p:txBody>
          <a:bodyPr>
            <a:normAutofit fontScale="92500" lnSpcReduction="10000"/>
          </a:bodyPr>
          <a:lstStyle/>
          <a:p>
            <a:pPr>
              <a:lnSpc>
                <a:spcPct val="110000"/>
              </a:lnSpc>
            </a:pPr>
            <a:r>
              <a:rPr lang="en-US" sz="1650" dirty="0">
                <a:solidFill>
                  <a:schemeClr val="tx1"/>
                </a:solidFill>
              </a:rPr>
              <a:t>Mumbai slum </a:t>
            </a:r>
            <a:r>
              <a:rPr lang="en-US" sz="1650" b="1" i="1" dirty="0">
                <a:solidFill>
                  <a:schemeClr val="tx1"/>
                </a:solidFill>
              </a:rPr>
              <a:t>Dharavi</a:t>
            </a:r>
            <a:r>
              <a:rPr lang="en-US" sz="1650" dirty="0">
                <a:solidFill>
                  <a:schemeClr val="tx1"/>
                </a:solidFill>
              </a:rPr>
              <a:t> in India is one of the biggest in the world. It used to be the largest slum in Mumbai at one time, but as of 2011, there are four other slums in Mumbai appearing to be larger than Dharavi.</a:t>
            </a:r>
          </a:p>
          <a:p>
            <a:r>
              <a:rPr lang="en-US" sz="1650" dirty="0">
                <a:solidFill>
                  <a:schemeClr val="tx1"/>
                </a:solidFill>
              </a:rPr>
              <a:t>Poverty, alongside increasing crime, unhygienic conditions, pollution, black spots,  illegal business, drugs, prostitution, women crime,  drug trafficking, child labor and abuse,  diseases, AIDS*</a:t>
            </a:r>
          </a:p>
          <a:p>
            <a:r>
              <a:rPr lang="en-US" sz="1650" dirty="0">
                <a:solidFill>
                  <a:schemeClr val="tx1"/>
                </a:solidFill>
              </a:rPr>
              <a:t>Dharavi’s 600,000-1,000,000 persons inhabit 0.67 square miles. </a:t>
            </a:r>
          </a:p>
          <a:p>
            <a:r>
              <a:rPr lang="en-US" sz="1650" dirty="0">
                <a:solidFill>
                  <a:schemeClr val="tx1"/>
                </a:solidFill>
              </a:rPr>
              <a:t>Dharavi household industry exports goods around the world.</a:t>
            </a:r>
            <a:r>
              <a:rPr lang="en-US" sz="1650" baseline="30000" dirty="0">
                <a:solidFill>
                  <a:schemeClr val="tx1"/>
                </a:solidFill>
              </a:rPr>
              <a:t> </a:t>
            </a:r>
            <a:r>
              <a:rPr lang="en-US" sz="1650" dirty="0">
                <a:solidFill>
                  <a:schemeClr val="tx1"/>
                </a:solidFill>
              </a:rPr>
              <a:t>The total (and largely informal) turnover is estimated to be between US$500-650 million per year. Actual may be more, since a large section of produce is sold to large scale </a:t>
            </a:r>
            <a:r>
              <a:rPr lang="en-US" sz="1650" dirty="0" smtClean="0">
                <a:solidFill>
                  <a:schemeClr val="tx1"/>
                </a:solidFill>
              </a:rPr>
              <a:t>exporters</a:t>
            </a:r>
            <a:r>
              <a:rPr lang="en-US" sz="1650" dirty="0">
                <a:solidFill>
                  <a:schemeClr val="tx1"/>
                </a:solidFill>
              </a:rPr>
              <a:t>.</a:t>
            </a:r>
          </a:p>
          <a:p>
            <a:r>
              <a:rPr lang="en-US" sz="1650" dirty="0">
                <a:solidFill>
                  <a:schemeClr val="tx1"/>
                </a:solidFill>
              </a:rPr>
              <a:t>As of November 2006 there was only one toilet per 1,440 residents in Dharavi</a:t>
            </a:r>
          </a:p>
          <a:p>
            <a:r>
              <a:rPr lang="en-US" sz="1650" dirty="0">
                <a:solidFill>
                  <a:schemeClr val="tx1"/>
                </a:solidFill>
              </a:rPr>
              <a:t>The main trade/handicrafts, and migrants who brought them here in Dharavi, are Pottery (</a:t>
            </a:r>
            <a:r>
              <a:rPr lang="en-US" sz="1650" dirty="0" err="1">
                <a:solidFill>
                  <a:schemeClr val="tx1"/>
                </a:solidFill>
              </a:rPr>
              <a:t>Gujratis</a:t>
            </a:r>
            <a:r>
              <a:rPr lang="en-US" sz="1650" dirty="0">
                <a:solidFill>
                  <a:schemeClr val="tx1"/>
                </a:solidFill>
              </a:rPr>
              <a:t>), Tannery (Tamils), Garments (UP</a:t>
            </a:r>
            <a:r>
              <a:rPr lang="en-US" sz="1650" dirty="0" smtClean="0">
                <a:solidFill>
                  <a:schemeClr val="tx1"/>
                </a:solidFill>
              </a:rPr>
              <a:t>) </a:t>
            </a:r>
            <a:r>
              <a:rPr lang="en-US" sz="1650" dirty="0" err="1" smtClean="0">
                <a:solidFill>
                  <a:schemeClr val="tx1"/>
                </a:solidFill>
              </a:rPr>
              <a:t>etc</a:t>
            </a:r>
            <a:endParaRPr lang="en-US" sz="1800" dirty="0">
              <a:solidFill>
                <a:schemeClr val="tx1"/>
              </a:solidFill>
            </a:endParaRPr>
          </a:p>
        </p:txBody>
      </p:sp>
      <p:sp>
        <p:nvSpPr>
          <p:cNvPr id="4" name="TextBox 3"/>
          <p:cNvSpPr txBox="1"/>
          <p:nvPr/>
        </p:nvSpPr>
        <p:spPr>
          <a:xfrm>
            <a:off x="832757" y="4019550"/>
            <a:ext cx="5886450" cy="300082"/>
          </a:xfrm>
          <a:prstGeom prst="rect">
            <a:avLst/>
          </a:prstGeom>
          <a:noFill/>
        </p:spPr>
        <p:txBody>
          <a:bodyPr wrap="square" rtlCol="0">
            <a:spAutoFit/>
          </a:bodyPr>
          <a:lstStyle/>
          <a:p>
            <a:r>
              <a:rPr lang="en-US" sz="1350" dirty="0"/>
              <a:t>*</a:t>
            </a:r>
            <a:r>
              <a:rPr lang="en-US" sz="1200" i="1" dirty="0">
                <a:latin typeface="Arial" pitchFamily="34" charset="0"/>
                <a:cs typeface="Arial" pitchFamily="34" charset="0"/>
              </a:rPr>
              <a:t>Source: </a:t>
            </a:r>
            <a:r>
              <a:rPr lang="en-US" sz="1200" i="1" u="sng" dirty="0">
                <a:latin typeface="Arial" pitchFamily="34" charset="0"/>
                <a:cs typeface="Arial" pitchFamily="34" charset="0"/>
              </a:rPr>
              <a:t>http://factspy.net/biggest-and-dirtiest-slums-from-around-the-world/</a:t>
            </a:r>
            <a:endParaRPr lang="en-US" sz="1200" i="1" dirty="0">
              <a:latin typeface="Arial" pitchFamily="34" charset="0"/>
              <a:cs typeface="Arial" pitchFamily="34" charset="0"/>
            </a:endParaRPr>
          </a:p>
        </p:txBody>
      </p:sp>
    </p:spTree>
    <p:extLst>
      <p:ext uri="{BB962C8B-B14F-4D97-AF65-F5344CB8AC3E}">
        <p14:creationId xmlns:p14="http://schemas.microsoft.com/office/powerpoint/2010/main" val="1836531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92" y="4552950"/>
            <a:ext cx="6400800" cy="444500"/>
          </a:xfrm>
        </p:spPr>
        <p:txBody>
          <a:bodyPr>
            <a:noAutofit/>
          </a:bodyPr>
          <a:lstStyle/>
          <a:p>
            <a:r>
              <a:rPr lang="en-US" sz="2400" dirty="0" err="1">
                <a:solidFill>
                  <a:srgbClr val="FFFF00"/>
                </a:solidFill>
                <a:latin typeface="Arial Rounded MT Bold" panose="020F0704030504030204" pitchFamily="34" charset="0"/>
              </a:rPr>
              <a:t>Dharavi</a:t>
            </a:r>
            <a:r>
              <a:rPr lang="en-US" sz="2400" dirty="0">
                <a:solidFill>
                  <a:srgbClr val="FFFF00"/>
                </a:solidFill>
                <a:latin typeface="Arial Rounded MT Bold" panose="020F0704030504030204" pitchFamily="34" charset="0"/>
              </a:rPr>
              <a:t>-Mumbai </a:t>
            </a:r>
          </a:p>
        </p:txBody>
      </p:sp>
      <p:pic>
        <p:nvPicPr>
          <p:cNvPr id="4" name="yui_3_7_2_1_1378263495247_28914" descr="slums07 10 Biggest Slums Around The Worl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0680" y="133350"/>
            <a:ext cx="3675120" cy="2192468"/>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83" y="2382966"/>
            <a:ext cx="3679517" cy="22329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374802"/>
            <a:ext cx="3733800" cy="22399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33350"/>
            <a:ext cx="3733800" cy="2195189"/>
          </a:xfrm>
          <a:prstGeom prst="rect">
            <a:avLst/>
          </a:prstGeom>
        </p:spPr>
      </p:pic>
    </p:spTree>
    <p:extLst>
      <p:ext uri="{BB962C8B-B14F-4D97-AF65-F5344CB8AC3E}">
        <p14:creationId xmlns:p14="http://schemas.microsoft.com/office/powerpoint/2010/main" val="1504324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095750"/>
            <a:ext cx="6781800" cy="408924"/>
          </a:xfrm>
        </p:spPr>
        <p:txBody>
          <a:bodyPr>
            <a:noAutofit/>
          </a:bodyPr>
          <a:lstStyle/>
          <a:p>
            <a:r>
              <a:rPr lang="en-US" sz="2800" b="1" dirty="0">
                <a:solidFill>
                  <a:srgbClr val="FFFF00"/>
                </a:solidFill>
              </a:rPr>
              <a:t>Contents</a:t>
            </a:r>
          </a:p>
        </p:txBody>
      </p:sp>
      <p:sp>
        <p:nvSpPr>
          <p:cNvPr id="3" name="Content Placeholder 2"/>
          <p:cNvSpPr>
            <a:spLocks noGrp="1"/>
          </p:cNvSpPr>
          <p:nvPr>
            <p:ph idx="1"/>
          </p:nvPr>
        </p:nvSpPr>
        <p:spPr>
          <a:xfrm>
            <a:off x="650911" y="590550"/>
            <a:ext cx="6400800" cy="3138450"/>
          </a:xfrm>
        </p:spPr>
        <p:txBody>
          <a:bodyPr>
            <a:normAutofit fontScale="92500" lnSpcReduction="20000"/>
          </a:bodyPr>
          <a:lstStyle/>
          <a:p>
            <a:pPr marL="0" indent="0">
              <a:buNone/>
            </a:pPr>
            <a:r>
              <a:rPr lang="en-US" sz="3100" b="1" dirty="0" smtClean="0">
                <a:solidFill>
                  <a:schemeClr val="tx1"/>
                </a:solidFill>
              </a:rPr>
              <a:t>The thesis is covered in </a:t>
            </a:r>
            <a:r>
              <a:rPr lang="en-US" sz="3100" b="1" dirty="0">
                <a:solidFill>
                  <a:schemeClr val="tx1"/>
                </a:solidFill>
              </a:rPr>
              <a:t>four sections:</a:t>
            </a:r>
          </a:p>
          <a:p>
            <a:pPr marL="0" indent="0">
              <a:buNone/>
            </a:pPr>
            <a:endParaRPr lang="en-US" dirty="0" smtClean="0">
              <a:solidFill>
                <a:schemeClr val="tx1"/>
              </a:solidFill>
            </a:endParaRPr>
          </a:p>
          <a:p>
            <a:pPr marL="711443" indent="-447841"/>
            <a:r>
              <a:rPr lang="en-US" sz="2600" dirty="0">
                <a:solidFill>
                  <a:schemeClr val="tx1"/>
                </a:solidFill>
              </a:rPr>
              <a:t>Housing Scenario and Challenges in the Muslim </a:t>
            </a:r>
            <a:r>
              <a:rPr lang="en-US" sz="2600" dirty="0" smtClean="0">
                <a:solidFill>
                  <a:schemeClr val="tx1"/>
                </a:solidFill>
              </a:rPr>
              <a:t>World</a:t>
            </a:r>
          </a:p>
          <a:p>
            <a:pPr marL="711443" indent="-447841"/>
            <a:r>
              <a:rPr lang="en-US" sz="2600" dirty="0" smtClean="0">
                <a:solidFill>
                  <a:schemeClr val="tx1"/>
                </a:solidFill>
              </a:rPr>
              <a:t>Urbanization, Slums and HMF</a:t>
            </a:r>
            <a:endParaRPr lang="en-US" sz="2600" dirty="0">
              <a:solidFill>
                <a:schemeClr val="tx1"/>
              </a:solidFill>
            </a:endParaRPr>
          </a:p>
          <a:p>
            <a:pPr marL="711443" indent="-447841"/>
            <a:r>
              <a:rPr lang="en-US" sz="2600" dirty="0" smtClean="0">
                <a:solidFill>
                  <a:schemeClr val="tx1"/>
                </a:solidFill>
              </a:rPr>
              <a:t>HMF Issues </a:t>
            </a:r>
            <a:r>
              <a:rPr lang="en-US" sz="2600" dirty="0">
                <a:solidFill>
                  <a:schemeClr val="tx1"/>
                </a:solidFill>
              </a:rPr>
              <a:t>to be </a:t>
            </a:r>
            <a:r>
              <a:rPr lang="en-US" sz="2600" dirty="0" smtClean="0">
                <a:solidFill>
                  <a:schemeClr val="tx1"/>
                </a:solidFill>
              </a:rPr>
              <a:t>addressed</a:t>
            </a:r>
          </a:p>
          <a:p>
            <a:pPr marL="711443" indent="-447841"/>
            <a:r>
              <a:rPr lang="en-US" sz="2600" dirty="0" smtClean="0">
                <a:solidFill>
                  <a:schemeClr val="tx1"/>
                </a:solidFill>
              </a:rPr>
              <a:t>Case of Afghanistan</a:t>
            </a:r>
            <a:endParaRPr lang="en-US" sz="2600" dirty="0">
              <a:solidFill>
                <a:schemeClr val="tx1"/>
              </a:solidFill>
            </a:endParaRPr>
          </a:p>
        </p:txBody>
      </p:sp>
    </p:spTree>
    <p:extLst>
      <p:ext uri="{BB962C8B-B14F-4D97-AF65-F5344CB8AC3E}">
        <p14:creationId xmlns:p14="http://schemas.microsoft.com/office/powerpoint/2010/main" val="3103793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217341"/>
            <a:ext cx="3609460" cy="2291149"/>
          </a:xfrm>
          <a:prstGeom prst="rect">
            <a:avLst/>
          </a:prstGeom>
        </p:spPr>
      </p:pic>
      <p:sp>
        <p:nvSpPr>
          <p:cNvPr id="2" name="Title 1"/>
          <p:cNvSpPr>
            <a:spLocks noGrp="1"/>
          </p:cNvSpPr>
          <p:nvPr>
            <p:ph type="title"/>
          </p:nvPr>
        </p:nvSpPr>
        <p:spPr>
          <a:xfrm>
            <a:off x="795619" y="4478049"/>
            <a:ext cx="6172200" cy="564095"/>
          </a:xfrm>
        </p:spPr>
        <p:txBody>
          <a:bodyPr>
            <a:normAutofit/>
          </a:bodyPr>
          <a:lstStyle/>
          <a:p>
            <a:r>
              <a:rPr lang="en-US" sz="2400" dirty="0" smtClean="0">
                <a:solidFill>
                  <a:srgbClr val="FFFF00"/>
                </a:solidFill>
                <a:latin typeface="Arial Rounded MT Bold" panose="020F0704030504030204" pitchFamily="34" charset="0"/>
              </a:rPr>
              <a:t>Dharavi - Mumbai</a:t>
            </a:r>
            <a:endParaRPr lang="en-US" sz="2400" dirty="0">
              <a:solidFill>
                <a:srgbClr val="FFFF00"/>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5619" y="209550"/>
            <a:ext cx="3890681" cy="23622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2657966"/>
            <a:ext cx="2857500" cy="18700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8699" y="2657966"/>
            <a:ext cx="3609460" cy="2290618"/>
          </a:xfrm>
          <a:prstGeom prst="rect">
            <a:avLst/>
          </a:prstGeom>
        </p:spPr>
      </p:pic>
    </p:spTree>
    <p:extLst>
      <p:ext uri="{BB962C8B-B14F-4D97-AF65-F5344CB8AC3E}">
        <p14:creationId xmlns:p14="http://schemas.microsoft.com/office/powerpoint/2010/main" val="173910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00550"/>
            <a:ext cx="6400800" cy="577851"/>
          </a:xfrm>
        </p:spPr>
        <p:txBody>
          <a:bodyPr>
            <a:normAutofit fontScale="90000"/>
          </a:bodyPr>
          <a:lstStyle/>
          <a:p>
            <a:r>
              <a:rPr lang="en-US" b="1" dirty="0" smtClean="0">
                <a:solidFill>
                  <a:srgbClr val="FFFF00"/>
                </a:solidFill>
                <a:latin typeface="Arial Rounded MT Bold" panose="020F0704030504030204" pitchFamily="34" charset="0"/>
              </a:rPr>
              <a:t>Orangi Town - Karachi Pakistan</a:t>
            </a:r>
            <a:endParaRPr lang="en-US"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609600" y="252799"/>
            <a:ext cx="8077200" cy="4376351"/>
          </a:xfrm>
        </p:spPr>
        <p:txBody>
          <a:bodyPr>
            <a:normAutofit fontScale="92500" lnSpcReduction="20000"/>
          </a:bodyPr>
          <a:lstStyle/>
          <a:p>
            <a:pPr marL="347663" indent="-347663">
              <a:lnSpc>
                <a:spcPct val="115000"/>
              </a:lnSpc>
            </a:pPr>
            <a:r>
              <a:rPr lang="en-US" sz="1800" dirty="0">
                <a:solidFill>
                  <a:schemeClr val="tx1"/>
                </a:solidFill>
              </a:rPr>
              <a:t>Orangi Town is a town in the northwestern part of Karachi, Sindh, Pakistan, spreading over 22 square miles</a:t>
            </a:r>
          </a:p>
          <a:p>
            <a:pPr marL="347663" indent="-347663"/>
            <a:r>
              <a:rPr lang="en-US" sz="1800" dirty="0">
                <a:solidFill>
                  <a:schemeClr val="tx1"/>
                </a:solidFill>
              </a:rPr>
              <a:t>Orangi town has a population of approximately 2.5 million although government records report 720,000 inhabitants (1998 census). It could be the largest slum in Asia, possibly surpassing Mumbai’s Dharavi in terms of population.</a:t>
            </a:r>
          </a:p>
          <a:p>
            <a:pPr marL="347663" indent="-347663"/>
            <a:r>
              <a:rPr lang="en-US" sz="1800" dirty="0">
                <a:solidFill>
                  <a:schemeClr val="tx1"/>
                </a:solidFill>
              </a:rPr>
              <a:t>The population began to grow from 1965 onwards as a residential extension to the Sindh Industrial and Trading Estate (SITE)</a:t>
            </a:r>
          </a:p>
          <a:p>
            <a:pPr marL="347663" indent="-347663"/>
            <a:r>
              <a:rPr lang="en-US" sz="1800" dirty="0">
                <a:solidFill>
                  <a:schemeClr val="tx1"/>
                </a:solidFill>
              </a:rPr>
              <a:t>Orangi also comprises of several new developed middle class areas and housing-societies that are still considered slums for statistical purposes, since they lack basic facilities that are provided to most homes.</a:t>
            </a:r>
          </a:p>
          <a:p>
            <a:pPr marL="347663" indent="-347663"/>
            <a:r>
              <a:rPr lang="en-US" sz="1800" dirty="0">
                <a:solidFill>
                  <a:schemeClr val="tx1"/>
                </a:solidFill>
              </a:rPr>
              <a:t>Orangi received the world’s attention when local community financed, designed and built their own low-cost sewerage system, since the city municipality refused to allow the sewer system to be connected to the existing city sewers due to </a:t>
            </a:r>
            <a:r>
              <a:rPr lang="en-US" sz="1800" dirty="0" err="1">
                <a:solidFill>
                  <a:schemeClr val="tx1"/>
                </a:solidFill>
              </a:rPr>
              <a:t>Orangi's</a:t>
            </a:r>
            <a:r>
              <a:rPr lang="en-US" sz="1800" dirty="0">
                <a:solidFill>
                  <a:schemeClr val="tx1"/>
                </a:solidFill>
              </a:rPr>
              <a:t> unauthorized status </a:t>
            </a:r>
          </a:p>
          <a:p>
            <a:pPr marL="48006" indent="0">
              <a:buNone/>
            </a:pPr>
            <a:r>
              <a:rPr lang="en-US" sz="1800" dirty="0">
                <a:solidFill>
                  <a:schemeClr val="tx1"/>
                </a:solidFill>
              </a:rPr>
              <a:t>	(</a:t>
            </a:r>
            <a:r>
              <a:rPr lang="en-US" sz="1575" dirty="0">
                <a:solidFill>
                  <a:schemeClr val="tx1"/>
                </a:solidFill>
              </a:rPr>
              <a:t>Orangi Pilot Project was initiated by Akhtar Hameed Khan in 1980 </a:t>
            </a:r>
            <a:r>
              <a:rPr lang="en-US" sz="1725" dirty="0">
                <a:solidFill>
                  <a:schemeClr val="tx1"/>
                </a:solidFill>
              </a:rPr>
              <a:t>)</a:t>
            </a:r>
          </a:p>
          <a:p>
            <a:endParaRPr lang="en-US" sz="1725" dirty="0">
              <a:solidFill>
                <a:schemeClr val="tx1"/>
              </a:solidFill>
            </a:endParaRPr>
          </a:p>
        </p:txBody>
      </p:sp>
      <p:sp>
        <p:nvSpPr>
          <p:cNvPr id="5" name="TextBox 4"/>
          <p:cNvSpPr txBox="1"/>
          <p:nvPr/>
        </p:nvSpPr>
        <p:spPr>
          <a:xfrm>
            <a:off x="991012" y="4333101"/>
            <a:ext cx="5866988" cy="276999"/>
          </a:xfrm>
          <a:prstGeom prst="rect">
            <a:avLst/>
          </a:prstGeom>
          <a:noFill/>
        </p:spPr>
        <p:txBody>
          <a:bodyPr wrap="square" rtlCol="0">
            <a:spAutoFit/>
          </a:bodyPr>
          <a:lstStyle/>
          <a:p>
            <a:r>
              <a:rPr lang="en-US" sz="1200" i="1" dirty="0">
                <a:solidFill>
                  <a:schemeClr val="tx1">
                    <a:lumMod val="95000"/>
                  </a:schemeClr>
                </a:solidFill>
                <a:latin typeface="Arial" pitchFamily="34" charset="0"/>
                <a:cs typeface="Arial" pitchFamily="34" charset="0"/>
              </a:rPr>
              <a:t>Source: http://en.wikipedia.org/wiki/Orangi_Town</a:t>
            </a:r>
          </a:p>
        </p:txBody>
      </p:sp>
    </p:spTree>
    <p:extLst>
      <p:ext uri="{BB962C8B-B14F-4D97-AF65-F5344CB8AC3E}">
        <p14:creationId xmlns:p14="http://schemas.microsoft.com/office/powerpoint/2010/main" val="3411936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15027" y="2583145"/>
            <a:ext cx="3903437" cy="2260320"/>
          </a:xfrm>
          <a:prstGeom prst="rect">
            <a:avLst/>
          </a:prstGeom>
        </p:spPr>
      </p:pic>
      <p:sp>
        <p:nvSpPr>
          <p:cNvPr id="2" name="Title 1"/>
          <p:cNvSpPr>
            <a:spLocks noGrp="1"/>
          </p:cNvSpPr>
          <p:nvPr>
            <p:ph type="title"/>
          </p:nvPr>
        </p:nvSpPr>
        <p:spPr>
          <a:xfrm>
            <a:off x="609600" y="4130126"/>
            <a:ext cx="6400800" cy="654051"/>
          </a:xfrm>
        </p:spPr>
        <p:txBody>
          <a:bodyPr>
            <a:normAutofit/>
          </a:bodyPr>
          <a:lstStyle/>
          <a:p>
            <a:r>
              <a:rPr lang="en-US" sz="2400" dirty="0" err="1" smtClean="0">
                <a:solidFill>
                  <a:srgbClr val="FFFF00"/>
                </a:solidFill>
                <a:latin typeface="Arial Rounded MT Bold" panose="020F0704030504030204" pitchFamily="34" charset="0"/>
              </a:rPr>
              <a:t>Orangi</a:t>
            </a:r>
            <a:r>
              <a:rPr lang="en-US" sz="2400" dirty="0" smtClean="0">
                <a:solidFill>
                  <a:srgbClr val="FFFF00"/>
                </a:solidFill>
                <a:latin typeface="Arial Rounded MT Bold" panose="020F0704030504030204" pitchFamily="34" charset="0"/>
              </a:rPr>
              <a:t>-Karachi Pakistan</a:t>
            </a:r>
            <a:endParaRPr lang="en-US" sz="2400" dirty="0">
              <a:solidFill>
                <a:srgbClr val="FFFF00"/>
              </a:solidFill>
              <a:latin typeface="Arial Rounded MT Bold" panose="020F0704030504030204" pitchFamily="34"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223240"/>
            <a:ext cx="3429000" cy="456910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27" y="223241"/>
            <a:ext cx="3903437" cy="2346297"/>
          </a:xfrm>
          <a:prstGeom prst="rect">
            <a:avLst/>
          </a:prstGeom>
        </p:spPr>
      </p:pic>
      <p:sp>
        <p:nvSpPr>
          <p:cNvPr id="13" name="TextBox 12"/>
          <p:cNvSpPr txBox="1"/>
          <p:nvPr/>
        </p:nvSpPr>
        <p:spPr>
          <a:xfrm>
            <a:off x="631371" y="4606072"/>
            <a:ext cx="3691051" cy="415498"/>
          </a:xfrm>
          <a:prstGeom prst="rect">
            <a:avLst/>
          </a:prstGeom>
          <a:noFill/>
        </p:spPr>
        <p:txBody>
          <a:bodyPr wrap="square" rtlCol="0">
            <a:spAutoFit/>
          </a:bodyPr>
          <a:lstStyle/>
          <a:p>
            <a:r>
              <a:rPr lang="en-US" sz="1050" dirty="0" err="1">
                <a:solidFill>
                  <a:prstClr val="white"/>
                </a:solidFill>
              </a:rPr>
              <a:t>Source:https</a:t>
            </a:r>
            <a:r>
              <a:rPr lang="en-US" sz="1050" dirty="0">
                <a:solidFill>
                  <a:prstClr val="white"/>
                </a:solidFill>
              </a:rPr>
              <a:t>://www.google.com/#q=sewerage%20system%20of%20Orangi%20Karachi </a:t>
            </a:r>
          </a:p>
        </p:txBody>
      </p:sp>
    </p:spTree>
    <p:extLst>
      <p:ext uri="{BB962C8B-B14F-4D97-AF65-F5344CB8AC3E}">
        <p14:creationId xmlns:p14="http://schemas.microsoft.com/office/powerpoint/2010/main" val="1432115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5" y="4476750"/>
            <a:ext cx="6400800" cy="501651"/>
          </a:xfrm>
        </p:spPr>
        <p:txBody>
          <a:bodyPr>
            <a:normAutofit fontScale="90000"/>
          </a:bodyPr>
          <a:lstStyle/>
          <a:p>
            <a:r>
              <a:rPr lang="en-US" b="1" dirty="0" err="1" smtClean="0">
                <a:solidFill>
                  <a:srgbClr val="FFFF00"/>
                </a:solidFill>
              </a:rPr>
              <a:t>Kibera</a:t>
            </a:r>
            <a:r>
              <a:rPr lang="en-US" b="1" dirty="0" smtClean="0">
                <a:solidFill>
                  <a:srgbClr val="FFFF00"/>
                </a:solidFill>
              </a:rPr>
              <a:t> Slum - </a:t>
            </a:r>
            <a:r>
              <a:rPr lang="en-US" b="1" dirty="0" smtClean="0">
                <a:solidFill>
                  <a:srgbClr val="FFFF00"/>
                </a:solidFill>
                <a:latin typeface="Arial Rounded MT Bold" panose="020F0704030504030204" pitchFamily="34" charset="0"/>
              </a:rPr>
              <a:t>Nairobi</a:t>
            </a:r>
            <a:r>
              <a:rPr lang="en-US" b="1" dirty="0" smtClean="0">
                <a:solidFill>
                  <a:srgbClr val="FFFF00"/>
                </a:solidFill>
              </a:rPr>
              <a:t>, Africa</a:t>
            </a:r>
            <a:endParaRPr lang="en-US" dirty="0">
              <a:solidFill>
                <a:srgbClr val="FFFF00"/>
              </a:solidFill>
            </a:endParaRPr>
          </a:p>
        </p:txBody>
      </p:sp>
      <p:sp>
        <p:nvSpPr>
          <p:cNvPr id="3" name="Content Placeholder 2"/>
          <p:cNvSpPr>
            <a:spLocks noGrp="1"/>
          </p:cNvSpPr>
          <p:nvPr>
            <p:ph idx="1"/>
          </p:nvPr>
        </p:nvSpPr>
        <p:spPr>
          <a:xfrm>
            <a:off x="801274" y="189000"/>
            <a:ext cx="7809325" cy="4059150"/>
          </a:xfrm>
        </p:spPr>
        <p:txBody>
          <a:bodyPr>
            <a:normAutofit fontScale="92500" lnSpcReduction="20000"/>
          </a:bodyPr>
          <a:lstStyle/>
          <a:p>
            <a:pPr marL="347663" indent="-347663">
              <a:spcAft>
                <a:spcPts val="450"/>
              </a:spcAft>
            </a:pPr>
            <a:r>
              <a:rPr lang="en-US" sz="1500" dirty="0">
                <a:solidFill>
                  <a:schemeClr val="tx1"/>
                </a:solidFill>
              </a:rPr>
              <a:t>There are approx. 2.5 million slum dwellers in about 200 settlements  representing 60% of Nairobi’s population, occupying just 6% of the land</a:t>
            </a:r>
          </a:p>
          <a:p>
            <a:pPr marL="347663" indent="-347663">
              <a:spcAft>
                <a:spcPts val="450"/>
              </a:spcAft>
            </a:pPr>
            <a:r>
              <a:rPr lang="en-US" sz="1500" dirty="0" err="1">
                <a:solidFill>
                  <a:schemeClr val="tx1"/>
                </a:solidFill>
              </a:rPr>
              <a:t>Kibera</a:t>
            </a:r>
            <a:r>
              <a:rPr lang="en-US" sz="1500" dirty="0">
                <a:solidFill>
                  <a:schemeClr val="tx1"/>
                </a:solidFill>
              </a:rPr>
              <a:t> houses almost 1 Million people. </a:t>
            </a:r>
            <a:r>
              <a:rPr lang="en-US" sz="1500" dirty="0" err="1">
                <a:solidFill>
                  <a:schemeClr val="tx1"/>
                </a:solidFill>
              </a:rPr>
              <a:t>Kibera</a:t>
            </a:r>
            <a:r>
              <a:rPr lang="en-US" sz="1500" dirty="0">
                <a:solidFill>
                  <a:schemeClr val="tx1"/>
                </a:solidFill>
              </a:rPr>
              <a:t> is the largest slum in Nairobi, and the second largest urban slum in Africa</a:t>
            </a:r>
          </a:p>
          <a:p>
            <a:pPr marL="347663" indent="-347663">
              <a:spcAft>
                <a:spcPts val="450"/>
              </a:spcAft>
            </a:pPr>
            <a:r>
              <a:rPr lang="en-US" sz="1500" dirty="0">
                <a:solidFill>
                  <a:schemeClr val="tx1"/>
                </a:solidFill>
              </a:rPr>
              <a:t>Government owns all the land. 10% of “people” are shack owners and these “people” own many other shacks and sub-let them. The rest are tenants.</a:t>
            </a:r>
          </a:p>
          <a:p>
            <a:pPr marL="347663" indent="-347663">
              <a:spcAft>
                <a:spcPts val="450"/>
              </a:spcAft>
            </a:pPr>
            <a:r>
              <a:rPr lang="en-US" sz="1500" dirty="0">
                <a:solidFill>
                  <a:schemeClr val="tx1"/>
                </a:solidFill>
              </a:rPr>
              <a:t>Until recently, </a:t>
            </a:r>
            <a:r>
              <a:rPr lang="en-US" sz="1500" dirty="0" err="1">
                <a:solidFill>
                  <a:schemeClr val="tx1"/>
                </a:solidFill>
              </a:rPr>
              <a:t>Kibera</a:t>
            </a:r>
            <a:r>
              <a:rPr lang="en-US" sz="1500" dirty="0">
                <a:solidFill>
                  <a:schemeClr val="tx1"/>
                </a:solidFill>
              </a:rPr>
              <a:t> had no water. Only about 20% of </a:t>
            </a:r>
            <a:r>
              <a:rPr lang="en-US" sz="1500" dirty="0" err="1">
                <a:solidFill>
                  <a:schemeClr val="tx1"/>
                </a:solidFill>
              </a:rPr>
              <a:t>Kibera</a:t>
            </a:r>
            <a:r>
              <a:rPr lang="en-US" sz="1500" dirty="0">
                <a:solidFill>
                  <a:schemeClr val="tx1"/>
                </a:solidFill>
              </a:rPr>
              <a:t> has electricity</a:t>
            </a:r>
          </a:p>
          <a:p>
            <a:pPr marL="347663" indent="-347663">
              <a:spcAft>
                <a:spcPts val="450"/>
              </a:spcAft>
            </a:pPr>
            <a:r>
              <a:rPr lang="en-US" sz="1500" dirty="0">
                <a:solidFill>
                  <a:schemeClr val="tx1"/>
                </a:solidFill>
              </a:rPr>
              <a:t>In </a:t>
            </a:r>
            <a:r>
              <a:rPr lang="en-US" sz="1500" dirty="0" err="1">
                <a:solidFill>
                  <a:schemeClr val="tx1"/>
                </a:solidFill>
              </a:rPr>
              <a:t>Kibera</a:t>
            </a:r>
            <a:r>
              <a:rPr lang="en-US" sz="1500" dirty="0">
                <a:solidFill>
                  <a:schemeClr val="tx1"/>
                </a:solidFill>
              </a:rPr>
              <a:t> there are no government clinics or hospitals. The providers are the charitable organizations. People are dying from cholera even in the 21st century</a:t>
            </a:r>
          </a:p>
          <a:p>
            <a:pPr marL="347663" indent="-347663">
              <a:spcAft>
                <a:spcPts val="450"/>
              </a:spcAft>
            </a:pPr>
            <a:r>
              <a:rPr lang="en-US" sz="1500" dirty="0">
                <a:solidFill>
                  <a:schemeClr val="tx1"/>
                </a:solidFill>
              </a:rPr>
              <a:t>In most of </a:t>
            </a:r>
            <a:r>
              <a:rPr lang="en-US" sz="1500" dirty="0" err="1">
                <a:solidFill>
                  <a:schemeClr val="tx1"/>
                </a:solidFill>
              </a:rPr>
              <a:t>Kibera</a:t>
            </a:r>
            <a:r>
              <a:rPr lang="en-US" sz="1500" dirty="0">
                <a:solidFill>
                  <a:schemeClr val="tx1"/>
                </a:solidFill>
              </a:rPr>
              <a:t> there are no toilet facilities. One latrine (pit in the ground) is shared by 50 shacks. At times 2,000 people share these community toilets</a:t>
            </a:r>
          </a:p>
          <a:p>
            <a:pPr marL="347663" indent="-347663">
              <a:spcAft>
                <a:spcPts val="450"/>
              </a:spcAft>
            </a:pPr>
            <a:r>
              <a:rPr lang="en-US" sz="1500" dirty="0">
                <a:solidFill>
                  <a:schemeClr val="tx1"/>
                </a:solidFill>
              </a:rPr>
              <a:t>Alcohol (Changaa-50% alcohol), cheap drugs and glue sniffing is common.</a:t>
            </a:r>
          </a:p>
          <a:p>
            <a:pPr marL="347663" indent="-347663">
              <a:spcAft>
                <a:spcPts val="450"/>
              </a:spcAft>
            </a:pPr>
            <a:r>
              <a:rPr lang="en-US" sz="1500" dirty="0" err="1">
                <a:solidFill>
                  <a:schemeClr val="tx1"/>
                </a:solidFill>
              </a:rPr>
              <a:t>Kibera</a:t>
            </a:r>
            <a:r>
              <a:rPr lang="en-US" sz="1500" dirty="0">
                <a:solidFill>
                  <a:schemeClr val="tx1"/>
                </a:solidFill>
              </a:rPr>
              <a:t> is near the industrial area of Nairobi where up to 50% of the available workforce are employed (usually in unskilled jobs). However, there is still an unemployment rate of 50%.  That is why the training and teaching of skills is very important.</a:t>
            </a:r>
          </a:p>
          <a:p>
            <a:pPr marL="347663" indent="-347663">
              <a:spcAft>
                <a:spcPts val="450"/>
              </a:spcAft>
            </a:pPr>
            <a:r>
              <a:rPr lang="en-US" sz="1500" dirty="0">
                <a:solidFill>
                  <a:schemeClr val="tx1"/>
                </a:solidFill>
              </a:rPr>
              <a:t>Watch this video on YouTube “Famous and Rich-  in the slums-2011”</a:t>
            </a:r>
          </a:p>
        </p:txBody>
      </p:sp>
      <p:sp>
        <p:nvSpPr>
          <p:cNvPr id="5" name="TextBox 4"/>
          <p:cNvSpPr txBox="1"/>
          <p:nvPr/>
        </p:nvSpPr>
        <p:spPr>
          <a:xfrm>
            <a:off x="903515" y="4072003"/>
            <a:ext cx="5133789" cy="276999"/>
          </a:xfrm>
          <a:prstGeom prst="rect">
            <a:avLst/>
          </a:prstGeom>
          <a:noFill/>
        </p:spPr>
        <p:txBody>
          <a:bodyPr wrap="square" rtlCol="0">
            <a:spAutoFit/>
          </a:bodyPr>
          <a:lstStyle/>
          <a:p>
            <a:r>
              <a:rPr lang="en-US" sz="1200" i="1" dirty="0">
                <a:solidFill>
                  <a:prstClr val="white"/>
                </a:solidFill>
                <a:latin typeface="Arial" pitchFamily="34" charset="0"/>
                <a:cs typeface="Arial" pitchFamily="34" charset="0"/>
              </a:rPr>
              <a:t>Source: http://www.kibera.org.uk/Facts.html</a:t>
            </a:r>
          </a:p>
        </p:txBody>
      </p:sp>
    </p:spTree>
    <p:extLst>
      <p:ext uri="{BB962C8B-B14F-4D97-AF65-F5344CB8AC3E}">
        <p14:creationId xmlns:p14="http://schemas.microsoft.com/office/powerpoint/2010/main" val="3105709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00550"/>
            <a:ext cx="6400800" cy="552449"/>
          </a:xfrm>
        </p:spPr>
        <p:txBody>
          <a:bodyPr>
            <a:normAutofit/>
          </a:bodyPr>
          <a:lstStyle/>
          <a:p>
            <a:r>
              <a:rPr lang="en-US" sz="2400" b="1" dirty="0" err="1" smtClean="0">
                <a:solidFill>
                  <a:srgbClr val="FFFF00"/>
                </a:solidFill>
                <a:latin typeface="Arial Rounded MT Bold" panose="020F0704030504030204" pitchFamily="34" charset="0"/>
              </a:rPr>
              <a:t>Kibera</a:t>
            </a:r>
            <a:r>
              <a:rPr lang="en-US" sz="2400" b="1" dirty="0" smtClean="0">
                <a:solidFill>
                  <a:srgbClr val="FFFF00"/>
                </a:solidFill>
                <a:latin typeface="Arial Rounded MT Bold" panose="020F0704030504030204" pitchFamily="34" charset="0"/>
              </a:rPr>
              <a:t> Slum, Nairobi, Africa</a:t>
            </a:r>
            <a:endParaRPr lang="en-US" sz="2400" dirty="0">
              <a:solidFill>
                <a:srgbClr val="FFFF00"/>
              </a:solidFill>
              <a:latin typeface="Arial Rounded MT Bold" panose="020F0704030504030204" pitchFamily="34" charset="0"/>
            </a:endParaRPr>
          </a:p>
        </p:txBody>
      </p:sp>
      <p:pic>
        <p:nvPicPr>
          <p:cNvPr id="4" name="Content Placeholder 3" descr="slums05 10 Biggest Slums Around The Worl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458" y="194926"/>
            <a:ext cx="3792141" cy="2052506"/>
          </a:xfrm>
          <a:prstGeom prst="rect">
            <a:avLst/>
          </a:prstGeom>
          <a:noFill/>
          <a:ln>
            <a:noFill/>
          </a:ln>
        </p:spPr>
      </p:pic>
      <p:pic>
        <p:nvPicPr>
          <p:cNvPr id="6" name="Picture 5"/>
          <p:cNvPicPr>
            <a:picLocks noChangeAspect="1"/>
          </p:cNvPicPr>
          <p:nvPr/>
        </p:nvPicPr>
        <p:blipFill>
          <a:blip r:embed="rId3"/>
          <a:stretch>
            <a:fillRect/>
          </a:stretch>
        </p:blipFill>
        <p:spPr>
          <a:xfrm>
            <a:off x="649229" y="2385098"/>
            <a:ext cx="3770369" cy="1906018"/>
          </a:xfrm>
          <a:prstGeom prst="rect">
            <a:avLst/>
          </a:prstGeom>
        </p:spPr>
      </p:pic>
      <p:pic>
        <p:nvPicPr>
          <p:cNvPr id="7" name="Picture 6"/>
          <p:cNvPicPr>
            <a:picLocks noChangeAspect="1"/>
          </p:cNvPicPr>
          <p:nvPr/>
        </p:nvPicPr>
        <p:blipFill>
          <a:blip r:embed="rId4"/>
          <a:stretch>
            <a:fillRect/>
          </a:stretch>
        </p:blipFill>
        <p:spPr>
          <a:xfrm>
            <a:off x="4648200" y="194925"/>
            <a:ext cx="3371850" cy="2071909"/>
          </a:xfrm>
          <a:prstGeom prst="rect">
            <a:avLst/>
          </a:prstGeom>
        </p:spPr>
      </p:pic>
      <p:pic>
        <p:nvPicPr>
          <p:cNvPr id="8" name="Picture 7"/>
          <p:cNvPicPr>
            <a:picLocks noChangeAspect="1"/>
          </p:cNvPicPr>
          <p:nvPr/>
        </p:nvPicPr>
        <p:blipFill>
          <a:blip r:embed="rId5"/>
          <a:stretch>
            <a:fillRect/>
          </a:stretch>
        </p:blipFill>
        <p:spPr>
          <a:xfrm>
            <a:off x="4648200" y="2385097"/>
            <a:ext cx="3371850" cy="1906019"/>
          </a:xfrm>
          <a:prstGeom prst="rect">
            <a:avLst/>
          </a:prstGeom>
        </p:spPr>
      </p:pic>
    </p:spTree>
    <p:extLst>
      <p:ext uri="{BB962C8B-B14F-4D97-AF65-F5344CB8AC3E}">
        <p14:creationId xmlns:p14="http://schemas.microsoft.com/office/powerpoint/2010/main" val="691187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00550"/>
            <a:ext cx="6400800" cy="501651"/>
          </a:xfrm>
        </p:spPr>
        <p:txBody>
          <a:bodyPr>
            <a:normAutofit fontScale="90000"/>
          </a:bodyPr>
          <a:lstStyle/>
          <a:p>
            <a:r>
              <a:rPr lang="en-US" b="1" dirty="0" smtClean="0">
                <a:solidFill>
                  <a:srgbClr val="FFFF00"/>
                </a:solidFill>
                <a:latin typeface="Arial Rounded MT Bold" panose="020F0704030504030204" pitchFamily="34" charset="0"/>
              </a:rPr>
              <a:t>Rio de Janeiro, Brazil</a:t>
            </a:r>
            <a:endParaRPr lang="en-US" dirty="0">
              <a:solidFill>
                <a:srgbClr val="FFFF00"/>
              </a:solidFill>
              <a:latin typeface="Arial Rounded MT Bold" panose="020F0704030504030204" pitchFamily="34" charset="0"/>
            </a:endParaRPr>
          </a:p>
        </p:txBody>
      </p:sp>
      <p:sp>
        <p:nvSpPr>
          <p:cNvPr id="4" name="Rectangle 1"/>
          <p:cNvSpPr>
            <a:spLocks noGrp="1" noChangeArrowheads="1"/>
          </p:cNvSpPr>
          <p:nvPr>
            <p:ph idx="1"/>
          </p:nvPr>
        </p:nvSpPr>
        <p:spPr bwMode="auto">
          <a:xfrm>
            <a:off x="685800" y="133350"/>
            <a:ext cx="7848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normAutofit/>
          </a:bodyPr>
          <a:lstStyle/>
          <a:p>
            <a:pPr marL="347663" indent="-347663" eaLnBrk="0" fontAlgn="base" hangingPunct="0">
              <a:spcBef>
                <a:spcPct val="0"/>
              </a:spcBef>
              <a:spcAft>
                <a:spcPct val="0"/>
              </a:spcAft>
            </a:pPr>
            <a:r>
              <a:rPr lang="en-US" sz="1600" dirty="0">
                <a:solidFill>
                  <a:schemeClr val="tx1"/>
                </a:solidFill>
                <a:latin typeface="Arial" panose="020B0604020202020204" pitchFamily="34" charset="0"/>
              </a:rPr>
              <a:t>A </a:t>
            </a:r>
            <a:r>
              <a:rPr lang="en-US" sz="1600" b="1" dirty="0">
                <a:solidFill>
                  <a:schemeClr val="tx1"/>
                </a:solidFill>
                <a:latin typeface="Arial" panose="020B0604020202020204" pitchFamily="34" charset="0"/>
              </a:rPr>
              <a:t>favela</a:t>
            </a:r>
            <a:r>
              <a:rPr lang="en-US" sz="1600" dirty="0">
                <a:solidFill>
                  <a:schemeClr val="tx1"/>
                </a:solidFill>
                <a:latin typeface="Arial" panose="020B0604020202020204" pitchFamily="34" charset="0"/>
              </a:rPr>
              <a:t> is the term for a shanty town in Brazil, </a:t>
            </a:r>
            <a:r>
              <a:rPr lang="en-US" sz="1600" dirty="0">
                <a:solidFill>
                  <a:schemeClr val="tx1"/>
                </a:solidFill>
              </a:rPr>
              <a:t>most often within urban areas.</a:t>
            </a:r>
          </a:p>
          <a:p>
            <a:pPr marL="347663" indent="-347663" eaLnBrk="0" fontAlgn="base" hangingPunct="0">
              <a:spcBef>
                <a:spcPct val="0"/>
              </a:spcBef>
              <a:spcAft>
                <a:spcPct val="0"/>
              </a:spcAft>
            </a:pPr>
            <a:r>
              <a:rPr lang="en-US" sz="1600" dirty="0">
                <a:solidFill>
                  <a:schemeClr val="tx1"/>
                </a:solidFill>
              </a:rPr>
              <a:t>Unable to find a place to live, many rural/urban migrants end up in a favela. </a:t>
            </a:r>
          </a:p>
          <a:p>
            <a:pPr marL="347663" indent="-347663" eaLnBrk="0" fontAlgn="base" hangingPunct="0">
              <a:spcBef>
                <a:spcPct val="0"/>
              </a:spcBef>
              <a:spcAft>
                <a:spcPct val="0"/>
              </a:spcAft>
            </a:pPr>
            <a:r>
              <a:rPr lang="en-US" sz="1600" dirty="0">
                <a:solidFill>
                  <a:schemeClr val="tx1"/>
                </a:solidFill>
              </a:rPr>
              <a:t>Census data released in December 2011 by the IBGE (Brazilian Institute of Geography and Statistics) shows that in 2010, about 6 percent of the population lived in slums in Brazil.</a:t>
            </a:r>
            <a:r>
              <a:rPr lang="en-US" sz="1600" baseline="30000" dirty="0">
                <a:solidFill>
                  <a:schemeClr val="tx1"/>
                </a:solidFill>
              </a:rPr>
              <a:t> </a:t>
            </a:r>
          </a:p>
          <a:p>
            <a:pPr marL="347663" indent="-347663" eaLnBrk="0" fontAlgn="base" hangingPunct="0">
              <a:spcBef>
                <a:spcPct val="0"/>
              </a:spcBef>
              <a:spcAft>
                <a:spcPct val="0"/>
              </a:spcAft>
            </a:pPr>
            <a:r>
              <a:rPr lang="en-US" sz="1600" dirty="0">
                <a:solidFill>
                  <a:schemeClr val="tx1"/>
                </a:solidFill>
              </a:rPr>
              <a:t>Most of the current favelas began in the 70s, due to a construction boom in the more affluent districts of Rio de Janeiro. It initiated an  exodus of workers from rural poorer states in Brazil</a:t>
            </a:r>
          </a:p>
          <a:p>
            <a:pPr marL="347663" indent="-347663" eaLnBrk="0" fontAlgn="base" hangingPunct="0">
              <a:spcBef>
                <a:spcPct val="0"/>
              </a:spcBef>
              <a:spcAft>
                <a:spcPct val="0"/>
              </a:spcAft>
            </a:pPr>
            <a:r>
              <a:rPr lang="en-US" sz="1600" dirty="0">
                <a:solidFill>
                  <a:schemeClr val="tx1"/>
                </a:solidFill>
              </a:rPr>
              <a:t>Favelas are built around the edge of the main city; thus expanding city in circles. The cocaine trade has affected Brazil and in turn its favelas, which tend to be ruled by drug lords.</a:t>
            </a:r>
          </a:p>
          <a:p>
            <a:pPr marL="347663" indent="-347663" eaLnBrk="0" fontAlgn="base" hangingPunct="0">
              <a:spcBef>
                <a:spcPct val="0"/>
              </a:spcBef>
              <a:spcAft>
                <a:spcPct val="0"/>
              </a:spcAft>
            </a:pPr>
            <a:r>
              <a:rPr lang="en-US" sz="1600" dirty="0">
                <a:solidFill>
                  <a:schemeClr val="tx1"/>
                </a:solidFill>
              </a:rPr>
              <a:t>It is said that until recently, there were parts of these favelas where police could not enter for more than 10 years, and now with the Olympics coming up in 2016, they are trying to clean these up. </a:t>
            </a:r>
            <a:endParaRPr lang="en-US" sz="1600" dirty="0">
              <a:solidFill>
                <a:schemeClr val="tx1"/>
              </a:solidFill>
              <a:latin typeface="Arial" panose="020B0604020202020204" pitchFamily="34" charset="0"/>
            </a:endParaRPr>
          </a:p>
        </p:txBody>
      </p:sp>
      <p:sp>
        <p:nvSpPr>
          <p:cNvPr id="5" name="TextBox 4"/>
          <p:cNvSpPr txBox="1"/>
          <p:nvPr/>
        </p:nvSpPr>
        <p:spPr>
          <a:xfrm>
            <a:off x="762000" y="4126272"/>
            <a:ext cx="5657850" cy="276999"/>
          </a:xfrm>
          <a:prstGeom prst="rect">
            <a:avLst/>
          </a:prstGeom>
          <a:noFill/>
        </p:spPr>
        <p:txBody>
          <a:bodyPr wrap="square" rtlCol="0">
            <a:spAutoFit/>
          </a:bodyPr>
          <a:lstStyle/>
          <a:p>
            <a:r>
              <a:rPr lang="en-US" sz="1200" i="1" dirty="0">
                <a:solidFill>
                  <a:prstClr val="white"/>
                </a:solidFill>
                <a:latin typeface="Arial" pitchFamily="34" charset="0"/>
                <a:cs typeface="Arial" pitchFamily="34" charset="0"/>
              </a:rPr>
              <a:t>Source: Wikipedia http://en.wikipedia.org/wiki/Favela  </a:t>
            </a:r>
          </a:p>
        </p:txBody>
      </p:sp>
    </p:spTree>
    <p:extLst>
      <p:ext uri="{BB962C8B-B14F-4D97-AF65-F5344CB8AC3E}">
        <p14:creationId xmlns:p14="http://schemas.microsoft.com/office/powerpoint/2010/main" val="1226291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444998"/>
            <a:ext cx="6400800" cy="552449"/>
          </a:xfrm>
        </p:spPr>
        <p:txBody>
          <a:bodyPr>
            <a:normAutofit/>
          </a:bodyPr>
          <a:lstStyle/>
          <a:p>
            <a:r>
              <a:rPr lang="en-US" sz="2400" b="1" dirty="0" smtClean="0">
                <a:solidFill>
                  <a:srgbClr val="FFFF00"/>
                </a:solidFill>
                <a:latin typeface="Arial Rounded MT Bold" panose="020F0704030504030204" pitchFamily="34" charset="0"/>
              </a:rPr>
              <a:t>Rio de Janeiro, Brazil</a:t>
            </a:r>
            <a:endParaRPr lang="en-US" sz="2400" dirty="0">
              <a:solidFill>
                <a:srgbClr val="FFFF00"/>
              </a:solidFill>
              <a:latin typeface="Arial Rounded MT Bold" panose="020F0704030504030204"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09549"/>
            <a:ext cx="3962400" cy="230539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21641"/>
            <a:ext cx="3962400" cy="1885950"/>
          </a:xfrm>
          <a:prstGeom prst="rect">
            <a:avLst/>
          </a:prstGeom>
        </p:spPr>
      </p:pic>
      <p:pic>
        <p:nvPicPr>
          <p:cNvPr id="10" name="Picture 9" descr="slums03 10 Biggest Slums Around The World"/>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1677"/>
            <a:ext cx="3844290" cy="2343270"/>
          </a:xfrm>
          <a:prstGeom prst="rect">
            <a:avLst/>
          </a:prstGeom>
          <a:noFill/>
          <a:ln>
            <a:noFill/>
          </a:ln>
        </p:spPr>
      </p:pic>
      <p:pic>
        <p:nvPicPr>
          <p:cNvPr id="11" name="Picture 10"/>
          <p:cNvPicPr>
            <a:picLocks noChangeAspect="1"/>
          </p:cNvPicPr>
          <p:nvPr/>
        </p:nvPicPr>
        <p:blipFill>
          <a:blip r:embed="rId5"/>
          <a:stretch>
            <a:fillRect/>
          </a:stretch>
        </p:blipFill>
        <p:spPr>
          <a:xfrm>
            <a:off x="4800600" y="2646134"/>
            <a:ext cx="3844290" cy="1861457"/>
          </a:xfrm>
          <a:prstGeom prst="rect">
            <a:avLst/>
          </a:prstGeom>
        </p:spPr>
      </p:pic>
    </p:spTree>
    <p:extLst>
      <p:ext uri="{BB962C8B-B14F-4D97-AF65-F5344CB8AC3E}">
        <p14:creationId xmlns:p14="http://schemas.microsoft.com/office/powerpoint/2010/main" val="3286046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00550"/>
            <a:ext cx="6053286" cy="628650"/>
          </a:xfrm>
        </p:spPr>
        <p:txBody>
          <a:bodyPr>
            <a:noAutofit/>
          </a:bodyPr>
          <a:lstStyle/>
          <a:p>
            <a:r>
              <a:rPr lang="en-US" sz="2400" b="1" dirty="0" smtClean="0">
                <a:solidFill>
                  <a:srgbClr val="FFFF00"/>
                </a:solidFill>
                <a:latin typeface="Arial Rounded MT Bold" panose="020F0704030504030204" pitchFamily="34" charset="0"/>
              </a:rPr>
              <a:t>Kabul - Afghanistan</a:t>
            </a:r>
            <a:endParaRPr lang="en-US" sz="2400"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838200" y="285750"/>
            <a:ext cx="8077200" cy="4114800"/>
          </a:xfrm>
        </p:spPr>
        <p:txBody>
          <a:bodyPr>
            <a:normAutofit fontScale="85000" lnSpcReduction="20000"/>
          </a:bodyPr>
          <a:lstStyle/>
          <a:p>
            <a:pPr marL="388144" indent="-388144">
              <a:spcAft>
                <a:spcPts val="450"/>
              </a:spcAft>
            </a:pPr>
            <a:r>
              <a:rPr lang="en-US" sz="2400" dirty="0">
                <a:solidFill>
                  <a:schemeClr val="tx1"/>
                </a:solidFill>
              </a:rPr>
              <a:t>Massive urbanization </a:t>
            </a:r>
            <a:r>
              <a:rPr lang="en-US" sz="2400" dirty="0" smtClean="0">
                <a:solidFill>
                  <a:schemeClr val="tx1"/>
                </a:solidFill>
              </a:rPr>
              <a:t>in </a:t>
            </a:r>
            <a:r>
              <a:rPr lang="en-US" sz="2400" dirty="0">
                <a:solidFill>
                  <a:schemeClr val="tx1"/>
                </a:solidFill>
              </a:rPr>
              <a:t>4 major cities, mostly </a:t>
            </a:r>
            <a:r>
              <a:rPr lang="en-US" sz="2400" dirty="0" smtClean="0">
                <a:solidFill>
                  <a:schemeClr val="tx1"/>
                </a:solidFill>
              </a:rPr>
              <a:t>in Kabul, </a:t>
            </a:r>
            <a:r>
              <a:rPr lang="en-US" sz="2400" dirty="0">
                <a:solidFill>
                  <a:schemeClr val="tx1"/>
                </a:solidFill>
              </a:rPr>
              <a:t>for economic and other reasons </a:t>
            </a:r>
          </a:p>
          <a:p>
            <a:pPr marL="388144" indent="-388144">
              <a:spcAft>
                <a:spcPts val="450"/>
              </a:spcAft>
            </a:pPr>
            <a:r>
              <a:rPr lang="en-US" sz="2400" dirty="0">
                <a:solidFill>
                  <a:schemeClr val="tx1"/>
                </a:solidFill>
              </a:rPr>
              <a:t>51% of total urban population of Afghanistan is in Kabul with a  large and growing young population, seeking housing</a:t>
            </a:r>
          </a:p>
          <a:p>
            <a:pPr marL="388144" indent="-388144">
              <a:spcAft>
                <a:spcPts val="450"/>
              </a:spcAft>
            </a:pPr>
            <a:r>
              <a:rPr lang="en-US" sz="2400" dirty="0">
                <a:solidFill>
                  <a:schemeClr val="tx1"/>
                </a:solidFill>
              </a:rPr>
              <a:t>Of the total population of 31 </a:t>
            </a:r>
            <a:r>
              <a:rPr lang="en-US" sz="2400" dirty="0" err="1">
                <a:solidFill>
                  <a:schemeClr val="tx1"/>
                </a:solidFill>
              </a:rPr>
              <a:t>mn</a:t>
            </a:r>
            <a:r>
              <a:rPr lang="en-US" sz="2400" dirty="0">
                <a:solidFill>
                  <a:schemeClr val="tx1"/>
                </a:solidFill>
              </a:rPr>
              <a:t> in Afghanistan, Kabul has 5 </a:t>
            </a:r>
            <a:r>
              <a:rPr lang="en-US" sz="2400" dirty="0" err="1">
                <a:solidFill>
                  <a:schemeClr val="tx1"/>
                </a:solidFill>
              </a:rPr>
              <a:t>mn</a:t>
            </a:r>
            <a:endParaRPr lang="en-US" sz="2400" dirty="0">
              <a:solidFill>
                <a:schemeClr val="tx1"/>
              </a:solidFill>
            </a:endParaRPr>
          </a:p>
          <a:p>
            <a:pPr marL="388144" indent="-388144">
              <a:spcAft>
                <a:spcPts val="450"/>
              </a:spcAft>
            </a:pPr>
            <a:r>
              <a:rPr lang="en-US" sz="2400" dirty="0">
                <a:solidFill>
                  <a:schemeClr val="tx1"/>
                </a:solidFill>
              </a:rPr>
              <a:t>Challenge of Returnee Immigrants from Pakistan and Iran, mostly resettling in Kabul</a:t>
            </a:r>
          </a:p>
          <a:p>
            <a:pPr marL="388144" indent="-388144">
              <a:spcAft>
                <a:spcPts val="450"/>
              </a:spcAft>
            </a:pPr>
            <a:r>
              <a:rPr lang="en-US" sz="2400" dirty="0">
                <a:solidFill>
                  <a:schemeClr val="tx1"/>
                </a:solidFill>
              </a:rPr>
              <a:t>Growing informal settlements including Informal Hill Housing on mountains surrounding Kabul</a:t>
            </a:r>
          </a:p>
          <a:p>
            <a:pPr marL="388144" indent="-388144">
              <a:spcAft>
                <a:spcPts val="450"/>
              </a:spcAft>
            </a:pPr>
            <a:r>
              <a:rPr lang="en-GB" sz="2400" dirty="0">
                <a:solidFill>
                  <a:schemeClr val="tx1"/>
                </a:solidFill>
              </a:rPr>
              <a:t>A large part of existing housing is in need of an upgrade</a:t>
            </a:r>
          </a:p>
          <a:p>
            <a:pPr marL="388144" indent="-388144">
              <a:spcAft>
                <a:spcPts val="450"/>
              </a:spcAft>
            </a:pPr>
            <a:r>
              <a:rPr lang="en-GB" sz="2400" dirty="0">
                <a:solidFill>
                  <a:schemeClr val="tx1"/>
                </a:solidFill>
              </a:rPr>
              <a:t>Kabul’s informal settlements shelter 80% of the population and cover 69% of the residential land in Kabul</a:t>
            </a:r>
            <a:endParaRPr lang="en-US" sz="2400"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2566216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323" y="4324350"/>
            <a:ext cx="7125113" cy="693356"/>
          </a:xfrm>
        </p:spPr>
        <p:txBody>
          <a:bodyPr>
            <a:normAutofit/>
          </a:bodyPr>
          <a:lstStyle/>
          <a:p>
            <a:r>
              <a:rPr lang="en-US" sz="2400" b="1" dirty="0" smtClean="0">
                <a:solidFill>
                  <a:srgbClr val="FFFF00"/>
                </a:solidFill>
                <a:latin typeface="Arial Rounded MT Bold" panose="020F0704030504030204" pitchFamily="34" charset="0"/>
              </a:rPr>
              <a:t>Needs of Housing </a:t>
            </a:r>
            <a:r>
              <a:rPr lang="en-US" sz="2400" b="1" dirty="0">
                <a:solidFill>
                  <a:srgbClr val="FFFF00"/>
                </a:solidFill>
                <a:latin typeface="Arial Rounded MT Bold" panose="020F0704030504030204" pitchFamily="34" charset="0"/>
              </a:rPr>
              <a:t>Microfinance</a:t>
            </a:r>
          </a:p>
        </p:txBody>
      </p:sp>
      <p:sp>
        <p:nvSpPr>
          <p:cNvPr id="3" name="Content Placeholder 2"/>
          <p:cNvSpPr>
            <a:spLocks noGrp="1"/>
          </p:cNvSpPr>
          <p:nvPr>
            <p:ph idx="1"/>
          </p:nvPr>
        </p:nvSpPr>
        <p:spPr>
          <a:xfrm>
            <a:off x="561323" y="285750"/>
            <a:ext cx="8077200" cy="4267200"/>
          </a:xfrm>
        </p:spPr>
        <p:txBody>
          <a:bodyPr>
            <a:normAutofit fontScale="70000" lnSpcReduction="20000"/>
          </a:bodyPr>
          <a:lstStyle/>
          <a:p>
            <a:pPr marL="457200" indent="-457200"/>
            <a:r>
              <a:rPr lang="en-GB" sz="2400" dirty="0">
                <a:solidFill>
                  <a:schemeClr val="tx1"/>
                </a:solidFill>
              </a:rPr>
              <a:t>The vast majority of the </a:t>
            </a:r>
            <a:r>
              <a:rPr lang="en-GB" sz="2400" dirty="0" smtClean="0">
                <a:solidFill>
                  <a:schemeClr val="tx1"/>
                </a:solidFill>
              </a:rPr>
              <a:t>population in </a:t>
            </a:r>
            <a:r>
              <a:rPr lang="en-GB" sz="2400" dirty="0">
                <a:solidFill>
                  <a:schemeClr val="tx1"/>
                </a:solidFill>
              </a:rPr>
              <a:t>the low income category, relies on informal sources of finance like friends, relatives, and moneylenders, as is prevalent in over 85% of economic activity in </a:t>
            </a:r>
            <a:r>
              <a:rPr lang="en-GB" sz="2400" dirty="0" smtClean="0">
                <a:solidFill>
                  <a:schemeClr val="tx1"/>
                </a:solidFill>
              </a:rPr>
              <a:t>Afghanistan</a:t>
            </a:r>
          </a:p>
          <a:p>
            <a:pPr marL="457200" indent="-457200"/>
            <a:r>
              <a:rPr lang="en-GB" sz="2400" dirty="0">
                <a:solidFill>
                  <a:schemeClr val="tx1"/>
                </a:solidFill>
              </a:rPr>
              <a:t>These considerations and large market potential </a:t>
            </a:r>
            <a:r>
              <a:rPr lang="en-GB" sz="2400" dirty="0" smtClean="0">
                <a:solidFill>
                  <a:schemeClr val="tx1"/>
                </a:solidFill>
              </a:rPr>
              <a:t>suggests </a:t>
            </a:r>
            <a:r>
              <a:rPr lang="en-GB" sz="2400" dirty="0">
                <a:solidFill>
                  <a:schemeClr val="tx1"/>
                </a:solidFill>
              </a:rPr>
              <a:t>a micro and low-income housing finance approach, mostly oriented towards home improvement loans</a:t>
            </a:r>
            <a:r>
              <a:rPr lang="en-GB" sz="2400" dirty="0" smtClean="0">
                <a:solidFill>
                  <a:schemeClr val="tx1"/>
                </a:solidFill>
              </a:rPr>
              <a:t>.</a:t>
            </a:r>
          </a:p>
          <a:p>
            <a:pPr marL="457200" indent="-457200"/>
            <a:r>
              <a:rPr lang="en-GB" sz="2400" dirty="0">
                <a:solidFill>
                  <a:schemeClr val="tx1"/>
                </a:solidFill>
              </a:rPr>
              <a:t>The microfinance sector, which is gaining momentum in Afghanistan, is making initial efforts to expand into low-income </a:t>
            </a:r>
            <a:r>
              <a:rPr lang="en-GB" sz="2400" dirty="0" smtClean="0">
                <a:solidFill>
                  <a:schemeClr val="tx1"/>
                </a:solidFill>
              </a:rPr>
              <a:t>housing</a:t>
            </a:r>
          </a:p>
          <a:p>
            <a:pPr marL="457200" indent="-457200"/>
            <a:r>
              <a:rPr lang="en-GB" sz="2400" dirty="0">
                <a:solidFill>
                  <a:schemeClr val="tx1"/>
                </a:solidFill>
              </a:rPr>
              <a:t>Potential demand in Micro and SME finance is considerable, since four out of five people fall at bottom of income/affordability </a:t>
            </a:r>
            <a:r>
              <a:rPr lang="en-GB" sz="2400" dirty="0" smtClean="0">
                <a:solidFill>
                  <a:schemeClr val="tx1"/>
                </a:solidFill>
              </a:rPr>
              <a:t>pyramid</a:t>
            </a:r>
          </a:p>
          <a:p>
            <a:pPr marL="457200" indent="-457200"/>
            <a:r>
              <a:rPr lang="en-GB" sz="2400" dirty="0" smtClean="0">
                <a:solidFill>
                  <a:schemeClr val="tx1"/>
                </a:solidFill>
              </a:rPr>
              <a:t>Estimates </a:t>
            </a:r>
            <a:r>
              <a:rPr lang="en-GB" sz="2400" dirty="0">
                <a:solidFill>
                  <a:schemeClr val="tx1"/>
                </a:solidFill>
              </a:rPr>
              <a:t>suggest a total financing need of $276 million </a:t>
            </a:r>
            <a:r>
              <a:rPr lang="en-GB" sz="2400" dirty="0" smtClean="0">
                <a:solidFill>
                  <a:schemeClr val="tx1"/>
                </a:solidFill>
              </a:rPr>
              <a:t> per year </a:t>
            </a:r>
            <a:r>
              <a:rPr lang="en-GB" sz="2400" dirty="0">
                <a:solidFill>
                  <a:schemeClr val="tx1"/>
                </a:solidFill>
              </a:rPr>
              <a:t>for home improvement and new construction in Kabul’s informal housing sector</a:t>
            </a:r>
            <a:endParaRPr lang="en-US" sz="2400" dirty="0">
              <a:solidFill>
                <a:schemeClr val="tx1"/>
              </a:solidFill>
            </a:endParaRPr>
          </a:p>
        </p:txBody>
      </p:sp>
    </p:spTree>
    <p:extLst>
      <p:ext uri="{BB962C8B-B14F-4D97-AF65-F5344CB8AC3E}">
        <p14:creationId xmlns:p14="http://schemas.microsoft.com/office/powerpoint/2010/main" val="3443178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171950"/>
            <a:ext cx="8229600" cy="693356"/>
          </a:xfrm>
        </p:spPr>
        <p:txBody>
          <a:bodyPr>
            <a:normAutofit fontScale="90000"/>
          </a:bodyPr>
          <a:lstStyle/>
          <a:p>
            <a:pPr lvl="1" algn="l" rtl="0">
              <a:spcBef>
                <a:spcPct val="0"/>
              </a:spcBef>
            </a:pPr>
            <a:r>
              <a:rPr lang="en-US" sz="2800" b="1" cap="small" dirty="0">
                <a:solidFill>
                  <a:srgbClr val="FFFF00"/>
                </a:solidFill>
                <a:latin typeface="Arial Rounded MT Bold" panose="020F0704030504030204" pitchFamily="34" charset="0"/>
              </a:rPr>
              <a:t>Microfinance Investment Support Facility for Afghanistan (MISFA</a:t>
            </a:r>
            <a:r>
              <a:rPr lang="en-US" sz="2800" b="1" cap="small" dirty="0" smtClean="0">
                <a:solidFill>
                  <a:srgbClr val="FFFF00"/>
                </a:solidFill>
                <a:latin typeface="Arial Rounded MT Bold" panose="020F0704030504030204" pitchFamily="34" charset="0"/>
              </a:rPr>
              <a:t>)</a:t>
            </a:r>
            <a:r>
              <a:rPr lang="en-US" sz="2800" b="1" dirty="0" smtClean="0">
                <a:solidFill>
                  <a:srgbClr val="FFFF00"/>
                </a:solidFill>
                <a:latin typeface="Arial Rounded MT Bold" panose="020F0704030504030204" pitchFamily="34" charset="0"/>
              </a:rPr>
              <a:t>  </a:t>
            </a:r>
            <a:endParaRPr lang="en-US" sz="2800"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609600" y="285750"/>
            <a:ext cx="7391400" cy="3733800"/>
          </a:xfrm>
        </p:spPr>
        <p:txBody>
          <a:bodyPr>
            <a:normAutofit fontScale="77500" lnSpcReduction="20000"/>
          </a:bodyPr>
          <a:lstStyle/>
          <a:p>
            <a:pPr marL="457200" indent="-457200"/>
            <a:r>
              <a:rPr lang="en-US" sz="2400" dirty="0">
                <a:solidFill>
                  <a:schemeClr val="tx1"/>
                </a:solidFill>
              </a:rPr>
              <a:t>MISFA commenced its operations in 2003, with the primary objective to promote and support microfinance lending and entrepreneurship development in Afghanistan. </a:t>
            </a:r>
            <a:endParaRPr lang="en-US" sz="2400" dirty="0" smtClean="0">
              <a:solidFill>
                <a:schemeClr val="tx1"/>
              </a:solidFill>
            </a:endParaRPr>
          </a:p>
          <a:p>
            <a:pPr marL="457200" indent="-457200"/>
            <a:r>
              <a:rPr lang="en-US" sz="2400" dirty="0" smtClean="0">
                <a:solidFill>
                  <a:schemeClr val="tx1"/>
                </a:solidFill>
              </a:rPr>
              <a:t>MISFA provides funding support to MFIs, NGOs and other institutions in their lending operations.</a:t>
            </a:r>
          </a:p>
          <a:p>
            <a:pPr marL="457200" indent="-457200"/>
            <a:r>
              <a:rPr lang="en-US" sz="2400" dirty="0" smtClean="0">
                <a:solidFill>
                  <a:schemeClr val="tx1"/>
                </a:solidFill>
              </a:rPr>
              <a:t>It also serves as supervisory agency for its clients </a:t>
            </a:r>
          </a:p>
          <a:p>
            <a:pPr marL="457200" indent="-457200"/>
            <a:r>
              <a:rPr lang="en-US" sz="2400" dirty="0" smtClean="0">
                <a:solidFill>
                  <a:schemeClr val="tx1"/>
                </a:solidFill>
              </a:rPr>
              <a:t>In </a:t>
            </a:r>
            <a:r>
              <a:rPr lang="en-US" sz="2400" dirty="0">
                <a:solidFill>
                  <a:schemeClr val="tx1"/>
                </a:solidFill>
              </a:rPr>
              <a:t>2009-2010 MISFA decisively entered into housing microfinance business. </a:t>
            </a:r>
            <a:endParaRPr lang="en-US" sz="2400" dirty="0" smtClean="0">
              <a:solidFill>
                <a:schemeClr val="tx1"/>
              </a:solidFill>
            </a:endParaRPr>
          </a:p>
          <a:p>
            <a:pPr marL="457200" indent="-457200"/>
            <a:r>
              <a:rPr lang="en-US" sz="2400" dirty="0" smtClean="0">
                <a:solidFill>
                  <a:schemeClr val="tx1"/>
                </a:solidFill>
              </a:rPr>
              <a:t>MISFA is operating in 80 Districts of 23 Provinces</a:t>
            </a:r>
          </a:p>
          <a:p>
            <a:pPr marL="457200" indent="-457200"/>
            <a:r>
              <a:rPr lang="en-US" sz="2400" dirty="0">
                <a:solidFill>
                  <a:schemeClr val="tx1"/>
                </a:solidFill>
              </a:rPr>
              <a:t>Its outstanding housing portfolio was </a:t>
            </a:r>
            <a:r>
              <a:rPr lang="en-US" sz="2400" dirty="0" err="1">
                <a:solidFill>
                  <a:schemeClr val="tx1"/>
                </a:solidFill>
              </a:rPr>
              <a:t>Afs</a:t>
            </a:r>
            <a:r>
              <a:rPr lang="en-US" sz="2400" dirty="0">
                <a:solidFill>
                  <a:schemeClr val="tx1"/>
                </a:solidFill>
              </a:rPr>
              <a:t> 135 million as of March 2010, and by May 2013 it had reached </a:t>
            </a:r>
            <a:r>
              <a:rPr lang="en-US" sz="2400" dirty="0" err="1">
                <a:solidFill>
                  <a:schemeClr val="tx1"/>
                </a:solidFill>
              </a:rPr>
              <a:t>Afs</a:t>
            </a:r>
            <a:r>
              <a:rPr lang="en-US" sz="2400" dirty="0">
                <a:solidFill>
                  <a:schemeClr val="tx1"/>
                </a:solidFill>
              </a:rPr>
              <a:t> 745 million </a:t>
            </a:r>
          </a:p>
        </p:txBody>
      </p:sp>
    </p:spTree>
    <p:extLst>
      <p:ext uri="{BB962C8B-B14F-4D97-AF65-F5344CB8AC3E}">
        <p14:creationId xmlns:p14="http://schemas.microsoft.com/office/powerpoint/2010/main" val="2605411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36494"/>
            <a:ext cx="7704855" cy="4198585"/>
          </a:xfrm>
          <a:prstGeom prst="rect">
            <a:avLst/>
          </a:prstGeom>
        </p:spPr>
        <p:txBody>
          <a:bodyPr wrap="square">
            <a:spAutoFit/>
          </a:bodyPr>
          <a:lstStyle/>
          <a:p>
            <a:pPr marL="271463" indent="-271463" defTabSz="685956">
              <a:spcBef>
                <a:spcPct val="20000"/>
              </a:spcBef>
              <a:spcAft>
                <a:spcPct val="0"/>
              </a:spcAft>
              <a:buClr>
                <a:schemeClr val="tx1"/>
              </a:buClr>
              <a:buFontTx/>
              <a:buChar char="•"/>
              <a:defRPr/>
            </a:pPr>
            <a:r>
              <a:rPr lang="en-US" sz="1500" kern="0" dirty="0"/>
              <a:t>World Population today is 7.12 </a:t>
            </a:r>
            <a:r>
              <a:rPr lang="en-US" sz="1500" kern="0" dirty="0" err="1" smtClean="0"/>
              <a:t>bn</a:t>
            </a:r>
            <a:r>
              <a:rPr lang="en-US" sz="1500" kern="0" dirty="0" smtClean="0"/>
              <a:t>, </a:t>
            </a:r>
            <a:r>
              <a:rPr lang="en-US" sz="1500" kern="0" dirty="0"/>
              <a:t>and by 2050 will be 8.92 </a:t>
            </a:r>
            <a:r>
              <a:rPr lang="en-US" sz="1500" kern="0" dirty="0" err="1"/>
              <a:t>bn</a:t>
            </a:r>
            <a:r>
              <a:rPr lang="en-US" sz="1500" kern="0" dirty="0"/>
              <a:t>  plus</a:t>
            </a:r>
            <a:r>
              <a:rPr lang="en-US" sz="1500" kern="0" dirty="0" smtClean="0"/>
              <a:t>.</a:t>
            </a:r>
          </a:p>
          <a:p>
            <a:pPr marL="271463" indent="-271463" defTabSz="685956">
              <a:spcBef>
                <a:spcPct val="20000"/>
              </a:spcBef>
              <a:spcAft>
                <a:spcPct val="0"/>
              </a:spcAft>
              <a:buClr>
                <a:schemeClr val="tx1"/>
              </a:buClr>
              <a:buFontTx/>
              <a:buChar char="•"/>
              <a:defRPr/>
            </a:pPr>
            <a:r>
              <a:rPr lang="en-US" sz="1500" kern="0" dirty="0" smtClean="0"/>
              <a:t>Almost half of the World lives on less than $ 2.50 a day. Nearly 80% under $10 a day</a:t>
            </a:r>
            <a:endParaRPr lang="en-US" sz="1500" kern="0" dirty="0"/>
          </a:p>
          <a:p>
            <a:pPr marL="271463" indent="-271463" defTabSz="685956">
              <a:spcBef>
                <a:spcPct val="20000"/>
              </a:spcBef>
              <a:spcAft>
                <a:spcPct val="0"/>
              </a:spcAft>
              <a:buClr>
                <a:schemeClr val="tx1"/>
              </a:buClr>
              <a:buFontTx/>
              <a:buChar char="•"/>
              <a:defRPr/>
            </a:pPr>
            <a:r>
              <a:rPr lang="en-US" sz="1500" kern="0" dirty="0"/>
              <a:t>Worldwide, some 830 million people live in urban slums and by 2020, it is estimated the world slum population will cross 1 bn.</a:t>
            </a:r>
          </a:p>
          <a:p>
            <a:pPr marL="271463" indent="-271463" defTabSz="685956">
              <a:spcBef>
                <a:spcPct val="20000"/>
              </a:spcBef>
              <a:spcAft>
                <a:spcPct val="0"/>
              </a:spcAft>
              <a:buClr>
                <a:schemeClr val="tx1"/>
              </a:buClr>
              <a:buFontTx/>
              <a:buChar char="•"/>
              <a:defRPr/>
            </a:pPr>
            <a:r>
              <a:rPr lang="en-US" sz="1500" kern="0" dirty="0"/>
              <a:t>Every second person on the globe lives in Urban areas. Expected to reach </a:t>
            </a:r>
            <a:r>
              <a:rPr lang="en-US" sz="1500" kern="0" dirty="0" smtClean="0"/>
              <a:t>more than three </a:t>
            </a:r>
            <a:r>
              <a:rPr lang="en-US" sz="1500" kern="0" dirty="0"/>
              <a:t>out of four (70%)  by 2050</a:t>
            </a:r>
          </a:p>
          <a:p>
            <a:pPr marL="271463" indent="-271463" defTabSz="685956">
              <a:spcBef>
                <a:spcPct val="20000"/>
              </a:spcBef>
              <a:spcAft>
                <a:spcPct val="0"/>
              </a:spcAft>
              <a:buClr>
                <a:schemeClr val="tx1"/>
              </a:buClr>
              <a:buFontTx/>
              <a:buChar char="•"/>
              <a:defRPr/>
            </a:pPr>
            <a:r>
              <a:rPr lang="en-US" sz="1500" dirty="0" smtClean="0"/>
              <a:t>World </a:t>
            </a:r>
            <a:r>
              <a:rPr lang="en-US" sz="1500" dirty="0"/>
              <a:t>needs 4,000 houses an hour to keep up with demand (UN-Habitat)</a:t>
            </a:r>
          </a:p>
          <a:p>
            <a:pPr defTabSz="685956">
              <a:spcBef>
                <a:spcPct val="20000"/>
              </a:spcBef>
              <a:spcAft>
                <a:spcPct val="0"/>
              </a:spcAft>
              <a:buClr>
                <a:srgbClr val="1F497D"/>
              </a:buClr>
              <a:defRPr/>
            </a:pPr>
            <a:r>
              <a:rPr lang="en-US" sz="1500" b="1" dirty="0" smtClean="0"/>
              <a:t>In </a:t>
            </a:r>
            <a:r>
              <a:rPr lang="en-US" sz="1500" b="1" dirty="0"/>
              <a:t>view of this population and urbanization explosion:</a:t>
            </a:r>
          </a:p>
          <a:p>
            <a:pPr marL="511175" indent="-257175">
              <a:lnSpc>
                <a:spcPct val="115000"/>
              </a:lnSpc>
              <a:spcAft>
                <a:spcPts val="750"/>
              </a:spcAft>
              <a:buSzPts val="1000"/>
              <a:buFont typeface="Wingdings" pitchFamily="2" charset="2"/>
              <a:buChar char="Ø"/>
              <a:tabLst>
                <a:tab pos="457200" algn="l"/>
              </a:tabLst>
            </a:pPr>
            <a:r>
              <a:rPr lang="en-US" sz="1500" dirty="0">
                <a:ea typeface="Calibri"/>
                <a:cs typeface="Times New Roman"/>
              </a:rPr>
              <a:t>The percentage of people without access to decent, stable housing is rising.</a:t>
            </a:r>
          </a:p>
          <a:p>
            <a:pPr marL="511175" indent="-257175">
              <a:lnSpc>
                <a:spcPct val="115000"/>
              </a:lnSpc>
              <a:spcAft>
                <a:spcPts val="750"/>
              </a:spcAft>
              <a:buSzPts val="1000"/>
              <a:buFont typeface="Wingdings" pitchFamily="2" charset="2"/>
              <a:buChar char="Ø"/>
              <a:tabLst>
                <a:tab pos="457200" algn="l"/>
              </a:tabLst>
            </a:pPr>
            <a:r>
              <a:rPr lang="en-US" sz="1500" dirty="0">
                <a:ea typeface="Calibri"/>
                <a:cs typeface="Times New Roman"/>
              </a:rPr>
              <a:t>Adequate housing is vitally important to the health of the world’s economies, communities and populations.</a:t>
            </a:r>
          </a:p>
          <a:p>
            <a:pPr marL="511175" indent="-257175">
              <a:lnSpc>
                <a:spcPct val="115000"/>
              </a:lnSpc>
              <a:spcAft>
                <a:spcPts val="750"/>
              </a:spcAft>
              <a:buSzPts val="1000"/>
              <a:buFont typeface="Wingdings" pitchFamily="2" charset="2"/>
              <a:buChar char="Ø"/>
              <a:tabLst>
                <a:tab pos="457200" algn="l"/>
              </a:tabLst>
            </a:pPr>
            <a:r>
              <a:rPr lang="en-US" sz="1500" dirty="0">
                <a:ea typeface="Calibri"/>
                <a:cs typeface="Times New Roman"/>
              </a:rPr>
              <a:t>If we are to succeed in the fight against poverty, we must support the expansion of housing both as policy and as practice</a:t>
            </a:r>
            <a:r>
              <a:rPr lang="en-US" sz="1500" dirty="0" smtClean="0">
                <a:ea typeface="Calibri"/>
                <a:cs typeface="Times New Roman"/>
              </a:rPr>
              <a:t>.</a:t>
            </a:r>
            <a:endParaRPr lang="en-US" sz="1500" dirty="0">
              <a:ea typeface="Calibri"/>
              <a:cs typeface="Times New Roman"/>
            </a:endParaRPr>
          </a:p>
        </p:txBody>
      </p:sp>
      <p:sp>
        <p:nvSpPr>
          <p:cNvPr id="2" name="TextBox 1"/>
          <p:cNvSpPr txBox="1"/>
          <p:nvPr/>
        </p:nvSpPr>
        <p:spPr>
          <a:xfrm>
            <a:off x="600656" y="4427528"/>
            <a:ext cx="5451830" cy="461665"/>
          </a:xfrm>
          <a:prstGeom prst="rect">
            <a:avLst/>
          </a:prstGeom>
          <a:noFill/>
        </p:spPr>
        <p:txBody>
          <a:bodyPr wrap="square" rtlCol="0">
            <a:spAutoFit/>
          </a:bodyPr>
          <a:lstStyle/>
          <a:p>
            <a:pPr>
              <a:spcBef>
                <a:spcPct val="0"/>
              </a:spcBef>
            </a:pPr>
            <a:r>
              <a:rPr lang="en-US" sz="2400" b="1" dirty="0" smtClean="0">
                <a:solidFill>
                  <a:srgbClr val="FFFF00"/>
                </a:solidFill>
                <a:latin typeface="Arial Rounded MT Bold" panose="020F0704030504030204" pitchFamily="34" charset="0"/>
                <a:ea typeface="+mj-ea"/>
                <a:cs typeface="+mj-cs"/>
              </a:rPr>
              <a:t>GLOBAL SNAPSHOT</a:t>
            </a:r>
            <a:endParaRPr lang="en-US" sz="2400" b="1" dirty="0">
              <a:solidFill>
                <a:srgbClr val="FFFF00"/>
              </a:solidFill>
              <a:latin typeface="Arial Rounded MT Bold" panose="020F0704030504030204" pitchFamily="34" charset="0"/>
              <a:ea typeface="+mj-ea"/>
              <a:cs typeface="+mj-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3</a:t>
            </a:fld>
            <a:endParaRPr lang="en-US">
              <a:solidFill>
                <a:prstClr val="black">
                  <a:lumMod val="85000"/>
                  <a:lumOff val="15000"/>
                </a:prstClr>
              </a:solidFill>
            </a:endParaRPr>
          </a:p>
        </p:txBody>
      </p:sp>
    </p:spTree>
    <p:extLst>
      <p:ext uri="{BB962C8B-B14F-4D97-AF65-F5344CB8AC3E}">
        <p14:creationId xmlns:p14="http://schemas.microsoft.com/office/powerpoint/2010/main" val="307368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488243"/>
            <a:ext cx="8305800" cy="693356"/>
          </a:xfrm>
        </p:spPr>
        <p:txBody>
          <a:bodyPr>
            <a:normAutofit fontScale="90000"/>
          </a:bodyPr>
          <a:lstStyle/>
          <a:p>
            <a:r>
              <a:rPr lang="en-US" sz="3600" b="1" dirty="0">
                <a:solidFill>
                  <a:srgbClr val="FFFF00"/>
                </a:solidFill>
              </a:rPr>
              <a:t>First Micro-Finance Bank (FMFB)</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609600" y="285750"/>
            <a:ext cx="7620000" cy="3924300"/>
          </a:xfrm>
        </p:spPr>
        <p:txBody>
          <a:bodyPr>
            <a:normAutofit fontScale="62500" lnSpcReduction="20000"/>
          </a:bodyPr>
          <a:lstStyle/>
          <a:p>
            <a:pPr marL="457200" indent="-457200"/>
            <a:r>
              <a:rPr lang="en-GB" sz="2400" dirty="0">
                <a:solidFill>
                  <a:schemeClr val="tx1"/>
                </a:solidFill>
              </a:rPr>
              <a:t>FMFB started its operations in 2004 under a commercial </a:t>
            </a:r>
            <a:r>
              <a:rPr lang="en-GB" sz="2400" dirty="0" smtClean="0">
                <a:solidFill>
                  <a:schemeClr val="tx1"/>
                </a:solidFill>
              </a:rPr>
              <a:t>banking </a:t>
            </a:r>
            <a:r>
              <a:rPr lang="en-GB" sz="2400" dirty="0">
                <a:solidFill>
                  <a:schemeClr val="tx1"/>
                </a:solidFill>
              </a:rPr>
              <a:t>license, with a business focus on </a:t>
            </a:r>
            <a:r>
              <a:rPr lang="en-GB" sz="2400" dirty="0" smtClean="0">
                <a:solidFill>
                  <a:schemeClr val="tx1"/>
                </a:solidFill>
              </a:rPr>
              <a:t>microfinance</a:t>
            </a:r>
          </a:p>
          <a:p>
            <a:pPr marL="457200" indent="-457200"/>
            <a:r>
              <a:rPr lang="en-GB" sz="2400" dirty="0">
                <a:solidFill>
                  <a:schemeClr val="tx1"/>
                </a:solidFill>
              </a:rPr>
              <a:t>With an equity capital of $6 million, it is 51% owned by </a:t>
            </a:r>
            <a:r>
              <a:rPr lang="en-GB" sz="2400" dirty="0" smtClean="0">
                <a:solidFill>
                  <a:schemeClr val="tx1"/>
                </a:solidFill>
              </a:rPr>
              <a:t>Aga </a:t>
            </a:r>
            <a:r>
              <a:rPr lang="en-GB" sz="2400" dirty="0">
                <a:solidFill>
                  <a:schemeClr val="tx1"/>
                </a:solidFill>
              </a:rPr>
              <a:t>Khan Foundation, along with IFC, KFW and </a:t>
            </a:r>
            <a:r>
              <a:rPr lang="en-GB" sz="2400" dirty="0" smtClean="0">
                <a:solidFill>
                  <a:schemeClr val="tx1"/>
                </a:solidFill>
              </a:rPr>
              <a:t>others</a:t>
            </a:r>
          </a:p>
          <a:p>
            <a:pPr marL="457200" indent="-457200"/>
            <a:r>
              <a:rPr lang="en-GB" sz="2400" dirty="0">
                <a:solidFill>
                  <a:schemeClr val="tx1"/>
                </a:solidFill>
              </a:rPr>
              <a:t>FMFB’s individual loans include consumption loans, loans for trade finance, services, </a:t>
            </a:r>
            <a:r>
              <a:rPr lang="en-GB" sz="2400" dirty="0" smtClean="0">
                <a:solidFill>
                  <a:schemeClr val="tx1"/>
                </a:solidFill>
              </a:rPr>
              <a:t>agriculture, SME, and housing </a:t>
            </a:r>
            <a:r>
              <a:rPr lang="en-GB" sz="2400" dirty="0">
                <a:solidFill>
                  <a:schemeClr val="tx1"/>
                </a:solidFill>
              </a:rPr>
              <a:t>finance. </a:t>
            </a:r>
            <a:endParaRPr lang="en-GB" sz="2400" dirty="0" smtClean="0">
              <a:solidFill>
                <a:schemeClr val="tx1"/>
              </a:solidFill>
            </a:endParaRPr>
          </a:p>
          <a:p>
            <a:pPr marL="457200" indent="-457200"/>
            <a:r>
              <a:rPr lang="en-GB" sz="2400" dirty="0">
                <a:solidFill>
                  <a:schemeClr val="tx1"/>
                </a:solidFill>
              </a:rPr>
              <a:t>FMFB has a network of 45 branches, 17 of which are located in rural areas, covering 14 </a:t>
            </a:r>
            <a:r>
              <a:rPr lang="en-GB" sz="2400" dirty="0" smtClean="0">
                <a:solidFill>
                  <a:schemeClr val="tx1"/>
                </a:solidFill>
              </a:rPr>
              <a:t>provinces</a:t>
            </a:r>
          </a:p>
          <a:p>
            <a:pPr marL="457200" indent="-457200"/>
            <a:r>
              <a:rPr lang="en-GB" sz="2400" dirty="0">
                <a:solidFill>
                  <a:schemeClr val="tx1"/>
                </a:solidFill>
              </a:rPr>
              <a:t>With support from the IFC, FMFB has developed </a:t>
            </a:r>
            <a:r>
              <a:rPr lang="en-GB" sz="2400" dirty="0" smtClean="0">
                <a:solidFill>
                  <a:schemeClr val="tx1"/>
                </a:solidFill>
              </a:rPr>
              <a:t>a housing </a:t>
            </a:r>
            <a:r>
              <a:rPr lang="en-GB" sz="2400" dirty="0">
                <a:solidFill>
                  <a:schemeClr val="tx1"/>
                </a:solidFill>
              </a:rPr>
              <a:t>microfinance loan </a:t>
            </a:r>
            <a:r>
              <a:rPr lang="en-GB" sz="2400" dirty="0" smtClean="0">
                <a:solidFill>
                  <a:schemeClr val="tx1"/>
                </a:solidFill>
              </a:rPr>
              <a:t>product</a:t>
            </a:r>
          </a:p>
          <a:p>
            <a:pPr marL="457200" indent="-457200"/>
            <a:r>
              <a:rPr lang="en-GB" sz="2400" dirty="0" smtClean="0">
                <a:solidFill>
                  <a:schemeClr val="tx1"/>
                </a:solidFill>
              </a:rPr>
              <a:t>FMFB is the only financial institution that has successfully launched a rural housing microfinance product in 2010/11 with Technical Assistance and support of USAID, IFC and Aga Khan Foundation</a:t>
            </a:r>
          </a:p>
          <a:p>
            <a:pPr marL="457200" indent="-457200"/>
            <a:r>
              <a:rPr lang="en-US" sz="2400" dirty="0">
                <a:solidFill>
                  <a:schemeClr val="tx1"/>
                </a:solidFill>
              </a:rPr>
              <a:t>Percentage of women </a:t>
            </a:r>
            <a:r>
              <a:rPr lang="en-US" sz="2400" dirty="0" smtClean="0">
                <a:solidFill>
                  <a:schemeClr val="tx1"/>
                </a:solidFill>
              </a:rPr>
              <a:t>borrowers: 19</a:t>
            </a:r>
            <a:r>
              <a:rPr lang="en-US" sz="2400" dirty="0">
                <a:solidFill>
                  <a:schemeClr val="tx1"/>
                </a:solidFill>
              </a:rPr>
              <a:t>% </a:t>
            </a:r>
          </a:p>
          <a:p>
            <a:pPr marL="457200" indent="-457200"/>
            <a:r>
              <a:rPr lang="en-US" sz="2400" dirty="0">
                <a:solidFill>
                  <a:schemeClr val="tx1"/>
                </a:solidFill>
              </a:rPr>
              <a:t>Average loan size in urban areas: $ 1,801 </a:t>
            </a:r>
          </a:p>
          <a:p>
            <a:pPr marL="457200" indent="-457200"/>
            <a:r>
              <a:rPr lang="en-US" sz="2400" dirty="0">
                <a:solidFill>
                  <a:schemeClr val="tx1"/>
                </a:solidFill>
              </a:rPr>
              <a:t>Average loan size in rural areas: $ 801 </a:t>
            </a:r>
          </a:p>
        </p:txBody>
      </p:sp>
      <p:cxnSp>
        <p:nvCxnSpPr>
          <p:cNvPr id="4" name="Straight Connector 3"/>
          <p:cNvCxnSpPr/>
          <p:nvPr/>
        </p:nvCxnSpPr>
        <p:spPr>
          <a:xfrm>
            <a:off x="539552" y="4400550"/>
            <a:ext cx="8064896" cy="0"/>
          </a:xfrm>
          <a:prstGeom prst="line">
            <a:avLst/>
          </a:prstGeom>
          <a:ln w="25400" cmpd="thinThick">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763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24336"/>
            <a:ext cx="6400800" cy="497443"/>
          </a:xfrm>
        </p:spPr>
        <p:txBody>
          <a:bodyPr>
            <a:normAutofit fontScale="90000"/>
          </a:bodyPr>
          <a:lstStyle/>
          <a:p>
            <a:r>
              <a:rPr lang="en-US" dirty="0">
                <a:solidFill>
                  <a:srgbClr val="FFFF00"/>
                </a:solidFill>
                <a:latin typeface="Arial Rounded MT Bold" panose="020F0704030504030204" pitchFamily="34" charset="0"/>
              </a:rPr>
              <a:t>Afghanistan: Slums of Kabul</a:t>
            </a:r>
          </a:p>
        </p:txBody>
      </p:sp>
      <p:pic>
        <p:nvPicPr>
          <p:cNvPr id="4" name="Content Placeholder 3" descr="https://encrypted-tbn0.gstatic.com/images?q=tbn:ANd9GcT4O5Pwwx1WAKWjkI5Gz5q39Jg43-LklidB0x0FwIpw0tP-kJaD">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222566"/>
            <a:ext cx="3295650" cy="2196783"/>
          </a:xfrm>
          <a:prstGeom prst="rect">
            <a:avLst/>
          </a:prstGeom>
          <a:noFill/>
          <a:ln>
            <a:noFill/>
          </a:ln>
        </p:spPr>
      </p:pic>
      <p:pic>
        <p:nvPicPr>
          <p:cNvPr id="5" name="Picture 4" descr="https://encrypted-tbn0.gstatic.com/images?q=tbn:ANd9GcQZrqpkAaMXFsYwFbZDarYxeAImXwMCEOAs88WSD86XDOjbFsqp7w">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2566"/>
            <a:ext cx="3448050" cy="2196783"/>
          </a:xfrm>
          <a:prstGeom prst="rect">
            <a:avLst/>
          </a:prstGeom>
          <a:noFill/>
          <a:ln>
            <a:noFill/>
          </a:ln>
        </p:spPr>
      </p:pic>
      <p:pic>
        <p:nvPicPr>
          <p:cNvPr id="6" name="Picture 5" descr="https://encrypted-tbn2.gstatic.com/images?q=tbn:ANd9GcStSa4zl4iPrhyNTRHympVJobAlcsbwK9IdmM6q6KUXXT7EQqdhyQ">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32205"/>
            <a:ext cx="3295650" cy="1862945"/>
          </a:xfrm>
          <a:prstGeom prst="rect">
            <a:avLst/>
          </a:prstGeom>
          <a:noFill/>
          <a:ln>
            <a:noFill/>
          </a:ln>
        </p:spPr>
      </p:pic>
      <p:pic>
        <p:nvPicPr>
          <p:cNvPr id="7" name="Picture 6" descr="https://encrypted-tbn2.gstatic.com/images?q=tbn:ANd9GcQOZJBZ1XDwYyNwC5wLTofcidrgJPbdikk4jZvdvmGKuKO3uwoS6w">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532206"/>
            <a:ext cx="3448050" cy="1862945"/>
          </a:xfrm>
          <a:prstGeom prst="rect">
            <a:avLst/>
          </a:prstGeom>
          <a:noFill/>
          <a:ln>
            <a:noFill/>
          </a:ln>
        </p:spPr>
      </p:pic>
    </p:spTree>
    <p:extLst>
      <p:ext uri="{BB962C8B-B14F-4D97-AF65-F5344CB8AC3E}">
        <p14:creationId xmlns:p14="http://schemas.microsoft.com/office/powerpoint/2010/main" val="2733700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29150"/>
            <a:ext cx="6172200" cy="427434"/>
          </a:xfrm>
        </p:spPr>
        <p:txBody>
          <a:bodyPr>
            <a:normAutofit fontScale="90000"/>
          </a:bodyPr>
          <a:lstStyle/>
          <a:p>
            <a:r>
              <a:rPr lang="en-US" dirty="0" smtClean="0">
                <a:solidFill>
                  <a:srgbClr val="FFFF00"/>
                </a:solidFill>
                <a:latin typeface="Arial Rounded MT Bold" panose="020F0704030504030204" pitchFamily="34" charset="0"/>
              </a:rPr>
              <a:t>Afghanistan: Slums of Kabul</a:t>
            </a:r>
            <a:endParaRPr lang="en-US" dirty="0">
              <a:solidFill>
                <a:srgbClr val="FFFF00"/>
              </a:solidFill>
              <a:latin typeface="Arial Rounded MT Bold" panose="020F0704030504030204" pitchFamily="34" charset="0"/>
            </a:endParaRPr>
          </a:p>
        </p:txBody>
      </p:sp>
      <p:pic>
        <p:nvPicPr>
          <p:cNvPr id="5" name="Picture 4" descr="https://encrypted-tbn0.gstatic.com/images?q=tbn:ANd9GcSrijiC5g2sAunpDMhDHNjCHRPmax0zzn3rJS9qw_lgjpOlBMKjy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3012"/>
            <a:ext cx="3562350" cy="1916113"/>
          </a:xfrm>
          <a:prstGeom prst="rect">
            <a:avLst/>
          </a:prstGeom>
          <a:noFill/>
          <a:ln>
            <a:noFill/>
          </a:ln>
        </p:spPr>
      </p:pic>
      <p:pic>
        <p:nvPicPr>
          <p:cNvPr id="8" name="Picture 7" descr="https://encrypted-tbn2.gstatic.com/images?q=tbn:ANd9GcT6p97gK_8Dti218XO_1QAXojjOqajIlJRZPjyymaMONJ9dELfh">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25286" y="2419350"/>
            <a:ext cx="3570514" cy="1943099"/>
          </a:xfrm>
          <a:prstGeom prst="rect">
            <a:avLst/>
          </a:prstGeom>
          <a:noFill/>
          <a:ln>
            <a:noFill/>
          </a:ln>
        </p:spPr>
      </p:pic>
      <p:pic>
        <p:nvPicPr>
          <p:cNvPr id="10" name="Picture 9" descr="https://encrypted-tbn0.gstatic.com/images?q=tbn:ANd9GcQ5Zbx6raCEKYeGqI0dhE-uiuPuqg7BD7AUiw_pg3iznEhxJqY4zA">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419350"/>
            <a:ext cx="3551464" cy="1943099"/>
          </a:xfrm>
          <a:prstGeom prst="rect">
            <a:avLst/>
          </a:prstGeom>
          <a:noFill/>
          <a:ln>
            <a:noFill/>
          </a:ln>
        </p:spPr>
      </p:pic>
      <p:pic>
        <p:nvPicPr>
          <p:cNvPr id="9" name="Picture 2" descr="C:\Users\Abdul Najeeb\Desktop\Kabul Pics\KH 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343012"/>
            <a:ext cx="3581400" cy="191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20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29" y="4324350"/>
            <a:ext cx="7848600" cy="693356"/>
          </a:xfrm>
        </p:spPr>
        <p:txBody>
          <a:bodyPr>
            <a:normAutofit/>
          </a:bodyPr>
          <a:lstStyle/>
          <a:p>
            <a:r>
              <a:rPr lang="en-US" sz="2400" b="1" dirty="0" smtClean="0">
                <a:solidFill>
                  <a:srgbClr val="FFFF00"/>
                </a:solidFill>
                <a:latin typeface="Arial Rounded MT Bold" panose="020F0704030504030204" pitchFamily="34" charset="0"/>
              </a:rPr>
              <a:t>Kabul Housing: From Luxury to </a:t>
            </a:r>
            <a:r>
              <a:rPr lang="en-US" sz="2400" b="1" dirty="0" err="1" smtClean="0">
                <a:solidFill>
                  <a:srgbClr val="FFFF00"/>
                </a:solidFill>
                <a:latin typeface="Arial Rounded MT Bold" panose="020F0704030504030204" pitchFamily="34" charset="0"/>
              </a:rPr>
              <a:t>BoP</a:t>
            </a:r>
            <a:endParaRPr lang="en-US" sz="2400" b="1" dirty="0">
              <a:solidFill>
                <a:srgbClr val="FFFF00"/>
              </a:solidFill>
              <a:latin typeface="Arial Rounded MT Bold" panose="020F0704030504030204" pitchFamily="34" charset="0"/>
            </a:endParaRPr>
          </a:p>
        </p:txBody>
      </p:sp>
      <p:pic>
        <p:nvPicPr>
          <p:cNvPr id="4" name="Picture 2" descr="C:\Users\Abdul Najeeb\Desktop\Kabul Pics\KH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90750"/>
            <a:ext cx="4038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bdul Najeeb\AppData\Local\Microsoft\Windows\Temporary Internet Files\Content.IE5\N0D7GWP5\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90750"/>
            <a:ext cx="4038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bdul Najeeb\Desktop\Kabul Pics\DSC058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61950"/>
            <a:ext cx="4038600" cy="17470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bdul Najeeb\Desktop\Kabul Pics\Ariya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15" y="361950"/>
            <a:ext cx="4022521" cy="174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23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76750"/>
            <a:ext cx="6400800" cy="476249"/>
          </a:xfrm>
        </p:spPr>
        <p:txBody>
          <a:bodyPr>
            <a:normAutofit/>
          </a:bodyPr>
          <a:lstStyle/>
          <a:p>
            <a:r>
              <a:rPr lang="en-US" sz="2400" dirty="0">
                <a:solidFill>
                  <a:srgbClr val="FFFF00"/>
                </a:solidFill>
                <a:latin typeface="Arial Rounded MT Bold" panose="020F0704030504030204" pitchFamily="34" charset="0"/>
              </a:rPr>
              <a:t>Possible Answers</a:t>
            </a:r>
            <a:endParaRPr lang="en-GB" sz="2400"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685800" y="209550"/>
            <a:ext cx="8001000" cy="4343400"/>
          </a:xfrm>
        </p:spPr>
        <p:txBody>
          <a:bodyPr>
            <a:normAutofit/>
          </a:bodyPr>
          <a:lstStyle/>
          <a:p>
            <a:pPr marL="48006" indent="0">
              <a:buNone/>
            </a:pPr>
            <a:r>
              <a:rPr lang="en-US" sz="1800" dirty="0">
                <a:solidFill>
                  <a:schemeClr val="tx1"/>
                </a:solidFill>
              </a:rPr>
              <a:t>Urban Planners </a:t>
            </a:r>
            <a:r>
              <a:rPr lang="en-US" sz="1800" dirty="0" smtClean="0">
                <a:solidFill>
                  <a:schemeClr val="tx1"/>
                </a:solidFill>
              </a:rPr>
              <a:t>to </a:t>
            </a:r>
            <a:r>
              <a:rPr lang="en-US" sz="1800" dirty="0">
                <a:solidFill>
                  <a:schemeClr val="tx1"/>
                </a:solidFill>
              </a:rPr>
              <a:t>work </a:t>
            </a:r>
            <a:r>
              <a:rPr lang="en-US" sz="1800" dirty="0" smtClean="0">
                <a:solidFill>
                  <a:schemeClr val="tx1"/>
                </a:solidFill>
              </a:rPr>
              <a:t>on: </a:t>
            </a:r>
          </a:p>
          <a:p>
            <a:r>
              <a:rPr lang="en-US" sz="1800" dirty="0" smtClean="0">
                <a:solidFill>
                  <a:schemeClr val="tx1"/>
                </a:solidFill>
              </a:rPr>
              <a:t>Slums </a:t>
            </a:r>
            <a:r>
              <a:rPr lang="en-US" sz="1800" dirty="0">
                <a:solidFill>
                  <a:schemeClr val="tx1"/>
                </a:solidFill>
              </a:rPr>
              <a:t>improvement and </a:t>
            </a:r>
            <a:r>
              <a:rPr lang="en-US" sz="1800" dirty="0" smtClean="0">
                <a:solidFill>
                  <a:schemeClr val="tx1"/>
                </a:solidFill>
              </a:rPr>
              <a:t>up-gradation Programs. </a:t>
            </a:r>
          </a:p>
          <a:p>
            <a:r>
              <a:rPr lang="en-US" sz="1800" dirty="0" smtClean="0">
                <a:solidFill>
                  <a:schemeClr val="tx1"/>
                </a:solidFill>
              </a:rPr>
              <a:t>Slums </a:t>
            </a:r>
            <a:r>
              <a:rPr lang="en-US" sz="1800" dirty="0">
                <a:solidFill>
                  <a:schemeClr val="tx1"/>
                </a:solidFill>
              </a:rPr>
              <a:t>Resettlement </a:t>
            </a:r>
            <a:r>
              <a:rPr lang="en-US" sz="1800" dirty="0" smtClean="0">
                <a:solidFill>
                  <a:schemeClr val="tx1"/>
                </a:solidFill>
              </a:rPr>
              <a:t>Programs. </a:t>
            </a:r>
          </a:p>
          <a:p>
            <a:r>
              <a:rPr lang="en-US" sz="1800" dirty="0" smtClean="0">
                <a:solidFill>
                  <a:schemeClr val="tx1"/>
                </a:solidFill>
              </a:rPr>
              <a:t>Incremental Housing business model.</a:t>
            </a:r>
          </a:p>
          <a:p>
            <a:r>
              <a:rPr lang="en-US" sz="1800" dirty="0" smtClean="0">
                <a:solidFill>
                  <a:schemeClr val="tx1"/>
                </a:solidFill>
              </a:rPr>
              <a:t>Plan </a:t>
            </a:r>
            <a:r>
              <a:rPr lang="en-US" sz="1800" dirty="0">
                <a:solidFill>
                  <a:schemeClr val="tx1"/>
                </a:solidFill>
              </a:rPr>
              <a:t>and develop new settlements in suburbs equipped with physical, social and economic </a:t>
            </a:r>
            <a:r>
              <a:rPr lang="en-US" sz="1800" dirty="0" smtClean="0">
                <a:solidFill>
                  <a:schemeClr val="tx1"/>
                </a:solidFill>
              </a:rPr>
              <a:t>infrastructure.</a:t>
            </a:r>
          </a:p>
          <a:p>
            <a:r>
              <a:rPr lang="en-US" sz="1800" dirty="0" smtClean="0">
                <a:solidFill>
                  <a:schemeClr val="tx1"/>
                </a:solidFill>
              </a:rPr>
              <a:t>Linking urban periphery with urban centers of commerce and business with suitable mode of communications.</a:t>
            </a:r>
          </a:p>
          <a:p>
            <a:r>
              <a:rPr lang="en-US" sz="1800" dirty="0" smtClean="0">
                <a:solidFill>
                  <a:schemeClr val="tx1"/>
                </a:solidFill>
              </a:rPr>
              <a:t>Business </a:t>
            </a:r>
            <a:r>
              <a:rPr lang="en-US" sz="1800" dirty="0">
                <a:solidFill>
                  <a:schemeClr val="tx1"/>
                </a:solidFill>
              </a:rPr>
              <a:t>Models of Private-Public </a:t>
            </a:r>
            <a:r>
              <a:rPr lang="en-US" sz="1800" dirty="0" smtClean="0">
                <a:solidFill>
                  <a:schemeClr val="tx1"/>
                </a:solidFill>
              </a:rPr>
              <a:t>Partnership.</a:t>
            </a:r>
          </a:p>
          <a:p>
            <a:r>
              <a:rPr lang="en-US" sz="1800" dirty="0" smtClean="0">
                <a:solidFill>
                  <a:schemeClr val="tx1"/>
                </a:solidFill>
              </a:rPr>
              <a:t>Compile </a:t>
            </a:r>
            <a:r>
              <a:rPr lang="en-US" sz="1800" dirty="0">
                <a:solidFill>
                  <a:schemeClr val="tx1"/>
                </a:solidFill>
              </a:rPr>
              <a:t>and process data on urban-rural migration and measures to regulate/control urbanization (Model of China</a:t>
            </a:r>
            <a:r>
              <a:rPr lang="en-US" sz="1800" dirty="0" smtClean="0">
                <a:solidFill>
                  <a:schemeClr val="tx1"/>
                </a:solidFill>
              </a:rPr>
              <a:t>).</a:t>
            </a:r>
            <a:endParaRPr lang="en-US" sz="1800" dirty="0">
              <a:solidFill>
                <a:schemeClr val="tx1"/>
              </a:solidFill>
            </a:endParaRPr>
          </a:p>
          <a:p>
            <a:endParaRPr lang="en-GB" sz="1800" dirty="0">
              <a:solidFill>
                <a:schemeClr val="tx1"/>
              </a:solidFill>
            </a:endParaRPr>
          </a:p>
        </p:txBody>
      </p:sp>
    </p:spTree>
    <p:extLst>
      <p:ext uri="{BB962C8B-B14F-4D97-AF65-F5344CB8AC3E}">
        <p14:creationId xmlns:p14="http://schemas.microsoft.com/office/powerpoint/2010/main" val="48131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63713" y="4324350"/>
            <a:ext cx="8229600" cy="693356"/>
          </a:xfrm>
        </p:spPr>
        <p:txBody>
          <a:bodyPr>
            <a:normAutofit/>
          </a:bodyPr>
          <a:lstStyle/>
          <a:p>
            <a:r>
              <a:rPr lang="en-GB" sz="2400" b="1" dirty="0">
                <a:solidFill>
                  <a:srgbClr val="FFFF00"/>
                </a:solidFill>
                <a:latin typeface="Arial Rounded MT Bold" panose="020F0704030504030204" pitchFamily="34" charset="0"/>
              </a:rPr>
              <a:t>Housing Micro-Finance </a:t>
            </a:r>
            <a:r>
              <a:rPr lang="en-GB" sz="2400" b="1" dirty="0" smtClean="0">
                <a:solidFill>
                  <a:srgbClr val="FFFF00"/>
                </a:solidFill>
                <a:latin typeface="Arial Rounded MT Bold" panose="020F0704030504030204" pitchFamily="34" charset="0"/>
              </a:rPr>
              <a:t>(HMF)</a:t>
            </a:r>
            <a:endParaRPr lang="en-GB" sz="2400" b="1" dirty="0">
              <a:solidFill>
                <a:srgbClr val="FFFF00"/>
              </a:solidFill>
              <a:latin typeface="Arial Rounded MT Bold" panose="020F0704030504030204" pitchFamily="34" charset="0"/>
            </a:endParaRPr>
          </a:p>
        </p:txBody>
      </p:sp>
      <p:sp>
        <p:nvSpPr>
          <p:cNvPr id="2" name="Content Placeholder 1"/>
          <p:cNvSpPr>
            <a:spLocks noGrp="1"/>
          </p:cNvSpPr>
          <p:nvPr>
            <p:ph idx="1"/>
          </p:nvPr>
        </p:nvSpPr>
        <p:spPr>
          <a:xfrm>
            <a:off x="481361" y="514350"/>
            <a:ext cx="8229600" cy="3886200"/>
          </a:xfrm>
        </p:spPr>
        <p:txBody>
          <a:bodyPr>
            <a:normAutofit fontScale="85000" lnSpcReduction="10000"/>
          </a:bodyPr>
          <a:lstStyle/>
          <a:p>
            <a:pPr>
              <a:lnSpc>
                <a:spcPct val="110000"/>
              </a:lnSpc>
            </a:pPr>
            <a:r>
              <a:rPr lang="en-US" sz="1800" dirty="0">
                <a:solidFill>
                  <a:schemeClr val="tx1">
                    <a:lumMod val="95000"/>
                  </a:schemeClr>
                </a:solidFill>
              </a:rPr>
              <a:t>Nearly 1/5</a:t>
            </a:r>
            <a:r>
              <a:rPr lang="en-US" sz="1800" baseline="30000" dirty="0">
                <a:solidFill>
                  <a:schemeClr val="tx1">
                    <a:lumMod val="95000"/>
                  </a:schemeClr>
                </a:solidFill>
              </a:rPr>
              <a:t>th</a:t>
            </a:r>
            <a:r>
              <a:rPr lang="en-US" sz="1800" dirty="0">
                <a:solidFill>
                  <a:schemeClr val="tx1">
                    <a:lumMod val="95000"/>
                  </a:schemeClr>
                </a:solidFill>
              </a:rPr>
              <a:t> of population </a:t>
            </a:r>
            <a:r>
              <a:rPr lang="en-US" sz="1800" dirty="0" smtClean="0">
                <a:solidFill>
                  <a:schemeClr val="tx1">
                    <a:lumMod val="95000"/>
                  </a:schemeClr>
                </a:solidFill>
              </a:rPr>
              <a:t>(</a:t>
            </a:r>
            <a:r>
              <a:rPr lang="en-US" dirty="0" err="1" smtClean="0">
                <a:solidFill>
                  <a:schemeClr val="tx1">
                    <a:lumMod val="95000"/>
                  </a:schemeClr>
                </a:solidFill>
              </a:rPr>
              <a:t>BoP</a:t>
            </a:r>
            <a:r>
              <a:rPr lang="en-US" dirty="0">
                <a:solidFill>
                  <a:schemeClr val="tx1">
                    <a:lumMod val="95000"/>
                  </a:schemeClr>
                </a:solidFill>
              </a:rPr>
              <a:t>) in </a:t>
            </a:r>
            <a:r>
              <a:rPr lang="en-US" sz="1800" dirty="0">
                <a:solidFill>
                  <a:schemeClr val="tx1">
                    <a:lumMod val="95000"/>
                  </a:schemeClr>
                </a:solidFill>
              </a:rPr>
              <a:t>the Muslim World is a candidate for </a:t>
            </a:r>
            <a:r>
              <a:rPr lang="en-US" sz="1800" dirty="0" smtClean="0">
                <a:solidFill>
                  <a:schemeClr val="tx1">
                    <a:lumMod val="95000"/>
                  </a:schemeClr>
                </a:solidFill>
              </a:rPr>
              <a:t>HMF </a:t>
            </a:r>
            <a:endParaRPr lang="en-US" sz="1800" dirty="0">
              <a:solidFill>
                <a:schemeClr val="tx1">
                  <a:lumMod val="95000"/>
                </a:schemeClr>
              </a:solidFill>
            </a:endParaRPr>
          </a:p>
          <a:p>
            <a:pPr>
              <a:lnSpc>
                <a:spcPct val="110000"/>
              </a:lnSpc>
            </a:pPr>
            <a:r>
              <a:rPr lang="en-US" sz="1800" dirty="0">
                <a:solidFill>
                  <a:schemeClr val="tx1">
                    <a:lumMod val="95000"/>
                  </a:schemeClr>
                </a:solidFill>
              </a:rPr>
              <a:t>At </a:t>
            </a:r>
            <a:r>
              <a:rPr lang="en-US" sz="1800" dirty="0" err="1" smtClean="0">
                <a:solidFill>
                  <a:schemeClr val="tx1">
                    <a:lumMod val="95000"/>
                  </a:schemeClr>
                </a:solidFill>
              </a:rPr>
              <a:t>BoP</a:t>
            </a:r>
            <a:r>
              <a:rPr lang="en-US" sz="1800" dirty="0" smtClean="0">
                <a:solidFill>
                  <a:schemeClr val="tx1">
                    <a:lumMod val="95000"/>
                  </a:schemeClr>
                </a:solidFill>
              </a:rPr>
              <a:t> </a:t>
            </a:r>
            <a:r>
              <a:rPr lang="en-US" sz="1800" dirty="0">
                <a:solidFill>
                  <a:schemeClr val="tx1">
                    <a:lumMod val="95000"/>
                  </a:schemeClr>
                </a:solidFill>
              </a:rPr>
              <a:t>income </a:t>
            </a:r>
            <a:r>
              <a:rPr lang="en-US" sz="1800" dirty="0" smtClean="0">
                <a:solidFill>
                  <a:schemeClr val="tx1">
                    <a:lumMod val="95000"/>
                  </a:schemeClr>
                </a:solidFill>
              </a:rPr>
              <a:t>segment, people </a:t>
            </a:r>
            <a:r>
              <a:rPr lang="en-US" sz="1800" dirty="0">
                <a:solidFill>
                  <a:schemeClr val="tx1">
                    <a:lumMod val="95000"/>
                  </a:schemeClr>
                </a:solidFill>
              </a:rPr>
              <a:t>are more concerned </a:t>
            </a:r>
            <a:r>
              <a:rPr lang="en-US" dirty="0" smtClean="0">
                <a:solidFill>
                  <a:schemeClr val="tx1">
                    <a:lumMod val="95000"/>
                  </a:schemeClr>
                </a:solidFill>
              </a:rPr>
              <a:t>for</a:t>
            </a:r>
            <a:r>
              <a:rPr lang="en-US" sz="1800" dirty="0" smtClean="0">
                <a:solidFill>
                  <a:schemeClr val="tx1">
                    <a:lumMod val="95000"/>
                  </a:schemeClr>
                </a:solidFill>
              </a:rPr>
              <a:t> </a:t>
            </a:r>
            <a:r>
              <a:rPr lang="en-US" sz="1800" dirty="0">
                <a:solidFill>
                  <a:schemeClr val="tx1">
                    <a:lumMod val="95000"/>
                  </a:schemeClr>
                </a:solidFill>
              </a:rPr>
              <a:t>Faith-Based </a:t>
            </a:r>
            <a:r>
              <a:rPr lang="en-US" sz="1800" dirty="0" smtClean="0">
                <a:solidFill>
                  <a:schemeClr val="tx1">
                    <a:lumMod val="95000"/>
                  </a:schemeClr>
                </a:solidFill>
              </a:rPr>
              <a:t>Finance</a:t>
            </a:r>
          </a:p>
          <a:p>
            <a:pPr>
              <a:lnSpc>
                <a:spcPct val="110000"/>
              </a:lnSpc>
            </a:pPr>
            <a:r>
              <a:rPr lang="en-US" sz="1800" dirty="0" smtClean="0">
                <a:solidFill>
                  <a:schemeClr val="tx1">
                    <a:lumMod val="95000"/>
                  </a:schemeClr>
                </a:solidFill>
              </a:rPr>
              <a:t>Issues </a:t>
            </a:r>
            <a:r>
              <a:rPr lang="en-US" sz="1800" dirty="0">
                <a:solidFill>
                  <a:schemeClr val="tx1">
                    <a:lumMod val="95000"/>
                  </a:schemeClr>
                </a:solidFill>
              </a:rPr>
              <a:t>with </a:t>
            </a:r>
            <a:r>
              <a:rPr lang="en-US" sz="1800" dirty="0" smtClean="0">
                <a:solidFill>
                  <a:schemeClr val="tx1">
                    <a:lumMod val="95000"/>
                  </a:schemeClr>
                </a:solidFill>
              </a:rPr>
              <a:t>HMF are:</a:t>
            </a:r>
            <a:endParaRPr lang="en-US" sz="1800" dirty="0">
              <a:solidFill>
                <a:schemeClr val="tx1">
                  <a:lumMod val="95000"/>
                </a:schemeClr>
              </a:solidFill>
            </a:endParaRPr>
          </a:p>
          <a:p>
            <a:pPr lvl="1">
              <a:lnSpc>
                <a:spcPct val="110000"/>
              </a:lnSpc>
              <a:buFont typeface="Courier New" pitchFamily="49" charset="0"/>
              <a:buChar char="o"/>
            </a:pPr>
            <a:r>
              <a:rPr lang="en-US" sz="1800" dirty="0">
                <a:solidFill>
                  <a:schemeClr val="tx1">
                    <a:lumMod val="95000"/>
                  </a:schemeClr>
                </a:solidFill>
              </a:rPr>
              <a:t>Product </a:t>
            </a:r>
            <a:r>
              <a:rPr lang="en-US" sz="1800" dirty="0" smtClean="0">
                <a:solidFill>
                  <a:schemeClr val="tx1">
                    <a:lumMod val="95000"/>
                  </a:schemeClr>
                </a:solidFill>
              </a:rPr>
              <a:t>Design, Outreach, Housing </a:t>
            </a:r>
            <a:r>
              <a:rPr lang="en-US" sz="1800" dirty="0">
                <a:solidFill>
                  <a:schemeClr val="tx1">
                    <a:lumMod val="95000"/>
                  </a:schemeClr>
                </a:solidFill>
              </a:rPr>
              <a:t>Microfinance </a:t>
            </a:r>
            <a:r>
              <a:rPr lang="en-US" sz="1800" dirty="0" smtClean="0">
                <a:solidFill>
                  <a:schemeClr val="tx1">
                    <a:lumMod val="95000"/>
                  </a:schemeClr>
                </a:solidFill>
              </a:rPr>
              <a:t>Regulations</a:t>
            </a:r>
            <a:endParaRPr lang="en-US" sz="1800" dirty="0">
              <a:solidFill>
                <a:schemeClr val="tx1">
                  <a:lumMod val="95000"/>
                </a:schemeClr>
              </a:solidFill>
            </a:endParaRPr>
          </a:p>
          <a:p>
            <a:pPr lvl="1">
              <a:lnSpc>
                <a:spcPct val="110000"/>
              </a:lnSpc>
              <a:buFont typeface="Courier New" pitchFamily="49" charset="0"/>
              <a:buChar char="o"/>
            </a:pPr>
            <a:r>
              <a:rPr lang="en-US" sz="1800" dirty="0">
                <a:solidFill>
                  <a:schemeClr val="tx1">
                    <a:lumMod val="95000"/>
                  </a:schemeClr>
                </a:solidFill>
              </a:rPr>
              <a:t>Income </a:t>
            </a:r>
            <a:r>
              <a:rPr lang="en-US" sz="1800" dirty="0" smtClean="0">
                <a:solidFill>
                  <a:schemeClr val="tx1">
                    <a:lumMod val="95000"/>
                  </a:schemeClr>
                </a:solidFill>
              </a:rPr>
              <a:t>Assessment, sustainability and seasonality issues</a:t>
            </a:r>
            <a:endParaRPr lang="en-US" sz="1800" dirty="0">
              <a:solidFill>
                <a:schemeClr val="tx1">
                  <a:lumMod val="95000"/>
                </a:schemeClr>
              </a:solidFill>
            </a:endParaRPr>
          </a:p>
          <a:p>
            <a:pPr lvl="1">
              <a:lnSpc>
                <a:spcPct val="110000"/>
              </a:lnSpc>
              <a:buFont typeface="Courier New" pitchFamily="49" charset="0"/>
              <a:buChar char="o"/>
            </a:pPr>
            <a:r>
              <a:rPr lang="en-US" sz="1800" dirty="0">
                <a:solidFill>
                  <a:schemeClr val="tx1">
                    <a:lumMod val="95000"/>
                  </a:schemeClr>
                </a:solidFill>
              </a:rPr>
              <a:t>Appraisal, </a:t>
            </a:r>
            <a:r>
              <a:rPr lang="en-US" sz="1800" dirty="0" smtClean="0">
                <a:solidFill>
                  <a:schemeClr val="tx1">
                    <a:lumMod val="95000"/>
                  </a:schemeClr>
                </a:solidFill>
              </a:rPr>
              <a:t>Surveillance , Delivery</a:t>
            </a:r>
            <a:r>
              <a:rPr lang="en-US" sz="1800" dirty="0">
                <a:solidFill>
                  <a:schemeClr val="tx1">
                    <a:lumMod val="95000"/>
                  </a:schemeClr>
                </a:solidFill>
              </a:rPr>
              <a:t>; and </a:t>
            </a:r>
          </a:p>
          <a:p>
            <a:pPr lvl="1">
              <a:lnSpc>
                <a:spcPct val="110000"/>
              </a:lnSpc>
              <a:buFont typeface="Courier New" pitchFamily="49" charset="0"/>
              <a:buChar char="o"/>
            </a:pPr>
            <a:r>
              <a:rPr lang="en-US" sz="1800" dirty="0" smtClean="0">
                <a:solidFill>
                  <a:schemeClr val="tx1">
                    <a:lumMod val="95000"/>
                  </a:schemeClr>
                </a:solidFill>
              </a:rPr>
              <a:t>Recovery</a:t>
            </a:r>
          </a:p>
          <a:p>
            <a:pPr>
              <a:lnSpc>
                <a:spcPct val="110000"/>
              </a:lnSpc>
            </a:pPr>
            <a:r>
              <a:rPr lang="en-US" sz="2000" dirty="0" smtClean="0">
                <a:solidFill>
                  <a:schemeClr val="tx1"/>
                </a:solidFill>
              </a:rPr>
              <a:t>Challenges include:</a:t>
            </a:r>
          </a:p>
          <a:p>
            <a:pPr lvl="1">
              <a:lnSpc>
                <a:spcPct val="110000"/>
              </a:lnSpc>
              <a:buFont typeface="Courier New" panose="02070309020205020404" pitchFamily="49" charset="0"/>
              <a:buChar char="o"/>
            </a:pPr>
            <a:r>
              <a:rPr lang="en-US" sz="1850" dirty="0" smtClean="0">
                <a:solidFill>
                  <a:schemeClr val="tx1"/>
                </a:solidFill>
              </a:rPr>
              <a:t>Cost-efficient </a:t>
            </a:r>
            <a:r>
              <a:rPr lang="en-US" sz="1850" dirty="0">
                <a:solidFill>
                  <a:schemeClr val="tx1"/>
                </a:solidFill>
              </a:rPr>
              <a:t>Finance , Loan Surveillance , and timely loan recovery </a:t>
            </a:r>
          </a:p>
          <a:p>
            <a:pPr lvl="1">
              <a:lnSpc>
                <a:spcPct val="110000"/>
              </a:lnSpc>
              <a:buFont typeface="Courier New" panose="02070309020205020404" pitchFamily="49" charset="0"/>
              <a:buChar char="o"/>
            </a:pPr>
            <a:r>
              <a:rPr lang="en-US" sz="1850" dirty="0">
                <a:solidFill>
                  <a:schemeClr val="tx1"/>
                </a:solidFill>
              </a:rPr>
              <a:t>Manufacturing scale of production, Community-based finance </a:t>
            </a:r>
            <a:r>
              <a:rPr lang="en-US" sz="1850" dirty="0" err="1">
                <a:solidFill>
                  <a:schemeClr val="tx1"/>
                </a:solidFill>
              </a:rPr>
              <a:t>etc</a:t>
            </a:r>
            <a:endParaRPr lang="en-US" sz="1850" dirty="0">
              <a:solidFill>
                <a:schemeClr val="tx1"/>
              </a:solidFill>
            </a:endParaRPr>
          </a:p>
          <a:p>
            <a:pPr lvl="1">
              <a:lnSpc>
                <a:spcPct val="110000"/>
              </a:lnSpc>
              <a:buFont typeface="Courier New" panose="02070309020205020404" pitchFamily="49" charset="0"/>
              <a:buChar char="o"/>
            </a:pPr>
            <a:r>
              <a:rPr lang="en-US" sz="1850" dirty="0">
                <a:solidFill>
                  <a:schemeClr val="tx1"/>
                </a:solidFill>
              </a:rPr>
              <a:t>Credit Guarantee, Management of Default and Loan Realization</a:t>
            </a:r>
          </a:p>
          <a:p>
            <a:pPr lvl="1">
              <a:lnSpc>
                <a:spcPct val="110000"/>
              </a:lnSpc>
              <a:buFont typeface="Courier New" panose="02070309020205020404" pitchFamily="49" charset="0"/>
              <a:buChar char="o"/>
            </a:pPr>
            <a:endParaRPr lang="en-US" sz="1800" dirty="0">
              <a:solidFill>
                <a:schemeClr val="tx1">
                  <a:lumMod val="95000"/>
                </a:schemeClr>
              </a:solidFill>
            </a:endParaRPr>
          </a:p>
        </p:txBody>
      </p:sp>
    </p:spTree>
    <p:extLst>
      <p:ext uri="{BB962C8B-B14F-4D97-AF65-F5344CB8AC3E}">
        <p14:creationId xmlns:p14="http://schemas.microsoft.com/office/powerpoint/2010/main" val="1866499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8086" y="4544786"/>
            <a:ext cx="8229600" cy="571500"/>
          </a:xfrm>
        </p:spPr>
        <p:txBody>
          <a:bodyPr>
            <a:normAutofit/>
          </a:bodyPr>
          <a:lstStyle/>
          <a:p>
            <a:r>
              <a:rPr lang="en-US" sz="2400" b="1" dirty="0">
                <a:solidFill>
                  <a:srgbClr val="FFFF00"/>
                </a:solidFill>
                <a:latin typeface="Arial Rounded MT Bold" panose="020F0704030504030204" pitchFamily="34" charset="0"/>
              </a:rPr>
              <a:t>Issues we know – Answers we need</a:t>
            </a:r>
            <a:endParaRPr lang="en-GB" sz="2400" b="1" dirty="0">
              <a:solidFill>
                <a:srgbClr val="FFFF00"/>
              </a:solidFill>
              <a:latin typeface="Arial Rounded MT Bold" panose="020F0704030504030204" pitchFamily="34" charset="0"/>
            </a:endParaRPr>
          </a:p>
        </p:txBody>
      </p:sp>
      <p:sp>
        <p:nvSpPr>
          <p:cNvPr id="2" name="Content Placeholder 1"/>
          <p:cNvSpPr>
            <a:spLocks noGrp="1"/>
          </p:cNvSpPr>
          <p:nvPr>
            <p:ph idx="1"/>
          </p:nvPr>
        </p:nvSpPr>
        <p:spPr>
          <a:xfrm>
            <a:off x="489857" y="278988"/>
            <a:ext cx="8305800" cy="4273962"/>
          </a:xfrm>
        </p:spPr>
        <p:txBody>
          <a:bodyPr>
            <a:normAutofit/>
          </a:bodyPr>
          <a:lstStyle/>
          <a:p>
            <a:pPr marL="347663" indent="-347663"/>
            <a:r>
              <a:rPr lang="en-US" dirty="0">
                <a:solidFill>
                  <a:schemeClr val="tx1"/>
                </a:solidFill>
              </a:rPr>
              <a:t>Generally Political </a:t>
            </a:r>
            <a:r>
              <a:rPr lang="en-US" dirty="0" err="1" smtClean="0">
                <a:solidFill>
                  <a:schemeClr val="tx1"/>
                </a:solidFill>
              </a:rPr>
              <a:t>Sloganism</a:t>
            </a:r>
            <a:endParaRPr lang="en-US" dirty="0">
              <a:solidFill>
                <a:schemeClr val="tx1"/>
              </a:solidFill>
            </a:endParaRPr>
          </a:p>
          <a:p>
            <a:pPr marL="685800" lvl="1" indent="-347663"/>
            <a:r>
              <a:rPr lang="en-US" dirty="0">
                <a:solidFill>
                  <a:schemeClr val="tx1"/>
                </a:solidFill>
              </a:rPr>
              <a:t>“Housing for all”,</a:t>
            </a:r>
          </a:p>
          <a:p>
            <a:pPr marL="685800" lvl="1" indent="-347663"/>
            <a:r>
              <a:rPr lang="en-US" dirty="0">
                <a:solidFill>
                  <a:schemeClr val="tx1"/>
                </a:solidFill>
              </a:rPr>
              <a:t>“Slums Free Cities”,</a:t>
            </a:r>
          </a:p>
          <a:p>
            <a:pPr marL="685800" lvl="1" indent="-347663"/>
            <a:r>
              <a:rPr lang="en-US" dirty="0">
                <a:solidFill>
                  <a:schemeClr val="tx1"/>
                </a:solidFill>
              </a:rPr>
              <a:t>“</a:t>
            </a:r>
            <a:r>
              <a:rPr lang="en-US" dirty="0" err="1">
                <a:solidFill>
                  <a:schemeClr val="tx1"/>
                </a:solidFill>
              </a:rPr>
              <a:t>Maang</a:t>
            </a:r>
            <a:r>
              <a:rPr lang="en-US" dirty="0">
                <a:solidFill>
                  <a:schemeClr val="tx1"/>
                </a:solidFill>
              </a:rPr>
              <a:t> </a:t>
            </a:r>
            <a:r>
              <a:rPr lang="en-US" dirty="0" err="1">
                <a:solidFill>
                  <a:schemeClr val="tx1"/>
                </a:solidFill>
              </a:rPr>
              <a:t>Raha</a:t>
            </a:r>
            <a:r>
              <a:rPr lang="en-US" dirty="0">
                <a:solidFill>
                  <a:schemeClr val="tx1"/>
                </a:solidFill>
              </a:rPr>
              <a:t> </a:t>
            </a:r>
            <a:r>
              <a:rPr lang="en-US" dirty="0" err="1">
                <a:solidFill>
                  <a:schemeClr val="tx1"/>
                </a:solidFill>
              </a:rPr>
              <a:t>hai</a:t>
            </a:r>
            <a:r>
              <a:rPr lang="en-US" dirty="0">
                <a:solidFill>
                  <a:schemeClr val="tx1"/>
                </a:solidFill>
              </a:rPr>
              <a:t> </a:t>
            </a:r>
            <a:r>
              <a:rPr lang="en-US" dirty="0" err="1">
                <a:solidFill>
                  <a:schemeClr val="tx1"/>
                </a:solidFill>
              </a:rPr>
              <a:t>har</a:t>
            </a:r>
            <a:r>
              <a:rPr lang="en-US" dirty="0">
                <a:solidFill>
                  <a:schemeClr val="tx1"/>
                </a:solidFill>
              </a:rPr>
              <a:t> </a:t>
            </a:r>
            <a:r>
              <a:rPr lang="en-US" dirty="0" err="1">
                <a:solidFill>
                  <a:schemeClr val="tx1"/>
                </a:solidFill>
              </a:rPr>
              <a:t>Insaan</a:t>
            </a:r>
            <a:r>
              <a:rPr lang="en-US" dirty="0">
                <a:solidFill>
                  <a:schemeClr val="tx1"/>
                </a:solidFill>
              </a:rPr>
              <a:t>-Roti, </a:t>
            </a:r>
            <a:r>
              <a:rPr lang="en-US" dirty="0" err="1">
                <a:solidFill>
                  <a:schemeClr val="tx1"/>
                </a:solidFill>
              </a:rPr>
              <a:t>Kapra</a:t>
            </a:r>
            <a:r>
              <a:rPr lang="en-US" dirty="0">
                <a:solidFill>
                  <a:schemeClr val="tx1"/>
                </a:solidFill>
              </a:rPr>
              <a:t>, </a:t>
            </a:r>
            <a:r>
              <a:rPr lang="en-US" dirty="0" err="1">
                <a:solidFill>
                  <a:schemeClr val="tx1"/>
                </a:solidFill>
              </a:rPr>
              <a:t>aur</a:t>
            </a:r>
            <a:r>
              <a:rPr lang="en-US" dirty="0">
                <a:solidFill>
                  <a:schemeClr val="tx1"/>
                </a:solidFill>
              </a:rPr>
              <a:t> </a:t>
            </a:r>
            <a:r>
              <a:rPr lang="en-US" dirty="0" err="1">
                <a:solidFill>
                  <a:schemeClr val="tx1"/>
                </a:solidFill>
              </a:rPr>
              <a:t>Makan</a:t>
            </a:r>
            <a:r>
              <a:rPr lang="en-US" dirty="0" smtClean="0">
                <a:solidFill>
                  <a:schemeClr val="tx1"/>
                </a:solidFill>
              </a:rPr>
              <a:t>” (every individual is demanding for  bread, clothe and house), </a:t>
            </a:r>
            <a:r>
              <a:rPr lang="en-US" dirty="0">
                <a:solidFill>
                  <a:schemeClr val="tx1"/>
                </a:solidFill>
              </a:rPr>
              <a:t>and so on……</a:t>
            </a:r>
          </a:p>
          <a:p>
            <a:pPr marL="347663" indent="-347663"/>
            <a:r>
              <a:rPr lang="en-US" dirty="0">
                <a:solidFill>
                  <a:schemeClr val="tx1"/>
                </a:solidFill>
              </a:rPr>
              <a:t>In some countries </a:t>
            </a:r>
            <a:r>
              <a:rPr lang="en-US" dirty="0" smtClean="0">
                <a:solidFill>
                  <a:schemeClr val="tx1"/>
                </a:solidFill>
              </a:rPr>
              <a:t>delivery on these slogans </a:t>
            </a:r>
            <a:r>
              <a:rPr lang="en-US" dirty="0">
                <a:solidFill>
                  <a:schemeClr val="tx1"/>
                </a:solidFill>
              </a:rPr>
              <a:t>is SOME, and in most it is NONE</a:t>
            </a:r>
          </a:p>
          <a:p>
            <a:pPr marL="347663" indent="-347663"/>
            <a:r>
              <a:rPr lang="en-US" dirty="0" smtClean="0">
                <a:solidFill>
                  <a:schemeClr val="tx1"/>
                </a:solidFill>
              </a:rPr>
              <a:t>Every country is facing </a:t>
            </a:r>
            <a:r>
              <a:rPr lang="en-US" dirty="0">
                <a:solidFill>
                  <a:schemeClr val="tx1"/>
                </a:solidFill>
              </a:rPr>
              <a:t>a common issue of “shelter less poor” with an ever increasing </a:t>
            </a:r>
            <a:r>
              <a:rPr lang="en-US" dirty="0" smtClean="0">
                <a:solidFill>
                  <a:schemeClr val="tx1"/>
                </a:solidFill>
              </a:rPr>
              <a:t>backlog</a:t>
            </a:r>
          </a:p>
          <a:p>
            <a:pPr marL="347663" indent="-347663"/>
            <a:r>
              <a:rPr lang="en-US" dirty="0" smtClean="0">
                <a:solidFill>
                  <a:schemeClr val="tx1"/>
                </a:solidFill>
              </a:rPr>
              <a:t>Recent uprising in the ME has shown that even affluent economies are no exception</a:t>
            </a:r>
            <a:endParaRPr lang="en-US" dirty="0">
              <a:solidFill>
                <a:schemeClr val="tx1"/>
              </a:solidFill>
            </a:endParaRPr>
          </a:p>
          <a:p>
            <a:pPr marL="347663" indent="-347663"/>
            <a:r>
              <a:rPr lang="en-US" dirty="0">
                <a:solidFill>
                  <a:schemeClr val="tx1"/>
                </a:solidFill>
              </a:rPr>
              <a:t>Regional successful models are to be shared and </a:t>
            </a:r>
            <a:r>
              <a:rPr lang="en-US" dirty="0" smtClean="0">
                <a:solidFill>
                  <a:schemeClr val="tx1"/>
                </a:solidFill>
              </a:rPr>
              <a:t>indigenized</a:t>
            </a:r>
          </a:p>
          <a:p>
            <a:pPr marL="347663" indent="-347663"/>
            <a:r>
              <a:rPr lang="en-US" dirty="0" smtClean="0">
                <a:solidFill>
                  <a:schemeClr val="tx1"/>
                </a:solidFill>
              </a:rPr>
              <a:t>Islamic </a:t>
            </a:r>
            <a:r>
              <a:rPr lang="en-US" dirty="0">
                <a:solidFill>
                  <a:schemeClr val="tx1"/>
                </a:solidFill>
              </a:rPr>
              <a:t>Development Bank </a:t>
            </a:r>
            <a:r>
              <a:rPr lang="en-US" dirty="0" smtClean="0">
                <a:solidFill>
                  <a:schemeClr val="tx1"/>
                </a:solidFill>
              </a:rPr>
              <a:t>may play </a:t>
            </a:r>
            <a:r>
              <a:rPr lang="en-US" dirty="0">
                <a:solidFill>
                  <a:schemeClr val="tx1"/>
                </a:solidFill>
              </a:rPr>
              <a:t>a pivotal </a:t>
            </a:r>
            <a:r>
              <a:rPr lang="en-US" dirty="0" smtClean="0">
                <a:solidFill>
                  <a:schemeClr val="tx1"/>
                </a:solidFill>
              </a:rPr>
              <a:t>role in promoting sharia-compliant housing finance, more so  in housing micro-finance</a:t>
            </a:r>
            <a:endParaRPr lang="en-US" dirty="0">
              <a:solidFill>
                <a:schemeClr val="tx1"/>
              </a:solidFill>
            </a:endParaRPr>
          </a:p>
        </p:txBody>
      </p:sp>
    </p:spTree>
    <p:extLst>
      <p:ext uri="{BB962C8B-B14F-4D97-AF65-F5344CB8AC3E}">
        <p14:creationId xmlns:p14="http://schemas.microsoft.com/office/powerpoint/2010/main" val="502065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Urban congestion: hard to imagine</a:t>
            </a:r>
            <a:endParaRPr lang="en-US" b="1" dirty="0">
              <a:solidFill>
                <a:srgbClr val="FFFF00"/>
              </a:solidFill>
            </a:endParaRPr>
          </a:p>
        </p:txBody>
      </p:sp>
      <p:sp>
        <p:nvSpPr>
          <p:cNvPr id="3" name="Content Placeholder 2"/>
          <p:cNvSpPr>
            <a:spLocks noGrp="1"/>
          </p:cNvSpPr>
          <p:nvPr>
            <p:ph idx="1"/>
          </p:nvPr>
        </p:nvSpPr>
        <p:spPr>
          <a:xfrm>
            <a:off x="1428750" y="3600451"/>
            <a:ext cx="5816864" cy="2084675"/>
          </a:xfrm>
        </p:spPr>
        <p:txBody>
          <a:bodyPr/>
          <a:lstStyle/>
          <a:p>
            <a:pPr marL="0" indent="0">
              <a:buNone/>
            </a:pPr>
            <a:r>
              <a:rPr lang="en-US" dirty="0" smtClean="0"/>
              <a:t>Railway Train-track Veggie Market</a:t>
            </a:r>
            <a:endParaRPr lang="en-US" dirty="0"/>
          </a:p>
          <a:p>
            <a:r>
              <a:rPr lang="en-US" dirty="0">
                <a:hlinkClick r:id="rId2"/>
              </a:rPr>
              <a:t>http://www.youtube.com/watch?v=MENjFkEAj9g</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57300"/>
            <a:ext cx="5715000" cy="2753472"/>
          </a:xfrm>
          <a:prstGeom prst="rect">
            <a:avLst/>
          </a:prstGeom>
        </p:spPr>
      </p:pic>
    </p:spTree>
    <p:extLst>
      <p:ext uri="{BB962C8B-B14F-4D97-AF65-F5344CB8AC3E}">
        <p14:creationId xmlns:p14="http://schemas.microsoft.com/office/powerpoint/2010/main" val="2680928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6866" y="3790950"/>
            <a:ext cx="7696200" cy="728663"/>
          </a:xfrm>
        </p:spPr>
        <p:txBody>
          <a:bodyPr>
            <a:normAutofit fontScale="90000"/>
          </a:bodyPr>
          <a:lstStyle/>
          <a:p>
            <a:r>
              <a:rPr lang="en-GB" sz="1300" b="1" i="1" dirty="0">
                <a:latin typeface="Verdana" pitchFamily="34" charset="0"/>
                <a:ea typeface="Verdana" pitchFamily="34" charset="0"/>
                <a:cs typeface="Verdana" pitchFamily="34" charset="0"/>
              </a:rPr>
              <a:t/>
            </a:r>
            <a:br>
              <a:rPr lang="en-GB" sz="1300" b="1" i="1" dirty="0">
                <a:latin typeface="Verdana" pitchFamily="34" charset="0"/>
                <a:ea typeface="Verdana" pitchFamily="34" charset="0"/>
                <a:cs typeface="Verdana" pitchFamily="34" charset="0"/>
              </a:rPr>
            </a:br>
            <a:r>
              <a:rPr lang="en-US" sz="1300" i="1" dirty="0">
                <a:latin typeface="Verdana" pitchFamily="34" charset="0"/>
                <a:ea typeface="Verdana" pitchFamily="34" charset="0"/>
                <a:cs typeface="Verdana" pitchFamily="34" charset="0"/>
              </a:rPr>
              <a:t>The information has been compiled by Mr. Rizvi from self study and from different sources. He is grateful to all those serving this noble cause in some form or the other. </a:t>
            </a:r>
            <a:r>
              <a:rPr lang="en-GB" sz="1300" i="1" dirty="0">
                <a:latin typeface="Verdana" pitchFamily="34" charset="0"/>
                <a:ea typeface="Verdana" pitchFamily="34" charset="0"/>
                <a:cs typeface="Verdana" pitchFamily="34" charset="0"/>
              </a:rPr>
              <a:t/>
            </a:r>
            <a:br>
              <a:rPr lang="en-GB" sz="1300" i="1" dirty="0">
                <a:latin typeface="Verdana" pitchFamily="34" charset="0"/>
                <a:ea typeface="Verdana" pitchFamily="34" charset="0"/>
                <a:cs typeface="Verdana" pitchFamily="34" charset="0"/>
              </a:rPr>
            </a:br>
            <a:endParaRPr lang="en-GB" sz="1300" b="1" dirty="0"/>
          </a:p>
        </p:txBody>
      </p:sp>
      <p:pic>
        <p:nvPicPr>
          <p:cNvPr id="4" name="Picture 2" descr="C:\Users\Zaigham\Desktop\ZMR Current CVs\ZMR Pic WB.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60670"/>
            <a:ext cx="1998466" cy="267788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3042074" y="984454"/>
            <a:ext cx="5634382" cy="2228850"/>
          </a:xfrm>
          <a:prstGeom prst="rect">
            <a:avLst/>
          </a:prstGeom>
          <a:noFill/>
          <a:ln w="28575" algn="ctr">
            <a:noFill/>
            <a:miter lim="800000"/>
            <a:headEnd/>
            <a:tailEnd/>
          </a:ln>
          <a:effectLst/>
        </p:spPr>
        <p:txBody>
          <a:bodyPr wrap="square" lIns="0" tIns="0" rIns="32138" bIns="32138" anchor="ctr">
            <a:noAutofit/>
          </a:bodyPr>
          <a:lstStyle/>
          <a:p>
            <a:pPr marL="211166">
              <a:spcAft>
                <a:spcPts val="1071"/>
              </a:spcAft>
            </a:pPr>
            <a:r>
              <a:rPr lang="en-US" b="1" dirty="0">
                <a:solidFill>
                  <a:schemeClr val="accent4">
                    <a:lumMod val="20000"/>
                    <a:lumOff val="80000"/>
                  </a:schemeClr>
                </a:solidFill>
                <a:latin typeface="Verdana" pitchFamily="34" charset="0"/>
                <a:ea typeface="Verdana" pitchFamily="34" charset="0"/>
                <a:cs typeface="Verdana" pitchFamily="34" charset="0"/>
              </a:rPr>
              <a:t>Issues we know, Answers we need</a:t>
            </a:r>
          </a:p>
          <a:p>
            <a:pPr marL="211166">
              <a:spcAft>
                <a:spcPts val="1071"/>
              </a:spcAft>
            </a:pPr>
            <a:endParaRPr lang="en-US" b="1" dirty="0">
              <a:solidFill>
                <a:srgbClr val="303030">
                  <a:lumMod val="75000"/>
                </a:srgbClr>
              </a:solidFill>
              <a:latin typeface="Verdana" pitchFamily="34" charset="0"/>
              <a:ea typeface="Verdana" pitchFamily="34" charset="0"/>
              <a:cs typeface="Verdana" pitchFamily="34" charset="0"/>
            </a:endParaRPr>
          </a:p>
          <a:p>
            <a:pPr marL="211166">
              <a:spcAft>
                <a:spcPts val="1071"/>
              </a:spcAft>
            </a:pPr>
            <a:r>
              <a:rPr lang="en-US" b="1" dirty="0">
                <a:solidFill>
                  <a:schemeClr val="tx2">
                    <a:lumMod val="20000"/>
                    <a:lumOff val="80000"/>
                  </a:schemeClr>
                </a:solidFill>
                <a:latin typeface="Verdana" pitchFamily="34" charset="0"/>
                <a:ea typeface="Verdana" pitchFamily="34" charset="0"/>
                <a:cs typeface="Verdana" pitchFamily="34" charset="0"/>
              </a:rPr>
              <a:t>Zaigham M. Rizvi</a:t>
            </a:r>
          </a:p>
          <a:p>
            <a:pPr marL="211166">
              <a:spcAft>
                <a:spcPts val="1071"/>
              </a:spcAft>
            </a:pPr>
            <a:r>
              <a:rPr lang="en-US" sz="1400" b="1" dirty="0">
                <a:solidFill>
                  <a:schemeClr val="tx2">
                    <a:lumMod val="20000"/>
                    <a:lumOff val="80000"/>
                  </a:schemeClr>
                </a:solidFill>
                <a:latin typeface="Verdana" pitchFamily="34" charset="0"/>
                <a:ea typeface="Verdana" pitchFamily="34" charset="0"/>
                <a:cs typeface="Verdana" pitchFamily="34" charset="0"/>
              </a:rPr>
              <a:t>zaigham2r@yahoo.com</a:t>
            </a:r>
          </a:p>
          <a:p>
            <a:pPr marL="211166">
              <a:spcAft>
                <a:spcPts val="1071"/>
              </a:spcAft>
              <a:buSzPct val="120000"/>
            </a:pPr>
            <a:r>
              <a:rPr lang="en-US" sz="1300" dirty="0">
                <a:solidFill>
                  <a:schemeClr val="tx2">
                    <a:lumMod val="20000"/>
                    <a:lumOff val="80000"/>
                  </a:schemeClr>
                </a:solidFill>
                <a:latin typeface="Verdana" pitchFamily="34" charset="0"/>
                <a:ea typeface="Verdana" pitchFamily="34" charset="0"/>
                <a:cs typeface="Verdana" pitchFamily="34" charset="0"/>
              </a:rPr>
              <a:t>Secretary General: Asia-Pacific Union for Housing Finance-APUHF </a:t>
            </a:r>
            <a:r>
              <a:rPr lang="en-US" sz="1300" dirty="0" smtClean="0">
                <a:solidFill>
                  <a:schemeClr val="tx2">
                    <a:lumMod val="20000"/>
                    <a:lumOff val="80000"/>
                  </a:schemeClr>
                </a:solidFill>
                <a:latin typeface="Verdana" pitchFamily="34" charset="0"/>
                <a:ea typeface="Verdana" pitchFamily="34" charset="0"/>
                <a:cs typeface="Verdana" pitchFamily="34" charset="0"/>
              </a:rPr>
              <a:t>(</a:t>
            </a:r>
            <a:r>
              <a:rPr lang="en-US" sz="1300" dirty="0" smtClean="0">
                <a:latin typeface="Verdana" pitchFamily="34" charset="0"/>
                <a:ea typeface="Verdana" pitchFamily="34" charset="0"/>
                <a:cs typeface="Verdana" pitchFamily="34" charset="0"/>
                <a:hlinkClick r:id="rId3"/>
              </a:rPr>
              <a:t>www.apuhf.info</a:t>
            </a:r>
            <a:r>
              <a:rPr lang="en-US" sz="1300" dirty="0">
                <a:solidFill>
                  <a:schemeClr val="tx2">
                    <a:lumMod val="20000"/>
                    <a:lumOff val="80000"/>
                  </a:schemeClr>
                </a:solidFill>
                <a:latin typeface="Verdana" pitchFamily="34" charset="0"/>
                <a:ea typeface="Verdana" pitchFamily="34" charset="0"/>
                <a:cs typeface="Verdana" pitchFamily="34" charset="0"/>
              </a:rPr>
              <a:t>)</a:t>
            </a:r>
          </a:p>
          <a:p>
            <a:pPr marL="211166">
              <a:spcAft>
                <a:spcPts val="1071"/>
              </a:spcAft>
              <a:buSzPct val="120000"/>
            </a:pPr>
            <a:r>
              <a:rPr lang="en-US" sz="1300" dirty="0">
                <a:solidFill>
                  <a:schemeClr val="tx2">
                    <a:lumMod val="20000"/>
                    <a:lumOff val="80000"/>
                  </a:schemeClr>
                </a:solidFill>
                <a:latin typeface="Verdana" pitchFamily="34" charset="0"/>
                <a:ea typeface="Verdana" pitchFamily="34" charset="0"/>
                <a:cs typeface="Verdana" pitchFamily="34" charset="0"/>
              </a:rPr>
              <a:t>Housing Consultant World Bank, UNHABITAT, CMHC-Canada</a:t>
            </a:r>
          </a:p>
          <a:p>
            <a:pPr marL="211166">
              <a:spcAft>
                <a:spcPts val="1071"/>
              </a:spcAft>
              <a:buSzPct val="120000"/>
            </a:pPr>
            <a:r>
              <a:rPr lang="en-US" sz="1300" dirty="0">
                <a:solidFill>
                  <a:schemeClr val="tx2">
                    <a:lumMod val="20000"/>
                    <a:lumOff val="80000"/>
                  </a:schemeClr>
                </a:solidFill>
                <a:latin typeface="Verdana" pitchFamily="34" charset="0"/>
                <a:ea typeface="Verdana" pitchFamily="34" charset="0"/>
                <a:cs typeface="Verdana" pitchFamily="34" charset="0"/>
              </a:rPr>
              <a:t>Senior Advisor Housing </a:t>
            </a:r>
            <a:r>
              <a:rPr lang="en-US" sz="1300" dirty="0" err="1" smtClean="0">
                <a:solidFill>
                  <a:schemeClr val="tx2">
                    <a:lumMod val="20000"/>
                    <a:lumOff val="80000"/>
                  </a:schemeClr>
                </a:solidFill>
                <a:latin typeface="Verdana" pitchFamily="34" charset="0"/>
                <a:ea typeface="Verdana" pitchFamily="34" charset="0"/>
                <a:cs typeface="Verdana" pitchFamily="34" charset="0"/>
              </a:rPr>
              <a:t>Encludes</a:t>
            </a:r>
            <a:r>
              <a:rPr lang="en-US" sz="1300" dirty="0" smtClean="0">
                <a:solidFill>
                  <a:schemeClr val="tx2">
                    <a:lumMod val="20000"/>
                    <a:lumOff val="80000"/>
                  </a:schemeClr>
                </a:solidFill>
                <a:latin typeface="Verdana" pitchFamily="34" charset="0"/>
                <a:ea typeface="Verdana" pitchFamily="34" charset="0"/>
                <a:cs typeface="Verdana" pitchFamily="34" charset="0"/>
              </a:rPr>
              <a:t>-USA </a:t>
            </a:r>
            <a:r>
              <a:rPr lang="en-US" sz="1300" dirty="0">
                <a:solidFill>
                  <a:schemeClr val="tx2">
                    <a:lumMod val="20000"/>
                    <a:lumOff val="80000"/>
                  </a:schemeClr>
                </a:solidFill>
                <a:latin typeface="Verdana" pitchFamily="34" charset="0"/>
                <a:ea typeface="Verdana" pitchFamily="34" charset="0"/>
                <a:cs typeface="Verdana" pitchFamily="34" charset="0"/>
              </a:rPr>
              <a:t>(ShoreBank Int’l )</a:t>
            </a:r>
          </a:p>
          <a:p>
            <a:pPr marL="211166">
              <a:spcAft>
                <a:spcPts val="1071"/>
              </a:spcAft>
              <a:buSzPct val="120000"/>
            </a:pPr>
            <a:r>
              <a:rPr lang="en-US" sz="1300" dirty="0">
                <a:solidFill>
                  <a:schemeClr val="tx2">
                    <a:lumMod val="20000"/>
                    <a:lumOff val="80000"/>
                  </a:schemeClr>
                </a:solidFill>
                <a:latin typeface="Verdana" pitchFamily="34" charset="0"/>
                <a:ea typeface="Verdana" pitchFamily="34" charset="0"/>
                <a:cs typeface="Verdana" pitchFamily="34" charset="0"/>
              </a:rPr>
              <a:t>Advisor Housing, State Bank of Pakistan</a:t>
            </a:r>
          </a:p>
        </p:txBody>
      </p:sp>
    </p:spTree>
    <p:extLst>
      <p:ext uri="{BB962C8B-B14F-4D97-AF65-F5344CB8AC3E}">
        <p14:creationId xmlns:p14="http://schemas.microsoft.com/office/powerpoint/2010/main" val="23826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35079"/>
            <a:ext cx="6781800" cy="401217"/>
          </a:xfrm>
        </p:spPr>
        <p:txBody>
          <a:bodyPr>
            <a:noAutofit/>
          </a:bodyPr>
          <a:lstStyle/>
          <a:p>
            <a:r>
              <a:rPr lang="en-US" sz="2400" b="1" dirty="0" err="1" smtClean="0">
                <a:solidFill>
                  <a:srgbClr val="FFFF00"/>
                </a:solidFill>
                <a:latin typeface="Arial Rounded MT Bold" panose="020F0704030504030204" pitchFamily="34" charset="0"/>
              </a:rPr>
              <a:t>asian</a:t>
            </a:r>
            <a:r>
              <a:rPr lang="en-US" sz="2400" b="1" dirty="0" smtClean="0">
                <a:solidFill>
                  <a:srgbClr val="FFFF00"/>
                </a:solidFill>
                <a:latin typeface="Arial Rounded MT Bold" panose="020F0704030504030204" pitchFamily="34" charset="0"/>
              </a:rPr>
              <a:t> Snapshot</a:t>
            </a:r>
            <a:endParaRPr lang="en-GB" sz="2400"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762000" y="209551"/>
            <a:ext cx="7554416" cy="4476750"/>
          </a:xfrm>
        </p:spPr>
        <p:txBody>
          <a:bodyPr>
            <a:normAutofit/>
          </a:bodyPr>
          <a:lstStyle/>
          <a:p>
            <a:r>
              <a:rPr lang="en-US" dirty="0" smtClean="0">
                <a:solidFill>
                  <a:schemeClr val="tx1"/>
                </a:solidFill>
              </a:rPr>
              <a:t>Asia-Pacific represents: </a:t>
            </a:r>
          </a:p>
          <a:p>
            <a:pPr marL="714375" indent="-257175">
              <a:buClrTx/>
              <a:buFont typeface="Arial" panose="020B0604020202020204" pitchFamily="34" charset="0"/>
              <a:buChar char="•"/>
            </a:pPr>
            <a:r>
              <a:rPr lang="en-US" dirty="0" smtClean="0">
                <a:solidFill>
                  <a:schemeClr val="tx1"/>
                </a:solidFill>
              </a:rPr>
              <a:t>1/4</a:t>
            </a:r>
            <a:r>
              <a:rPr lang="en-US" baseline="30000" dirty="0" smtClean="0">
                <a:solidFill>
                  <a:schemeClr val="tx1"/>
                </a:solidFill>
              </a:rPr>
              <a:t>th</a:t>
            </a:r>
            <a:r>
              <a:rPr lang="en-US" dirty="0" smtClean="0">
                <a:solidFill>
                  <a:schemeClr val="tx1"/>
                </a:solidFill>
              </a:rPr>
              <a:t> </a:t>
            </a:r>
            <a:r>
              <a:rPr lang="en-US" dirty="0">
                <a:solidFill>
                  <a:schemeClr val="tx1"/>
                </a:solidFill>
              </a:rPr>
              <a:t>of the </a:t>
            </a:r>
            <a:r>
              <a:rPr lang="en-US" dirty="0" smtClean="0">
                <a:solidFill>
                  <a:schemeClr val="tx1"/>
                </a:solidFill>
              </a:rPr>
              <a:t>world’s population</a:t>
            </a:r>
            <a:r>
              <a:rPr lang="en-US" dirty="0">
                <a:solidFill>
                  <a:schemeClr val="tx1"/>
                </a:solidFill>
              </a:rPr>
              <a:t>, and </a:t>
            </a:r>
            <a:r>
              <a:rPr lang="en-US" dirty="0" smtClean="0">
                <a:solidFill>
                  <a:schemeClr val="tx1"/>
                </a:solidFill>
              </a:rPr>
              <a:t>including China </a:t>
            </a:r>
            <a:r>
              <a:rPr lang="en-US" dirty="0">
                <a:solidFill>
                  <a:schemeClr val="tx1"/>
                </a:solidFill>
              </a:rPr>
              <a:t>nearly half of the </a:t>
            </a:r>
            <a:r>
              <a:rPr lang="en-US" dirty="0" smtClean="0">
                <a:solidFill>
                  <a:schemeClr val="tx1"/>
                </a:solidFill>
              </a:rPr>
              <a:t>world population</a:t>
            </a:r>
            <a:endParaRPr lang="en-US" dirty="0">
              <a:solidFill>
                <a:schemeClr val="tx1"/>
              </a:solidFill>
            </a:endParaRPr>
          </a:p>
          <a:p>
            <a:pPr marL="714375" indent="-257175">
              <a:buClrTx/>
              <a:buFont typeface="Arial" panose="020B0604020202020204" pitchFamily="34" charset="0"/>
              <a:buChar char="•"/>
            </a:pPr>
            <a:r>
              <a:rPr lang="en-US" dirty="0" smtClean="0">
                <a:solidFill>
                  <a:schemeClr val="tx1"/>
                </a:solidFill>
              </a:rPr>
              <a:t>Nearly ½ of the World’s Poor</a:t>
            </a:r>
          </a:p>
          <a:p>
            <a:r>
              <a:rPr lang="en-US" b="1" dirty="0">
                <a:solidFill>
                  <a:schemeClr val="tx1"/>
                </a:solidFill>
              </a:rPr>
              <a:t>Awareness</a:t>
            </a:r>
            <a:r>
              <a:rPr lang="en-US" dirty="0">
                <a:solidFill>
                  <a:schemeClr val="tx1"/>
                </a:solidFill>
              </a:rPr>
              <a:t>: Housing </a:t>
            </a:r>
            <a:r>
              <a:rPr lang="en-US" dirty="0" smtClean="0">
                <a:solidFill>
                  <a:schemeClr val="tx1"/>
                </a:solidFill>
              </a:rPr>
              <a:t>has become a popular political slogan.</a:t>
            </a:r>
          </a:p>
          <a:p>
            <a:pPr marL="685800" lvl="1">
              <a:buFont typeface="Arial" panose="020B0604020202020204" pitchFamily="34" charset="0"/>
              <a:buChar char="•"/>
            </a:pPr>
            <a:r>
              <a:rPr lang="en-US" dirty="0" smtClean="0">
                <a:solidFill>
                  <a:schemeClr val="tx1"/>
                </a:solidFill>
              </a:rPr>
              <a:t>“Housing for all”; </a:t>
            </a:r>
          </a:p>
          <a:p>
            <a:pPr marL="685800" lvl="1">
              <a:buFont typeface="Arial" panose="020B0604020202020204" pitchFamily="34" charset="0"/>
              <a:buChar char="•"/>
            </a:pPr>
            <a:r>
              <a:rPr lang="en-US" dirty="0" smtClean="0">
                <a:solidFill>
                  <a:schemeClr val="tx1"/>
                </a:solidFill>
              </a:rPr>
              <a:t>“Slum Free Cities”</a:t>
            </a:r>
          </a:p>
          <a:p>
            <a:pPr marL="685800" lvl="1">
              <a:buFont typeface="Arial" panose="020B0604020202020204" pitchFamily="34" charset="0"/>
              <a:buChar char="•"/>
            </a:pPr>
            <a:r>
              <a:rPr lang="en-US" dirty="0" smtClean="0">
                <a:solidFill>
                  <a:schemeClr val="tx1"/>
                </a:solidFill>
              </a:rPr>
              <a:t>“</a:t>
            </a:r>
            <a:r>
              <a:rPr lang="en-US" dirty="0" err="1" smtClean="0">
                <a:solidFill>
                  <a:schemeClr val="tx1"/>
                </a:solidFill>
              </a:rPr>
              <a:t>Maang</a:t>
            </a:r>
            <a:r>
              <a:rPr lang="en-US" dirty="0" smtClean="0">
                <a:solidFill>
                  <a:schemeClr val="tx1"/>
                </a:solidFill>
              </a:rPr>
              <a:t> </a:t>
            </a:r>
            <a:r>
              <a:rPr lang="en-US" dirty="0" err="1" smtClean="0">
                <a:solidFill>
                  <a:schemeClr val="tx1"/>
                </a:solidFill>
              </a:rPr>
              <a:t>Raha</a:t>
            </a:r>
            <a:r>
              <a:rPr lang="en-US" dirty="0" smtClean="0">
                <a:solidFill>
                  <a:schemeClr val="tx1"/>
                </a:solidFill>
              </a:rPr>
              <a:t> </a:t>
            </a:r>
            <a:r>
              <a:rPr lang="en-US" dirty="0" err="1" smtClean="0">
                <a:solidFill>
                  <a:schemeClr val="tx1"/>
                </a:solidFill>
              </a:rPr>
              <a:t>hai</a:t>
            </a:r>
            <a:r>
              <a:rPr lang="en-US" dirty="0" smtClean="0">
                <a:solidFill>
                  <a:schemeClr val="tx1"/>
                </a:solidFill>
              </a:rPr>
              <a:t> </a:t>
            </a:r>
            <a:r>
              <a:rPr lang="en-US" dirty="0" err="1" smtClean="0">
                <a:solidFill>
                  <a:schemeClr val="tx1"/>
                </a:solidFill>
              </a:rPr>
              <a:t>har</a:t>
            </a:r>
            <a:r>
              <a:rPr lang="en-US" dirty="0" smtClean="0">
                <a:solidFill>
                  <a:schemeClr val="tx1"/>
                </a:solidFill>
              </a:rPr>
              <a:t> </a:t>
            </a:r>
            <a:r>
              <a:rPr lang="en-US" dirty="0" err="1" smtClean="0">
                <a:solidFill>
                  <a:schemeClr val="tx1"/>
                </a:solidFill>
              </a:rPr>
              <a:t>Insaan</a:t>
            </a:r>
            <a:r>
              <a:rPr lang="en-US" dirty="0" smtClean="0">
                <a:solidFill>
                  <a:schemeClr val="tx1"/>
                </a:solidFill>
              </a:rPr>
              <a:t> - Roti, </a:t>
            </a:r>
            <a:r>
              <a:rPr lang="en-US" dirty="0" err="1" smtClean="0">
                <a:solidFill>
                  <a:schemeClr val="tx1"/>
                </a:solidFill>
              </a:rPr>
              <a:t>Kapra</a:t>
            </a:r>
            <a:r>
              <a:rPr lang="en-US" dirty="0" smtClean="0">
                <a:solidFill>
                  <a:schemeClr val="tx1"/>
                </a:solidFill>
              </a:rPr>
              <a:t>, </a:t>
            </a:r>
            <a:r>
              <a:rPr lang="en-US" dirty="0" err="1" smtClean="0">
                <a:solidFill>
                  <a:schemeClr val="tx1"/>
                </a:solidFill>
              </a:rPr>
              <a:t>aur</a:t>
            </a:r>
            <a:r>
              <a:rPr lang="en-US" dirty="0" smtClean="0">
                <a:solidFill>
                  <a:schemeClr val="tx1"/>
                </a:solidFill>
              </a:rPr>
              <a:t> </a:t>
            </a:r>
            <a:r>
              <a:rPr lang="en-US" dirty="0" err="1" smtClean="0">
                <a:solidFill>
                  <a:schemeClr val="tx1"/>
                </a:solidFill>
              </a:rPr>
              <a:t>Makan</a:t>
            </a:r>
            <a:r>
              <a:rPr lang="en-US" dirty="0" smtClean="0">
                <a:solidFill>
                  <a:schemeClr val="tx1"/>
                </a:solidFill>
              </a:rPr>
              <a:t>” (Every human demands food, clothing and shelter); etc.</a:t>
            </a:r>
          </a:p>
          <a:p>
            <a:r>
              <a:rPr lang="en-US" b="1" dirty="0">
                <a:solidFill>
                  <a:schemeClr val="tx1"/>
                </a:solidFill>
              </a:rPr>
              <a:t>Delivery</a:t>
            </a:r>
            <a:r>
              <a:rPr lang="en-US" dirty="0">
                <a:solidFill>
                  <a:schemeClr val="tx1"/>
                </a:solidFill>
              </a:rPr>
              <a:t>: In few countries it is SOME, but in most there is NONE</a:t>
            </a:r>
          </a:p>
          <a:p>
            <a:pPr marL="757237" indent="-285750">
              <a:buFont typeface="Arial" panose="020B0604020202020204" pitchFamily="34" charset="0"/>
              <a:buChar char="•"/>
            </a:pPr>
            <a:r>
              <a:rPr lang="en-US" dirty="0" smtClean="0">
                <a:solidFill>
                  <a:schemeClr val="tx1"/>
                </a:solidFill>
              </a:rPr>
              <a:t>Each country in the region has its own geo-socio-economic parameters, while all face a common issue of “shelterless poor” </a:t>
            </a:r>
          </a:p>
          <a:p>
            <a:pPr>
              <a:buFont typeface="Wingdings" pitchFamily="2" charset="2"/>
              <a:buChar char="q"/>
            </a:pPr>
            <a:endParaRPr lang="en-GB"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4</a:t>
            </a:fld>
            <a:endParaRPr lang="en-US">
              <a:solidFill>
                <a:prstClr val="black">
                  <a:lumMod val="85000"/>
                  <a:lumOff val="15000"/>
                </a:prstClr>
              </a:solidFill>
            </a:endParaRPr>
          </a:p>
        </p:txBody>
      </p:sp>
    </p:spTree>
    <p:extLst>
      <p:ext uri="{BB962C8B-B14F-4D97-AF65-F5344CB8AC3E}">
        <p14:creationId xmlns:p14="http://schemas.microsoft.com/office/powerpoint/2010/main" val="1787905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36228" y="4438650"/>
            <a:ext cx="8202972" cy="685800"/>
          </a:xfrm>
        </p:spPr>
        <p:txBody>
          <a:bodyPr>
            <a:noAutofit/>
          </a:bodyPr>
          <a:lstStyle/>
          <a:p>
            <a:r>
              <a:rPr lang="en-US" sz="2400" b="1" dirty="0" smtClean="0">
                <a:solidFill>
                  <a:srgbClr val="FFFF00"/>
                </a:solidFill>
                <a:latin typeface="Arial Rounded MT Bold" panose="020F0704030504030204" pitchFamily="34" charset="0"/>
              </a:rPr>
              <a:t>OIC </a:t>
            </a:r>
            <a:r>
              <a:rPr lang="en-US" sz="2400" b="1" dirty="0">
                <a:solidFill>
                  <a:srgbClr val="FFFF00"/>
                </a:solidFill>
                <a:latin typeface="Arial Rounded MT Bold" panose="020F0704030504030204" pitchFamily="34" charset="0"/>
              </a:rPr>
              <a:t>Member Countries </a:t>
            </a:r>
            <a:r>
              <a:rPr lang="en-US" sz="2400" b="1" dirty="0" smtClean="0">
                <a:solidFill>
                  <a:srgbClr val="FFFF00"/>
                </a:solidFill>
                <a:latin typeface="Arial Rounded MT Bold" panose="020F0704030504030204" pitchFamily="34" charset="0"/>
              </a:rPr>
              <a:t>and challenge of HMF</a:t>
            </a:r>
            <a:endParaRPr lang="en-GB" sz="2400" b="1" dirty="0">
              <a:solidFill>
                <a:srgbClr val="FFFF00"/>
              </a:solidFill>
              <a:latin typeface="Arial Rounded MT Bold" panose="020F0704030504030204" pitchFamily="34" charset="0"/>
            </a:endParaRPr>
          </a:p>
        </p:txBody>
      </p:sp>
      <p:sp>
        <p:nvSpPr>
          <p:cNvPr id="5" name="Content Placeholder 4"/>
          <p:cNvSpPr>
            <a:spLocks noGrp="1"/>
          </p:cNvSpPr>
          <p:nvPr>
            <p:ph idx="1"/>
          </p:nvPr>
        </p:nvSpPr>
        <p:spPr>
          <a:xfrm>
            <a:off x="636228" y="1132951"/>
            <a:ext cx="7632848" cy="2169858"/>
          </a:xfrm>
        </p:spPr>
        <p:txBody>
          <a:bodyPr>
            <a:noAutofit/>
          </a:bodyPr>
          <a:lstStyle/>
          <a:p>
            <a:pPr marL="341313" indent="-341313">
              <a:buSzPct val="125000"/>
            </a:pPr>
            <a:endParaRPr lang="en-US" sz="1900" dirty="0">
              <a:solidFill>
                <a:schemeClr val="tx1"/>
              </a:solidFill>
            </a:endParaRPr>
          </a:p>
          <a:p>
            <a:pPr>
              <a:buSzPct val="125000"/>
            </a:pPr>
            <a:r>
              <a:rPr lang="en-US" sz="1400" dirty="0" smtClean="0">
                <a:solidFill>
                  <a:schemeClr val="tx1"/>
                </a:solidFill>
              </a:rPr>
              <a:t>57 </a:t>
            </a:r>
            <a:r>
              <a:rPr lang="en-US" sz="1400" dirty="0">
                <a:solidFill>
                  <a:schemeClr val="tx1"/>
                </a:solidFill>
              </a:rPr>
              <a:t>countries are OIC members out of 193 UN members on a global scene</a:t>
            </a:r>
          </a:p>
          <a:p>
            <a:pPr>
              <a:buSzPct val="125000"/>
            </a:pPr>
            <a:r>
              <a:rPr lang="en-US" sz="1400" dirty="0" smtClean="0">
                <a:solidFill>
                  <a:schemeClr val="tx1"/>
                </a:solidFill>
              </a:rPr>
              <a:t>The population </a:t>
            </a:r>
            <a:r>
              <a:rPr lang="en-US" sz="1400" dirty="0">
                <a:solidFill>
                  <a:schemeClr val="tx1"/>
                </a:solidFill>
              </a:rPr>
              <a:t>of IDB member </a:t>
            </a:r>
            <a:r>
              <a:rPr lang="en-US" sz="1400" dirty="0" smtClean="0">
                <a:solidFill>
                  <a:schemeClr val="tx1"/>
                </a:solidFill>
              </a:rPr>
              <a:t>Countries </a:t>
            </a:r>
            <a:r>
              <a:rPr lang="en-US" sz="1400" dirty="0">
                <a:solidFill>
                  <a:schemeClr val="tx1"/>
                </a:solidFill>
              </a:rPr>
              <a:t>was 1.6 </a:t>
            </a:r>
            <a:r>
              <a:rPr lang="en-US" sz="1400" dirty="0" err="1">
                <a:solidFill>
                  <a:schemeClr val="tx1"/>
                </a:solidFill>
              </a:rPr>
              <a:t>Bn</a:t>
            </a:r>
            <a:r>
              <a:rPr lang="en-US" sz="1400" dirty="0">
                <a:solidFill>
                  <a:schemeClr val="tx1"/>
                </a:solidFill>
              </a:rPr>
              <a:t> in 2009 (23</a:t>
            </a:r>
            <a:r>
              <a:rPr lang="en-US" sz="1400" dirty="0" smtClean="0">
                <a:solidFill>
                  <a:schemeClr val="tx1"/>
                </a:solidFill>
              </a:rPr>
              <a:t>% of he globe), </a:t>
            </a:r>
            <a:r>
              <a:rPr lang="en-US" sz="1400" dirty="0">
                <a:solidFill>
                  <a:schemeClr val="tx1"/>
                </a:solidFill>
              </a:rPr>
              <a:t>w</a:t>
            </a:r>
            <a:r>
              <a:rPr lang="en-US" sz="1400" dirty="0" smtClean="0">
                <a:solidFill>
                  <a:schemeClr val="tx1"/>
                </a:solidFill>
              </a:rPr>
              <a:t>hereas the total Muslim </a:t>
            </a:r>
            <a:r>
              <a:rPr lang="en-US" sz="1400" dirty="0">
                <a:solidFill>
                  <a:schemeClr val="tx1"/>
                </a:solidFill>
              </a:rPr>
              <a:t>population on the Globe is 2 </a:t>
            </a:r>
            <a:r>
              <a:rPr lang="en-US" sz="1400" dirty="0" err="1">
                <a:solidFill>
                  <a:schemeClr val="tx1"/>
                </a:solidFill>
              </a:rPr>
              <a:t>Bn</a:t>
            </a:r>
            <a:r>
              <a:rPr lang="en-US" sz="1400" dirty="0">
                <a:solidFill>
                  <a:schemeClr val="tx1"/>
                </a:solidFill>
              </a:rPr>
              <a:t> plus. </a:t>
            </a:r>
          </a:p>
          <a:p>
            <a:pPr>
              <a:buSzPct val="125000"/>
            </a:pPr>
            <a:r>
              <a:rPr lang="en-US" sz="1400" dirty="0">
                <a:solidFill>
                  <a:schemeClr val="tx1"/>
                </a:solidFill>
              </a:rPr>
              <a:t>The Muslim world represents </a:t>
            </a:r>
            <a:r>
              <a:rPr lang="en-US" sz="1400" dirty="0" smtClean="0">
                <a:solidFill>
                  <a:schemeClr val="tx1"/>
                </a:solidFill>
              </a:rPr>
              <a:t>more than 1 </a:t>
            </a:r>
            <a:r>
              <a:rPr lang="en-US" sz="1400" dirty="0">
                <a:solidFill>
                  <a:schemeClr val="tx1"/>
                </a:solidFill>
              </a:rPr>
              <a:t>of 4 humans on the planet.</a:t>
            </a:r>
          </a:p>
          <a:p>
            <a:pPr>
              <a:buSzPct val="125000"/>
            </a:pPr>
            <a:r>
              <a:rPr lang="en-US" sz="1400" dirty="0">
                <a:solidFill>
                  <a:schemeClr val="tx1"/>
                </a:solidFill>
              </a:rPr>
              <a:t>Nearly the same share in number of countries.</a:t>
            </a:r>
          </a:p>
          <a:p>
            <a:pPr>
              <a:buSzPct val="125000"/>
            </a:pPr>
            <a:r>
              <a:rPr lang="en-US" sz="1400" dirty="0" smtClean="0">
                <a:solidFill>
                  <a:schemeClr val="tx1"/>
                </a:solidFill>
              </a:rPr>
              <a:t>Irony is that it represents </a:t>
            </a:r>
            <a:r>
              <a:rPr lang="en-US" sz="1400" dirty="0">
                <a:solidFill>
                  <a:schemeClr val="tx1"/>
                </a:solidFill>
              </a:rPr>
              <a:t>1 of 2 poor on the planet</a:t>
            </a:r>
            <a:r>
              <a:rPr lang="en-US" sz="1400" dirty="0" smtClean="0">
                <a:solidFill>
                  <a:schemeClr val="tx1"/>
                </a:solidFill>
              </a:rPr>
              <a:t>. Thus facing the Major challenge of Housing Microfinance (HMF)</a:t>
            </a:r>
            <a:endParaRPr lang="en-US" sz="1400" dirty="0">
              <a:solidFill>
                <a:schemeClr val="tx1"/>
              </a:solidFill>
            </a:endParaRPr>
          </a:p>
          <a:p>
            <a:pPr>
              <a:buSzPct val="125000"/>
            </a:pPr>
            <a:r>
              <a:rPr lang="en-US" sz="1400" dirty="0">
                <a:solidFill>
                  <a:schemeClr val="tx1"/>
                </a:solidFill>
              </a:rPr>
              <a:t>An acute challenge of widening demand/supply gap and rising housing backlog … leading to Social Unrest.</a:t>
            </a:r>
          </a:p>
          <a:p>
            <a:pPr>
              <a:buSzPct val="125000"/>
            </a:pPr>
            <a:r>
              <a:rPr lang="en-US" sz="1400" dirty="0">
                <a:solidFill>
                  <a:schemeClr val="tx1"/>
                </a:solidFill>
              </a:rPr>
              <a:t>Most of the housing backlog and short supply is in low-income segment of the population.</a:t>
            </a:r>
          </a:p>
          <a:p>
            <a:pPr>
              <a:buSzPct val="125000"/>
            </a:pPr>
            <a:r>
              <a:rPr lang="en-US" sz="1400" dirty="0">
                <a:solidFill>
                  <a:schemeClr val="tx1"/>
                </a:solidFill>
              </a:rPr>
              <a:t>Population growth and urbanization are further compounding the existing huge backlog.</a:t>
            </a:r>
          </a:p>
          <a:p>
            <a:pPr>
              <a:buSzPct val="125000"/>
            </a:pPr>
            <a:r>
              <a:rPr lang="en-US" sz="1400" dirty="0">
                <a:solidFill>
                  <a:schemeClr val="tx1"/>
                </a:solidFill>
              </a:rPr>
              <a:t>Rising costs (land, construction, construction materials) are making housing unaffordable for the poor.</a:t>
            </a:r>
          </a:p>
        </p:txBody>
      </p:sp>
      <p:sp>
        <p:nvSpPr>
          <p:cNvPr id="7" name="Slide Number Placeholder 6"/>
          <p:cNvSpPr>
            <a:spLocks noGrp="1"/>
          </p:cNvSpPr>
          <p:nvPr>
            <p:ph type="sldNum" sz="quarter" idx="12"/>
          </p:nvPr>
        </p:nvSpPr>
        <p:spPr>
          <a:xfrm>
            <a:off x="7653052" y="4131443"/>
            <a:ext cx="762000" cy="205383"/>
          </a:xfrm>
        </p:spPr>
        <p:txBody>
          <a:bodyPr/>
          <a:lstStyle/>
          <a:p>
            <a:fld id="{0D03FCAF-3107-4F14-97F4-3C7779A2A693}" type="slidenum">
              <a:rPr lang="en-US" smtClean="0">
                <a:solidFill>
                  <a:prstClr val="black">
                    <a:lumMod val="85000"/>
                    <a:lumOff val="15000"/>
                  </a:prstClr>
                </a:solidFill>
              </a:rPr>
              <a:pPr/>
              <a:t>5</a:t>
            </a:fld>
            <a:endParaRPr lang="en-US" dirty="0">
              <a:solidFill>
                <a:prstClr val="black">
                  <a:lumMod val="85000"/>
                  <a:lumOff val="15000"/>
                </a:prstClr>
              </a:solidFill>
            </a:endParaRPr>
          </a:p>
        </p:txBody>
      </p:sp>
    </p:spTree>
    <p:extLst>
      <p:ext uri="{BB962C8B-B14F-4D97-AF65-F5344CB8AC3E}">
        <p14:creationId xmlns:p14="http://schemas.microsoft.com/office/powerpoint/2010/main" val="779119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047980"/>
            <a:ext cx="8305800" cy="1066800"/>
          </a:xfrm>
        </p:spPr>
        <p:txBody>
          <a:bodyPr>
            <a:normAutofit/>
          </a:bodyPr>
          <a:lstStyle/>
          <a:p>
            <a:r>
              <a:rPr lang="en-US" sz="2400" b="1" dirty="0">
                <a:solidFill>
                  <a:srgbClr val="FFFF00"/>
                </a:solidFill>
                <a:latin typeface="Arial Rounded MT Bold" panose="020F0704030504030204" pitchFamily="34" charset="0"/>
              </a:rPr>
              <a:t>Housing is a ‘Numbers’ game – The Muslim World is no exception</a:t>
            </a:r>
            <a:r>
              <a:rPr lang="en-US" sz="2400" b="1" dirty="0" smtClean="0">
                <a:solidFill>
                  <a:srgbClr val="FFFF00"/>
                </a:solidFill>
                <a:latin typeface="Arial Rounded MT Bold" panose="020F0704030504030204" pitchFamily="34" charset="0"/>
              </a:rPr>
              <a:t>!</a:t>
            </a:r>
            <a:endParaRPr lang="en-US" sz="2400" dirty="0"/>
          </a:p>
        </p:txBody>
      </p:sp>
      <p:sp>
        <p:nvSpPr>
          <p:cNvPr id="3" name="Content Placeholder 2"/>
          <p:cNvSpPr>
            <a:spLocks noGrp="1"/>
          </p:cNvSpPr>
          <p:nvPr>
            <p:ph idx="1"/>
          </p:nvPr>
        </p:nvSpPr>
        <p:spPr>
          <a:xfrm>
            <a:off x="751115" y="742950"/>
            <a:ext cx="7543800" cy="2569164"/>
          </a:xfrm>
        </p:spPr>
        <p:txBody>
          <a:bodyPr>
            <a:noAutofit/>
          </a:bodyPr>
          <a:lstStyle/>
          <a:p>
            <a:r>
              <a:rPr lang="en-US" sz="1400" dirty="0">
                <a:solidFill>
                  <a:schemeClr val="tx1"/>
                </a:solidFill>
              </a:rPr>
              <a:t>IDB member Countries need around 8.2 </a:t>
            </a:r>
            <a:r>
              <a:rPr lang="en-US" sz="1400" dirty="0" err="1">
                <a:solidFill>
                  <a:schemeClr val="tx1"/>
                </a:solidFill>
              </a:rPr>
              <a:t>mn</a:t>
            </a:r>
            <a:r>
              <a:rPr lang="en-US" sz="1400" dirty="0">
                <a:solidFill>
                  <a:schemeClr val="tx1"/>
                </a:solidFill>
              </a:rPr>
              <a:t> new housing units/year. To meet this yearly demand they will need US$ 15.5 </a:t>
            </a:r>
            <a:r>
              <a:rPr lang="en-US" sz="1400" dirty="0" err="1">
                <a:solidFill>
                  <a:schemeClr val="tx1"/>
                </a:solidFill>
              </a:rPr>
              <a:t>Bn</a:t>
            </a:r>
            <a:r>
              <a:rPr lang="en-US" sz="1400" dirty="0">
                <a:solidFill>
                  <a:schemeClr val="tx1"/>
                </a:solidFill>
              </a:rPr>
              <a:t>/year of investment in housing sector.*</a:t>
            </a:r>
          </a:p>
          <a:p>
            <a:r>
              <a:rPr lang="en-US" sz="1400" dirty="0">
                <a:solidFill>
                  <a:schemeClr val="tx1"/>
                </a:solidFill>
              </a:rPr>
              <a:t>The yearly requirement of housing in Muslim World is growing at 2.83% p.a.</a:t>
            </a:r>
          </a:p>
          <a:p>
            <a:r>
              <a:rPr lang="en-US" sz="1400" dirty="0">
                <a:solidFill>
                  <a:schemeClr val="tx1"/>
                </a:solidFill>
              </a:rPr>
              <a:t>Sharia-Compliant Housing Finance in Muslin Countries is around 20% only.</a:t>
            </a:r>
          </a:p>
          <a:p>
            <a:r>
              <a:rPr lang="en-US" sz="1400" dirty="0">
                <a:solidFill>
                  <a:schemeClr val="tx1"/>
                </a:solidFill>
              </a:rPr>
              <a:t>Muslim </a:t>
            </a:r>
            <a:r>
              <a:rPr lang="en-US" sz="1400" dirty="0" smtClean="0">
                <a:solidFill>
                  <a:schemeClr val="tx1"/>
                </a:solidFill>
              </a:rPr>
              <a:t>Population: </a:t>
            </a:r>
            <a:r>
              <a:rPr lang="en-US" sz="1400" dirty="0">
                <a:solidFill>
                  <a:schemeClr val="tx1"/>
                </a:solidFill>
              </a:rPr>
              <a:t>Africa-53.0 %, Asia-32. 2%, Europe-7.6 %, N. America-1.8 %**</a:t>
            </a:r>
          </a:p>
          <a:p>
            <a:r>
              <a:rPr lang="en-US" sz="1400" dirty="0">
                <a:solidFill>
                  <a:schemeClr val="tx1"/>
                </a:solidFill>
              </a:rPr>
              <a:t>Urban population of IDB member countries is growing at 2.8%/year (Worldwide growth  0.5%).</a:t>
            </a:r>
          </a:p>
          <a:p>
            <a:r>
              <a:rPr lang="en-US" sz="1400" dirty="0">
                <a:solidFill>
                  <a:schemeClr val="tx1"/>
                </a:solidFill>
              </a:rPr>
              <a:t>The total urban population of IDB member Countries was 731 </a:t>
            </a:r>
            <a:r>
              <a:rPr lang="en-US" sz="1400" dirty="0" err="1">
                <a:solidFill>
                  <a:schemeClr val="tx1"/>
                </a:solidFill>
              </a:rPr>
              <a:t>Mn</a:t>
            </a:r>
            <a:r>
              <a:rPr lang="en-US" sz="1400" dirty="0">
                <a:solidFill>
                  <a:schemeClr val="tx1"/>
                </a:solidFill>
              </a:rPr>
              <a:t> in 2010, representing nearly half of total population of IDB member countries</a:t>
            </a:r>
          </a:p>
          <a:p>
            <a:r>
              <a:rPr lang="en-US" sz="1400" dirty="0" smtClean="0">
                <a:solidFill>
                  <a:schemeClr val="tx1"/>
                </a:solidFill>
              </a:rPr>
              <a:t>MD </a:t>
            </a:r>
            <a:r>
              <a:rPr lang="en-US" sz="1400" dirty="0">
                <a:solidFill>
                  <a:schemeClr val="tx1"/>
                </a:solidFill>
              </a:rPr>
              <a:t>to GDP ratio is highest in Malaysia (32%), and lowest </a:t>
            </a:r>
            <a:r>
              <a:rPr lang="en-US" sz="1400" dirty="0" smtClean="0">
                <a:solidFill>
                  <a:schemeClr val="tx1"/>
                </a:solidFill>
              </a:rPr>
              <a:t>in </a:t>
            </a:r>
            <a:r>
              <a:rPr lang="en-US" sz="1400" dirty="0">
                <a:solidFill>
                  <a:schemeClr val="tx1"/>
                </a:solidFill>
              </a:rPr>
              <a:t>Pakistan and Egypt(below 1</a:t>
            </a:r>
            <a:r>
              <a:rPr lang="en-US" sz="1400" dirty="0" smtClean="0">
                <a:solidFill>
                  <a:schemeClr val="tx1"/>
                </a:solidFill>
              </a:rPr>
              <a:t>%), almost nil in Afghanistan.</a:t>
            </a:r>
            <a:endParaRPr lang="en-US" sz="1400" dirty="0">
              <a:solidFill>
                <a:schemeClr val="tx1"/>
              </a:solidFill>
            </a:endParaRPr>
          </a:p>
        </p:txBody>
      </p:sp>
      <p:sp>
        <p:nvSpPr>
          <p:cNvPr id="4" name="TextBox 3"/>
          <p:cNvSpPr txBox="1"/>
          <p:nvPr/>
        </p:nvSpPr>
        <p:spPr>
          <a:xfrm>
            <a:off x="762001" y="3714750"/>
            <a:ext cx="5083443" cy="430887"/>
          </a:xfrm>
          <a:prstGeom prst="rect">
            <a:avLst/>
          </a:prstGeom>
          <a:noFill/>
        </p:spPr>
        <p:txBody>
          <a:bodyPr wrap="none" rtlCol="0">
            <a:spAutoFit/>
          </a:bodyPr>
          <a:lstStyle/>
          <a:p>
            <a:r>
              <a:rPr lang="en-US" sz="1100" dirty="0">
                <a:solidFill>
                  <a:srgbClr val="FFFF00"/>
                </a:solidFill>
              </a:rPr>
              <a:t>* </a:t>
            </a:r>
            <a:r>
              <a:rPr lang="en-US" sz="1100" dirty="0"/>
              <a:t>IRTI-IDB Occasional paper, 2012. OIC and IDB membership is the same.</a:t>
            </a:r>
            <a:br>
              <a:rPr lang="en-US" sz="1100" dirty="0"/>
            </a:br>
            <a:r>
              <a:rPr lang="en-US" sz="1100" dirty="0"/>
              <a:t>**www.IslamicPopulation.Com</a:t>
            </a:r>
          </a:p>
        </p:txBody>
      </p:sp>
    </p:spTree>
    <p:extLst>
      <p:ext uri="{BB962C8B-B14F-4D97-AF65-F5344CB8AC3E}">
        <p14:creationId xmlns:p14="http://schemas.microsoft.com/office/powerpoint/2010/main" val="4106903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4401898"/>
            <a:ext cx="7772399" cy="408925"/>
          </a:xfrm>
        </p:spPr>
        <p:txBody>
          <a:bodyPr>
            <a:noAutofit/>
          </a:bodyPr>
          <a:lstStyle/>
          <a:p>
            <a:r>
              <a:rPr lang="en-US" sz="2400" b="1" dirty="0">
                <a:solidFill>
                  <a:srgbClr val="FFFF00"/>
                </a:solidFill>
                <a:latin typeface="Arial Rounded MT Bold" panose="020F0704030504030204" pitchFamily="34" charset="0"/>
              </a:rPr>
              <a:t>Housing Supply Challenge – The figures speak </a:t>
            </a:r>
            <a:endParaRPr lang="en-GB" sz="2400"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762001" y="285750"/>
            <a:ext cx="7924800" cy="3472528"/>
          </a:xfrm>
        </p:spPr>
        <p:txBody>
          <a:bodyPr>
            <a:normAutofit fontScale="92500" lnSpcReduction="10000"/>
          </a:bodyPr>
          <a:lstStyle/>
          <a:p>
            <a:pPr marL="341313" indent="-341313">
              <a:buSzPct val="125000"/>
            </a:pPr>
            <a:r>
              <a:rPr lang="en-US" dirty="0" smtClean="0">
                <a:solidFill>
                  <a:schemeClr val="tx1"/>
                </a:solidFill>
              </a:rPr>
              <a:t>IDB/IRTI* study  suggests housing needs of the Muslim World are at 8.2 </a:t>
            </a:r>
            <a:r>
              <a:rPr lang="en-US" dirty="0" err="1" smtClean="0">
                <a:solidFill>
                  <a:schemeClr val="tx1"/>
                </a:solidFill>
              </a:rPr>
              <a:t>mn</a:t>
            </a:r>
            <a:r>
              <a:rPr lang="en-US" dirty="0" smtClean="0">
                <a:solidFill>
                  <a:schemeClr val="tx1"/>
                </a:solidFill>
              </a:rPr>
              <a:t> units, nearly all in the Low-Income Segment. The estimate needs further analysis and breakdown</a:t>
            </a:r>
          </a:p>
          <a:p>
            <a:pPr marL="739775" lvl="1" indent="-244475">
              <a:buSzPct val="125000"/>
              <a:buFont typeface="Times New Roman" pitchFamily="18" charset="0"/>
              <a:buChar char="-"/>
            </a:pPr>
            <a:r>
              <a:rPr lang="en-US" dirty="0" smtClean="0">
                <a:solidFill>
                  <a:schemeClr val="tx1"/>
                </a:solidFill>
              </a:rPr>
              <a:t>MENA 3.2 </a:t>
            </a:r>
            <a:r>
              <a:rPr lang="en-US" dirty="0" err="1" smtClean="0">
                <a:solidFill>
                  <a:schemeClr val="tx1"/>
                </a:solidFill>
              </a:rPr>
              <a:t>mn</a:t>
            </a:r>
            <a:r>
              <a:rPr lang="en-US" dirty="0">
                <a:solidFill>
                  <a:schemeClr val="tx1"/>
                </a:solidFill>
              </a:rPr>
              <a:t>;</a:t>
            </a:r>
            <a:r>
              <a:rPr lang="en-US" dirty="0" smtClean="0">
                <a:solidFill>
                  <a:schemeClr val="tx1"/>
                </a:solidFill>
              </a:rPr>
              <a:t> </a:t>
            </a:r>
          </a:p>
          <a:p>
            <a:pPr marL="739775" lvl="1" indent="-244475">
              <a:buSzPct val="125000"/>
              <a:buFont typeface="Times New Roman" pitchFamily="18" charset="0"/>
              <a:buChar char="-"/>
            </a:pPr>
            <a:r>
              <a:rPr lang="en-US" dirty="0" smtClean="0">
                <a:solidFill>
                  <a:schemeClr val="tx1"/>
                </a:solidFill>
              </a:rPr>
              <a:t>Asia 2.7 </a:t>
            </a:r>
            <a:r>
              <a:rPr lang="en-US" dirty="0" err="1" smtClean="0">
                <a:solidFill>
                  <a:schemeClr val="tx1"/>
                </a:solidFill>
              </a:rPr>
              <a:t>mn</a:t>
            </a:r>
            <a:r>
              <a:rPr lang="en-US" dirty="0" smtClean="0">
                <a:solidFill>
                  <a:schemeClr val="tx1"/>
                </a:solidFill>
              </a:rPr>
              <a:t>; and</a:t>
            </a:r>
          </a:p>
          <a:p>
            <a:pPr marL="739775" lvl="1" indent="-244475">
              <a:buSzPct val="125000"/>
              <a:buFont typeface="Times New Roman" pitchFamily="18" charset="0"/>
              <a:buChar char="-"/>
            </a:pPr>
            <a:r>
              <a:rPr lang="en-US" dirty="0" smtClean="0">
                <a:solidFill>
                  <a:schemeClr val="tx1"/>
                </a:solidFill>
              </a:rPr>
              <a:t>Africa/others 2.3 </a:t>
            </a:r>
            <a:r>
              <a:rPr lang="en-US" dirty="0" err="1" smtClean="0">
                <a:solidFill>
                  <a:schemeClr val="tx1"/>
                </a:solidFill>
              </a:rPr>
              <a:t>mn</a:t>
            </a:r>
            <a:r>
              <a:rPr lang="en-US" dirty="0" smtClean="0">
                <a:solidFill>
                  <a:schemeClr val="tx1"/>
                </a:solidFill>
              </a:rPr>
              <a:t>.</a:t>
            </a:r>
          </a:p>
          <a:p>
            <a:pPr marL="341313" indent="-341313">
              <a:buSzPct val="125000"/>
            </a:pPr>
            <a:r>
              <a:rPr lang="en-US" dirty="0" smtClean="0">
                <a:solidFill>
                  <a:schemeClr val="tx1"/>
                </a:solidFill>
              </a:rPr>
              <a:t>Shortage: Egypt </a:t>
            </a:r>
            <a:r>
              <a:rPr lang="en-US" dirty="0">
                <a:solidFill>
                  <a:schemeClr val="tx1"/>
                </a:solidFill>
              </a:rPr>
              <a:t>1.5 </a:t>
            </a:r>
            <a:r>
              <a:rPr lang="en-US" dirty="0" err="1">
                <a:solidFill>
                  <a:schemeClr val="tx1"/>
                </a:solidFill>
              </a:rPr>
              <a:t>mn</a:t>
            </a:r>
            <a:r>
              <a:rPr lang="en-US" dirty="0">
                <a:solidFill>
                  <a:schemeClr val="tx1"/>
                </a:solidFill>
              </a:rPr>
              <a:t>, Iraq 1.0 </a:t>
            </a:r>
            <a:r>
              <a:rPr lang="en-US" dirty="0" err="1">
                <a:solidFill>
                  <a:schemeClr val="tx1"/>
                </a:solidFill>
              </a:rPr>
              <a:t>mn</a:t>
            </a:r>
            <a:r>
              <a:rPr lang="en-US" dirty="0">
                <a:solidFill>
                  <a:schemeClr val="tx1"/>
                </a:solidFill>
              </a:rPr>
              <a:t>, Morocco 0.6 </a:t>
            </a:r>
            <a:r>
              <a:rPr lang="en-US" dirty="0" err="1">
                <a:solidFill>
                  <a:schemeClr val="tx1"/>
                </a:solidFill>
              </a:rPr>
              <a:t>mn</a:t>
            </a:r>
            <a:r>
              <a:rPr lang="en-US" dirty="0">
                <a:solidFill>
                  <a:schemeClr val="tx1"/>
                </a:solidFill>
              </a:rPr>
              <a:t>, Saudi Arabia  0.4 </a:t>
            </a:r>
            <a:r>
              <a:rPr lang="en-US" dirty="0" err="1" smtClean="0">
                <a:solidFill>
                  <a:schemeClr val="tx1"/>
                </a:solidFill>
              </a:rPr>
              <a:t>mn</a:t>
            </a:r>
            <a:endParaRPr lang="en-US" dirty="0" smtClean="0">
              <a:solidFill>
                <a:schemeClr val="tx1"/>
              </a:solidFill>
            </a:endParaRPr>
          </a:p>
          <a:p>
            <a:pPr marL="341313" indent="-341313">
              <a:buSzPct val="125000"/>
            </a:pPr>
            <a:r>
              <a:rPr lang="en-US" dirty="0">
                <a:solidFill>
                  <a:schemeClr val="tx1"/>
                </a:solidFill>
              </a:rPr>
              <a:t>Need for new housing for 8.2 </a:t>
            </a:r>
            <a:r>
              <a:rPr lang="en-US" dirty="0" err="1">
                <a:solidFill>
                  <a:schemeClr val="tx1"/>
                </a:solidFill>
              </a:rPr>
              <a:t>mn</a:t>
            </a:r>
            <a:r>
              <a:rPr lang="en-US" dirty="0">
                <a:solidFill>
                  <a:schemeClr val="tx1"/>
                </a:solidFill>
              </a:rPr>
              <a:t> plus due to population growth is based on 5-5.5/HH and population growth rate of 2.8%</a:t>
            </a:r>
          </a:p>
          <a:p>
            <a:pPr marL="341313" indent="-341313">
              <a:buSzPct val="125000"/>
            </a:pPr>
            <a:r>
              <a:rPr lang="en-US" dirty="0" smtClean="0">
                <a:solidFill>
                  <a:schemeClr val="tx1"/>
                </a:solidFill>
              </a:rPr>
              <a:t>Significant oversupply is in </a:t>
            </a:r>
            <a:r>
              <a:rPr lang="en-US" dirty="0">
                <a:solidFill>
                  <a:schemeClr val="tx1"/>
                </a:solidFill>
              </a:rPr>
              <a:t>upscale or luxury </a:t>
            </a:r>
            <a:r>
              <a:rPr lang="en-US" dirty="0" smtClean="0">
                <a:solidFill>
                  <a:schemeClr val="tx1"/>
                </a:solidFill>
              </a:rPr>
              <a:t>housing only, while low income segments/ communities remain neglected</a:t>
            </a:r>
          </a:p>
          <a:p>
            <a:pPr marL="341313" indent="-341313">
              <a:buSzPct val="125000"/>
            </a:pPr>
            <a:r>
              <a:rPr lang="en-US" dirty="0" smtClean="0">
                <a:solidFill>
                  <a:schemeClr val="tx1"/>
                </a:solidFill>
              </a:rPr>
              <a:t>Urbanization and population growth further increases the annual housing needs in major metropolitans</a:t>
            </a:r>
          </a:p>
          <a:p>
            <a:pPr marL="341313" indent="-341313">
              <a:buSzPct val="125000"/>
            </a:pPr>
            <a:r>
              <a:rPr lang="en-US" dirty="0" smtClean="0">
                <a:solidFill>
                  <a:schemeClr val="tx1"/>
                </a:solidFill>
              </a:rPr>
              <a:t>On the other side, supply is 30-40% of new demand, all for high income segment.</a:t>
            </a:r>
          </a:p>
        </p:txBody>
      </p:sp>
      <p:sp>
        <p:nvSpPr>
          <p:cNvPr id="5" name="Slide Number Placeholder 4"/>
          <p:cNvSpPr>
            <a:spLocks noGrp="1"/>
          </p:cNvSpPr>
          <p:nvPr>
            <p:ph type="sldNum" sz="quarter" idx="12"/>
          </p:nvPr>
        </p:nvSpPr>
        <p:spPr>
          <a:xfrm>
            <a:off x="7620001" y="4127610"/>
            <a:ext cx="762000" cy="205383"/>
          </a:xfrm>
        </p:spPr>
        <p:txBody>
          <a:bodyPr/>
          <a:lstStyle/>
          <a:p>
            <a:fld id="{0D03FCAF-3107-4F14-97F4-3C7779A2A693}" type="slidenum">
              <a:rPr lang="en-US" smtClean="0">
                <a:solidFill>
                  <a:prstClr val="black">
                    <a:lumMod val="85000"/>
                    <a:lumOff val="15000"/>
                  </a:prstClr>
                </a:solidFill>
              </a:rPr>
              <a:pPr/>
              <a:t>7</a:t>
            </a:fld>
            <a:endParaRPr lang="en-US" dirty="0">
              <a:solidFill>
                <a:prstClr val="black">
                  <a:lumMod val="85000"/>
                  <a:lumOff val="15000"/>
                </a:prstClr>
              </a:solidFill>
            </a:endParaRPr>
          </a:p>
        </p:txBody>
      </p:sp>
      <p:sp>
        <p:nvSpPr>
          <p:cNvPr id="4" name="TextBox 3"/>
          <p:cNvSpPr txBox="1"/>
          <p:nvPr/>
        </p:nvSpPr>
        <p:spPr>
          <a:xfrm>
            <a:off x="772887" y="3758278"/>
            <a:ext cx="6474786" cy="369332"/>
          </a:xfrm>
          <a:prstGeom prst="rect">
            <a:avLst/>
          </a:prstGeom>
          <a:noFill/>
        </p:spPr>
        <p:txBody>
          <a:bodyPr wrap="none" rtlCol="0">
            <a:spAutoFit/>
          </a:bodyPr>
          <a:lstStyle/>
          <a:p>
            <a:r>
              <a:rPr lang="en-US" dirty="0"/>
              <a:t>*</a:t>
            </a:r>
            <a:r>
              <a:rPr lang="en-US" sz="1200" dirty="0"/>
              <a:t>Islamic Development Bank/Islamic Research and Training Institute Report on Housing-2012</a:t>
            </a:r>
          </a:p>
        </p:txBody>
      </p:sp>
    </p:spTree>
    <p:extLst>
      <p:ext uri="{BB962C8B-B14F-4D97-AF65-F5344CB8AC3E}">
        <p14:creationId xmlns:p14="http://schemas.microsoft.com/office/powerpoint/2010/main" val="3470945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758" y="4329160"/>
            <a:ext cx="7565841" cy="604790"/>
          </a:xfrm>
        </p:spPr>
        <p:txBody>
          <a:bodyPr>
            <a:noAutofit/>
          </a:bodyPr>
          <a:lstStyle/>
          <a:p>
            <a:r>
              <a:rPr lang="en-US" sz="2400" b="1" dirty="0">
                <a:solidFill>
                  <a:srgbClr val="FFFF00"/>
                </a:solidFill>
                <a:latin typeface="Arial Rounded MT Bold" panose="020F0704030504030204" pitchFamily="34" charset="0"/>
              </a:rPr>
              <a:t>Housing Finance Challenges in Muslim World</a:t>
            </a:r>
            <a:endParaRPr lang="en-GB" sz="2400" b="1"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389113" y="361950"/>
            <a:ext cx="7992888" cy="3761827"/>
          </a:xfrm>
        </p:spPr>
        <p:txBody>
          <a:bodyPr>
            <a:normAutofit fontScale="92500" lnSpcReduction="20000"/>
          </a:bodyPr>
          <a:lstStyle/>
          <a:p>
            <a:pPr marL="682625" indent="-407988">
              <a:spcBef>
                <a:spcPts val="0"/>
              </a:spcBef>
            </a:pPr>
            <a:r>
              <a:rPr lang="en-US" dirty="0" smtClean="0">
                <a:solidFill>
                  <a:schemeClr val="tx1"/>
                </a:solidFill>
              </a:rPr>
              <a:t>As most of housing shortage is in low income segment, these segments/communities need empowerment through housing finance.</a:t>
            </a:r>
          </a:p>
          <a:p>
            <a:pPr marL="682625" indent="-407988"/>
            <a:r>
              <a:rPr lang="en-US" dirty="0">
                <a:solidFill>
                  <a:schemeClr val="tx1"/>
                </a:solidFill>
              </a:rPr>
              <a:t>Nearly 1/5</a:t>
            </a:r>
            <a:r>
              <a:rPr lang="en-US" baseline="30000" dirty="0">
                <a:solidFill>
                  <a:schemeClr val="tx1"/>
                </a:solidFill>
              </a:rPr>
              <a:t>th</a:t>
            </a:r>
            <a:r>
              <a:rPr lang="en-US" dirty="0">
                <a:solidFill>
                  <a:schemeClr val="tx1"/>
                </a:solidFill>
              </a:rPr>
              <a:t> of population in the Muslim World is a candidate for </a:t>
            </a:r>
            <a:r>
              <a:rPr lang="en-US" dirty="0" smtClean="0">
                <a:solidFill>
                  <a:schemeClr val="tx1"/>
                </a:solidFill>
              </a:rPr>
              <a:t>HMF.</a:t>
            </a:r>
          </a:p>
          <a:p>
            <a:pPr marL="682625" indent="-407988"/>
            <a:r>
              <a:rPr lang="en-US" dirty="0" smtClean="0">
                <a:solidFill>
                  <a:schemeClr val="tx1"/>
                </a:solidFill>
              </a:rPr>
              <a:t>Faith- Sharia-Compliant Financing Models are needed. Poor prefer Sharia-Compliance schemes.</a:t>
            </a:r>
          </a:p>
          <a:p>
            <a:pPr marL="682625" indent="-407988"/>
            <a:r>
              <a:rPr lang="en-US" dirty="0" smtClean="0">
                <a:solidFill>
                  <a:schemeClr val="tx1"/>
                </a:solidFill>
              </a:rPr>
              <a:t>Institutional Housing Finance is either non-existent or in infancy stages in most of the Muslim World (Afghanistan and some African Countries).</a:t>
            </a:r>
          </a:p>
          <a:p>
            <a:pPr marL="682625" indent="-407988"/>
            <a:r>
              <a:rPr lang="en-US" dirty="0" smtClean="0">
                <a:solidFill>
                  <a:schemeClr val="tx1"/>
                </a:solidFill>
              </a:rPr>
              <a:t>Slightly advanced in some others (Malaysia, Turkey, Egypt, Morocco, Indonesia, Pakistan and Saudi Arabia).</a:t>
            </a:r>
          </a:p>
          <a:p>
            <a:pPr marL="682625" indent="-407988"/>
            <a:r>
              <a:rPr lang="en-US" dirty="0" smtClean="0">
                <a:solidFill>
                  <a:schemeClr val="tx1"/>
                </a:solidFill>
              </a:rPr>
              <a:t>Regulatory Framework needs strengthening.</a:t>
            </a:r>
          </a:p>
          <a:p>
            <a:pPr marL="682625" indent="-407988"/>
            <a:r>
              <a:rPr lang="en-US" dirty="0" smtClean="0">
                <a:solidFill>
                  <a:schemeClr val="tx1"/>
                </a:solidFill>
              </a:rPr>
              <a:t>Additional challenges include:</a:t>
            </a:r>
          </a:p>
          <a:p>
            <a:pPr marL="1023938" lvl="1" indent="-341313">
              <a:buFont typeface="Times New Roman" pitchFamily="18" charset="0"/>
              <a:buChar char="-"/>
            </a:pPr>
            <a:r>
              <a:rPr lang="en-US" dirty="0" smtClean="0">
                <a:solidFill>
                  <a:schemeClr val="tx1"/>
                </a:solidFill>
              </a:rPr>
              <a:t>Role and responsibilities of Specialized Housing Finance Institutions (HFIs) and Commercial Banks (CBs).</a:t>
            </a:r>
          </a:p>
          <a:p>
            <a:pPr marL="1023938" lvl="1" indent="-341313">
              <a:buFont typeface="Times New Roman" pitchFamily="18" charset="0"/>
              <a:buChar char="-"/>
            </a:pPr>
            <a:r>
              <a:rPr lang="en-US" dirty="0" smtClean="0">
                <a:solidFill>
                  <a:schemeClr val="tx1"/>
                </a:solidFill>
              </a:rPr>
              <a:t>Long Term Liquidity Facility Institutions and Instruments.</a:t>
            </a:r>
          </a:p>
          <a:p>
            <a:pPr marL="1023938" lvl="1" indent="-341313">
              <a:buFont typeface="Times New Roman" pitchFamily="18" charset="0"/>
              <a:buChar char="-"/>
            </a:pPr>
            <a:r>
              <a:rPr lang="en-US" sz="1400" dirty="0">
                <a:solidFill>
                  <a:schemeClr val="tx1"/>
                </a:solidFill>
              </a:rPr>
              <a:t>Role of Capital </a:t>
            </a:r>
            <a:r>
              <a:rPr lang="en-US" sz="1400" dirty="0" smtClean="0">
                <a:solidFill>
                  <a:schemeClr val="tx1"/>
                </a:solidFill>
              </a:rPr>
              <a:t>Markets</a:t>
            </a:r>
            <a:endParaRPr lang="en-US" sz="1400" dirty="0">
              <a:solidFill>
                <a:schemeClr val="tx1"/>
              </a:solidFill>
            </a:endParaRPr>
          </a:p>
        </p:txBody>
      </p:sp>
      <p:sp>
        <p:nvSpPr>
          <p:cNvPr id="5" name="Slide Number Placeholder 4"/>
          <p:cNvSpPr>
            <a:spLocks noGrp="1"/>
          </p:cNvSpPr>
          <p:nvPr>
            <p:ph type="sldNum" sz="quarter" idx="12"/>
          </p:nvPr>
        </p:nvSpPr>
        <p:spPr>
          <a:xfrm>
            <a:off x="7620001" y="4123777"/>
            <a:ext cx="762000" cy="205383"/>
          </a:xfrm>
        </p:spPr>
        <p:txBody>
          <a:bodyPr/>
          <a:lstStyle/>
          <a:p>
            <a:fld id="{0D03FCAF-3107-4F14-97F4-3C7779A2A693}" type="slidenum">
              <a:rPr lang="en-US" smtClean="0">
                <a:solidFill>
                  <a:prstClr val="black">
                    <a:lumMod val="85000"/>
                    <a:lumOff val="15000"/>
                  </a:prstClr>
                </a:solidFill>
              </a:rPr>
              <a:pPr/>
              <a:t>8</a:t>
            </a:fld>
            <a:endParaRPr lang="en-US" dirty="0">
              <a:solidFill>
                <a:prstClr val="black">
                  <a:lumMod val="85000"/>
                  <a:lumOff val="15000"/>
                </a:prstClr>
              </a:solidFill>
            </a:endParaRPr>
          </a:p>
        </p:txBody>
      </p:sp>
    </p:spTree>
    <p:extLst>
      <p:ext uri="{BB962C8B-B14F-4D97-AF65-F5344CB8AC3E}">
        <p14:creationId xmlns:p14="http://schemas.microsoft.com/office/powerpoint/2010/main" val="402841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6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4171950"/>
            <a:ext cx="8002869" cy="693356"/>
          </a:xfrm>
        </p:spPr>
        <p:txBody>
          <a:bodyPr>
            <a:normAutofit/>
          </a:bodyPr>
          <a:lstStyle/>
          <a:p>
            <a:r>
              <a:rPr lang="en-US" sz="2400" b="1" dirty="0">
                <a:solidFill>
                  <a:srgbClr val="FFFF00"/>
                </a:solidFill>
                <a:latin typeface="Arial Rounded MT Bold" panose="020F0704030504030204" pitchFamily="34" charset="0"/>
              </a:rPr>
              <a:t>Sharia-Compatible Housing Finance</a:t>
            </a:r>
            <a:endParaRPr lang="en-GB" sz="2400" b="1" dirty="0">
              <a:solidFill>
                <a:srgbClr val="FFFF00"/>
              </a:solidFill>
              <a:latin typeface="Arial Rounded MT Bold" panose="020F0704030504030204" pitchFamily="34" charset="0"/>
            </a:endParaRPr>
          </a:p>
        </p:txBody>
      </p:sp>
      <p:sp>
        <p:nvSpPr>
          <p:cNvPr id="2" name="Content Placeholder 1"/>
          <p:cNvSpPr>
            <a:spLocks noGrp="1"/>
          </p:cNvSpPr>
          <p:nvPr>
            <p:ph idx="1"/>
          </p:nvPr>
        </p:nvSpPr>
        <p:spPr>
          <a:xfrm>
            <a:off x="576943" y="438150"/>
            <a:ext cx="7994848" cy="3502229"/>
          </a:xfrm>
        </p:spPr>
        <p:txBody>
          <a:bodyPr>
            <a:normAutofit fontScale="70000" lnSpcReduction="20000"/>
          </a:bodyPr>
          <a:lstStyle/>
          <a:p>
            <a:pPr marL="347663" indent="-347663">
              <a:lnSpc>
                <a:spcPct val="120000"/>
              </a:lnSpc>
            </a:pPr>
            <a:r>
              <a:rPr lang="en-US" sz="2400" dirty="0">
                <a:solidFill>
                  <a:schemeClr val="tx1"/>
                </a:solidFill>
              </a:rPr>
              <a:t>An issue of faith e.g. Afghanistan with nearly 100% Muslim Population</a:t>
            </a:r>
          </a:p>
          <a:p>
            <a:pPr marL="347663" indent="-347663">
              <a:lnSpc>
                <a:spcPct val="120000"/>
              </a:lnSpc>
            </a:pPr>
            <a:r>
              <a:rPr lang="en-US" sz="2400" dirty="0" smtClean="0">
                <a:solidFill>
                  <a:schemeClr val="tx1"/>
                </a:solidFill>
              </a:rPr>
              <a:t>Also </a:t>
            </a:r>
            <a:r>
              <a:rPr lang="en-US" sz="2400" dirty="0">
                <a:solidFill>
                  <a:schemeClr val="tx1"/>
                </a:solidFill>
              </a:rPr>
              <a:t>an issue of Financial Inclusion. Even if conventional finance is available, Faith-Based clients do not </a:t>
            </a:r>
            <a:r>
              <a:rPr lang="en-US" sz="2400" dirty="0" smtClean="0">
                <a:solidFill>
                  <a:schemeClr val="tx1"/>
                </a:solidFill>
              </a:rPr>
              <a:t>avail it</a:t>
            </a:r>
            <a:endParaRPr lang="en-US" sz="2400" dirty="0">
              <a:solidFill>
                <a:schemeClr val="tx1"/>
              </a:solidFill>
            </a:endParaRPr>
          </a:p>
          <a:p>
            <a:pPr marL="347663" indent="-347663">
              <a:lnSpc>
                <a:spcPct val="120000"/>
              </a:lnSpc>
            </a:pPr>
            <a:r>
              <a:rPr lang="en-US" sz="2400" dirty="0">
                <a:solidFill>
                  <a:schemeClr val="tx1"/>
                </a:solidFill>
              </a:rPr>
              <a:t>Standardization and Diversification of </a:t>
            </a:r>
            <a:r>
              <a:rPr lang="en-US" sz="2400" dirty="0" smtClean="0">
                <a:solidFill>
                  <a:schemeClr val="tx1"/>
                </a:solidFill>
              </a:rPr>
              <a:t>Real Estate/Housing </a:t>
            </a:r>
            <a:r>
              <a:rPr lang="en-US" sz="2400" dirty="0">
                <a:solidFill>
                  <a:schemeClr val="tx1"/>
                </a:solidFill>
              </a:rPr>
              <a:t>Products </a:t>
            </a:r>
            <a:r>
              <a:rPr lang="en-US" sz="2400" dirty="0" smtClean="0">
                <a:solidFill>
                  <a:schemeClr val="tx1"/>
                </a:solidFill>
              </a:rPr>
              <a:t>both on </a:t>
            </a:r>
            <a:r>
              <a:rPr lang="en-US" sz="2400" dirty="0">
                <a:solidFill>
                  <a:schemeClr val="tx1"/>
                </a:solidFill>
              </a:rPr>
              <a:t>Asset Side and Liability Side </a:t>
            </a:r>
          </a:p>
          <a:p>
            <a:pPr marL="347663" indent="-347663">
              <a:lnSpc>
                <a:spcPct val="120000"/>
              </a:lnSpc>
            </a:pPr>
            <a:r>
              <a:rPr lang="en-US" sz="2400" dirty="0" smtClean="0">
                <a:solidFill>
                  <a:schemeClr val="tx1"/>
                </a:solidFill>
              </a:rPr>
              <a:t>Limited supply and wide scope of Islamic </a:t>
            </a:r>
            <a:r>
              <a:rPr lang="en-US" sz="2400" dirty="0">
                <a:solidFill>
                  <a:schemeClr val="tx1"/>
                </a:solidFill>
              </a:rPr>
              <a:t>REITS and MBS Products</a:t>
            </a:r>
          </a:p>
          <a:p>
            <a:pPr marL="347663" indent="-347663">
              <a:lnSpc>
                <a:spcPct val="120000"/>
              </a:lnSpc>
            </a:pPr>
            <a:r>
              <a:rPr lang="en-US" sz="2400" dirty="0">
                <a:solidFill>
                  <a:schemeClr val="tx1"/>
                </a:solidFill>
              </a:rPr>
              <a:t>Role of Islamic Banks and </a:t>
            </a:r>
            <a:r>
              <a:rPr lang="en-US" sz="2400" dirty="0" smtClean="0">
                <a:solidFill>
                  <a:schemeClr val="tx1"/>
                </a:solidFill>
              </a:rPr>
              <a:t>Windows Islamic finance at </a:t>
            </a:r>
            <a:r>
              <a:rPr lang="en-US" sz="2400" dirty="0">
                <a:solidFill>
                  <a:schemeClr val="tx1"/>
                </a:solidFill>
              </a:rPr>
              <a:t>Conventional Banks</a:t>
            </a:r>
          </a:p>
          <a:p>
            <a:pPr marL="347663" indent="-347663">
              <a:lnSpc>
                <a:spcPct val="120000"/>
              </a:lnSpc>
            </a:pPr>
            <a:r>
              <a:rPr lang="en-US" sz="2400" dirty="0">
                <a:solidFill>
                  <a:schemeClr val="tx1"/>
                </a:solidFill>
              </a:rPr>
              <a:t>Need for Research and Development Center</a:t>
            </a:r>
            <a:endParaRPr lang="en-GB" sz="2400" dirty="0">
              <a:solidFill>
                <a:schemeClr val="tx1"/>
              </a:solidFill>
            </a:endParaRPr>
          </a:p>
        </p:txBody>
      </p:sp>
    </p:spTree>
    <p:extLst>
      <p:ext uri="{BB962C8B-B14F-4D97-AF65-F5344CB8AC3E}">
        <p14:creationId xmlns:p14="http://schemas.microsoft.com/office/powerpoint/2010/main" val="203927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4206</TotalTime>
  <Words>2922</Words>
  <Application>Microsoft Office PowerPoint</Application>
  <PresentationFormat>On-screen Show (16:9)</PresentationFormat>
  <Paragraphs>253</Paragraphs>
  <Slides>38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Arial</vt:lpstr>
      <vt:lpstr>Arial Rounded MT Bold</vt:lpstr>
      <vt:lpstr>Calibri</vt:lpstr>
      <vt:lpstr>Century Gothic</vt:lpstr>
      <vt:lpstr>Courier New</vt:lpstr>
      <vt:lpstr>Times New Roman</vt:lpstr>
      <vt:lpstr>Trebuchet MS</vt:lpstr>
      <vt:lpstr>Verdana</vt:lpstr>
      <vt:lpstr>Wingdings</vt:lpstr>
      <vt:lpstr>Wingdings 2</vt:lpstr>
      <vt:lpstr>Wingdings 3</vt:lpstr>
      <vt:lpstr>Slice</vt:lpstr>
      <vt:lpstr>Winter</vt:lpstr>
      <vt:lpstr>Housing and Housing finance challenges in OIC Member Countries, with a focus on housing Microfinance".</vt:lpstr>
      <vt:lpstr>Contents</vt:lpstr>
      <vt:lpstr>PowerPoint Presentation</vt:lpstr>
      <vt:lpstr>asian Snapshot</vt:lpstr>
      <vt:lpstr>OIC Member Countries and challenge of HMF</vt:lpstr>
      <vt:lpstr>Housing is a ‘Numbers’ game – The Muslim World is no exception!</vt:lpstr>
      <vt:lpstr>Housing Supply Challenge – The figures speak </vt:lpstr>
      <vt:lpstr>Housing Finance Challenges in Muslim World</vt:lpstr>
      <vt:lpstr>Sharia-Compatible Housing Finance</vt:lpstr>
      <vt:lpstr>PowerPoint Presentation</vt:lpstr>
      <vt:lpstr>PowerPoint Presentation</vt:lpstr>
      <vt:lpstr>Urbanization and Slums</vt:lpstr>
      <vt:lpstr>PowerPoint Presentation</vt:lpstr>
      <vt:lpstr>Slums Prevalence in Asia</vt:lpstr>
      <vt:lpstr>Urban Realities – A glimpse into reality</vt:lpstr>
      <vt:lpstr>Characteristics of slums</vt:lpstr>
      <vt:lpstr>Biggest slums around the world</vt:lpstr>
      <vt:lpstr> Dharavi Slum in Mumbai, India </vt:lpstr>
      <vt:lpstr>Dharavi-Mumbai </vt:lpstr>
      <vt:lpstr>Dharavi - Mumbai</vt:lpstr>
      <vt:lpstr>Orangi Town - Karachi Pakistan</vt:lpstr>
      <vt:lpstr>Orangi-Karachi Pakistan</vt:lpstr>
      <vt:lpstr>Kibera Slum - Nairobi, Africa</vt:lpstr>
      <vt:lpstr>Kibera Slum, Nairobi, Africa</vt:lpstr>
      <vt:lpstr>Rio de Janeiro, Brazil</vt:lpstr>
      <vt:lpstr>Rio de Janeiro, Brazil</vt:lpstr>
      <vt:lpstr>Kabul - Afghanistan</vt:lpstr>
      <vt:lpstr>Needs of Housing Microfinance</vt:lpstr>
      <vt:lpstr>Microfinance Investment Support Facility for Afghanistan (MISFA)  </vt:lpstr>
      <vt:lpstr>First Micro-Finance Bank (FMFB) </vt:lpstr>
      <vt:lpstr>Afghanistan: Slums of Kabul</vt:lpstr>
      <vt:lpstr>Afghanistan: Slums of Kabul</vt:lpstr>
      <vt:lpstr>Kabul Housing: From Luxury to BoP</vt:lpstr>
      <vt:lpstr>Possible Answers</vt:lpstr>
      <vt:lpstr>Housing Micro-Finance (HMF)</vt:lpstr>
      <vt:lpstr>Issues we know – Answers we need</vt:lpstr>
      <vt:lpstr>Urban congestion: hard to imagine</vt:lpstr>
      <vt:lpstr> The information has been compiled by Mr. Rizvi from self study and from different sources. He is grateful to all those serving this noble cause in some form or the other.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Microfinance in Afghanistan:  Challenges and Initiatives</dc:title>
  <dc:creator>Zaigham</dc:creator>
  <cp:lastModifiedBy>Zaigham Rizvi</cp:lastModifiedBy>
  <cp:revision>177</cp:revision>
  <dcterms:created xsi:type="dcterms:W3CDTF">2006-08-16T00:00:00Z</dcterms:created>
  <dcterms:modified xsi:type="dcterms:W3CDTF">2014-10-23T06:44:16Z</dcterms:modified>
</cp:coreProperties>
</file>